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90" r:id="rId5"/>
    <p:sldId id="291" r:id="rId6"/>
    <p:sldId id="292" r:id="rId7"/>
    <p:sldId id="289" r:id="rId8"/>
    <p:sldId id="275" r:id="rId9"/>
    <p:sldId id="286" r:id="rId10"/>
    <p:sldId id="278" r:id="rId11"/>
    <p:sldId id="276" r:id="rId12"/>
    <p:sldId id="280" r:id="rId13"/>
    <p:sldId id="279" r:id="rId14"/>
    <p:sldId id="281" r:id="rId15"/>
    <p:sldId id="282" r:id="rId16"/>
    <p:sldId id="283" r:id="rId17"/>
    <p:sldId id="284" r:id="rId18"/>
    <p:sldId id="288" r:id="rId19"/>
    <p:sldId id="293" r:id="rId20"/>
    <p:sldId id="294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6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71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12/2/2024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12/2/2024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Η  βλάστηση της </a:t>
            </a:r>
            <a:r>
              <a:rPr lang="el-GR" dirty="0" smtClean="0"/>
              <a:t>Ευρώπης 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Μάθημα 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428860" y="21429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Βρύα  - λειχήνες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975" y="4800600"/>
            <a:ext cx="40100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8856"/>
            <a:ext cx="5357818" cy="311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857224" y="485776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Τα βρύα και οι λειχήνες </a:t>
            </a:r>
            <a:r>
              <a:rPr lang="el-GR" sz="2400" dirty="0" smtClean="0"/>
              <a:t>είναι απλά και </a:t>
            </a:r>
            <a:r>
              <a:rPr lang="el-GR" sz="2400" b="1" dirty="0" smtClean="0"/>
              <a:t>μικρά</a:t>
            </a:r>
            <a:r>
              <a:rPr lang="el-GR" sz="2400" dirty="0" smtClean="0"/>
              <a:t> σε  μέγεθος φυτά.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000232" y="0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Βλάστηση - Τούντρα</a:t>
            </a:r>
            <a:endParaRPr lang="en-US" sz="20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1142984"/>
            <a:ext cx="4143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</a:t>
            </a:r>
            <a:r>
              <a:rPr lang="el-GR" b="1" dirty="0" smtClean="0"/>
              <a:t>τούνδρα</a:t>
            </a:r>
            <a:r>
              <a:rPr lang="el-GR" dirty="0" smtClean="0"/>
              <a:t> είναι περιοχή όπου η ανάπτυξη δέντρων εμποδίζεται από τις </a:t>
            </a:r>
            <a:r>
              <a:rPr lang="el-GR" u="sng" dirty="0" smtClean="0"/>
              <a:t>χαμηλές θερμοκρασίες</a:t>
            </a:r>
            <a:r>
              <a:rPr lang="el-GR" dirty="0" smtClean="0"/>
              <a:t>, συναντάται σε περιοχές κοντά στον </a:t>
            </a:r>
            <a:r>
              <a:rPr lang="el-GR" dirty="0" smtClean="0"/>
              <a:t>πολική ζώνη.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3765"/>
            <a:ext cx="3929058" cy="250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00042"/>
            <a:ext cx="49291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- Ευθύγραμμο βέλος σύνδεσης"/>
          <p:cNvCxnSpPr/>
          <p:nvPr/>
        </p:nvCxnSpPr>
        <p:spPr>
          <a:xfrm flipV="1">
            <a:off x="2714612" y="6143644"/>
            <a:ext cx="1357322" cy="7141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4143372" y="592933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διάρκεια του σύντομου καλοκαιριού φυτρώνουν </a:t>
            </a:r>
            <a:r>
              <a:rPr lang="el-GR" u="sng" dirty="0" smtClean="0"/>
              <a:t>βρύα και λειχήνες </a:t>
            </a:r>
            <a:r>
              <a:rPr lang="el-GR" dirty="0" smtClean="0"/>
              <a:t>στη τούνδρα.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0"/>
            <a:ext cx="3571868" cy="312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857224" y="0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Βλάστηση - </a:t>
            </a:r>
            <a:r>
              <a:rPr lang="el-GR" sz="2000" b="1" dirty="0" err="1" smtClean="0"/>
              <a:t>Τάιγκα</a:t>
            </a:r>
            <a:endParaRPr lang="en-US" sz="20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1142984"/>
            <a:ext cx="414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Η </a:t>
            </a:r>
            <a:r>
              <a:rPr lang="el-GR" sz="2400" b="1" dirty="0" err="1" smtClean="0"/>
              <a:t>τάιγκα</a:t>
            </a:r>
            <a:r>
              <a:rPr lang="el-GR" sz="2400" b="1" dirty="0" smtClean="0"/>
              <a:t> </a:t>
            </a:r>
            <a:r>
              <a:rPr lang="el-GR" sz="2400" dirty="0" smtClean="0"/>
              <a:t>είναι περιοχή με κωνοφόρα δέντρα, στην Ευρώπη </a:t>
            </a:r>
            <a:r>
              <a:rPr lang="el-GR" sz="2400" dirty="0" err="1" smtClean="0"/>
              <a:t>τάιγκα</a:t>
            </a:r>
            <a:r>
              <a:rPr lang="el-GR" sz="2400" dirty="0" smtClean="0"/>
              <a:t> υπάρχει σε Ρωσία και Σκανδιναβία.</a:t>
            </a:r>
            <a:endParaRPr lang="en-US" sz="2400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6200000" flipH="1">
            <a:off x="7322363" y="2893215"/>
            <a:ext cx="1143008" cy="7143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6072198" y="3429000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Κωνοφόρα</a:t>
            </a:r>
            <a:r>
              <a:rPr lang="el-GR" sz="2000" dirty="0" smtClean="0"/>
              <a:t> δέντρα είναι το έλατο,  ο κέδρος, πεύκο, κυπαρίσσι  κ.α.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9450"/>
            <a:ext cx="54197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857224" y="0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Βλάστηση - </a:t>
            </a:r>
            <a:r>
              <a:rPr lang="el-GR" sz="2000" b="1" dirty="0" err="1" smtClean="0"/>
              <a:t>Τάιγκα</a:t>
            </a:r>
            <a:endParaRPr lang="en-US" sz="20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1142984"/>
            <a:ext cx="4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</a:t>
            </a:r>
            <a:r>
              <a:rPr lang="el-GR" b="1" dirty="0" err="1" smtClean="0"/>
              <a:t>τάιγκα</a:t>
            </a:r>
            <a:r>
              <a:rPr lang="el-GR" b="1" dirty="0" smtClean="0"/>
              <a:t> </a:t>
            </a:r>
            <a:r>
              <a:rPr lang="el-GR" dirty="0" smtClean="0"/>
              <a:t>είναι περιοχή με κωνοφόρα δέντρα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900" y="0"/>
            <a:ext cx="53721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6572264" y="2714620"/>
            <a:ext cx="642942" cy="2143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TextBox"/>
          <p:cNvSpPr txBox="1"/>
          <p:nvPr/>
        </p:nvSpPr>
        <p:spPr>
          <a:xfrm>
            <a:off x="7286644" y="2643182"/>
            <a:ext cx="1857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Βλάστηση </a:t>
            </a:r>
            <a:r>
              <a:rPr lang="el-GR" sz="1600" dirty="0" err="1" smtClean="0"/>
              <a:t>τάιγκα</a:t>
            </a: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1825"/>
            <a:ext cx="54483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857224" y="0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Φυλλοβόλα  - μικτά δάση</a:t>
            </a:r>
            <a:endParaRPr lang="en-US" sz="20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1142984"/>
            <a:ext cx="4429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Αυτός ο τύπος βλάστησης περιλαμβάνει οξιές , βελανιδιές κ.α.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050" y="0"/>
            <a:ext cx="45529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71950"/>
            <a:ext cx="48482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5357818" y="4643446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Δυστυχώς αρκετές περιοχές της Ευρώπης με αυτό το τύπο βλάστησης , έχουν καταστραφεί από τον άνθρωπο.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Στέπα</a:t>
            </a:r>
            <a:endParaRPr lang="en-US" sz="24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4714876" y="3143248"/>
            <a:ext cx="4429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Αυτός ο τύπος βλάστησης  (</a:t>
            </a:r>
            <a:r>
              <a:rPr lang="el-GR" sz="2000" b="1" dirty="0" smtClean="0"/>
              <a:t>στέπα</a:t>
            </a:r>
            <a:r>
              <a:rPr lang="el-GR" sz="2000" dirty="0" smtClean="0"/>
              <a:t>) περιλαμβάνει </a:t>
            </a:r>
            <a:r>
              <a:rPr lang="el-GR" sz="2000" u="sng" dirty="0" smtClean="0"/>
              <a:t>χορτάρι</a:t>
            </a:r>
            <a:r>
              <a:rPr lang="el-GR" sz="2000" dirty="0" smtClean="0"/>
              <a:t>  και  </a:t>
            </a:r>
            <a:r>
              <a:rPr lang="el-GR" sz="2000" u="sng" dirty="0" smtClean="0"/>
              <a:t>θάμνους</a:t>
            </a:r>
            <a:r>
              <a:rPr lang="el-GR" sz="2000" dirty="0" smtClean="0"/>
              <a:t>. </a:t>
            </a:r>
          </a:p>
          <a:p>
            <a:r>
              <a:rPr lang="el-GR" sz="2000" dirty="0" smtClean="0"/>
              <a:t>Επικρατεί σε περιοχές με ξηρό κλίμα.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615207"/>
            <a:ext cx="3357555" cy="224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095747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71480"/>
            <a:ext cx="82868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857224" y="0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Μεσογειακή βλάστηση</a:t>
            </a:r>
            <a:endParaRPr lang="en-US" sz="20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1857364"/>
            <a:ext cx="44291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Η μεσογειακή βλάστηση συναντάται στα </a:t>
            </a:r>
            <a:r>
              <a:rPr lang="el-GR" sz="2000" u="sng" dirty="0" smtClean="0"/>
              <a:t>παράλια της Μεσογείου</a:t>
            </a:r>
            <a:r>
              <a:rPr lang="el-GR" sz="2000" dirty="0" smtClean="0"/>
              <a:t>. Περιλαμβάνει φυτά που είναι ανθεκτικά στην ξηρασία του καλοκαιριού  όπως ελιές, πουρνάρι κ.α.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3950" y="0"/>
            <a:ext cx="42100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9"/>
            <a:ext cx="742952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857224" y="0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Ορεινή βλάστηση</a:t>
            </a:r>
            <a:endParaRPr lang="en-US" sz="20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6429356" y="4303455"/>
            <a:ext cx="27146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Η ορεινή βλάστηση συναντάται στα </a:t>
            </a:r>
            <a:r>
              <a:rPr lang="el-GR" sz="2000" u="sng" dirty="0" smtClean="0"/>
              <a:t>ψηλά βουνά.</a:t>
            </a:r>
            <a:r>
              <a:rPr lang="el-GR" sz="2000" dirty="0" smtClean="0"/>
              <a:t>. </a:t>
            </a:r>
          </a:p>
          <a:p>
            <a:r>
              <a:rPr lang="el-GR" sz="2000" dirty="0" smtClean="0"/>
              <a:t>Περιλαμβάνει έλατα και οξιές, ενώ σε μεγαλύτερα υψόμετρα υπάρχει βλάστηση στέπας. 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700" y="0"/>
            <a:ext cx="5448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584767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04524"/>
            <a:ext cx="8715436" cy="645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928794" y="0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Η βλάστηση στην Ευρώπη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571472" y="14285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καταστροφή της χλωρίδας (όλα τα φυτά) και της πανίδας (όλα τα ζώα ) της Ευρώπης οφείλετε σε:</a:t>
            </a:r>
            <a:endParaRPr lang="en-US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4143372" y="1071546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l-GR" sz="2000" dirty="0" smtClean="0"/>
              <a:t> </a:t>
            </a:r>
            <a:r>
              <a:rPr lang="el-GR" sz="2000" dirty="0" smtClean="0"/>
              <a:t>Κατασκευή πολλών   δρόμων, και σιδηροδρομικών γραμμών για τα τρένα.</a:t>
            </a:r>
            <a:endParaRPr lang="en-US" sz="2000" dirty="0"/>
          </a:p>
        </p:txBody>
      </p:sp>
      <p:sp>
        <p:nvSpPr>
          <p:cNvPr id="7" name="6 - TextBox"/>
          <p:cNvSpPr txBox="1"/>
          <p:nvPr/>
        </p:nvSpPr>
        <p:spPr>
          <a:xfrm>
            <a:off x="357158" y="286286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Οι αγρότες στα χωράφια τους καλλιεργούν μόνο ένα είδος φυτο</a:t>
            </a:r>
            <a:r>
              <a:rPr lang="el-GR" sz="2000" dirty="0" smtClean="0"/>
              <a:t>ύ</a:t>
            </a:r>
            <a:r>
              <a:rPr lang="el-GR" sz="2000" dirty="0" smtClean="0"/>
              <a:t> π.χ. μόνο </a:t>
            </a:r>
            <a:r>
              <a:rPr lang="el-GR" sz="2000" dirty="0" smtClean="0"/>
              <a:t>σ</a:t>
            </a:r>
            <a:r>
              <a:rPr lang="el-GR" sz="2000" dirty="0" smtClean="0"/>
              <a:t>ιτάρι (μονοκαλλιέργεια) </a:t>
            </a:r>
            <a:endParaRPr lang="en-US" sz="2000" dirty="0"/>
          </a:p>
        </p:txBody>
      </p:sp>
      <p:sp>
        <p:nvSpPr>
          <p:cNvPr id="8" name="7 - TextBox"/>
          <p:cNvSpPr txBox="1"/>
          <p:nvPr/>
        </p:nvSpPr>
        <p:spPr>
          <a:xfrm>
            <a:off x="357158" y="3714752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Κτίζονται  πολλές πόλεις, ενώ αρκετές πόλεις γίνονται όλο και μεγαλύτερες (επεκτάσεις πόλεων)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357158" y="492919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Κτίζονται  </a:t>
            </a:r>
            <a:r>
              <a:rPr lang="el-GR" sz="2000" dirty="0" smtClean="0"/>
              <a:t>πολλά </a:t>
            </a:r>
            <a:r>
              <a:rPr lang="el-GR" sz="2000" dirty="0" smtClean="0"/>
              <a:t>εργοστάσια,  </a:t>
            </a:r>
            <a:r>
              <a:rPr lang="el-GR" sz="2000" dirty="0" smtClean="0"/>
              <a:t>επέκταση βιομηχανικών περιοχών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0" y="6000768"/>
            <a:ext cx="4743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Πολλές πυρκαγιές </a:t>
            </a:r>
            <a:r>
              <a:rPr lang="el-GR" sz="2000" dirty="0" smtClean="0"/>
              <a:t>καταστρέφουν </a:t>
            </a:r>
            <a:r>
              <a:rPr lang="el-GR" sz="2000" dirty="0" smtClean="0"/>
              <a:t>τα δάση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256"/>
            <a:ext cx="4203709" cy="237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318658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000108"/>
            <a:ext cx="607219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1285860"/>
            <a:ext cx="4286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Εύκρατο κλίμα</a:t>
            </a:r>
            <a:r>
              <a:rPr lang="el-GR" sz="2000" dirty="0" smtClean="0"/>
              <a:t>:  Είναι το κλίμα που επικρατεί στη βόρεια και νότια εύκρατη ζώνη της γης .</a:t>
            </a:r>
            <a:endParaRPr lang="en-US" sz="2000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2143108" y="1857364"/>
            <a:ext cx="3357586" cy="100013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16200000" flipH="1">
            <a:off x="2000232" y="2857496"/>
            <a:ext cx="3429024" cy="142876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0" y="4572008"/>
            <a:ext cx="3286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Εύκρατο κλίμα</a:t>
            </a:r>
            <a:r>
              <a:rPr lang="el-GR" sz="2000" dirty="0" smtClean="0"/>
              <a:t>:  Οι περιοχές της γης που έχουν εύκρατο κλίμα έχουν </a:t>
            </a:r>
            <a:r>
              <a:rPr lang="el-GR" sz="2000" u="sng" dirty="0" smtClean="0"/>
              <a:t>ήπιες (καλές) θερμοκρασίες και συχνές βροχοπτώσεις</a:t>
            </a:r>
            <a:endParaRPr lang="en-US" sz="2000" u="sng" dirty="0"/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3286116" y="4000504"/>
            <a:ext cx="564360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0" y="500042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Πολλά ευρωπαϊκά κράτη για να σώσουν τα δάση, κάνουν τις παρακάτω ενέργειες: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285720" y="1785926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dirty="0" smtClean="0"/>
              <a:t>Για την παραγωγή ξυλείας (ξύλου), χαρτιού και άλλων δημιουργούν τεχνητά δάση (δηλαδή δάση που έχουν δημιουργήσει οι άνθρωποι).</a:t>
            </a:r>
            <a:endParaRPr lang="en-US" dirty="0"/>
          </a:p>
        </p:txBody>
      </p:sp>
      <p:sp>
        <p:nvSpPr>
          <p:cNvPr id="8" name="7 - TextBox"/>
          <p:cNvSpPr txBox="1"/>
          <p:nvPr/>
        </p:nvSpPr>
        <p:spPr>
          <a:xfrm>
            <a:off x="571472" y="342900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Κόβουν ξύλα από τα δάση (υλοτόμηση) σε ορισμένες μ</a:t>
            </a:r>
            <a:r>
              <a:rPr lang="el-GR" dirty="0" smtClean="0"/>
              <a:t>έ</a:t>
            </a:r>
            <a:r>
              <a:rPr lang="el-GR" dirty="0" smtClean="0"/>
              <a:t>ρες του έτους, ώστε να μην καταστρέφετε το δάσος.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5072074"/>
            <a:ext cx="3357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Μερικά δάση που   προστατεύονται  με ειδικούς  νόμους,  αυτά τα δάση  ονομάζονται εθνικοί δρυμοί ή εθνικά πάρκα.</a:t>
            </a:r>
            <a:endParaRPr lang="el-G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286256"/>
            <a:ext cx="545542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1196199"/>
            <a:ext cx="7358114" cy="580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357290" y="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Κλίμα Ευρώπης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4 - Ελεύθερη σχεδίαση"/>
          <p:cNvSpPr/>
          <p:nvPr/>
        </p:nvSpPr>
        <p:spPr>
          <a:xfrm>
            <a:off x="3080825" y="2138289"/>
            <a:ext cx="1336430" cy="1125416"/>
          </a:xfrm>
          <a:custGeom>
            <a:avLst/>
            <a:gdLst>
              <a:gd name="connsiteX0" fmla="*/ 1336430 w 1336430"/>
              <a:gd name="connsiteY0" fmla="*/ 14068 h 1125416"/>
              <a:gd name="connsiteX1" fmla="*/ 886264 w 1336430"/>
              <a:gd name="connsiteY1" fmla="*/ 14068 h 1125416"/>
              <a:gd name="connsiteX2" fmla="*/ 618978 w 1336430"/>
              <a:gd name="connsiteY2" fmla="*/ 98474 h 1125416"/>
              <a:gd name="connsiteX3" fmla="*/ 576775 w 1336430"/>
              <a:gd name="connsiteY3" fmla="*/ 126609 h 1125416"/>
              <a:gd name="connsiteX4" fmla="*/ 295421 w 1336430"/>
              <a:gd name="connsiteY4" fmla="*/ 295422 h 1125416"/>
              <a:gd name="connsiteX5" fmla="*/ 267286 w 1336430"/>
              <a:gd name="connsiteY5" fmla="*/ 337625 h 1125416"/>
              <a:gd name="connsiteX6" fmla="*/ 112541 w 1336430"/>
              <a:gd name="connsiteY6" fmla="*/ 590843 h 1125416"/>
              <a:gd name="connsiteX7" fmla="*/ 0 w 1336430"/>
              <a:gd name="connsiteY7" fmla="*/ 914400 h 1125416"/>
              <a:gd name="connsiteX8" fmla="*/ 182880 w 1336430"/>
              <a:gd name="connsiteY8" fmla="*/ 1041009 h 1125416"/>
              <a:gd name="connsiteX9" fmla="*/ 436098 w 1336430"/>
              <a:gd name="connsiteY9" fmla="*/ 1041009 h 1125416"/>
              <a:gd name="connsiteX10" fmla="*/ 689317 w 1336430"/>
              <a:gd name="connsiteY10" fmla="*/ 1041009 h 1125416"/>
              <a:gd name="connsiteX11" fmla="*/ 801858 w 1336430"/>
              <a:gd name="connsiteY11" fmla="*/ 1125416 h 1125416"/>
              <a:gd name="connsiteX12" fmla="*/ 886264 w 1336430"/>
              <a:gd name="connsiteY12" fmla="*/ 1111348 h 1125416"/>
              <a:gd name="connsiteX13" fmla="*/ 858129 w 1336430"/>
              <a:gd name="connsiteY13" fmla="*/ 970671 h 1125416"/>
              <a:gd name="connsiteX14" fmla="*/ 900332 w 1336430"/>
              <a:gd name="connsiteY14" fmla="*/ 886265 h 1125416"/>
              <a:gd name="connsiteX15" fmla="*/ 942535 w 1336430"/>
              <a:gd name="connsiteY15" fmla="*/ 872197 h 1125416"/>
              <a:gd name="connsiteX16" fmla="*/ 956603 w 1336430"/>
              <a:gd name="connsiteY16" fmla="*/ 858129 h 1125416"/>
              <a:gd name="connsiteX17" fmla="*/ 1083212 w 1336430"/>
              <a:gd name="connsiteY17" fmla="*/ 759656 h 1125416"/>
              <a:gd name="connsiteX18" fmla="*/ 1111347 w 1336430"/>
              <a:gd name="connsiteY18" fmla="*/ 717453 h 1125416"/>
              <a:gd name="connsiteX19" fmla="*/ 1125415 w 1336430"/>
              <a:gd name="connsiteY19" fmla="*/ 675249 h 1125416"/>
              <a:gd name="connsiteX20" fmla="*/ 1125415 w 1336430"/>
              <a:gd name="connsiteY20" fmla="*/ 365760 h 1125416"/>
              <a:gd name="connsiteX21" fmla="*/ 1153550 w 1336430"/>
              <a:gd name="connsiteY21" fmla="*/ 0 h 112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36430" h="1125416">
                <a:moveTo>
                  <a:pt x="1336430" y="14068"/>
                </a:moveTo>
                <a:lnTo>
                  <a:pt x="886264" y="14068"/>
                </a:lnTo>
                <a:cubicBezTo>
                  <a:pt x="797169" y="42203"/>
                  <a:pt x="706785" y="66544"/>
                  <a:pt x="618978" y="98474"/>
                </a:cubicBezTo>
                <a:cubicBezTo>
                  <a:pt x="603089" y="104252"/>
                  <a:pt x="576775" y="126609"/>
                  <a:pt x="576775" y="126609"/>
                </a:cubicBezTo>
                <a:cubicBezTo>
                  <a:pt x="482990" y="182880"/>
                  <a:pt x="385786" y="233809"/>
                  <a:pt x="295421" y="295422"/>
                </a:cubicBezTo>
                <a:cubicBezTo>
                  <a:pt x="281452" y="304946"/>
                  <a:pt x="267286" y="337625"/>
                  <a:pt x="267286" y="337625"/>
                </a:cubicBezTo>
                <a:cubicBezTo>
                  <a:pt x="123247" y="582492"/>
                  <a:pt x="192009" y="511381"/>
                  <a:pt x="112541" y="590843"/>
                </a:cubicBezTo>
                <a:lnTo>
                  <a:pt x="0" y="914400"/>
                </a:lnTo>
                <a:cubicBezTo>
                  <a:pt x="186873" y="1029400"/>
                  <a:pt x="182880" y="955364"/>
                  <a:pt x="182880" y="1041009"/>
                </a:cubicBezTo>
                <a:lnTo>
                  <a:pt x="436098" y="1041009"/>
                </a:lnTo>
                <a:lnTo>
                  <a:pt x="689317" y="1041009"/>
                </a:lnTo>
                <a:lnTo>
                  <a:pt x="801858" y="1125416"/>
                </a:lnTo>
                <a:lnTo>
                  <a:pt x="886264" y="1111348"/>
                </a:lnTo>
                <a:cubicBezTo>
                  <a:pt x="855854" y="989708"/>
                  <a:pt x="858129" y="1037475"/>
                  <a:pt x="858129" y="970671"/>
                </a:cubicBezTo>
                <a:cubicBezTo>
                  <a:pt x="872197" y="942536"/>
                  <a:pt x="879861" y="910148"/>
                  <a:pt x="900332" y="886265"/>
                </a:cubicBezTo>
                <a:cubicBezTo>
                  <a:pt x="909982" y="875006"/>
                  <a:pt x="929272" y="878829"/>
                  <a:pt x="942535" y="872197"/>
                </a:cubicBezTo>
                <a:cubicBezTo>
                  <a:pt x="948467" y="869231"/>
                  <a:pt x="951914" y="862818"/>
                  <a:pt x="956603" y="858129"/>
                </a:cubicBezTo>
                <a:cubicBezTo>
                  <a:pt x="1063038" y="766899"/>
                  <a:pt x="1016408" y="793057"/>
                  <a:pt x="1083212" y="759656"/>
                </a:cubicBezTo>
                <a:cubicBezTo>
                  <a:pt x="1092590" y="745588"/>
                  <a:pt x="1103786" y="732575"/>
                  <a:pt x="1111347" y="717453"/>
                </a:cubicBezTo>
                <a:cubicBezTo>
                  <a:pt x="1117979" y="704190"/>
                  <a:pt x="1125415" y="675249"/>
                  <a:pt x="1125415" y="675249"/>
                </a:cubicBezTo>
                <a:lnTo>
                  <a:pt x="1125415" y="365760"/>
                </a:lnTo>
                <a:lnTo>
                  <a:pt x="1153550" y="0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V="1">
            <a:off x="4000496" y="1357298"/>
            <a:ext cx="1285884" cy="10715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357818" y="714356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Ευρώπη βρίσκεται  στην εύκρατη ζώνη, ενώ ένα πολύ μικρό μέρος της, βρίσκεται στην πολική ζώνη.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E9BD64-1197-C494-9877-804EDC034EC6}"/>
              </a:ext>
            </a:extLst>
          </p:cNvPr>
          <p:cNvSpPr txBox="1"/>
          <p:nvPr/>
        </p:nvSpPr>
        <p:spPr>
          <a:xfrm>
            <a:off x="142844" y="285728"/>
            <a:ext cx="8358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Ανάγλυφο μιας περιοχής </a:t>
            </a:r>
            <a:r>
              <a:rPr lang="el-GR" sz="2800" dirty="0"/>
              <a:t>είναι τα </a:t>
            </a:r>
            <a:r>
              <a:rPr lang="el-GR" sz="2800" dirty="0" smtClean="0"/>
              <a:t>βουνά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/>
              <a:t>οι </a:t>
            </a:r>
            <a:r>
              <a:rPr lang="el-GR" sz="2800" dirty="0" smtClean="0"/>
              <a:t>πεδιάδες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/>
              <a:t>η </a:t>
            </a:r>
            <a:r>
              <a:rPr lang="el-GR" sz="2800" dirty="0" smtClean="0"/>
              <a:t>θάλασσα</a:t>
            </a:r>
            <a:r>
              <a:rPr lang="en-US" sz="2800" dirty="0" smtClean="0"/>
              <a:t>,</a:t>
            </a:r>
            <a:r>
              <a:rPr lang="el-GR" sz="2800" dirty="0" smtClean="0"/>
              <a:t> </a:t>
            </a:r>
            <a:r>
              <a:rPr lang="el-GR" sz="2800" dirty="0"/>
              <a:t>τα </a:t>
            </a:r>
            <a:r>
              <a:rPr lang="el-GR" sz="2800" dirty="0" smtClean="0"/>
              <a:t>ποτάμια</a:t>
            </a:r>
            <a:r>
              <a:rPr lang="en-US" sz="2800" dirty="0" smtClean="0"/>
              <a:t> …</a:t>
            </a:r>
            <a:r>
              <a:rPr lang="el-GR" sz="2800" dirty="0" smtClean="0"/>
              <a:t> </a:t>
            </a:r>
            <a:r>
              <a:rPr lang="el-GR" sz="2800" dirty="0"/>
              <a:t>και γενικά η μορφολογία του εδάφους της περιοχής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3710AD79-B2EC-60D4-B853-A2EB8EA6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7942"/>
            <a:ext cx="6954220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1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E9BD64-1197-C494-9877-804EDC034EC6}"/>
              </a:ext>
            </a:extLst>
          </p:cNvPr>
          <p:cNvSpPr txBox="1"/>
          <p:nvPr/>
        </p:nvSpPr>
        <p:spPr>
          <a:xfrm>
            <a:off x="142844" y="142852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</a:t>
            </a:r>
            <a:r>
              <a:rPr lang="el-GR" sz="2400" dirty="0" smtClean="0"/>
              <a:t>τοπίο που απεικονίζεται στην παρακάτω εικόνα , έχει </a:t>
            </a:r>
            <a:r>
              <a:rPr lang="el-GR" sz="2400" b="1" dirty="0" smtClean="0"/>
              <a:t>ανάγλυφο πεδινό.</a:t>
            </a:r>
          </a:p>
          <a:p>
            <a:r>
              <a:rPr lang="el-GR" sz="2400" dirty="0" smtClean="0"/>
              <a:t> </a:t>
            </a:r>
            <a:r>
              <a:rPr lang="el-GR" sz="2400" dirty="0" smtClean="0"/>
              <a:t>Δηλαδή πρόκειται για μια </a:t>
            </a:r>
            <a:r>
              <a:rPr lang="el-GR" sz="2400" dirty="0" smtClean="0"/>
              <a:t>πεδιάδα(δεν υπάρχουν δηλαδ</a:t>
            </a:r>
            <a:r>
              <a:rPr lang="el-GR" sz="2400" dirty="0" smtClean="0"/>
              <a:t>ή</a:t>
            </a:r>
            <a:r>
              <a:rPr lang="el-GR" sz="2400" dirty="0" smtClean="0"/>
              <a:t> λόφοι, , βουνά).</a:t>
            </a:r>
            <a:endParaRPr lang="el-GR" sz="2400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969CBE39-2B7A-DF0A-F4D0-E6488787F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59651"/>
            <a:ext cx="8643998" cy="48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50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A5D3D1AD-1CF5-1D7A-FB64-E52937B4B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91365"/>
            <a:ext cx="8032976" cy="5377446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AAE9BD64-1197-C494-9877-804EDC034EC6}"/>
              </a:ext>
            </a:extLst>
          </p:cNvPr>
          <p:cNvSpPr txBox="1"/>
          <p:nvPr/>
        </p:nvSpPr>
        <p:spPr>
          <a:xfrm>
            <a:off x="142844" y="142852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</a:t>
            </a:r>
            <a:r>
              <a:rPr lang="el-GR" sz="2400" dirty="0" smtClean="0"/>
              <a:t>τοπίο που απεικονίζεται στην παρακάτω εικόνα , έχει </a:t>
            </a:r>
            <a:r>
              <a:rPr lang="el-GR" sz="2400" b="1" dirty="0" smtClean="0"/>
              <a:t>ανάγλυφο ορεινό,</a:t>
            </a:r>
            <a:r>
              <a:rPr lang="en-US" sz="2400" b="1" dirty="0" smtClean="0"/>
              <a:t> </a:t>
            </a:r>
            <a:r>
              <a:rPr lang="el-GR" sz="2400" b="1" dirty="0" smtClean="0"/>
              <a:t> με λόφους </a:t>
            </a:r>
            <a:r>
              <a:rPr lang="en-US" sz="2400" b="1" dirty="0" smtClean="0"/>
              <a:t>  </a:t>
            </a:r>
            <a:r>
              <a:rPr lang="el-GR" sz="2400" b="1" dirty="0" smtClean="0"/>
              <a:t>και μια λίμνη.</a:t>
            </a:r>
          </a:p>
          <a:p>
            <a:r>
              <a:rPr lang="el-GR" sz="2400" b="1" dirty="0" smtClean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8524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0" y="357166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 </a:t>
            </a:r>
            <a:r>
              <a:rPr lang="el-GR" sz="2400" dirty="0" smtClean="0"/>
              <a:t>ήπειρος Ευρώπη έχει: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142844" y="114298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dirty="0" smtClean="0"/>
              <a:t>Π</a:t>
            </a:r>
            <a:r>
              <a:rPr lang="el-GR" dirty="0" smtClean="0"/>
              <a:t>οικιλία ανάγλυφου : δηλαδή στην Ευρώπη υπάρχουν περιοχές με πεδιάδες( =πεδινό ανάγλυφο) , περιοχές με βουνά (=ορεινό ανάγλυφο)</a:t>
            </a:r>
            <a:endParaRPr lang="en-US" dirty="0"/>
          </a:p>
        </p:txBody>
      </p:sp>
      <p:sp>
        <p:nvSpPr>
          <p:cNvPr id="7" name="6 - TextBox"/>
          <p:cNvSpPr txBox="1"/>
          <p:nvPr/>
        </p:nvSpPr>
        <p:spPr>
          <a:xfrm>
            <a:off x="214282" y="207167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Ποικιλία κλιματικών τύπων: Δηλαδή υπάρχουν περιοχές της Ευρώπης με διαφορετικές καιρικές συνθήκες (περιοχές που κ</a:t>
            </a:r>
            <a:r>
              <a:rPr lang="el-GR" dirty="0" smtClean="0"/>
              <a:t>άνει πολύ κρύο, περιοχές με ήπιο(</a:t>
            </a:r>
            <a:r>
              <a:rPr lang="el-GR" dirty="0" smtClean="0"/>
              <a:t>καλό) κλίμα κ.α.)</a:t>
            </a:r>
            <a:endParaRPr lang="en-US" dirty="0"/>
          </a:p>
        </p:txBody>
      </p:sp>
      <p:sp>
        <p:nvSpPr>
          <p:cNvPr id="8" name="7 - TextBox"/>
          <p:cNvSpPr txBox="1"/>
          <p:nvPr/>
        </p:nvSpPr>
        <p:spPr>
          <a:xfrm>
            <a:off x="357158" y="314324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Υπάρχει ποικιλία  βλάστησης   (δηλαδή </a:t>
            </a:r>
            <a:r>
              <a:rPr lang="el-GR" dirty="0" smtClean="0"/>
              <a:t>υπάρχουν περιοχές με πυκνά δάση, περιοχές με χαμηλά χόρτα  </a:t>
            </a:r>
            <a:r>
              <a:rPr lang="el-GR" dirty="0" err="1" smtClean="0"/>
              <a:t>κ.α</a:t>
            </a:r>
            <a:r>
              <a:rPr lang="el-GR" dirty="0" smtClean="0"/>
              <a:t>)…εξηγώ παρακάτω ….</a:t>
            </a:r>
            <a:endParaRPr lang="en-US" dirty="0"/>
          </a:p>
        </p:txBody>
      </p:sp>
      <p:sp>
        <p:nvSpPr>
          <p:cNvPr id="9" name="8 - TextBox"/>
          <p:cNvSpPr txBox="1"/>
          <p:nvPr/>
        </p:nvSpPr>
        <p:spPr>
          <a:xfrm>
            <a:off x="285720" y="4286256"/>
            <a:ext cx="8358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Η Ευρώπη είναι μια μικρή ήπειρος, παρόλα αυτά σε αυτή κατοικούν πολλοί άνθρωποι (άρα είναι πυκνοκατοικημένη). Το αποτέλεσμα  είναι να υπάρχει ρύπανση, και να έχουν καταστραφεί πολλά δάση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2266" y="0"/>
            <a:ext cx="202173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65725"/>
            <a:ext cx="3048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343534"/>
            <a:ext cx="2606530" cy="151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2964646" y="2857495"/>
            <a:ext cx="2357454" cy="1571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- TextBox"/>
          <p:cNvSpPr txBox="1"/>
          <p:nvPr/>
        </p:nvSpPr>
        <p:spPr>
          <a:xfrm>
            <a:off x="3250398" y="3000371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Τύποι </a:t>
            </a:r>
            <a:r>
              <a:rPr lang="el-GR" sz="2400" b="1" dirty="0" smtClean="0"/>
              <a:t>βλάστησης</a:t>
            </a:r>
            <a:r>
              <a:rPr lang="el-GR" sz="2400" dirty="0" smtClean="0"/>
              <a:t> στην Ευρώπη</a:t>
            </a:r>
            <a:endParaRPr lang="en-US" sz="2400" dirty="0"/>
          </a:p>
        </p:txBody>
      </p:sp>
      <p:cxnSp>
        <p:nvCxnSpPr>
          <p:cNvPr id="7" name="6 - Ευθύγραμμο βέλος σύνδεσης"/>
          <p:cNvCxnSpPr>
            <a:stCxn id="4" idx="0"/>
          </p:cNvCxnSpPr>
          <p:nvPr/>
        </p:nvCxnSpPr>
        <p:spPr>
          <a:xfrm rot="5400000" flipH="1" flipV="1">
            <a:off x="3482571" y="2089537"/>
            <a:ext cx="1428760" cy="10715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Έλλειψη"/>
          <p:cNvSpPr/>
          <p:nvPr/>
        </p:nvSpPr>
        <p:spPr>
          <a:xfrm>
            <a:off x="3571868" y="71414"/>
            <a:ext cx="171451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3857620" y="50004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τούντρα</a:t>
            </a:r>
            <a:endParaRPr lang="en-US" sz="2400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V="1">
            <a:off x="5072066" y="2357430"/>
            <a:ext cx="1285886" cy="85725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Έλλειψη"/>
          <p:cNvSpPr/>
          <p:nvPr/>
        </p:nvSpPr>
        <p:spPr>
          <a:xfrm>
            <a:off x="6215074" y="1357298"/>
            <a:ext cx="171451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6429388" y="178592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 smtClean="0"/>
              <a:t>τάιγκα</a:t>
            </a:r>
            <a:endParaRPr lang="en-US" sz="24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0800000">
            <a:off x="1714480" y="2500306"/>
            <a:ext cx="1357322" cy="78581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Έλλειψη"/>
          <p:cNvSpPr/>
          <p:nvPr/>
        </p:nvSpPr>
        <p:spPr>
          <a:xfrm>
            <a:off x="714348" y="1142984"/>
            <a:ext cx="171451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TextBox"/>
          <p:cNvSpPr txBox="1"/>
          <p:nvPr/>
        </p:nvSpPr>
        <p:spPr>
          <a:xfrm>
            <a:off x="785786" y="157161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Φυλλοβόλα – μεικτά δάση</a:t>
            </a:r>
            <a:endParaRPr lang="en-US" sz="2000" dirty="0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10800000" flipV="1">
            <a:off x="2143108" y="4214818"/>
            <a:ext cx="1143008" cy="107157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Έλλειψη"/>
          <p:cNvSpPr/>
          <p:nvPr/>
        </p:nvSpPr>
        <p:spPr>
          <a:xfrm>
            <a:off x="714348" y="5072074"/>
            <a:ext cx="171451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- TextBox"/>
          <p:cNvSpPr txBox="1"/>
          <p:nvPr/>
        </p:nvSpPr>
        <p:spPr>
          <a:xfrm>
            <a:off x="928662" y="550070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στέπες</a:t>
            </a:r>
            <a:endParaRPr lang="en-US" sz="2400" dirty="0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rot="16200000" flipH="1">
            <a:off x="4393405" y="4607727"/>
            <a:ext cx="1000132" cy="50006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Έλλειψη"/>
          <p:cNvSpPr/>
          <p:nvPr/>
        </p:nvSpPr>
        <p:spPr>
          <a:xfrm>
            <a:off x="4357686" y="5357826"/>
            <a:ext cx="171451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- TextBox"/>
          <p:cNvSpPr txBox="1"/>
          <p:nvPr/>
        </p:nvSpPr>
        <p:spPr>
          <a:xfrm>
            <a:off x="4500562" y="5715016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Μεσογειακή βλάστηση</a:t>
            </a:r>
            <a:endParaRPr lang="en-US" sz="2000" dirty="0"/>
          </a:p>
        </p:txBody>
      </p:sp>
      <p:cxnSp>
        <p:nvCxnSpPr>
          <p:cNvPr id="28" name="27 - Ευθύγραμμο βέλος σύνδεσης"/>
          <p:cNvCxnSpPr/>
          <p:nvPr/>
        </p:nvCxnSpPr>
        <p:spPr>
          <a:xfrm>
            <a:off x="5286380" y="3929066"/>
            <a:ext cx="1357322" cy="64294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Έλλειψη"/>
          <p:cNvSpPr/>
          <p:nvPr/>
        </p:nvSpPr>
        <p:spPr>
          <a:xfrm>
            <a:off x="6572264" y="4214818"/>
            <a:ext cx="1714512" cy="1357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- TextBox"/>
          <p:cNvSpPr txBox="1"/>
          <p:nvPr/>
        </p:nvSpPr>
        <p:spPr>
          <a:xfrm>
            <a:off x="6715140" y="4572008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Ορεινή βλάστηση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  <p:bldP spid="17" grpId="0" animBg="1"/>
      <p:bldP spid="18" grpId="0"/>
      <p:bldP spid="21" grpId="0" animBg="1"/>
      <p:bldP spid="22" grpId="0"/>
      <p:bldP spid="25" grpId="0" animBg="1"/>
      <p:bldP spid="26" grpId="0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92971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612</Words>
  <PresentationFormat>Προβολή στην οθόνη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Η  βλάστηση της Ευρώπης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κλίμα της Ευρώπης </dc:title>
  <dc:creator>Panorea</dc:creator>
  <cp:lastModifiedBy>hp pc</cp:lastModifiedBy>
  <cp:revision>156</cp:revision>
  <dcterms:created xsi:type="dcterms:W3CDTF">2021-01-12T19:53:10Z</dcterms:created>
  <dcterms:modified xsi:type="dcterms:W3CDTF">2024-02-12T20:54:04Z</dcterms:modified>
</cp:coreProperties>
</file>