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77" r:id="rId4"/>
    <p:sldId id="278" r:id="rId5"/>
    <p:sldId id="279" r:id="rId6"/>
    <p:sldId id="283" r:id="rId7"/>
    <p:sldId id="297" r:id="rId8"/>
    <p:sldId id="302" r:id="rId9"/>
    <p:sldId id="287" r:id="rId10"/>
    <p:sldId id="284" r:id="rId11"/>
    <p:sldId id="285" r:id="rId12"/>
    <p:sldId id="286" r:id="rId13"/>
    <p:sldId id="299" r:id="rId14"/>
    <p:sldId id="300" r:id="rId15"/>
    <p:sldId id="30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366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25801">
            <a:off x="3276623" y="293269"/>
            <a:ext cx="2173388" cy="19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609958"/>
            <a:ext cx="2500298" cy="22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000628" y="78579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Ραβδόμορφοι 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7158" y="39290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Πεταλοειδής μαγνήτης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357950" y="60722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Κυκλικοί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1928794" y="121442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Έστω ένας ευθύγραμμος </a:t>
            </a:r>
            <a:r>
              <a:rPr lang="en-US" dirty="0" smtClean="0"/>
              <a:t> </a:t>
            </a:r>
            <a:r>
              <a:rPr lang="el-GR" dirty="0" smtClean="0"/>
              <a:t>αγωγός (δηλαδή σύρμα</a:t>
            </a:r>
            <a:r>
              <a:rPr lang="en-US" dirty="0" smtClean="0"/>
              <a:t>, </a:t>
            </a:r>
            <a:r>
              <a:rPr lang="el-GR" dirty="0" smtClean="0"/>
              <a:t>καλώδιο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-1000164" y="4000504"/>
            <a:ext cx="4286280" cy="1588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1428728" y="157161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286248" y="3214686"/>
            <a:ext cx="4357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από έναν </a:t>
            </a:r>
            <a:r>
              <a:rPr lang="el-GR" sz="2400" u="sng" dirty="0" smtClean="0"/>
              <a:t>αγωγό</a:t>
            </a:r>
            <a:r>
              <a:rPr lang="el-GR" sz="2400" dirty="0" smtClean="0"/>
              <a:t> ( π.χ. ένα σύρμα,  καλώδιο κ.α. )  περνάει </a:t>
            </a:r>
            <a:r>
              <a:rPr lang="el-GR" sz="2400" u="sng" dirty="0" smtClean="0"/>
              <a:t>ηλεκτρικό ρεύμα </a:t>
            </a:r>
            <a:r>
              <a:rPr lang="el-GR" sz="2400" dirty="0" smtClean="0"/>
              <a:t>τότε αυτός ο αγωγός ασκεί </a:t>
            </a:r>
            <a:r>
              <a:rPr lang="el-GR" sz="2400" u="sng" dirty="0" smtClean="0"/>
              <a:t>μαγνητικές δυνάμεις </a:t>
            </a:r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400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3643306" y="2428868"/>
            <a:ext cx="5000628" cy="3643338"/>
          </a:xfrm>
          <a:prstGeom prst="cloudCallout">
            <a:avLst>
              <a:gd name="adj1" fmla="val -86934"/>
              <a:gd name="adj2" fmla="val -72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1875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3357554" cy="21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929198"/>
            <a:ext cx="27051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28596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τυλίξουμε ένα καλώδιο ( μονωμένο σύρμα)  σε σπείρες,  δηλαδή του δώσουμε μία μορφή που μοιάζει με αυτή του ελατηρίου, τότε αυτό λέγεται πηνίο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3116"/>
            <a:ext cx="3429024" cy="2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1500166" y="2786058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72198" y="3857628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214546" y="5429264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572396" y="2143116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69718"/>
            <a:ext cx="5214974" cy="33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flipV="1">
            <a:off x="2714612" y="2143116"/>
            <a:ext cx="1928826" cy="114300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571472" y="142873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από  σύρμα του πηνίου, διέρχεται ηλεκτρικό ρεύμα, τότε  το πηνίο μπορεί να ασκεί (ή να δέχεται)  μαγνητικές δυνάμεις (όπως ένας μαγνήτης)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1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49862"/>
            <a:ext cx="27051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214282" y="1428736"/>
            <a:ext cx="728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 πάρουμε ένα χάλκινο σύρμα και το τυλίξουμε σαν ελατήριο τότε έχουμε </a:t>
            </a:r>
          </a:p>
          <a:p>
            <a:r>
              <a:rPr lang="el-GR" dirty="0" smtClean="0"/>
              <a:t>φτιάξει ένα πηνίο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85786" y="285749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Στις  εικόνες φαίνονται κάποια πηνία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7643834" y="214290"/>
            <a:ext cx="73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motorservice.gr/wp-content/uploads/2019/03/motorservice-%CF%80%CE%B5%CF%81%CE%B9%CE%AD%CE%BB%CE%B9%CE%BE%CE%B7-%CE%B7%CE%BB%CE%B5%CE%BA%CF%84%CF%81%CE%BF%CE%BA%CE%B9%CE%BD%CE%B7%CF%84%CE%AE%CF%81%CE%B1-%CE%BC%CE%BF%CF%84%CE%AD%CF%81-%CE%B5%CF%80%CE%B9%CF%83%CE%BA%CE%B5%CF%85%CE%AE-%CE%91%CE%B8%CE%AE%CE%BD%CE%B1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7" y="4500572"/>
            <a:ext cx="3714744" cy="2357428"/>
          </a:xfrm>
          <a:prstGeom prst="rect">
            <a:avLst/>
          </a:prstGeom>
          <a:noFill/>
        </p:spPr>
      </p:pic>
      <p:sp>
        <p:nvSpPr>
          <p:cNvPr id="17" name="16 - TextBox"/>
          <p:cNvSpPr txBox="1"/>
          <p:nvPr/>
        </p:nvSpPr>
        <p:spPr>
          <a:xfrm>
            <a:off x="5175221" y="4214818"/>
            <a:ext cx="396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Κατασκευή πηνίου για ηλεκτροκινητήρα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1000100" y="6072206"/>
            <a:ext cx="73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14818"/>
            <a:ext cx="4500562" cy="28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429256" y="48577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Ηλεκτρομαγνήτης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85786" y="107154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Ηλεκτρομαγνήτες</a:t>
            </a:r>
            <a:r>
              <a:rPr lang="el-GR" dirty="0" smtClean="0"/>
              <a:t> ονομάζονται τα πηνία , που συμπεριφέρονται σαν μαγνήτες για όσο χρόνο διαρρέονται από ρεύμα…..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342900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οι ηλεκτρομαγνήτες ασκούν μαγνητικές δυνάμεις σε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71472" y="407194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    Άλλους μαγνήτες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42910" y="471488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    Άλλους ηλεκτρομαγνήτες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42910" y="542926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   Άλλα υλικά που δέχονται μαγνητικές δυνάμεις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6110">
            <a:off x="5488965" y="1561094"/>
            <a:ext cx="3172180" cy="8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27051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1928794" y="1000108"/>
            <a:ext cx="73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85720" y="185736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πηνίο δεν διαρρέεται από ρεύμα, </a:t>
            </a:r>
            <a:r>
              <a:rPr lang="el-GR" b="1" dirty="0" smtClean="0"/>
              <a:t>άρα</a:t>
            </a:r>
            <a:r>
              <a:rPr lang="el-GR" dirty="0" smtClean="0"/>
              <a:t> δεν είναι μαγνήτης, άρα δεν θα δεχτεί κάποια δύναμη από μαγνήτη</a:t>
            </a:r>
            <a:endParaRPr lang="el-G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14818"/>
            <a:ext cx="3607589" cy="25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5754698" y="5429264"/>
            <a:ext cx="32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  - </a:t>
            </a:r>
            <a:r>
              <a:rPr lang="el-GR" b="1" dirty="0" smtClean="0">
                <a:solidFill>
                  <a:srgbClr val="FF0000"/>
                </a:solidFill>
              </a:rPr>
              <a:t>Ηλεκτρομαγνήτης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428860" y="535782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πηνίο  διαρρέεται από ρεύμα, </a:t>
            </a:r>
            <a:r>
              <a:rPr lang="el-GR" b="1" dirty="0" smtClean="0"/>
              <a:t>άρα</a:t>
            </a:r>
            <a:r>
              <a:rPr lang="el-GR" dirty="0" smtClean="0"/>
              <a:t>  είναι μαγνήτης, άρα  θα δεχτεί κάποια δύναμη από μαγνήτη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14678" y="5500702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Φυσικός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μαγνήτης (πέτρα)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που έχει πάνω του ρινίσματα (πολύ μικρά κομματάκια) σιδήρου, όπως τον βρίσκουμε στη φύση.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424"/>
            <a:ext cx="5643602" cy="41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6110">
            <a:off x="1011149" y="4531827"/>
            <a:ext cx="6502288" cy="16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 rot="20537088">
            <a:off x="6450628" y="4287463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νότιο</a:t>
            </a:r>
            <a:r>
              <a:rPr lang="en-US" b="1" dirty="0" smtClean="0"/>
              <a:t>s</a:t>
            </a:r>
            <a:r>
              <a:rPr lang="el-GR" b="1" dirty="0" smtClean="0"/>
              <a:t>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 rot="281700">
            <a:off x="12286" y="6212050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Βόρειος 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714612" y="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28596" y="64291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Όλοι οι μαγνήτες έχουν δύο μαγνητικούς πόλους </a:t>
            </a:r>
            <a:r>
              <a:rPr lang="en-US" sz="2400" dirty="0" smtClean="0"/>
              <a:t>(</a:t>
            </a:r>
            <a:r>
              <a:rPr lang="el-GR" sz="2400" dirty="0" smtClean="0"/>
              <a:t>ή πόλους):</a:t>
            </a:r>
          </a:p>
          <a:p>
            <a:endParaRPr lang="el-GR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το </a:t>
            </a:r>
            <a:r>
              <a:rPr lang="el-GR" sz="2400" b="1" dirty="0" smtClean="0"/>
              <a:t>Βόρειο μαγνητικό πόλο (</a:t>
            </a:r>
            <a:r>
              <a:rPr lang="el-GR" sz="2400" dirty="0" smtClean="0"/>
              <a:t>ή για συντομία </a:t>
            </a:r>
            <a:r>
              <a:rPr lang="el-GR" sz="2400" b="1" dirty="0" smtClean="0"/>
              <a:t>βόρειο πόλο)    </a:t>
            </a:r>
            <a:r>
              <a:rPr lang="el-GR" sz="2400" dirty="0" smtClean="0"/>
              <a:t>που συμβολίζεται με </a:t>
            </a:r>
            <a:r>
              <a:rPr lang="el-GR" sz="2400" b="1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/>
              <a:t>  (από τα αγγλικά </a:t>
            </a:r>
            <a:r>
              <a:rPr lang="el-GR" sz="2400" b="1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/>
              <a:t>Ο</a:t>
            </a:r>
            <a:r>
              <a:rPr lang="en-US" sz="2400" dirty="0" smtClean="0"/>
              <a:t>R</a:t>
            </a:r>
            <a:r>
              <a:rPr lang="el-GR" sz="2400" dirty="0" smtClean="0"/>
              <a:t>ΤΗ</a:t>
            </a:r>
            <a:r>
              <a:rPr lang="en-US" sz="2400" dirty="0" smtClean="0"/>
              <a:t> </a:t>
            </a:r>
            <a:r>
              <a:rPr lang="el-GR" sz="2400" dirty="0" smtClean="0"/>
              <a:t> = βοράς)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 το </a:t>
            </a:r>
            <a:r>
              <a:rPr lang="el-GR" sz="2400" b="1" dirty="0" smtClean="0"/>
              <a:t>νότιο μαγνητικό πόλο (</a:t>
            </a:r>
            <a:r>
              <a:rPr lang="el-GR" sz="2400" dirty="0" smtClean="0"/>
              <a:t>ή για συντομία </a:t>
            </a:r>
            <a:r>
              <a:rPr lang="el-GR" sz="2400" b="1" dirty="0" smtClean="0"/>
              <a:t>νότιο πόλο) </a:t>
            </a:r>
            <a:r>
              <a:rPr lang="el-GR" sz="2400" dirty="0" smtClean="0"/>
              <a:t>συμβολίζεται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 </a:t>
            </a:r>
            <a:r>
              <a:rPr lang="en-US" sz="2400" dirty="0" smtClean="0"/>
              <a:t>   (</a:t>
            </a:r>
            <a:r>
              <a:rPr lang="el-GR" sz="2400" dirty="0" smtClean="0"/>
              <a:t>από </a:t>
            </a:r>
            <a:r>
              <a:rPr lang="en-US" sz="2400" dirty="0" smtClean="0"/>
              <a:t> </a:t>
            </a:r>
            <a:r>
              <a:rPr lang="el-GR" sz="2400" dirty="0" smtClean="0"/>
              <a:t>τα αγγλικά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OUTH </a:t>
            </a:r>
            <a:r>
              <a:rPr lang="el-GR" sz="2400" dirty="0" smtClean="0"/>
              <a:t>= νότος)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60823">
            <a:off x="-775546" y="4549715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 rot="281700">
            <a:off x="12286" y="6212051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Βόρειος 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60823">
            <a:off x="-132638" y="1120713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>
            <a:endCxn id="3074" idx="3"/>
          </p:cNvCxnSpPr>
          <p:nvPr/>
        </p:nvCxnSpPr>
        <p:spPr>
          <a:xfrm rot="5400000" flipH="1" flipV="1">
            <a:off x="782164" y="3665334"/>
            <a:ext cx="410230" cy="11723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892943" y="3107529"/>
            <a:ext cx="428628" cy="714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2286000" y="2690336"/>
            <a:ext cx="628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Εδώ ο ένας μαγνήτης ασκεί </a:t>
            </a:r>
            <a:r>
              <a:rPr lang="el-GR" sz="2400" b="1" dirty="0" smtClean="0"/>
              <a:t>μαγνητική δύναμη</a:t>
            </a:r>
            <a:r>
              <a:rPr lang="en-US" sz="2400" b="1" dirty="0" smtClean="0"/>
              <a:t> </a:t>
            </a:r>
            <a:r>
              <a:rPr lang="en-US" sz="2400" dirty="0" smtClean="0"/>
              <a:t>(F) </a:t>
            </a:r>
            <a:r>
              <a:rPr lang="el-GR" sz="2400" dirty="0" smtClean="0"/>
              <a:t> στον άλλον μαγνήτη. 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Συγκεκριμένα εδώ οι δύο </a:t>
            </a:r>
            <a:r>
              <a:rPr lang="el-GR" sz="2400" b="1" dirty="0" smtClean="0"/>
              <a:t>μαγνήτες έλκονται </a:t>
            </a:r>
            <a:r>
              <a:rPr lang="el-GR" sz="2400" dirty="0" smtClean="0"/>
              <a:t>γιατί έρχονται σε επαφή ο Βόρειος Πόλος του ενός μαγνήτη με το νότιο πόλο του άλλου μαγνήτη.</a:t>
            </a:r>
            <a:endParaRPr lang="en-US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14297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642910" y="34290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9" name="8 - Ορθογώνιο"/>
          <p:cNvSpPr/>
          <p:nvPr/>
        </p:nvSpPr>
        <p:spPr>
          <a:xfrm rot="20537088">
            <a:off x="592712" y="215520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νότιο</a:t>
            </a:r>
            <a:r>
              <a:rPr lang="en-US" b="1" dirty="0" smtClean="0"/>
              <a:t>s</a:t>
            </a:r>
            <a:r>
              <a:rPr lang="el-GR" b="1" dirty="0" smtClean="0"/>
              <a:t>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4500562" y="2142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37637">
            <a:off x="-775546" y="4549715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55240">
            <a:off x="-403774" y="1313684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>
            <a:stCxn id="3074" idx="1"/>
          </p:cNvCxnSpPr>
          <p:nvPr/>
        </p:nvCxnSpPr>
        <p:spPr>
          <a:xfrm rot="16200000" flipH="1" flipV="1">
            <a:off x="428958" y="3866160"/>
            <a:ext cx="919800" cy="2061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750067" y="3036091"/>
            <a:ext cx="642942" cy="1428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2286000" y="2690336"/>
            <a:ext cx="628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Εδώ ο ένας μαγνήτης ασκεί </a:t>
            </a:r>
            <a:r>
              <a:rPr lang="el-GR" sz="2400" b="1" dirty="0" smtClean="0"/>
              <a:t>μαγνητική δύναμη</a:t>
            </a:r>
            <a:r>
              <a:rPr lang="en-US" sz="2400" b="1" dirty="0" smtClean="0"/>
              <a:t> </a:t>
            </a:r>
            <a:r>
              <a:rPr lang="en-US" sz="2400" dirty="0" smtClean="0"/>
              <a:t>(F) </a:t>
            </a:r>
            <a:r>
              <a:rPr lang="el-GR" sz="2400" dirty="0" smtClean="0"/>
              <a:t> στον άλλον μαγνήτη. 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Συγκεκριμένα εδώ οι δύο </a:t>
            </a:r>
            <a:r>
              <a:rPr lang="el-GR" sz="2400" b="1" dirty="0" smtClean="0"/>
              <a:t>μαγνήτες απωθούνται </a:t>
            </a:r>
            <a:r>
              <a:rPr lang="el-GR" sz="2400" dirty="0" smtClean="0"/>
              <a:t>γιατί έρχονται σε επαφή ο Βόρειος Πόλος του ενός μαγνήτη με το βόρειο πόλο του άλλου μαγνήτη.</a:t>
            </a:r>
            <a:endParaRPr lang="en-US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14297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928662" y="385762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4000496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37637">
            <a:off x="-775546" y="4549715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55240">
            <a:off x="-403774" y="1313684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>
            <a:stCxn id="3074" idx="1"/>
          </p:cNvCxnSpPr>
          <p:nvPr/>
        </p:nvCxnSpPr>
        <p:spPr>
          <a:xfrm rot="16200000" flipH="1" flipV="1">
            <a:off x="428958" y="3866160"/>
            <a:ext cx="919800" cy="2061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750067" y="3036091"/>
            <a:ext cx="642942" cy="1428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14297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928662" y="385762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661746"/>
            <a:ext cx="4306725" cy="19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2928926" y="2214554"/>
            <a:ext cx="4717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Γενικά οι </a:t>
            </a:r>
            <a:r>
              <a:rPr lang="el-GR" sz="2000" u="sng" dirty="0" smtClean="0"/>
              <a:t>μαγνήτες</a:t>
            </a:r>
            <a:r>
              <a:rPr lang="el-GR" sz="2000" dirty="0" smtClean="0"/>
              <a:t> μπορούν </a:t>
            </a:r>
            <a:r>
              <a:rPr lang="el-GR" sz="2000" b="1" dirty="0" smtClean="0"/>
              <a:t>ασκούν</a:t>
            </a:r>
            <a:r>
              <a:rPr lang="el-GR" sz="2000" dirty="0" smtClean="0"/>
              <a:t> </a:t>
            </a:r>
            <a:r>
              <a:rPr lang="el-GR" sz="2000" u="sng" dirty="0" smtClean="0"/>
              <a:t>μαγνητικές δυνάμεις, </a:t>
            </a:r>
            <a:r>
              <a:rPr lang="el-GR" sz="2000" dirty="0" smtClean="0"/>
              <a:t>αλλά και να </a:t>
            </a:r>
            <a:r>
              <a:rPr lang="el-GR" sz="2000" b="1" dirty="0" smtClean="0"/>
              <a:t>δέχονται</a:t>
            </a:r>
            <a:r>
              <a:rPr lang="el-GR" sz="2000" dirty="0" smtClean="0"/>
              <a:t> μαγνητικές δυνάμεις από άλλους μαγνήτες   </a:t>
            </a:r>
            <a:endParaRPr lang="en-US" sz="2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3714744" y="1428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306725" cy="19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TextBox"/>
          <p:cNvSpPr txBox="1"/>
          <p:nvPr/>
        </p:nvSpPr>
        <p:spPr>
          <a:xfrm>
            <a:off x="3714744" y="1428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Ελεύθερη σχεδίαση"/>
          <p:cNvSpPr/>
          <p:nvPr/>
        </p:nvSpPr>
        <p:spPr>
          <a:xfrm>
            <a:off x="1571604" y="2786058"/>
            <a:ext cx="1226838" cy="1059873"/>
          </a:xfrm>
          <a:custGeom>
            <a:avLst/>
            <a:gdLst>
              <a:gd name="connsiteX0" fmla="*/ 509155 w 1226838"/>
              <a:gd name="connsiteY0" fmla="*/ 41564 h 1059873"/>
              <a:gd name="connsiteX1" fmla="*/ 353291 w 1226838"/>
              <a:gd name="connsiteY1" fmla="*/ 62346 h 1059873"/>
              <a:gd name="connsiteX2" fmla="*/ 301336 w 1226838"/>
              <a:gd name="connsiteY2" fmla="*/ 124691 h 1059873"/>
              <a:gd name="connsiteX3" fmla="*/ 249382 w 1226838"/>
              <a:gd name="connsiteY3" fmla="*/ 135082 h 1059873"/>
              <a:gd name="connsiteX4" fmla="*/ 218209 w 1226838"/>
              <a:gd name="connsiteY4" fmla="*/ 155864 h 1059873"/>
              <a:gd name="connsiteX5" fmla="*/ 187036 w 1226838"/>
              <a:gd name="connsiteY5" fmla="*/ 166255 h 1059873"/>
              <a:gd name="connsiteX6" fmla="*/ 124691 w 1226838"/>
              <a:gd name="connsiteY6" fmla="*/ 228600 h 1059873"/>
              <a:gd name="connsiteX7" fmla="*/ 93518 w 1226838"/>
              <a:gd name="connsiteY7" fmla="*/ 259773 h 1059873"/>
              <a:gd name="connsiteX8" fmla="*/ 83127 w 1226838"/>
              <a:gd name="connsiteY8" fmla="*/ 301337 h 1059873"/>
              <a:gd name="connsiteX9" fmla="*/ 41564 w 1226838"/>
              <a:gd name="connsiteY9" fmla="*/ 322118 h 1059873"/>
              <a:gd name="connsiteX10" fmla="*/ 10391 w 1226838"/>
              <a:gd name="connsiteY10" fmla="*/ 415637 h 1059873"/>
              <a:gd name="connsiteX11" fmla="*/ 0 w 1226838"/>
              <a:gd name="connsiteY11" fmla="*/ 446809 h 1059873"/>
              <a:gd name="connsiteX12" fmla="*/ 51955 w 1226838"/>
              <a:gd name="connsiteY12" fmla="*/ 675409 h 1059873"/>
              <a:gd name="connsiteX13" fmla="*/ 62346 w 1226838"/>
              <a:gd name="connsiteY13" fmla="*/ 706582 h 1059873"/>
              <a:gd name="connsiteX14" fmla="*/ 83127 w 1226838"/>
              <a:gd name="connsiteY14" fmla="*/ 737755 h 1059873"/>
              <a:gd name="connsiteX15" fmla="*/ 93518 w 1226838"/>
              <a:gd name="connsiteY15" fmla="*/ 800100 h 1059873"/>
              <a:gd name="connsiteX16" fmla="*/ 114300 w 1226838"/>
              <a:gd name="connsiteY16" fmla="*/ 872837 h 1059873"/>
              <a:gd name="connsiteX17" fmla="*/ 135082 w 1226838"/>
              <a:gd name="connsiteY17" fmla="*/ 997528 h 1059873"/>
              <a:gd name="connsiteX18" fmla="*/ 187036 w 1226838"/>
              <a:gd name="connsiteY18" fmla="*/ 1059873 h 1059873"/>
              <a:gd name="connsiteX19" fmla="*/ 457200 w 1226838"/>
              <a:gd name="connsiteY19" fmla="*/ 1039091 h 1059873"/>
              <a:gd name="connsiteX20" fmla="*/ 529936 w 1226838"/>
              <a:gd name="connsiteY20" fmla="*/ 1018309 h 1059873"/>
              <a:gd name="connsiteX21" fmla="*/ 581891 w 1226838"/>
              <a:gd name="connsiteY21" fmla="*/ 1007918 h 1059873"/>
              <a:gd name="connsiteX22" fmla="*/ 654627 w 1226838"/>
              <a:gd name="connsiteY22" fmla="*/ 976746 h 1059873"/>
              <a:gd name="connsiteX23" fmla="*/ 696191 w 1226838"/>
              <a:gd name="connsiteY23" fmla="*/ 955964 h 1059873"/>
              <a:gd name="connsiteX24" fmla="*/ 810491 w 1226838"/>
              <a:gd name="connsiteY24" fmla="*/ 945573 h 1059873"/>
              <a:gd name="connsiteX25" fmla="*/ 883227 w 1226838"/>
              <a:gd name="connsiteY25" fmla="*/ 924791 h 1059873"/>
              <a:gd name="connsiteX26" fmla="*/ 1007918 w 1226838"/>
              <a:gd name="connsiteY26" fmla="*/ 904009 h 1059873"/>
              <a:gd name="connsiteX27" fmla="*/ 1039091 w 1226838"/>
              <a:gd name="connsiteY27" fmla="*/ 883228 h 1059873"/>
              <a:gd name="connsiteX28" fmla="*/ 1070264 w 1226838"/>
              <a:gd name="connsiteY28" fmla="*/ 872837 h 1059873"/>
              <a:gd name="connsiteX29" fmla="*/ 1111827 w 1226838"/>
              <a:gd name="connsiteY29" fmla="*/ 841664 h 1059873"/>
              <a:gd name="connsiteX30" fmla="*/ 1153391 w 1226838"/>
              <a:gd name="connsiteY30" fmla="*/ 779318 h 1059873"/>
              <a:gd name="connsiteX31" fmla="*/ 1205346 w 1226838"/>
              <a:gd name="connsiteY31" fmla="*/ 696191 h 1059873"/>
              <a:gd name="connsiteX32" fmla="*/ 1163782 w 1226838"/>
              <a:gd name="connsiteY32" fmla="*/ 488373 h 1059873"/>
              <a:gd name="connsiteX33" fmla="*/ 1122218 w 1226838"/>
              <a:gd name="connsiteY33" fmla="*/ 457200 h 1059873"/>
              <a:gd name="connsiteX34" fmla="*/ 1059873 w 1226838"/>
              <a:gd name="connsiteY34" fmla="*/ 394855 h 1059873"/>
              <a:gd name="connsiteX35" fmla="*/ 1049482 w 1226838"/>
              <a:gd name="connsiteY35" fmla="*/ 363682 h 1059873"/>
              <a:gd name="connsiteX36" fmla="*/ 1018309 w 1226838"/>
              <a:gd name="connsiteY36" fmla="*/ 322118 h 1059873"/>
              <a:gd name="connsiteX37" fmla="*/ 997527 w 1226838"/>
              <a:gd name="connsiteY37" fmla="*/ 290946 h 1059873"/>
              <a:gd name="connsiteX38" fmla="*/ 966355 w 1226838"/>
              <a:gd name="connsiteY38" fmla="*/ 207818 h 1059873"/>
              <a:gd name="connsiteX39" fmla="*/ 852055 w 1226838"/>
              <a:gd name="connsiteY39" fmla="*/ 155864 h 1059873"/>
              <a:gd name="connsiteX40" fmla="*/ 810491 w 1226838"/>
              <a:gd name="connsiteY40" fmla="*/ 135082 h 1059873"/>
              <a:gd name="connsiteX41" fmla="*/ 706582 w 1226838"/>
              <a:gd name="connsiteY41" fmla="*/ 124691 h 1059873"/>
              <a:gd name="connsiteX42" fmla="*/ 488373 w 1226838"/>
              <a:gd name="connsiteY42" fmla="*/ 93518 h 1059873"/>
              <a:gd name="connsiteX43" fmla="*/ 457200 w 1226838"/>
              <a:gd name="connsiteY43" fmla="*/ 72737 h 1059873"/>
              <a:gd name="connsiteX44" fmla="*/ 426027 w 1226838"/>
              <a:gd name="connsiteY44" fmla="*/ 62346 h 1059873"/>
              <a:gd name="connsiteX45" fmla="*/ 363682 w 1226838"/>
              <a:gd name="connsiteY45" fmla="*/ 0 h 10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26838" h="1059873">
                <a:moveTo>
                  <a:pt x="509155" y="41564"/>
                </a:moveTo>
                <a:cubicBezTo>
                  <a:pt x="457200" y="48491"/>
                  <a:pt x="403980" y="49007"/>
                  <a:pt x="353291" y="62346"/>
                </a:cubicBezTo>
                <a:cubicBezTo>
                  <a:pt x="218609" y="97788"/>
                  <a:pt x="370555" y="78544"/>
                  <a:pt x="301336" y="124691"/>
                </a:cubicBezTo>
                <a:cubicBezTo>
                  <a:pt x="286641" y="134488"/>
                  <a:pt x="266700" y="131618"/>
                  <a:pt x="249382" y="135082"/>
                </a:cubicBezTo>
                <a:cubicBezTo>
                  <a:pt x="238991" y="142009"/>
                  <a:pt x="229379" y="150279"/>
                  <a:pt x="218209" y="155864"/>
                </a:cubicBezTo>
                <a:cubicBezTo>
                  <a:pt x="208412" y="160762"/>
                  <a:pt x="195682" y="159530"/>
                  <a:pt x="187036" y="166255"/>
                </a:cubicBezTo>
                <a:cubicBezTo>
                  <a:pt x="163837" y="184299"/>
                  <a:pt x="145473" y="207818"/>
                  <a:pt x="124691" y="228600"/>
                </a:cubicBezTo>
                <a:lnTo>
                  <a:pt x="93518" y="259773"/>
                </a:lnTo>
                <a:cubicBezTo>
                  <a:pt x="90054" y="273628"/>
                  <a:pt x="92269" y="290366"/>
                  <a:pt x="83127" y="301337"/>
                </a:cubicBezTo>
                <a:cubicBezTo>
                  <a:pt x="73211" y="313236"/>
                  <a:pt x="49880" y="309050"/>
                  <a:pt x="41564" y="322118"/>
                </a:cubicBezTo>
                <a:cubicBezTo>
                  <a:pt x="23923" y="349840"/>
                  <a:pt x="20782" y="384464"/>
                  <a:pt x="10391" y="415637"/>
                </a:cubicBezTo>
                <a:lnTo>
                  <a:pt x="0" y="446809"/>
                </a:lnTo>
                <a:cubicBezTo>
                  <a:pt x="12802" y="510820"/>
                  <a:pt x="32085" y="615799"/>
                  <a:pt x="51955" y="675409"/>
                </a:cubicBezTo>
                <a:cubicBezTo>
                  <a:pt x="55419" y="685800"/>
                  <a:pt x="57448" y="696785"/>
                  <a:pt x="62346" y="706582"/>
                </a:cubicBezTo>
                <a:cubicBezTo>
                  <a:pt x="67931" y="717752"/>
                  <a:pt x="76200" y="727364"/>
                  <a:pt x="83127" y="737755"/>
                </a:cubicBezTo>
                <a:cubicBezTo>
                  <a:pt x="86591" y="758537"/>
                  <a:pt x="88781" y="779571"/>
                  <a:pt x="93518" y="800100"/>
                </a:cubicBezTo>
                <a:cubicBezTo>
                  <a:pt x="99188" y="824670"/>
                  <a:pt x="109355" y="848111"/>
                  <a:pt x="114300" y="872837"/>
                </a:cubicBezTo>
                <a:cubicBezTo>
                  <a:pt x="119169" y="897180"/>
                  <a:pt x="121648" y="966183"/>
                  <a:pt x="135082" y="997528"/>
                </a:cubicBezTo>
                <a:cubicBezTo>
                  <a:pt x="145931" y="1022842"/>
                  <a:pt x="168314" y="1041150"/>
                  <a:pt x="187036" y="1059873"/>
                </a:cubicBezTo>
                <a:cubicBezTo>
                  <a:pt x="244880" y="1056829"/>
                  <a:pt x="380191" y="1055593"/>
                  <a:pt x="457200" y="1039091"/>
                </a:cubicBezTo>
                <a:cubicBezTo>
                  <a:pt x="481856" y="1033808"/>
                  <a:pt x="505473" y="1024425"/>
                  <a:pt x="529936" y="1018309"/>
                </a:cubicBezTo>
                <a:cubicBezTo>
                  <a:pt x="547070" y="1014025"/>
                  <a:pt x="564573" y="1011382"/>
                  <a:pt x="581891" y="1007918"/>
                </a:cubicBezTo>
                <a:cubicBezTo>
                  <a:pt x="645066" y="965803"/>
                  <a:pt x="577941" y="1005504"/>
                  <a:pt x="654627" y="976746"/>
                </a:cubicBezTo>
                <a:cubicBezTo>
                  <a:pt x="669131" y="971307"/>
                  <a:pt x="681002" y="959002"/>
                  <a:pt x="696191" y="955964"/>
                </a:cubicBezTo>
                <a:cubicBezTo>
                  <a:pt x="733705" y="948461"/>
                  <a:pt x="772391" y="949037"/>
                  <a:pt x="810491" y="945573"/>
                </a:cubicBezTo>
                <a:cubicBezTo>
                  <a:pt x="834736" y="938646"/>
                  <a:pt x="858552" y="929986"/>
                  <a:pt x="883227" y="924791"/>
                </a:cubicBezTo>
                <a:cubicBezTo>
                  <a:pt x="924460" y="916110"/>
                  <a:pt x="1007918" y="904009"/>
                  <a:pt x="1007918" y="904009"/>
                </a:cubicBezTo>
                <a:cubicBezTo>
                  <a:pt x="1018309" y="897082"/>
                  <a:pt x="1027921" y="888813"/>
                  <a:pt x="1039091" y="883228"/>
                </a:cubicBezTo>
                <a:cubicBezTo>
                  <a:pt x="1048888" y="878330"/>
                  <a:pt x="1060754" y="878271"/>
                  <a:pt x="1070264" y="872837"/>
                </a:cubicBezTo>
                <a:cubicBezTo>
                  <a:pt x="1085300" y="864245"/>
                  <a:pt x="1097973" y="852055"/>
                  <a:pt x="1111827" y="841664"/>
                </a:cubicBezTo>
                <a:cubicBezTo>
                  <a:pt x="1133559" y="776469"/>
                  <a:pt x="1105492" y="845178"/>
                  <a:pt x="1153391" y="779318"/>
                </a:cubicBezTo>
                <a:cubicBezTo>
                  <a:pt x="1172610" y="752892"/>
                  <a:pt x="1205346" y="696191"/>
                  <a:pt x="1205346" y="696191"/>
                </a:cubicBezTo>
                <a:cubicBezTo>
                  <a:pt x="1198470" y="586169"/>
                  <a:pt x="1226838" y="551429"/>
                  <a:pt x="1163782" y="488373"/>
                </a:cubicBezTo>
                <a:cubicBezTo>
                  <a:pt x="1151536" y="476127"/>
                  <a:pt x="1135091" y="468785"/>
                  <a:pt x="1122218" y="457200"/>
                </a:cubicBezTo>
                <a:cubicBezTo>
                  <a:pt x="1100373" y="437539"/>
                  <a:pt x="1059873" y="394855"/>
                  <a:pt x="1059873" y="394855"/>
                </a:cubicBezTo>
                <a:cubicBezTo>
                  <a:pt x="1056409" y="384464"/>
                  <a:pt x="1054916" y="373192"/>
                  <a:pt x="1049482" y="363682"/>
                </a:cubicBezTo>
                <a:cubicBezTo>
                  <a:pt x="1040890" y="348645"/>
                  <a:pt x="1028375" y="336210"/>
                  <a:pt x="1018309" y="322118"/>
                </a:cubicBezTo>
                <a:cubicBezTo>
                  <a:pt x="1011050" y="311956"/>
                  <a:pt x="1004454" y="301337"/>
                  <a:pt x="997527" y="290946"/>
                </a:cubicBezTo>
                <a:cubicBezTo>
                  <a:pt x="992356" y="275433"/>
                  <a:pt x="972270" y="213141"/>
                  <a:pt x="966355" y="207818"/>
                </a:cubicBezTo>
                <a:cubicBezTo>
                  <a:pt x="917674" y="164005"/>
                  <a:pt x="896975" y="175116"/>
                  <a:pt x="852055" y="155864"/>
                </a:cubicBezTo>
                <a:cubicBezTo>
                  <a:pt x="837817" y="149762"/>
                  <a:pt x="825637" y="138328"/>
                  <a:pt x="810491" y="135082"/>
                </a:cubicBezTo>
                <a:cubicBezTo>
                  <a:pt x="776455" y="127788"/>
                  <a:pt x="741105" y="129146"/>
                  <a:pt x="706582" y="124691"/>
                </a:cubicBezTo>
                <a:cubicBezTo>
                  <a:pt x="633711" y="115288"/>
                  <a:pt x="488373" y="93518"/>
                  <a:pt x="488373" y="93518"/>
                </a:cubicBezTo>
                <a:cubicBezTo>
                  <a:pt x="477982" y="86591"/>
                  <a:pt x="468370" y="78322"/>
                  <a:pt x="457200" y="72737"/>
                </a:cubicBezTo>
                <a:cubicBezTo>
                  <a:pt x="447403" y="67839"/>
                  <a:pt x="434673" y="69071"/>
                  <a:pt x="426027" y="62346"/>
                </a:cubicBezTo>
                <a:cubicBezTo>
                  <a:pt x="402828" y="44302"/>
                  <a:pt x="363682" y="0"/>
                  <a:pt x="363682" y="0"/>
                </a:cubicBez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5400000">
            <a:off x="1214414" y="4000504"/>
            <a:ext cx="1000132" cy="42862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14348" y="45720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Πόλος μαγνήτη</a:t>
            </a:r>
            <a:endParaRPr lang="el-GR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3428992" y="2571744"/>
            <a:ext cx="1428760" cy="14287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2634633" y="2286000"/>
            <a:ext cx="1273842" cy="955964"/>
          </a:xfrm>
          <a:custGeom>
            <a:avLst/>
            <a:gdLst>
              <a:gd name="connsiteX0" fmla="*/ 607331 w 1273842"/>
              <a:gd name="connsiteY0" fmla="*/ 62345 h 955964"/>
              <a:gd name="connsiteX1" fmla="*/ 461858 w 1273842"/>
              <a:gd name="connsiteY1" fmla="*/ 83127 h 955964"/>
              <a:gd name="connsiteX2" fmla="*/ 430685 w 1273842"/>
              <a:gd name="connsiteY2" fmla="*/ 93518 h 955964"/>
              <a:gd name="connsiteX3" fmla="*/ 337167 w 1273842"/>
              <a:gd name="connsiteY3" fmla="*/ 166255 h 955964"/>
              <a:gd name="connsiteX4" fmla="*/ 264431 w 1273842"/>
              <a:gd name="connsiteY4" fmla="*/ 228600 h 955964"/>
              <a:gd name="connsiteX5" fmla="*/ 222867 w 1273842"/>
              <a:gd name="connsiteY5" fmla="*/ 249382 h 955964"/>
              <a:gd name="connsiteX6" fmla="*/ 160522 w 1273842"/>
              <a:gd name="connsiteY6" fmla="*/ 322118 h 955964"/>
              <a:gd name="connsiteX7" fmla="*/ 108567 w 1273842"/>
              <a:gd name="connsiteY7" fmla="*/ 353291 h 955964"/>
              <a:gd name="connsiteX8" fmla="*/ 98176 w 1273842"/>
              <a:gd name="connsiteY8" fmla="*/ 394855 h 955964"/>
              <a:gd name="connsiteX9" fmla="*/ 77394 w 1273842"/>
              <a:gd name="connsiteY9" fmla="*/ 426027 h 955964"/>
              <a:gd name="connsiteX10" fmla="*/ 67003 w 1273842"/>
              <a:gd name="connsiteY10" fmla="*/ 477982 h 955964"/>
              <a:gd name="connsiteX11" fmla="*/ 87785 w 1273842"/>
              <a:gd name="connsiteY11" fmla="*/ 665018 h 955964"/>
              <a:gd name="connsiteX12" fmla="*/ 118958 w 1273842"/>
              <a:gd name="connsiteY12" fmla="*/ 696191 h 955964"/>
              <a:gd name="connsiteX13" fmla="*/ 202085 w 1273842"/>
              <a:gd name="connsiteY13" fmla="*/ 789709 h 955964"/>
              <a:gd name="connsiteX14" fmla="*/ 295603 w 1273842"/>
              <a:gd name="connsiteY14" fmla="*/ 883227 h 955964"/>
              <a:gd name="connsiteX15" fmla="*/ 326776 w 1273842"/>
              <a:gd name="connsiteY15" fmla="*/ 914400 h 955964"/>
              <a:gd name="connsiteX16" fmla="*/ 399512 w 1273842"/>
              <a:gd name="connsiteY16" fmla="*/ 924791 h 955964"/>
              <a:gd name="connsiteX17" fmla="*/ 503422 w 1273842"/>
              <a:gd name="connsiteY17" fmla="*/ 945573 h 955964"/>
              <a:gd name="connsiteX18" fmla="*/ 659285 w 1273842"/>
              <a:gd name="connsiteY18" fmla="*/ 955964 h 955964"/>
              <a:gd name="connsiteX19" fmla="*/ 804758 w 1273842"/>
              <a:gd name="connsiteY19" fmla="*/ 935182 h 955964"/>
              <a:gd name="connsiteX20" fmla="*/ 898276 w 1273842"/>
              <a:gd name="connsiteY20" fmla="*/ 904009 h 955964"/>
              <a:gd name="connsiteX21" fmla="*/ 908667 w 1273842"/>
              <a:gd name="connsiteY21" fmla="*/ 872836 h 955964"/>
              <a:gd name="connsiteX22" fmla="*/ 939840 w 1273842"/>
              <a:gd name="connsiteY22" fmla="*/ 862445 h 955964"/>
              <a:gd name="connsiteX23" fmla="*/ 971012 w 1273842"/>
              <a:gd name="connsiteY23" fmla="*/ 841664 h 955964"/>
              <a:gd name="connsiteX24" fmla="*/ 1043749 w 1273842"/>
              <a:gd name="connsiteY24" fmla="*/ 810491 h 955964"/>
              <a:gd name="connsiteX25" fmla="*/ 1137267 w 1273842"/>
              <a:gd name="connsiteY25" fmla="*/ 737755 h 955964"/>
              <a:gd name="connsiteX26" fmla="*/ 1168440 w 1273842"/>
              <a:gd name="connsiteY26" fmla="*/ 716973 h 955964"/>
              <a:gd name="connsiteX27" fmla="*/ 1178831 w 1273842"/>
              <a:gd name="connsiteY27" fmla="*/ 685800 h 955964"/>
              <a:gd name="connsiteX28" fmla="*/ 1210003 w 1273842"/>
              <a:gd name="connsiteY28" fmla="*/ 654627 h 955964"/>
              <a:gd name="connsiteX29" fmla="*/ 1241176 w 1273842"/>
              <a:gd name="connsiteY29" fmla="*/ 613064 h 955964"/>
              <a:gd name="connsiteX30" fmla="*/ 1251567 w 1273842"/>
              <a:gd name="connsiteY30" fmla="*/ 571500 h 955964"/>
              <a:gd name="connsiteX31" fmla="*/ 1272349 w 1273842"/>
              <a:gd name="connsiteY31" fmla="*/ 540327 h 955964"/>
              <a:gd name="connsiteX32" fmla="*/ 1251567 w 1273842"/>
              <a:gd name="connsiteY32" fmla="*/ 394855 h 955964"/>
              <a:gd name="connsiteX33" fmla="*/ 1220394 w 1273842"/>
              <a:gd name="connsiteY33" fmla="*/ 342900 h 955964"/>
              <a:gd name="connsiteX34" fmla="*/ 1199612 w 1273842"/>
              <a:gd name="connsiteY34" fmla="*/ 290945 h 955964"/>
              <a:gd name="connsiteX35" fmla="*/ 1189222 w 1273842"/>
              <a:gd name="connsiteY35" fmla="*/ 259773 h 955964"/>
              <a:gd name="connsiteX36" fmla="*/ 1168440 w 1273842"/>
              <a:gd name="connsiteY36" fmla="*/ 228600 h 955964"/>
              <a:gd name="connsiteX37" fmla="*/ 1137267 w 1273842"/>
              <a:gd name="connsiteY37" fmla="*/ 166255 h 955964"/>
              <a:gd name="connsiteX38" fmla="*/ 1064531 w 1273842"/>
              <a:gd name="connsiteY38" fmla="*/ 72736 h 955964"/>
              <a:gd name="connsiteX39" fmla="*/ 1033358 w 1273842"/>
              <a:gd name="connsiteY39" fmla="*/ 62345 h 955964"/>
              <a:gd name="connsiteX40" fmla="*/ 1002185 w 1273842"/>
              <a:gd name="connsiteY40" fmla="*/ 41564 h 955964"/>
              <a:gd name="connsiteX41" fmla="*/ 877494 w 1273842"/>
              <a:gd name="connsiteY41" fmla="*/ 20782 h 955964"/>
              <a:gd name="connsiteX42" fmla="*/ 773585 w 1273842"/>
              <a:gd name="connsiteY42" fmla="*/ 0 h 955964"/>
              <a:gd name="connsiteX43" fmla="*/ 596940 w 1273842"/>
              <a:gd name="connsiteY43" fmla="*/ 20782 h 955964"/>
              <a:gd name="connsiteX44" fmla="*/ 544985 w 1273842"/>
              <a:gd name="connsiteY44" fmla="*/ 51955 h 955964"/>
              <a:gd name="connsiteX45" fmla="*/ 503422 w 1273842"/>
              <a:gd name="connsiteY45" fmla="*/ 72736 h 9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73842" h="955964">
                <a:moveTo>
                  <a:pt x="607331" y="62345"/>
                </a:moveTo>
                <a:cubicBezTo>
                  <a:pt x="558840" y="69272"/>
                  <a:pt x="510096" y="74614"/>
                  <a:pt x="461858" y="83127"/>
                </a:cubicBezTo>
                <a:cubicBezTo>
                  <a:pt x="451072" y="85030"/>
                  <a:pt x="439331" y="86793"/>
                  <a:pt x="430685" y="93518"/>
                </a:cubicBezTo>
                <a:cubicBezTo>
                  <a:pt x="325550" y="175291"/>
                  <a:pt x="409283" y="142216"/>
                  <a:pt x="337167" y="166255"/>
                </a:cubicBezTo>
                <a:cubicBezTo>
                  <a:pt x="308832" y="194589"/>
                  <a:pt x="299973" y="206386"/>
                  <a:pt x="264431" y="228600"/>
                </a:cubicBezTo>
                <a:cubicBezTo>
                  <a:pt x="251296" y="236810"/>
                  <a:pt x="236722" y="242455"/>
                  <a:pt x="222867" y="249382"/>
                </a:cubicBezTo>
                <a:cubicBezTo>
                  <a:pt x="204810" y="273458"/>
                  <a:pt x="185329" y="303513"/>
                  <a:pt x="160522" y="322118"/>
                </a:cubicBezTo>
                <a:cubicBezTo>
                  <a:pt x="144365" y="334236"/>
                  <a:pt x="125885" y="342900"/>
                  <a:pt x="108567" y="353291"/>
                </a:cubicBezTo>
                <a:cubicBezTo>
                  <a:pt x="105103" y="367146"/>
                  <a:pt x="103802" y="381729"/>
                  <a:pt x="98176" y="394855"/>
                </a:cubicBezTo>
                <a:cubicBezTo>
                  <a:pt x="93257" y="406333"/>
                  <a:pt x="81779" y="414334"/>
                  <a:pt x="77394" y="426027"/>
                </a:cubicBezTo>
                <a:cubicBezTo>
                  <a:pt x="71193" y="442564"/>
                  <a:pt x="70467" y="460664"/>
                  <a:pt x="67003" y="477982"/>
                </a:cubicBezTo>
                <a:cubicBezTo>
                  <a:pt x="73930" y="540327"/>
                  <a:pt x="73256" y="603995"/>
                  <a:pt x="87785" y="665018"/>
                </a:cubicBezTo>
                <a:cubicBezTo>
                  <a:pt x="91189" y="679313"/>
                  <a:pt x="109550" y="684902"/>
                  <a:pt x="118958" y="696191"/>
                </a:cubicBezTo>
                <a:cubicBezTo>
                  <a:pt x="211669" y="807444"/>
                  <a:pt x="0" y="587624"/>
                  <a:pt x="202085" y="789709"/>
                </a:cubicBezTo>
                <a:lnTo>
                  <a:pt x="295603" y="883227"/>
                </a:lnTo>
                <a:cubicBezTo>
                  <a:pt x="305994" y="893618"/>
                  <a:pt x="312229" y="912322"/>
                  <a:pt x="326776" y="914400"/>
                </a:cubicBezTo>
                <a:cubicBezTo>
                  <a:pt x="351021" y="917864"/>
                  <a:pt x="375393" y="920535"/>
                  <a:pt x="399512" y="924791"/>
                </a:cubicBezTo>
                <a:cubicBezTo>
                  <a:pt x="434297" y="930930"/>
                  <a:pt x="468351" y="941364"/>
                  <a:pt x="503422" y="945573"/>
                </a:cubicBezTo>
                <a:cubicBezTo>
                  <a:pt x="555121" y="951777"/>
                  <a:pt x="607331" y="952500"/>
                  <a:pt x="659285" y="955964"/>
                </a:cubicBezTo>
                <a:cubicBezTo>
                  <a:pt x="707776" y="949037"/>
                  <a:pt x="756893" y="945588"/>
                  <a:pt x="804758" y="935182"/>
                </a:cubicBezTo>
                <a:cubicBezTo>
                  <a:pt x="836867" y="928202"/>
                  <a:pt x="898276" y="904009"/>
                  <a:pt x="898276" y="904009"/>
                </a:cubicBezTo>
                <a:cubicBezTo>
                  <a:pt x="901740" y="893618"/>
                  <a:pt x="900922" y="880581"/>
                  <a:pt x="908667" y="872836"/>
                </a:cubicBezTo>
                <a:cubicBezTo>
                  <a:pt x="916412" y="865091"/>
                  <a:pt x="930043" y="867343"/>
                  <a:pt x="939840" y="862445"/>
                </a:cubicBezTo>
                <a:cubicBezTo>
                  <a:pt x="951010" y="856860"/>
                  <a:pt x="960169" y="847860"/>
                  <a:pt x="971012" y="841664"/>
                </a:cubicBezTo>
                <a:cubicBezTo>
                  <a:pt x="1006965" y="821119"/>
                  <a:pt x="1008776" y="822149"/>
                  <a:pt x="1043749" y="810491"/>
                </a:cubicBezTo>
                <a:cubicBezTo>
                  <a:pt x="1092583" y="761657"/>
                  <a:pt x="1062695" y="787470"/>
                  <a:pt x="1137267" y="737755"/>
                </a:cubicBezTo>
                <a:lnTo>
                  <a:pt x="1168440" y="716973"/>
                </a:lnTo>
                <a:cubicBezTo>
                  <a:pt x="1171904" y="706582"/>
                  <a:pt x="1172755" y="694914"/>
                  <a:pt x="1178831" y="685800"/>
                </a:cubicBezTo>
                <a:cubicBezTo>
                  <a:pt x="1186982" y="673573"/>
                  <a:pt x="1200440" y="665784"/>
                  <a:pt x="1210003" y="654627"/>
                </a:cubicBezTo>
                <a:cubicBezTo>
                  <a:pt x="1221273" y="641478"/>
                  <a:pt x="1230785" y="626918"/>
                  <a:pt x="1241176" y="613064"/>
                </a:cubicBezTo>
                <a:cubicBezTo>
                  <a:pt x="1244640" y="599209"/>
                  <a:pt x="1245941" y="584626"/>
                  <a:pt x="1251567" y="571500"/>
                </a:cubicBezTo>
                <a:cubicBezTo>
                  <a:pt x="1256486" y="560021"/>
                  <a:pt x="1271459" y="552784"/>
                  <a:pt x="1272349" y="540327"/>
                </a:cubicBezTo>
                <a:cubicBezTo>
                  <a:pt x="1273842" y="519419"/>
                  <a:pt x="1270370" y="432460"/>
                  <a:pt x="1251567" y="394855"/>
                </a:cubicBezTo>
                <a:cubicBezTo>
                  <a:pt x="1242535" y="376791"/>
                  <a:pt x="1229426" y="360964"/>
                  <a:pt x="1220394" y="342900"/>
                </a:cubicBezTo>
                <a:cubicBezTo>
                  <a:pt x="1212052" y="326217"/>
                  <a:pt x="1206161" y="308410"/>
                  <a:pt x="1199612" y="290945"/>
                </a:cubicBezTo>
                <a:cubicBezTo>
                  <a:pt x="1195766" y="280690"/>
                  <a:pt x="1194120" y="269569"/>
                  <a:pt x="1189222" y="259773"/>
                </a:cubicBezTo>
                <a:cubicBezTo>
                  <a:pt x="1183637" y="248603"/>
                  <a:pt x="1174025" y="239770"/>
                  <a:pt x="1168440" y="228600"/>
                </a:cubicBezTo>
                <a:cubicBezTo>
                  <a:pt x="1125422" y="142565"/>
                  <a:pt x="1196821" y="255584"/>
                  <a:pt x="1137267" y="166255"/>
                </a:cubicBezTo>
                <a:cubicBezTo>
                  <a:pt x="1124113" y="126792"/>
                  <a:pt x="1117098" y="90258"/>
                  <a:pt x="1064531" y="72736"/>
                </a:cubicBezTo>
                <a:cubicBezTo>
                  <a:pt x="1054140" y="69272"/>
                  <a:pt x="1043155" y="67243"/>
                  <a:pt x="1033358" y="62345"/>
                </a:cubicBezTo>
                <a:cubicBezTo>
                  <a:pt x="1022188" y="56760"/>
                  <a:pt x="1013355" y="47149"/>
                  <a:pt x="1002185" y="41564"/>
                </a:cubicBezTo>
                <a:cubicBezTo>
                  <a:pt x="965952" y="23448"/>
                  <a:pt x="911182" y="26101"/>
                  <a:pt x="877494" y="20782"/>
                </a:cubicBezTo>
                <a:cubicBezTo>
                  <a:pt x="842604" y="15273"/>
                  <a:pt x="808221" y="6927"/>
                  <a:pt x="773585" y="0"/>
                </a:cubicBezTo>
                <a:lnTo>
                  <a:pt x="596940" y="20782"/>
                </a:lnTo>
                <a:cubicBezTo>
                  <a:pt x="577637" y="26722"/>
                  <a:pt x="562112" y="41251"/>
                  <a:pt x="544985" y="51955"/>
                </a:cubicBezTo>
                <a:cubicBezTo>
                  <a:pt x="508661" y="74657"/>
                  <a:pt x="526930" y="72736"/>
                  <a:pt x="503422" y="7273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TextBox"/>
          <p:cNvSpPr txBox="1"/>
          <p:nvPr/>
        </p:nvSpPr>
        <p:spPr>
          <a:xfrm>
            <a:off x="4786314" y="25003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Πόλος μαγνήτη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1071538" y="535782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Κάθε μαγνήτης έχει δυο πόλους,  </a:t>
            </a:r>
            <a:r>
              <a:rPr lang="el-GR" b="1" dirty="0" smtClean="0"/>
              <a:t>οι πόλοι ασκούν μεγαλύτερες μαγνητικές  δυνάμεις από τον υπόλοιπο μαγνήτη.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6110">
            <a:off x="1774914" y="4404715"/>
            <a:ext cx="5717367" cy="16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 rot="1746925">
            <a:off x="6211792" y="4407240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νότιο</a:t>
            </a:r>
            <a:r>
              <a:rPr lang="en-US" b="1" dirty="0" smtClean="0"/>
              <a:t>s</a:t>
            </a:r>
            <a:r>
              <a:rPr lang="el-GR" b="1" dirty="0" smtClean="0"/>
              <a:t>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 rot="281700">
            <a:off x="583758" y="5926298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Βόρειος 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8480"/>
            <a:ext cx="1512551" cy="69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500034" y="328612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σε άλλα υλικά που ονομάζονται σιδηρομαγνητικά  (π.χ.  υλικά που περιέχουν σίδηρο)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42844" y="714356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Γενικά οι μαγνήτες ασκούν μαγνητικές δυνάμεις: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285852" y="200024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σε άλλους μαγνήτες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71546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Γενικά </a:t>
            </a:r>
            <a:r>
              <a:rPr lang="el-GR" sz="2000" b="1" dirty="0" smtClean="0"/>
              <a:t>αγωγοί</a:t>
            </a:r>
            <a:r>
              <a:rPr lang="el-GR" sz="2000" dirty="0" smtClean="0"/>
              <a:t> είναι υλικά, μέσα από τα οποία μπορεί να περάσει ηλεκτρικό ρεύμα.</a:t>
            </a:r>
          </a:p>
          <a:p>
            <a:r>
              <a:rPr lang="el-GR" sz="2000" dirty="0" smtClean="0"/>
              <a:t> </a:t>
            </a:r>
            <a:r>
              <a:rPr lang="el-GR" sz="2000" u="sng" dirty="0" smtClean="0"/>
              <a:t>Παράδειγμα</a:t>
            </a:r>
            <a:r>
              <a:rPr lang="el-GR" sz="2000" dirty="0" smtClean="0"/>
              <a:t> αγωγοί είναι  ο σίδηρος, ο χαλκός,  το νερό και άλλα 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429024" cy="236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572132" y="2357430"/>
            <a:ext cx="85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χαλκός</a:t>
            </a:r>
            <a:endParaRPr lang="el-G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5334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3857620" y="6000768"/>
            <a:ext cx="64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νερό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442</Words>
  <PresentationFormat>Προβολή στην οθόνη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213</cp:revision>
  <dcterms:created xsi:type="dcterms:W3CDTF">2020-03-28T09:35:19Z</dcterms:created>
  <dcterms:modified xsi:type="dcterms:W3CDTF">2024-04-18T04:29:32Z</dcterms:modified>
</cp:coreProperties>
</file>