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302" r:id="rId8"/>
    <p:sldId id="295" r:id="rId9"/>
    <p:sldId id="296" r:id="rId10"/>
    <p:sldId id="301" r:id="rId11"/>
    <p:sldId id="303" r:id="rId12"/>
    <p:sldId id="30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23/4/2024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71435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Υλικά / όργανα, που θα χρειαστούμε για την κατασκευή ενός απλού ηλεκτροκινητήρα: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786446" y="2786058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 μπαταρία 1,5 </a:t>
            </a:r>
            <a:r>
              <a:rPr lang="el-GR" b="1" dirty="0" err="1" smtClean="0"/>
              <a:t>volt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6286512" y="4714884"/>
            <a:ext cx="262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2 μεταλλικές παραμάνες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85720" y="2428868"/>
            <a:ext cx="180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κολλητική ταινία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6211669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2 κυλινδρικοί ισχυροί μαγνήτες </a:t>
            </a:r>
            <a:r>
              <a:rPr lang="el-GR" b="1" dirty="0" err="1" smtClean="0"/>
              <a:t>νεοδμίου</a:t>
            </a:r>
            <a:r>
              <a:rPr lang="el-GR" b="1" dirty="0" smtClean="0"/>
              <a:t>, 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286256"/>
            <a:ext cx="200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μονωμένο χάλκινο καλώδιο (2 μέτρα)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000892" y="6488668"/>
            <a:ext cx="96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 κοπίδι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928694" cy="8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19567">
            <a:off x="2868146" y="1611147"/>
            <a:ext cx="2160836" cy="37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19619">
            <a:off x="7323036" y="3479057"/>
            <a:ext cx="1003379" cy="14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572140"/>
            <a:ext cx="642942" cy="7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6143644"/>
            <a:ext cx="2111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000364" y="214290"/>
            <a:ext cx="6000792" cy="52322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Ηλεκτρικός  κινητήρας</a:t>
            </a:r>
            <a:endParaRPr lang="el-GR" sz="2800" b="1" dirty="0"/>
          </a:p>
        </p:txBody>
      </p:sp>
      <p:pic>
        <p:nvPicPr>
          <p:cNvPr id="19458" name="Picture 2" descr="https://www.noesis.edu.gr/wp-content/uploads/2014/07/electric_mo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6572296" cy="428276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14282" y="49291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Σε αυτό το κινητήρα  </a:t>
            </a:r>
            <a:r>
              <a:rPr lang="el-GR" dirty="0" smtClean="0"/>
              <a:t>παρατηρούμε ότι το πηνίο </a:t>
            </a:r>
            <a:r>
              <a:rPr lang="el-GR" dirty="0" smtClean="0"/>
              <a:t> συνδέετε με μπαταρία και έτσι μέσα στο πηνίο υπάρχει ηλεκτρικό ρεύμα, άρα το πηνίο δέχεται μαγνητική δύναμη από τους μαγνήτες και έτσι περιστρέφετε</a:t>
            </a:r>
          </a:p>
          <a:p>
            <a:endParaRPr lang="el-G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4143341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00034" y="114298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Λέγοντας </a:t>
            </a:r>
            <a:r>
              <a:rPr lang="el-GR" b="1" dirty="0" smtClean="0"/>
              <a:t>μηχανή</a:t>
            </a:r>
            <a:r>
              <a:rPr lang="el-GR" dirty="0" smtClean="0"/>
              <a:t> εννοούμε οτιδήποτε (μια συσκευή, ένα κινητήρα, μια μπαταρία κ.α.) που μετατρέπει μια μορφή ενέργειας Ε σε μια άλλη μορφή ενέργειας…. 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928662" y="3000372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: Μια μηχανή είναι ο θερμοσίφωνας που  μετατρέπει την ηλεκτρική ενέργεια σε θερμική ενέργεια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4143341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500034" y="35716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Κινητήρας </a:t>
            </a:r>
            <a:r>
              <a:rPr lang="el-GR" b="1" dirty="0" smtClean="0"/>
              <a:t> είναι μια μηχανή </a:t>
            </a:r>
            <a:r>
              <a:rPr lang="el-GR" dirty="0" smtClean="0"/>
              <a:t>  που </a:t>
            </a:r>
            <a:r>
              <a:rPr lang="el-GR" dirty="0" smtClean="0"/>
              <a:t>μετατρέπει μια μορφή ενέργειας </a:t>
            </a:r>
            <a:r>
              <a:rPr lang="el-GR" dirty="0" smtClean="0"/>
              <a:t> </a:t>
            </a:r>
            <a:r>
              <a:rPr lang="el-GR" dirty="0" smtClean="0"/>
              <a:t>σε </a:t>
            </a:r>
            <a:r>
              <a:rPr lang="el-GR" dirty="0" smtClean="0"/>
              <a:t>κινητική ενέργεια</a:t>
            </a:r>
            <a:endParaRPr lang="el-GR" dirty="0" smtClean="0"/>
          </a:p>
        </p:txBody>
      </p:sp>
      <p:sp>
        <p:nvSpPr>
          <p:cNvPr id="18" name="17 - TextBox"/>
          <p:cNvSpPr txBox="1"/>
          <p:nvPr/>
        </p:nvSpPr>
        <p:spPr>
          <a:xfrm>
            <a:off x="928662" y="264318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Βενζινοκινητήρας :  </a:t>
            </a:r>
            <a:r>
              <a:rPr lang="el-GR" dirty="0" smtClean="0"/>
              <a:t>είναι μια μηχανή που μετατρέπει την χημική ενέργεια της βενζίνης σε κινητική ενέργεια</a:t>
            </a:r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642910" y="178592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Έχουμε διάφορα είδη κινητήρων: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857224" y="38576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Ηλεκτροκινητήρας</a:t>
            </a:r>
            <a:r>
              <a:rPr lang="el-GR" u="sng" dirty="0" smtClean="0"/>
              <a:t> :  </a:t>
            </a:r>
            <a:r>
              <a:rPr lang="el-GR" dirty="0" smtClean="0"/>
              <a:t>είναι μια μηχανή που μετατρέπει την ηλεκτρική ενέργεια  σε κινητική ενέργεια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39834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4286248" y="2285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Τυλίγουμε  το καλώδιο γύρω από τη μπαταρία (ή </a:t>
            </a:r>
            <a:r>
              <a:rPr lang="el-GR" smtClean="0"/>
              <a:t>άλλο κύλινδρο),  </a:t>
            </a:r>
            <a:r>
              <a:rPr lang="el-GR" dirty="0" smtClean="0"/>
              <a:t>όπως στη διπλανή εικόνα περίπου 15 με 20 φορές, ώστε να δημιουργηθεί ένα μικρό πηνίο.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-107189" y="3607595"/>
            <a:ext cx="2214578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0" y="50006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Μπαταρία (η μπορούμε να πάρουμε οτιδήποτε  έχει κυλινδρικό σχήμα)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1500166" y="3571876"/>
            <a:ext cx="2143140" cy="12858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6200000" flipH="1">
            <a:off x="1750199" y="2821777"/>
            <a:ext cx="2428892" cy="16430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3428992" y="485776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καλώδιο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571604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944489" cy="28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214942" y="2643182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Βγάζουμε τη μπαταρία από το πηνίο,  και τυλίγουμε  τα άκρα του πηνίου   , όπως στη διπλανή εικόνα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857356" y="2571744"/>
            <a:ext cx="79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 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178563" y="2321711"/>
            <a:ext cx="250033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357290" y="100010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Άκρα πηνίου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3000364" y="1857364"/>
            <a:ext cx="2357454" cy="9286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143372" y="64291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Άκρα πηνίου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1571604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1455"/>
            <a:ext cx="5286380" cy="296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928794" y="2143116"/>
            <a:ext cx="79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429256" y="2500306"/>
            <a:ext cx="342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το κοπίδι ξύνουμε το ένα άκρο του καλωδίου σε όλη του την επιφάνεια,  και στο άλλο άκρο μόνο την μια πλευρά.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500166" y="585789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Ξύνουμε τα άκρα του καλωδίου ώστε να περνάει ρεύμα , γιατί το καλώδιο μπορεί να έχει σκουριάσει και να μη περνάει ρεύμα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143372" y="3286124"/>
            <a:ext cx="96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1 κοπίδι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571604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44815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214942" y="3214686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Στερεώνουμε  τις παραμάνες στα άκρα της μπαταρίας με την κολλητική ταινία, όπως στη διπλανή εικόνα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571604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85720" y="42860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Περνάμε  το κάθε άκρο του σύρματος του πηνίου μέσα από   κάθε παραμάνα , όπως στη διπλανή εικόνα.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571604" y="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grpSp>
        <p:nvGrpSpPr>
          <p:cNvPr id="11" name="10 - Ομάδα"/>
          <p:cNvGrpSpPr/>
          <p:nvPr/>
        </p:nvGrpSpPr>
        <p:grpSpPr>
          <a:xfrm>
            <a:off x="142845" y="1428736"/>
            <a:ext cx="5707438" cy="3492503"/>
            <a:chOff x="142845" y="1714488"/>
            <a:chExt cx="5707438" cy="34925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5" y="1714488"/>
              <a:ext cx="5707438" cy="349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- Ελεύθερη σχεδίαση"/>
            <p:cNvSpPr/>
            <p:nvPr/>
          </p:nvSpPr>
          <p:spPr>
            <a:xfrm>
              <a:off x="2357422" y="3571876"/>
              <a:ext cx="798923" cy="724322"/>
            </a:xfrm>
            <a:custGeom>
              <a:avLst/>
              <a:gdLst>
                <a:gd name="connsiteX0" fmla="*/ 180062 w 798923"/>
                <a:gd name="connsiteY0" fmla="*/ 31173 h 724322"/>
                <a:gd name="connsiteX1" fmla="*/ 148890 w 798923"/>
                <a:gd name="connsiteY1" fmla="*/ 41564 h 724322"/>
                <a:gd name="connsiteX2" fmla="*/ 107326 w 798923"/>
                <a:gd name="connsiteY2" fmla="*/ 114300 h 724322"/>
                <a:gd name="connsiteX3" fmla="*/ 76153 w 798923"/>
                <a:gd name="connsiteY3" fmla="*/ 218209 h 724322"/>
                <a:gd name="connsiteX4" fmla="*/ 55371 w 798923"/>
                <a:gd name="connsiteY4" fmla="*/ 290946 h 724322"/>
                <a:gd name="connsiteX5" fmla="*/ 44980 w 798923"/>
                <a:gd name="connsiteY5" fmla="*/ 394855 h 724322"/>
                <a:gd name="connsiteX6" fmla="*/ 34590 w 798923"/>
                <a:gd name="connsiteY6" fmla="*/ 602673 h 724322"/>
                <a:gd name="connsiteX7" fmla="*/ 65762 w 798923"/>
                <a:gd name="connsiteY7" fmla="*/ 613064 h 724322"/>
                <a:gd name="connsiteX8" fmla="*/ 96935 w 798923"/>
                <a:gd name="connsiteY8" fmla="*/ 633846 h 724322"/>
                <a:gd name="connsiteX9" fmla="*/ 138499 w 798923"/>
                <a:gd name="connsiteY9" fmla="*/ 654628 h 724322"/>
                <a:gd name="connsiteX10" fmla="*/ 169671 w 798923"/>
                <a:gd name="connsiteY10" fmla="*/ 675409 h 724322"/>
                <a:gd name="connsiteX11" fmla="*/ 200844 w 798923"/>
                <a:gd name="connsiteY11" fmla="*/ 685800 h 724322"/>
                <a:gd name="connsiteX12" fmla="*/ 273580 w 798923"/>
                <a:gd name="connsiteY12" fmla="*/ 716973 h 724322"/>
                <a:gd name="connsiteX13" fmla="*/ 595699 w 798923"/>
                <a:gd name="connsiteY13" fmla="*/ 696191 h 724322"/>
                <a:gd name="connsiteX14" fmla="*/ 637262 w 798923"/>
                <a:gd name="connsiteY14" fmla="*/ 685800 h 724322"/>
                <a:gd name="connsiteX15" fmla="*/ 689217 w 798923"/>
                <a:gd name="connsiteY15" fmla="*/ 665019 h 724322"/>
                <a:gd name="connsiteX16" fmla="*/ 720390 w 798923"/>
                <a:gd name="connsiteY16" fmla="*/ 633846 h 724322"/>
                <a:gd name="connsiteX17" fmla="*/ 751562 w 798923"/>
                <a:gd name="connsiteY17" fmla="*/ 613064 h 724322"/>
                <a:gd name="connsiteX18" fmla="*/ 761953 w 798923"/>
                <a:gd name="connsiteY18" fmla="*/ 581891 h 724322"/>
                <a:gd name="connsiteX19" fmla="*/ 772344 w 798923"/>
                <a:gd name="connsiteY19" fmla="*/ 384464 h 724322"/>
                <a:gd name="connsiteX20" fmla="*/ 793126 w 798923"/>
                <a:gd name="connsiteY20" fmla="*/ 311728 h 724322"/>
                <a:gd name="connsiteX21" fmla="*/ 772344 w 798923"/>
                <a:gd name="connsiteY21" fmla="*/ 166255 h 724322"/>
                <a:gd name="connsiteX22" fmla="*/ 761953 w 798923"/>
                <a:gd name="connsiteY22" fmla="*/ 124691 h 724322"/>
                <a:gd name="connsiteX23" fmla="*/ 699608 w 798923"/>
                <a:gd name="connsiteY23" fmla="*/ 93519 h 724322"/>
                <a:gd name="connsiteX24" fmla="*/ 637262 w 798923"/>
                <a:gd name="connsiteY24" fmla="*/ 41564 h 724322"/>
                <a:gd name="connsiteX25" fmla="*/ 564526 w 798923"/>
                <a:gd name="connsiteY25" fmla="*/ 20782 h 724322"/>
                <a:gd name="connsiteX26" fmla="*/ 502180 w 798923"/>
                <a:gd name="connsiteY26" fmla="*/ 0 h 724322"/>
                <a:gd name="connsiteX27" fmla="*/ 200844 w 798923"/>
                <a:gd name="connsiteY27" fmla="*/ 10391 h 724322"/>
                <a:gd name="connsiteX28" fmla="*/ 138499 w 798923"/>
                <a:gd name="connsiteY28" fmla="*/ 51955 h 724322"/>
                <a:gd name="connsiteX29" fmla="*/ 117717 w 798923"/>
                <a:gd name="connsiteY29" fmla="*/ 83128 h 72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98923" h="724322">
                  <a:moveTo>
                    <a:pt x="180062" y="31173"/>
                  </a:moveTo>
                  <a:cubicBezTo>
                    <a:pt x="169671" y="34637"/>
                    <a:pt x="157443" y="34722"/>
                    <a:pt x="148890" y="41564"/>
                  </a:cubicBezTo>
                  <a:cubicBezTo>
                    <a:pt x="137362" y="50786"/>
                    <a:pt x="111558" y="104778"/>
                    <a:pt x="107326" y="114300"/>
                  </a:cubicBezTo>
                  <a:cubicBezTo>
                    <a:pt x="75413" y="186104"/>
                    <a:pt x="94531" y="144697"/>
                    <a:pt x="76153" y="218209"/>
                  </a:cubicBezTo>
                  <a:cubicBezTo>
                    <a:pt x="70037" y="242672"/>
                    <a:pt x="62298" y="266700"/>
                    <a:pt x="55371" y="290946"/>
                  </a:cubicBezTo>
                  <a:cubicBezTo>
                    <a:pt x="51907" y="325582"/>
                    <a:pt x="50702" y="360520"/>
                    <a:pt x="44980" y="394855"/>
                  </a:cubicBezTo>
                  <a:cubicBezTo>
                    <a:pt x="29031" y="490550"/>
                    <a:pt x="0" y="490253"/>
                    <a:pt x="34590" y="602673"/>
                  </a:cubicBezTo>
                  <a:cubicBezTo>
                    <a:pt x="37811" y="613141"/>
                    <a:pt x="55966" y="608166"/>
                    <a:pt x="65762" y="613064"/>
                  </a:cubicBezTo>
                  <a:cubicBezTo>
                    <a:pt x="76932" y="618649"/>
                    <a:pt x="86092" y="627650"/>
                    <a:pt x="96935" y="633846"/>
                  </a:cubicBezTo>
                  <a:cubicBezTo>
                    <a:pt x="110384" y="641531"/>
                    <a:pt x="125050" y="646943"/>
                    <a:pt x="138499" y="654628"/>
                  </a:cubicBezTo>
                  <a:cubicBezTo>
                    <a:pt x="149342" y="660824"/>
                    <a:pt x="158501" y="669824"/>
                    <a:pt x="169671" y="675409"/>
                  </a:cubicBezTo>
                  <a:cubicBezTo>
                    <a:pt x="179468" y="680307"/>
                    <a:pt x="190777" y="681485"/>
                    <a:pt x="200844" y="685800"/>
                  </a:cubicBezTo>
                  <a:cubicBezTo>
                    <a:pt x="290729" y="724322"/>
                    <a:pt x="200473" y="692603"/>
                    <a:pt x="273580" y="716973"/>
                  </a:cubicBezTo>
                  <a:cubicBezTo>
                    <a:pt x="380953" y="710046"/>
                    <a:pt x="488496" y="705380"/>
                    <a:pt x="595699" y="696191"/>
                  </a:cubicBezTo>
                  <a:cubicBezTo>
                    <a:pt x="609928" y="694971"/>
                    <a:pt x="623714" y="690316"/>
                    <a:pt x="637262" y="685800"/>
                  </a:cubicBezTo>
                  <a:cubicBezTo>
                    <a:pt x="654957" y="679902"/>
                    <a:pt x="671899" y="671946"/>
                    <a:pt x="689217" y="665019"/>
                  </a:cubicBezTo>
                  <a:cubicBezTo>
                    <a:pt x="699608" y="654628"/>
                    <a:pt x="709101" y="643254"/>
                    <a:pt x="720390" y="633846"/>
                  </a:cubicBezTo>
                  <a:cubicBezTo>
                    <a:pt x="729984" y="625851"/>
                    <a:pt x="743761" y="622816"/>
                    <a:pt x="751562" y="613064"/>
                  </a:cubicBezTo>
                  <a:cubicBezTo>
                    <a:pt x="758404" y="604511"/>
                    <a:pt x="758489" y="592282"/>
                    <a:pt x="761953" y="581891"/>
                  </a:cubicBezTo>
                  <a:cubicBezTo>
                    <a:pt x="765417" y="516082"/>
                    <a:pt x="764790" y="449930"/>
                    <a:pt x="772344" y="384464"/>
                  </a:cubicBezTo>
                  <a:cubicBezTo>
                    <a:pt x="775234" y="359415"/>
                    <a:pt x="791727" y="336905"/>
                    <a:pt x="793126" y="311728"/>
                  </a:cubicBezTo>
                  <a:cubicBezTo>
                    <a:pt x="798923" y="207375"/>
                    <a:pt x="789914" y="227751"/>
                    <a:pt x="772344" y="166255"/>
                  </a:cubicBezTo>
                  <a:cubicBezTo>
                    <a:pt x="768421" y="152523"/>
                    <a:pt x="769875" y="136574"/>
                    <a:pt x="761953" y="124691"/>
                  </a:cubicBezTo>
                  <a:cubicBezTo>
                    <a:pt x="750442" y="107425"/>
                    <a:pt x="717391" y="99446"/>
                    <a:pt x="699608" y="93519"/>
                  </a:cubicBezTo>
                  <a:cubicBezTo>
                    <a:pt x="676627" y="70538"/>
                    <a:pt x="666196" y="56031"/>
                    <a:pt x="637262" y="41564"/>
                  </a:cubicBezTo>
                  <a:cubicBezTo>
                    <a:pt x="619800" y="32833"/>
                    <a:pt x="581174" y="25776"/>
                    <a:pt x="564526" y="20782"/>
                  </a:cubicBezTo>
                  <a:cubicBezTo>
                    <a:pt x="543544" y="14487"/>
                    <a:pt x="522962" y="6927"/>
                    <a:pt x="502180" y="0"/>
                  </a:cubicBezTo>
                  <a:cubicBezTo>
                    <a:pt x="401735" y="3464"/>
                    <a:pt x="301153" y="4122"/>
                    <a:pt x="200844" y="10391"/>
                  </a:cubicBezTo>
                  <a:cubicBezTo>
                    <a:pt x="171571" y="12221"/>
                    <a:pt x="156163" y="30757"/>
                    <a:pt x="138499" y="51955"/>
                  </a:cubicBezTo>
                  <a:cubicBezTo>
                    <a:pt x="130504" y="61549"/>
                    <a:pt x="117717" y="83128"/>
                    <a:pt x="117717" y="8312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422" y="3714752"/>
              <a:ext cx="85725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2783">
              <a:off x="2434585" y="3524946"/>
              <a:ext cx="928694" cy="24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11 - Ορθογώνιο"/>
          <p:cNvSpPr/>
          <p:nvPr/>
        </p:nvSpPr>
        <p:spPr>
          <a:xfrm>
            <a:off x="2214546" y="2000240"/>
            <a:ext cx="79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286248" y="2214554"/>
            <a:ext cx="145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άκρο πηνίου </a:t>
            </a:r>
            <a:endParaRPr lang="el-GR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214282" y="1857364"/>
            <a:ext cx="1459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άκρο πηνίου </a:t>
            </a:r>
            <a:endParaRPr lang="el-GR" b="1" dirty="0"/>
          </a:p>
        </p:txBody>
      </p:sp>
      <p:sp>
        <p:nvSpPr>
          <p:cNvPr id="15" name="14 - Ορθογώνιο"/>
          <p:cNvSpPr/>
          <p:nvPr/>
        </p:nvSpPr>
        <p:spPr>
          <a:xfrm rot="16607061">
            <a:off x="3849434" y="3045411"/>
            <a:ext cx="122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παραμάνα</a:t>
            </a:r>
            <a:endParaRPr lang="el-GR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 rot="16607061">
            <a:off x="859842" y="2871753"/>
            <a:ext cx="122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παραμάνα</a:t>
            </a:r>
            <a:endParaRPr lang="el-GR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 rot="699595">
            <a:off x="2018699" y="3752729"/>
            <a:ext cx="1827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600" dirty="0" smtClean="0">
                <a:solidFill>
                  <a:srgbClr val="FFFF00"/>
                </a:solidFill>
              </a:rPr>
              <a:t>ΜΠΑΤΑΡΙΑ</a:t>
            </a:r>
            <a:endParaRPr lang="el-GR" b="1" spc="600" dirty="0">
              <a:solidFill>
                <a:srgbClr val="FFFF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000760" y="192880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Έτσι έχω δημιουργήσει ένα</a:t>
            </a:r>
            <a:r>
              <a:rPr lang="en-US" dirty="0" smtClean="0"/>
              <a:t> </a:t>
            </a:r>
            <a:r>
              <a:rPr lang="el-GR" u="sng" dirty="0" smtClean="0"/>
              <a:t>ηλεκτρικό κύκλωμα </a:t>
            </a:r>
            <a:r>
              <a:rPr lang="el-GR" dirty="0" smtClean="0"/>
              <a:t>που αποτελείτε από :</a:t>
            </a:r>
            <a:endParaRPr lang="el-GR" dirty="0"/>
          </a:p>
        </p:txBody>
      </p:sp>
      <p:sp>
        <p:nvSpPr>
          <p:cNvPr id="19" name="18 - TextBox"/>
          <p:cNvSpPr txBox="1"/>
          <p:nvPr/>
        </p:nvSpPr>
        <p:spPr>
          <a:xfrm>
            <a:off x="6572264" y="314324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Μια μπαταρία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6572264" y="37861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Δυο παραμάνες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6786578" y="43576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Ένα πηνίο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285720" y="514351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Άρα</a:t>
            </a:r>
            <a:r>
              <a:rPr lang="el-GR" dirty="0" smtClean="0"/>
              <a:t> από το πηνίο περνάει ρεύμα άρα το </a:t>
            </a:r>
            <a:r>
              <a:rPr lang="el-GR" b="1" dirty="0" smtClean="0"/>
              <a:t>πηνίο έχει μετατραπεί σε μαγνήτη.</a:t>
            </a:r>
            <a:r>
              <a:rPr lang="el-GR" dirty="0" smtClean="0"/>
              <a:t> Άρα μπορεί το πηνίο να δέχεται μαγνητική δύναμη από μαγνήτες.   </a:t>
            </a:r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0" y="6000768"/>
            <a:ext cx="843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Επίσης</a:t>
            </a:r>
            <a:r>
              <a:rPr lang="el-GR" dirty="0" smtClean="0"/>
              <a:t>, το </a:t>
            </a:r>
            <a:r>
              <a:rPr lang="el-GR" b="1" dirty="0" smtClean="0"/>
              <a:t>πηνίο</a:t>
            </a:r>
            <a:r>
              <a:rPr lang="el-GR" dirty="0" smtClean="0"/>
              <a:t> όπως το έχω τοποθετήσει στο κύκλωμα,  άμα του ασκήσω δύναμη </a:t>
            </a:r>
            <a:r>
              <a:rPr lang="el-GR" b="1" dirty="0" smtClean="0"/>
              <a:t>μπορεί να κινηθεί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0069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2357422" y="2643182"/>
            <a:ext cx="3500462" cy="7858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5214942" y="3143248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Τέλος τοποθετούμε  τους 2 κυκλικούς  μαγνήτες στο κέντρο της μπαταρίας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571604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απλού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2004050" y="3217822"/>
            <a:ext cx="740602" cy="481342"/>
          </a:xfrm>
          <a:custGeom>
            <a:avLst/>
            <a:gdLst>
              <a:gd name="connsiteX0" fmla="*/ 323514 w 740602"/>
              <a:gd name="connsiteY0" fmla="*/ 24142 h 481342"/>
              <a:gd name="connsiteX1" fmla="*/ 53350 w 740602"/>
              <a:gd name="connsiteY1" fmla="*/ 34533 h 481342"/>
              <a:gd name="connsiteX2" fmla="*/ 22177 w 740602"/>
              <a:gd name="connsiteY2" fmla="*/ 65705 h 481342"/>
              <a:gd name="connsiteX3" fmla="*/ 32568 w 740602"/>
              <a:gd name="connsiteY3" fmla="*/ 242351 h 481342"/>
              <a:gd name="connsiteX4" fmla="*/ 63741 w 740602"/>
              <a:gd name="connsiteY4" fmla="*/ 273523 h 481342"/>
              <a:gd name="connsiteX5" fmla="*/ 84523 w 740602"/>
              <a:gd name="connsiteY5" fmla="*/ 346260 h 481342"/>
              <a:gd name="connsiteX6" fmla="*/ 136477 w 740602"/>
              <a:gd name="connsiteY6" fmla="*/ 418996 h 481342"/>
              <a:gd name="connsiteX7" fmla="*/ 146868 w 740602"/>
              <a:gd name="connsiteY7" fmla="*/ 450169 h 481342"/>
              <a:gd name="connsiteX8" fmla="*/ 178041 w 740602"/>
              <a:gd name="connsiteY8" fmla="*/ 460560 h 481342"/>
              <a:gd name="connsiteX9" fmla="*/ 209214 w 740602"/>
              <a:gd name="connsiteY9" fmla="*/ 481342 h 481342"/>
              <a:gd name="connsiteX10" fmla="*/ 635241 w 740602"/>
              <a:gd name="connsiteY10" fmla="*/ 470951 h 481342"/>
              <a:gd name="connsiteX11" fmla="*/ 666414 w 740602"/>
              <a:gd name="connsiteY11" fmla="*/ 460560 h 481342"/>
              <a:gd name="connsiteX12" fmla="*/ 697586 w 740602"/>
              <a:gd name="connsiteY12" fmla="*/ 408605 h 481342"/>
              <a:gd name="connsiteX13" fmla="*/ 728759 w 740602"/>
              <a:gd name="connsiteY13" fmla="*/ 346260 h 481342"/>
              <a:gd name="connsiteX14" fmla="*/ 707977 w 740602"/>
              <a:gd name="connsiteY14" fmla="*/ 231960 h 481342"/>
              <a:gd name="connsiteX15" fmla="*/ 687195 w 740602"/>
              <a:gd name="connsiteY15" fmla="*/ 200787 h 481342"/>
              <a:gd name="connsiteX16" fmla="*/ 656023 w 740602"/>
              <a:gd name="connsiteY16" fmla="*/ 138442 h 481342"/>
              <a:gd name="connsiteX17" fmla="*/ 614459 w 740602"/>
              <a:gd name="connsiteY17" fmla="*/ 44923 h 481342"/>
              <a:gd name="connsiteX18" fmla="*/ 583286 w 740602"/>
              <a:gd name="connsiteY18" fmla="*/ 34533 h 481342"/>
              <a:gd name="connsiteX19" fmla="*/ 552114 w 740602"/>
              <a:gd name="connsiteY19" fmla="*/ 13751 h 481342"/>
              <a:gd name="connsiteX20" fmla="*/ 510550 w 740602"/>
              <a:gd name="connsiteY20" fmla="*/ 3360 h 481342"/>
              <a:gd name="connsiteX21" fmla="*/ 219605 w 740602"/>
              <a:gd name="connsiteY21" fmla="*/ 34533 h 481342"/>
              <a:gd name="connsiteX22" fmla="*/ 198823 w 740602"/>
              <a:gd name="connsiteY22" fmla="*/ 34533 h 48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0602" h="481342">
                <a:moveTo>
                  <a:pt x="323514" y="24142"/>
                </a:moveTo>
                <a:cubicBezTo>
                  <a:pt x="213660" y="5833"/>
                  <a:pt x="212204" y="0"/>
                  <a:pt x="53350" y="34533"/>
                </a:cubicBezTo>
                <a:cubicBezTo>
                  <a:pt x="38991" y="37655"/>
                  <a:pt x="32568" y="55314"/>
                  <a:pt x="22177" y="65705"/>
                </a:cubicBezTo>
                <a:cubicBezTo>
                  <a:pt x="7245" y="140365"/>
                  <a:pt x="0" y="144649"/>
                  <a:pt x="32568" y="242351"/>
                </a:cubicBezTo>
                <a:cubicBezTo>
                  <a:pt x="37215" y="256292"/>
                  <a:pt x="53350" y="263132"/>
                  <a:pt x="63741" y="273523"/>
                </a:cubicBezTo>
                <a:cubicBezTo>
                  <a:pt x="67070" y="286840"/>
                  <a:pt x="77069" y="331353"/>
                  <a:pt x="84523" y="346260"/>
                </a:cubicBezTo>
                <a:cubicBezTo>
                  <a:pt x="92120" y="361453"/>
                  <a:pt x="129417" y="409583"/>
                  <a:pt x="136477" y="418996"/>
                </a:cubicBezTo>
                <a:cubicBezTo>
                  <a:pt x="139941" y="429387"/>
                  <a:pt x="139123" y="442424"/>
                  <a:pt x="146868" y="450169"/>
                </a:cubicBezTo>
                <a:cubicBezTo>
                  <a:pt x="154613" y="457914"/>
                  <a:pt x="168244" y="455662"/>
                  <a:pt x="178041" y="460560"/>
                </a:cubicBezTo>
                <a:cubicBezTo>
                  <a:pt x="189211" y="466145"/>
                  <a:pt x="198823" y="474415"/>
                  <a:pt x="209214" y="481342"/>
                </a:cubicBezTo>
                <a:cubicBezTo>
                  <a:pt x="351223" y="477878"/>
                  <a:pt x="493336" y="477401"/>
                  <a:pt x="635241" y="470951"/>
                </a:cubicBezTo>
                <a:cubicBezTo>
                  <a:pt x="646183" y="470454"/>
                  <a:pt x="658669" y="468305"/>
                  <a:pt x="666414" y="460560"/>
                </a:cubicBezTo>
                <a:cubicBezTo>
                  <a:pt x="680695" y="446279"/>
                  <a:pt x="688554" y="426669"/>
                  <a:pt x="697586" y="408605"/>
                </a:cubicBezTo>
                <a:cubicBezTo>
                  <a:pt x="740602" y="322572"/>
                  <a:pt x="669205" y="435591"/>
                  <a:pt x="728759" y="346260"/>
                </a:cubicBezTo>
                <a:cubicBezTo>
                  <a:pt x="725177" y="317605"/>
                  <a:pt x="723995" y="263996"/>
                  <a:pt x="707977" y="231960"/>
                </a:cubicBezTo>
                <a:cubicBezTo>
                  <a:pt x="702392" y="220790"/>
                  <a:pt x="694122" y="211178"/>
                  <a:pt x="687195" y="200787"/>
                </a:cubicBezTo>
                <a:cubicBezTo>
                  <a:pt x="649309" y="87119"/>
                  <a:pt x="709728" y="259277"/>
                  <a:pt x="656023" y="138442"/>
                </a:cubicBezTo>
                <a:cubicBezTo>
                  <a:pt x="646389" y="116765"/>
                  <a:pt x="638786" y="64384"/>
                  <a:pt x="614459" y="44923"/>
                </a:cubicBezTo>
                <a:cubicBezTo>
                  <a:pt x="605906" y="38081"/>
                  <a:pt x="593677" y="37996"/>
                  <a:pt x="583286" y="34533"/>
                </a:cubicBezTo>
                <a:cubicBezTo>
                  <a:pt x="572895" y="27606"/>
                  <a:pt x="563592" y="18670"/>
                  <a:pt x="552114" y="13751"/>
                </a:cubicBezTo>
                <a:cubicBezTo>
                  <a:pt x="538988" y="8125"/>
                  <a:pt x="524803" y="2469"/>
                  <a:pt x="510550" y="3360"/>
                </a:cubicBezTo>
                <a:cubicBezTo>
                  <a:pt x="413203" y="9444"/>
                  <a:pt x="317142" y="34533"/>
                  <a:pt x="219605" y="34533"/>
                </a:cubicBezTo>
                <a:lnTo>
                  <a:pt x="198823" y="34533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643570" y="221455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 κυκλικοί  μαγνήτες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00166" y="21429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απλού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3993"/>
            <a:ext cx="5429256" cy="40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2714612" y="3357562"/>
            <a:ext cx="3857652" cy="1143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57158" y="78579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Αφού βάλουμε τους μαγνήτες ,  παρατηρούμε ότι το </a:t>
            </a:r>
            <a:r>
              <a:rPr lang="el-GR" u="sng" dirty="0" smtClean="0"/>
              <a:t>πηνίο </a:t>
            </a:r>
            <a:r>
              <a:rPr lang="el-GR" dirty="0" smtClean="0"/>
              <a:t>αρχίζει να </a:t>
            </a:r>
            <a:r>
              <a:rPr lang="el-GR" u="sng" dirty="0" smtClean="0"/>
              <a:t>περιστρέφεται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 Αυτό συμβαίνει γιατί το πηνίο διαρρέεται από ρεύμα,  άρα μπορεί να ασκήσει,  αλλά και να δεχτεί μαγνητικές δυνάμεις.</a:t>
            </a:r>
          </a:p>
          <a:p>
            <a:r>
              <a:rPr lang="el-GR" dirty="0" smtClean="0"/>
              <a:t> Συγκεκριμένα,  οι δύο  κυκλικοί μαγνήτες ασκούν μαγνητική δύναμη στο πηνίο,  και με αυτό τον τρόπο που προκαλούν κίνηση.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929322" y="450057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πηνίο περιστρέφεται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απλού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429256" cy="40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0" y="510367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Γενικά τους ηλεκτροκινητήρες,  η </a:t>
            </a:r>
            <a:r>
              <a:rPr lang="el-GR" b="1" dirty="0" smtClean="0"/>
              <a:t>ηλεκτρική ενέργεια </a:t>
            </a:r>
            <a:r>
              <a:rPr lang="el-GR" dirty="0" smtClean="0"/>
              <a:t>( εδώ ηλεκτρική ενέργεια που έχει μπαταρία)  </a:t>
            </a:r>
            <a:r>
              <a:rPr lang="el-GR" u="sng" dirty="0" smtClean="0"/>
              <a:t>μετατρέπεται</a:t>
            </a:r>
            <a:r>
              <a:rPr lang="el-GR" dirty="0" smtClean="0"/>
              <a:t> σε </a:t>
            </a:r>
            <a:r>
              <a:rPr lang="el-GR" b="1" dirty="0" smtClean="0"/>
              <a:t>κινητική ενέργεια </a:t>
            </a:r>
            <a:r>
              <a:rPr lang="el-GR" dirty="0" smtClean="0"/>
              <a:t>( το πηνίο έχει κινητική ενέργεια αφού κινείται)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437</Words>
  <PresentationFormat>Προβολή στην οθόνη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237</cp:revision>
  <dcterms:created xsi:type="dcterms:W3CDTF">2020-03-28T09:35:19Z</dcterms:created>
  <dcterms:modified xsi:type="dcterms:W3CDTF">2024-04-23T20:10:24Z</dcterms:modified>
</cp:coreProperties>
</file>