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8" r:id="rId2"/>
    <p:sldId id="359" r:id="rId3"/>
    <p:sldId id="363" r:id="rId4"/>
    <p:sldId id="364" r:id="rId5"/>
    <p:sldId id="365" r:id="rId6"/>
    <p:sldId id="360" r:id="rId7"/>
    <p:sldId id="361" r:id="rId8"/>
    <p:sldId id="362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2" autoAdjust="0"/>
    <p:restoredTop sz="94624" autoAdjust="0"/>
  </p:normalViewPr>
  <p:slideViewPr>
    <p:cSldViewPr>
      <p:cViewPr>
        <p:scale>
          <a:sx n="73" d="100"/>
          <a:sy n="73" d="100"/>
        </p:scale>
        <p:origin x="-1714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66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5/12/2023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5/12/2023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5/12/2023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5/12/2023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3357562"/>
            <a:ext cx="4786313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- TextBox"/>
          <p:cNvSpPr txBox="1"/>
          <p:nvPr/>
        </p:nvSpPr>
        <p:spPr>
          <a:xfrm>
            <a:off x="3929058" y="578645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ΣΤΕΡΕΟ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5857884" y="614364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tx2">
                    <a:lumMod val="50000"/>
                  </a:schemeClr>
                </a:solidFill>
              </a:rPr>
              <a:t>ΥΓΡΟ</a:t>
            </a:r>
            <a:endParaRPr lang="el-GR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7429520" y="600076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ΑΕΡΙΟ</a:t>
            </a:r>
            <a:endParaRPr lang="el-G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214282" y="285728"/>
            <a:ext cx="635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Οι καταστάσεις ή </a:t>
            </a:r>
            <a:r>
              <a:rPr lang="el-GR" dirty="0" smtClean="0"/>
              <a:t>φάσεις </a:t>
            </a:r>
            <a:r>
              <a:rPr lang="el-GR" dirty="0" smtClean="0"/>
              <a:t>της ύλης είναι </a:t>
            </a:r>
            <a:r>
              <a:rPr lang="el-GR" dirty="0" smtClean="0"/>
              <a:t>:</a:t>
            </a:r>
            <a:r>
              <a:rPr lang="el-GR" b="1" u="sng" dirty="0" smtClean="0"/>
              <a:t>           </a:t>
            </a:r>
            <a:endParaRPr lang="el-GR" b="1" u="sng" dirty="0"/>
          </a:p>
        </p:txBody>
      </p:sp>
      <p:sp>
        <p:nvSpPr>
          <p:cNvPr id="9" name="8 - Ορθογώνιο"/>
          <p:cNvSpPr/>
          <p:nvPr/>
        </p:nvSpPr>
        <p:spPr>
          <a:xfrm>
            <a:off x="1285852" y="1142984"/>
            <a:ext cx="13163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FF0000"/>
              </a:buClr>
              <a:buSzPct val="200000"/>
              <a:buFont typeface="Wingdings" pitchFamily="2" charset="2"/>
              <a:buChar char="ü"/>
            </a:pPr>
            <a:r>
              <a:rPr lang="el-GR" b="1" dirty="0" smtClean="0"/>
              <a:t> ΣΤΕΡΕΗ</a:t>
            </a:r>
            <a:endParaRPr lang="el-GR" dirty="0"/>
          </a:p>
        </p:txBody>
      </p:sp>
      <p:sp>
        <p:nvSpPr>
          <p:cNvPr id="12" name="11 - Ορθογώνιο"/>
          <p:cNvSpPr/>
          <p:nvPr/>
        </p:nvSpPr>
        <p:spPr>
          <a:xfrm>
            <a:off x="1285852" y="2000240"/>
            <a:ext cx="10839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FF0000"/>
              </a:buClr>
              <a:buSzPct val="200000"/>
              <a:buFont typeface="Wingdings" pitchFamily="2" charset="2"/>
              <a:buChar char="ü"/>
            </a:pPr>
            <a:r>
              <a:rPr lang="el-GR" b="1" dirty="0" smtClean="0"/>
              <a:t> ΥΓΡΗ</a:t>
            </a:r>
            <a:endParaRPr lang="el-GR" dirty="0"/>
          </a:p>
        </p:txBody>
      </p:sp>
      <p:sp>
        <p:nvSpPr>
          <p:cNvPr id="13" name="12 - Ορθογώνιο"/>
          <p:cNvSpPr/>
          <p:nvPr/>
        </p:nvSpPr>
        <p:spPr>
          <a:xfrm>
            <a:off x="1357290" y="3071810"/>
            <a:ext cx="11224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FF0000"/>
              </a:buClr>
              <a:buSzPct val="200000"/>
              <a:buFont typeface="Wingdings" pitchFamily="2" charset="2"/>
              <a:buChar char="ü"/>
            </a:pPr>
            <a:r>
              <a:rPr lang="el-GR" b="1" dirty="0" smtClean="0"/>
              <a:t>ΑΕΡΙΑ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9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5347658"/>
            <a:ext cx="2285983" cy="1510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10 - TextBox"/>
          <p:cNvSpPr txBox="1"/>
          <p:nvPr/>
        </p:nvSpPr>
        <p:spPr>
          <a:xfrm>
            <a:off x="428596" y="285728"/>
            <a:ext cx="77867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Όταν ένα υλικό αλλάζει φάση  (π.χ. από υγρό γίνεται αέριο) τότε όσο διαρκεί η αλλαγή φάσης, </a:t>
            </a:r>
            <a:r>
              <a:rPr lang="el-GR" u="sng" dirty="0" smtClean="0"/>
              <a:t>θα υπάρχουν ταυτόχρονα  και οι δύο φάσεις </a:t>
            </a:r>
            <a:r>
              <a:rPr lang="el-GR" dirty="0" smtClean="0"/>
              <a:t>(</a:t>
            </a:r>
            <a:r>
              <a:rPr lang="el-GR" dirty="0" err="1" smtClean="0"/>
              <a:t>π.χ</a:t>
            </a:r>
            <a:r>
              <a:rPr lang="el-GR" dirty="0" smtClean="0"/>
              <a:t> υγρό και αέριο).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071678"/>
            <a:ext cx="4572032" cy="3523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- TextBox"/>
          <p:cNvSpPr txBox="1"/>
          <p:nvPr/>
        </p:nvSpPr>
        <p:spPr>
          <a:xfrm>
            <a:off x="4929190" y="3000372"/>
            <a:ext cx="25003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smtClean="0"/>
              <a:t>Παράδειγμα</a:t>
            </a:r>
            <a:r>
              <a:rPr lang="el-GR" dirty="0" smtClean="0"/>
              <a:t> όσο διαρκεί ο βρασμός του νερού, συνυπάρχουν η υγρή και αέρια φάση του νερού.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TextBox"/>
          <p:cNvSpPr txBox="1"/>
          <p:nvPr/>
        </p:nvSpPr>
        <p:spPr>
          <a:xfrm>
            <a:off x="357158" y="3571876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smtClean="0"/>
              <a:t>Όσο διαρκεί η αλλαγή φάσης </a:t>
            </a:r>
            <a:r>
              <a:rPr lang="el-GR" dirty="0" smtClean="0"/>
              <a:t>μιας καθαρής χημικής ουσίας  (π.χ. καθαρό νερό από υγρό γίνεται αέριο) τότε η </a:t>
            </a:r>
            <a:r>
              <a:rPr lang="el-GR" b="1" dirty="0" smtClean="0"/>
              <a:t>θερμοκρασία της ουσίας παραμένει σταθερή 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3"/>
            <a:ext cx="3286148" cy="2532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- TextBox"/>
          <p:cNvSpPr txBox="1"/>
          <p:nvPr/>
        </p:nvSpPr>
        <p:spPr>
          <a:xfrm>
            <a:off x="3500430" y="642918"/>
            <a:ext cx="4357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Παράδειγμα</a:t>
            </a:r>
            <a:r>
              <a:rPr lang="el-GR" dirty="0" smtClean="0"/>
              <a:t> όσο διαρκεί ο βρασμός του </a:t>
            </a:r>
            <a:r>
              <a:rPr lang="el-GR" u="sng" dirty="0" smtClean="0"/>
              <a:t>καθαρού νερού  η θερμοκρασία του νερού παραμένει σταθερή </a:t>
            </a:r>
            <a:r>
              <a:rPr lang="el-GR" dirty="0" smtClean="0"/>
              <a:t>100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r>
              <a:rPr lang="en-US" dirty="0" smtClean="0"/>
              <a:t>C</a:t>
            </a:r>
            <a:r>
              <a:rPr lang="el-GR" dirty="0" smtClean="0"/>
              <a:t>  </a:t>
            </a:r>
            <a:r>
              <a:rPr lang="el-GR" dirty="0" smtClean="0"/>
              <a:t>, αν και εμείς … συνεχίζουμε να θερμαίνουμε το νερό.</a:t>
            </a:r>
            <a:endParaRPr lang="el-G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5058914"/>
            <a:ext cx="2000231" cy="1799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- TextBox"/>
          <p:cNvSpPr txBox="1"/>
          <p:nvPr/>
        </p:nvSpPr>
        <p:spPr>
          <a:xfrm>
            <a:off x="1928794" y="5643578"/>
            <a:ext cx="67151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Παράδειγμα</a:t>
            </a:r>
            <a:r>
              <a:rPr lang="el-GR" dirty="0" smtClean="0"/>
              <a:t> όσο διαρκεί  το λιώσιμο (τήξη)  του πάγου σε υγρό  καθαρό νερό  </a:t>
            </a:r>
            <a:r>
              <a:rPr lang="el-GR" u="sng" dirty="0" smtClean="0"/>
              <a:t>η θερμοκρασία </a:t>
            </a:r>
            <a:r>
              <a:rPr lang="el-GR" u="sng" dirty="0" smtClean="0"/>
              <a:t>του καθαρού  </a:t>
            </a:r>
            <a:r>
              <a:rPr lang="el-GR" u="sng" dirty="0" smtClean="0"/>
              <a:t>νερού παραμένει σταθερή </a:t>
            </a:r>
            <a:r>
              <a:rPr lang="el-GR" dirty="0" smtClean="0"/>
              <a:t> 0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r>
              <a:rPr lang="en-US" dirty="0" smtClean="0"/>
              <a:t>C</a:t>
            </a:r>
            <a:r>
              <a:rPr lang="el-GR" dirty="0" smtClean="0"/>
              <a:t>  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428736"/>
            <a:ext cx="742663" cy="5172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357158" y="285728"/>
            <a:ext cx="7358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Την θερμοκρασία την μετράμε με θερμόμετρο</a:t>
            </a:r>
          </a:p>
          <a:p>
            <a:endParaRPr lang="el-GR" dirty="0"/>
          </a:p>
        </p:txBody>
      </p:sp>
      <p:sp>
        <p:nvSpPr>
          <p:cNvPr id="10" name="9 - TextBox"/>
          <p:cNvSpPr txBox="1"/>
          <p:nvPr/>
        </p:nvSpPr>
        <p:spPr>
          <a:xfrm>
            <a:off x="500034" y="714356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Υπάρχουν θερμόμετρα υδραργύρου , θερμόμετρα οινοπνεύματος και άλλα ..</a:t>
            </a:r>
            <a:endParaRPr lang="el-GR" dirty="0"/>
          </a:p>
        </p:txBody>
      </p:sp>
      <p:cxnSp>
        <p:nvCxnSpPr>
          <p:cNvPr id="12" name="11 - Ευθύγραμμο βέλος σύνδεσης"/>
          <p:cNvCxnSpPr/>
          <p:nvPr/>
        </p:nvCxnSpPr>
        <p:spPr>
          <a:xfrm flipV="1">
            <a:off x="1428728" y="3429000"/>
            <a:ext cx="2214578" cy="57150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TextBox"/>
          <p:cNvSpPr txBox="1"/>
          <p:nvPr/>
        </p:nvSpPr>
        <p:spPr>
          <a:xfrm>
            <a:off x="3857620" y="3286124"/>
            <a:ext cx="4857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Στάθμη θερμομέτρου, εκεί που σταματάει το «υγρό» που περιέχει το θερμόμετρο</a:t>
            </a:r>
            <a:endParaRPr lang="el-GR" dirty="0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 rot="5400000">
            <a:off x="858018" y="4571214"/>
            <a:ext cx="1143008" cy="158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143108" y="0"/>
            <a:ext cx="464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ΒΑΘΜΟΝΟΜΗΣΗ ΘΕΡΜΟΜΕΤΡΟΥ</a:t>
            </a:r>
            <a:endParaRPr lang="el-G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857364"/>
            <a:ext cx="500066" cy="3483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285720" y="714356"/>
            <a:ext cx="73581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1</a:t>
            </a:r>
            <a:r>
              <a:rPr lang="el-GR" dirty="0" smtClean="0"/>
              <a:t>. Παίρνουμε ένα θερμόμετρο οινοπνεύματος, και καλύπτουμε με ένα χαρτί, τους αριθμούς που υπάρχουν πάνω στο θερμόμετρο, ώστε να μην φαίνονται.</a:t>
            </a:r>
            <a:endParaRPr lang="el-GR" dirty="0"/>
          </a:p>
        </p:txBody>
      </p:sp>
      <p:sp>
        <p:nvSpPr>
          <p:cNvPr id="10" name="9 - Ορθογώνιο"/>
          <p:cNvSpPr/>
          <p:nvPr/>
        </p:nvSpPr>
        <p:spPr>
          <a:xfrm>
            <a:off x="357158" y="228599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 smtClean="0"/>
              <a:t>Στη συνέχεια κολλάμε  επάνω </a:t>
            </a:r>
            <a:r>
              <a:rPr lang="el-GR" dirty="0" smtClean="0"/>
              <a:t>του μια διαφανή, αυτοκόλλητη </a:t>
            </a:r>
            <a:r>
              <a:rPr lang="el-GR" dirty="0" smtClean="0"/>
              <a:t>πλαστική  ταινία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12" name="11 - Ορθογώνιο"/>
          <p:cNvSpPr/>
          <p:nvPr/>
        </p:nvSpPr>
        <p:spPr>
          <a:xfrm>
            <a:off x="5786446" y="2714620"/>
            <a:ext cx="142876" cy="164307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143108" y="0"/>
            <a:ext cx="464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ΒΑΘΜΟΝΟΜΗΣΗ ΘΕΡΜΟΜΕΤΡΟΥ</a:t>
            </a:r>
            <a:endParaRPr lang="el-G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714620"/>
            <a:ext cx="2786082" cy="3599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- TextBox"/>
          <p:cNvSpPr txBox="1"/>
          <p:nvPr/>
        </p:nvSpPr>
        <p:spPr>
          <a:xfrm>
            <a:off x="357158" y="1714488"/>
            <a:ext cx="44291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2. </a:t>
            </a:r>
            <a:r>
              <a:rPr lang="el-GR" dirty="0" smtClean="0"/>
              <a:t>Στη συνέχεια, βυθίζω το θερμόμετρο σε ένα δοχείο που περιέχει υγρό νερό με πάγο (αλλαγή φάσης νερού).  </a:t>
            </a:r>
          </a:p>
          <a:p>
            <a:endParaRPr lang="el-GR" dirty="0" smtClean="0"/>
          </a:p>
          <a:p>
            <a:r>
              <a:rPr lang="el-GR" dirty="0" smtClean="0"/>
              <a:t>Η στάθμη του υδραργύρου θα σταματήσει σε ένα σημείο. </a:t>
            </a:r>
          </a:p>
          <a:p>
            <a:endParaRPr lang="el-GR" dirty="0" smtClean="0"/>
          </a:p>
          <a:p>
            <a:r>
              <a:rPr lang="el-GR" dirty="0" smtClean="0"/>
              <a:t>Με ένα μαρκαδόρο σημειώνω το μηδέν,   σε αυτό το σημείο του θερμομέτρου. </a:t>
            </a:r>
            <a:endParaRPr lang="el-GR" dirty="0"/>
          </a:p>
        </p:txBody>
      </p:sp>
      <p:sp>
        <p:nvSpPr>
          <p:cNvPr id="9" name="8 - TextBox"/>
          <p:cNvSpPr txBox="1"/>
          <p:nvPr/>
        </p:nvSpPr>
        <p:spPr>
          <a:xfrm>
            <a:off x="5857884" y="5500702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νερό παγώνει στους </a:t>
            </a:r>
            <a:r>
              <a:rPr lang="en-US" dirty="0" smtClean="0"/>
              <a:t>0 </a:t>
            </a:r>
            <a:r>
              <a:rPr lang="en-US" baseline="30000" dirty="0" smtClean="0"/>
              <a:t>o</a:t>
            </a:r>
            <a:r>
              <a:rPr lang="en-US" dirty="0" smtClean="0"/>
              <a:t> C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2000240"/>
            <a:ext cx="2786082" cy="34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TextBox"/>
          <p:cNvSpPr txBox="1"/>
          <p:nvPr/>
        </p:nvSpPr>
        <p:spPr>
          <a:xfrm>
            <a:off x="2143108" y="0"/>
            <a:ext cx="464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ΒΑΘΜΟΝΟΜΗΣΗ ΘΕΡΜΟΜΕΤΡΟΥ</a:t>
            </a:r>
            <a:endParaRPr lang="el-G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285720" y="1785926"/>
            <a:ext cx="44291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3. </a:t>
            </a:r>
            <a:r>
              <a:rPr lang="el-GR" dirty="0" smtClean="0"/>
              <a:t>Στη συνέχεια, βυθίζω το θερμόμετρο σε ένα δοχείο που περιέχει υγρό νερό που βράζει (αλλαγή φάσης νερού).  </a:t>
            </a:r>
          </a:p>
          <a:p>
            <a:endParaRPr lang="el-GR" dirty="0" smtClean="0"/>
          </a:p>
          <a:p>
            <a:r>
              <a:rPr lang="el-GR" dirty="0" smtClean="0"/>
              <a:t>Η στάθμη του υδραργύρου θα σταματήσει σε ένα σημείο. </a:t>
            </a:r>
          </a:p>
          <a:p>
            <a:endParaRPr lang="el-GR" dirty="0" smtClean="0"/>
          </a:p>
          <a:p>
            <a:r>
              <a:rPr lang="el-GR" dirty="0" smtClean="0"/>
              <a:t>Με ένα μαρκαδόρο σημειώνω το 100 σε αυτό το σημείο του θερμομέτρου.  Αφού το καθαρό νερό βράζει στους 100 βαθμούς κελσίου.</a:t>
            </a:r>
            <a:endParaRPr lang="el-GR" dirty="0"/>
          </a:p>
        </p:txBody>
      </p:sp>
      <p:sp>
        <p:nvSpPr>
          <p:cNvPr id="9" name="8 - TextBox"/>
          <p:cNvSpPr txBox="1"/>
          <p:nvPr/>
        </p:nvSpPr>
        <p:spPr>
          <a:xfrm>
            <a:off x="6215074" y="4286256"/>
            <a:ext cx="1785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καθαρό  </a:t>
            </a:r>
            <a:r>
              <a:rPr lang="el-GR" dirty="0" smtClean="0"/>
              <a:t>νερό βράζει στους 10</a:t>
            </a:r>
            <a:r>
              <a:rPr lang="en-US" dirty="0" smtClean="0"/>
              <a:t>0 </a:t>
            </a:r>
            <a:r>
              <a:rPr lang="en-US" baseline="30000" dirty="0" smtClean="0"/>
              <a:t>o</a:t>
            </a:r>
            <a:r>
              <a:rPr lang="en-US" dirty="0" smtClean="0"/>
              <a:t> C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143108" y="0"/>
            <a:ext cx="464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ΒΑΘΜΟΝΟΜΗΣΗ ΘΕΡΜΟΜΕΤΡΟΥ</a:t>
            </a:r>
            <a:endParaRPr lang="el-G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009769">
            <a:off x="7325611" y="1091693"/>
            <a:ext cx="35896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- TextBox"/>
          <p:cNvSpPr txBox="1"/>
          <p:nvPr/>
        </p:nvSpPr>
        <p:spPr>
          <a:xfrm>
            <a:off x="1428728" y="2428868"/>
            <a:ext cx="464347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4. </a:t>
            </a:r>
            <a:r>
              <a:rPr lang="el-GR" dirty="0" smtClean="0"/>
              <a:t>Τέλος σημειώνουμε στο   χαρτί με το οποίο έχουμε καλύψει το θερμόμετρο 100 μικρές γραμμές, που απέχουν ίση απόσταση μεταξύ τους, από την τιμή 0 </a:t>
            </a:r>
            <a:r>
              <a:rPr lang="el-GR" baseline="30000" dirty="0" smtClean="0"/>
              <a:t>0</a:t>
            </a:r>
            <a:r>
              <a:rPr lang="el-GR" dirty="0" smtClean="0"/>
              <a:t>C έως την τιμή 100 </a:t>
            </a:r>
            <a:r>
              <a:rPr lang="el-GR" baseline="30000" dirty="0" smtClean="0"/>
              <a:t>0</a:t>
            </a:r>
            <a:r>
              <a:rPr lang="el-GR" dirty="0" smtClean="0"/>
              <a:t>C που έχουμε ήδη γράψει.</a:t>
            </a:r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Όλοι η παραπάνω διαδικασία ονομάζεται </a:t>
            </a:r>
            <a:r>
              <a:rPr lang="el-GR" b="1" dirty="0" smtClean="0"/>
              <a:t>βαθμονόμηση θερμομέτρου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3479</TotalTime>
  <Words>382</Words>
  <PresentationFormat>Προβολή στην οθόνη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ΘΕΩΡΙΑ ΦΥΣΙΚΗ Γ ΛΥΚΕΙΟΥ</dc:title>
  <dc:creator>Panorea</dc:creator>
  <cp:lastModifiedBy>hp pc</cp:lastModifiedBy>
  <cp:revision>475</cp:revision>
  <dcterms:created xsi:type="dcterms:W3CDTF">2020-03-28T09:35:19Z</dcterms:created>
  <dcterms:modified xsi:type="dcterms:W3CDTF">2023-12-05T20:14:46Z</dcterms:modified>
</cp:coreProperties>
</file>