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4" r:id="rId2"/>
    <p:sldId id="285" r:id="rId3"/>
    <p:sldId id="274" r:id="rId4"/>
    <p:sldId id="286" r:id="rId5"/>
    <p:sldId id="305" r:id="rId6"/>
    <p:sldId id="296" r:id="rId7"/>
    <p:sldId id="288" r:id="rId8"/>
    <p:sldId id="325" r:id="rId9"/>
    <p:sldId id="326" r:id="rId10"/>
    <p:sldId id="327" r:id="rId11"/>
    <p:sldId id="328" r:id="rId12"/>
    <p:sldId id="329" r:id="rId13"/>
    <p:sldId id="311" r:id="rId14"/>
    <p:sldId id="310" r:id="rId15"/>
    <p:sldId id="332" r:id="rId16"/>
    <p:sldId id="333" r:id="rId17"/>
    <p:sldId id="354" r:id="rId18"/>
    <p:sldId id="336" r:id="rId19"/>
    <p:sldId id="364" r:id="rId20"/>
    <p:sldId id="348" r:id="rId21"/>
    <p:sldId id="349" r:id="rId22"/>
    <p:sldId id="350" r:id="rId23"/>
    <p:sldId id="313" r:id="rId24"/>
    <p:sldId id="314" r:id="rId25"/>
    <p:sldId id="356" r:id="rId26"/>
    <p:sldId id="357" r:id="rId27"/>
    <p:sldId id="358" r:id="rId28"/>
    <p:sldId id="338" r:id="rId29"/>
    <p:sldId id="359" r:id="rId30"/>
    <p:sldId id="366" r:id="rId31"/>
    <p:sldId id="362" r:id="rId32"/>
    <p:sldId id="363" r:id="rId33"/>
    <p:sldId id="368" r:id="rId34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62" autoAdjust="0"/>
    <p:restoredTop sz="94624" autoAdjust="0"/>
  </p:normalViewPr>
  <p:slideViewPr>
    <p:cSldViewPr>
      <p:cViewPr>
        <p:scale>
          <a:sx n="73" d="100"/>
          <a:sy n="73" d="100"/>
        </p:scale>
        <p:origin x="-1714" y="-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7662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29/1/2023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29/1/2023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29/1/2023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29/1/2023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29/1/2023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29/1/2023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29/1/2023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29/1/2023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29/1/2023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29/1/2023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29/1/2023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42CEA3-3058-4D43-AE35-B3DA76CB4003}" type="datetimeFigureOut">
              <a:rPr lang="el-GR" smtClean="0"/>
              <a:pPr/>
              <a:t>29/1/2023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571472" y="2332037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el-GR" dirty="0" smtClean="0"/>
              <a:t>Το </a:t>
            </a:r>
            <a:r>
              <a:rPr lang="el-GR" u="sng" dirty="0" smtClean="0">
                <a:solidFill>
                  <a:srgbClr val="FF0000"/>
                </a:solidFill>
              </a:rPr>
              <a:t>ηλεκτρικό φορτίο </a:t>
            </a:r>
            <a:r>
              <a:rPr lang="el-GR" dirty="0" smtClean="0"/>
              <a:t>…είναι μια ιδιότητα  που έχουν κάποια (όχι όλα) υλικά σώματα</a:t>
            </a:r>
          </a:p>
          <a:p>
            <a:pPr>
              <a:buNone/>
            </a:pPr>
            <a:endParaRPr lang="el-GR" dirty="0" smtClean="0"/>
          </a:p>
        </p:txBody>
      </p:sp>
      <p:sp>
        <p:nvSpPr>
          <p:cNvPr id="4" name="3 - TextBox"/>
          <p:cNvSpPr txBox="1"/>
          <p:nvPr/>
        </p:nvSpPr>
        <p:spPr>
          <a:xfrm>
            <a:off x="1928794" y="500042"/>
            <a:ext cx="600079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>
                <a:solidFill>
                  <a:srgbClr val="FF0000"/>
                </a:solidFill>
              </a:rPr>
              <a:t>ΗΛΕΚΤΡΙΚΟ ΦΟΡΤΙΟ</a:t>
            </a:r>
            <a:endParaRPr lang="en-US" sz="4000" b="1" dirty="0">
              <a:solidFill>
                <a:srgbClr val="FF0000"/>
              </a:solidFill>
            </a:endParaRPr>
          </a:p>
        </p:txBody>
      </p:sp>
      <p:sp>
        <p:nvSpPr>
          <p:cNvPr id="6" name="5 - TextBox"/>
          <p:cNvSpPr txBox="1"/>
          <p:nvPr/>
        </p:nvSpPr>
        <p:spPr>
          <a:xfrm>
            <a:off x="285720" y="6211669"/>
            <a:ext cx="53578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i="1" dirty="0" smtClean="0"/>
              <a:t>Το τι ακριβώς είναι το ηλεκτρικό φορτίο δεν το γνωρίζουμε……..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214282" y="214290"/>
            <a:ext cx="778674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/>
              <a:t>Οι επιστήμονες έχουν υπολογίσει ότι το ανθρώπινο κεφάλι αποτελείται από περίπου 900.000.000.000.000.000.000.000.000 άτομα ή σε συντομογραφία 9</a:t>
            </a:r>
            <a:r>
              <a:rPr lang="en-US" sz="2000" b="1" dirty="0" smtClean="0"/>
              <a:t>x 10</a:t>
            </a:r>
            <a:r>
              <a:rPr lang="en-US" sz="2000" b="1" baseline="30000" dirty="0" smtClean="0"/>
              <a:t>26</a:t>
            </a:r>
            <a:r>
              <a:rPr lang="en-US" sz="2000" b="1" dirty="0" smtClean="0"/>
              <a:t> </a:t>
            </a:r>
            <a:r>
              <a:rPr lang="el-GR" sz="2000" b="1" dirty="0" smtClean="0"/>
              <a:t>άτομα</a:t>
            </a:r>
            <a:endParaRPr lang="en-US" sz="2000" b="1" baseline="30000" dirty="0"/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3857628"/>
            <a:ext cx="3452791" cy="18573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362817" y="2786034"/>
            <a:ext cx="4781183" cy="40719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TextBox"/>
          <p:cNvSpPr txBox="1"/>
          <p:nvPr/>
        </p:nvSpPr>
        <p:spPr>
          <a:xfrm>
            <a:off x="2000232" y="2571744"/>
            <a:ext cx="557216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>
                <a:solidFill>
                  <a:srgbClr val="FF0000"/>
                </a:solidFill>
              </a:rPr>
              <a:t>Τα άτομα και τα ιόντα  είναι πολύ </a:t>
            </a:r>
            <a:r>
              <a:rPr lang="el-GR" sz="2800" dirty="0" err="1" smtClean="0">
                <a:solidFill>
                  <a:srgbClr val="FF0000"/>
                </a:solidFill>
              </a:rPr>
              <a:t>πολύ</a:t>
            </a:r>
            <a:r>
              <a:rPr lang="el-GR" sz="2800" dirty="0" smtClean="0">
                <a:solidFill>
                  <a:srgbClr val="FF0000"/>
                </a:solidFill>
              </a:rPr>
              <a:t> </a:t>
            </a:r>
            <a:r>
              <a:rPr lang="el-GR" sz="2800" dirty="0" err="1" smtClean="0">
                <a:solidFill>
                  <a:srgbClr val="FF0000"/>
                </a:solidFill>
              </a:rPr>
              <a:t>μικρά….δεν</a:t>
            </a:r>
            <a:r>
              <a:rPr lang="el-GR" sz="2800" dirty="0" smtClean="0">
                <a:solidFill>
                  <a:srgbClr val="FF0000"/>
                </a:solidFill>
              </a:rPr>
              <a:t> φαίνονται ούτε με μικροσκόπιο….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TextBox"/>
          <p:cNvSpPr txBox="1"/>
          <p:nvPr/>
        </p:nvSpPr>
        <p:spPr>
          <a:xfrm>
            <a:off x="0" y="6143644"/>
            <a:ext cx="821537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chemeClr val="tx2"/>
                </a:solidFill>
              </a:rPr>
              <a:t>…όμως πως είναι ένα άτομο, από τι αποτελείται;</a:t>
            </a:r>
            <a:endParaRPr lang="en-US" sz="2800" b="1" dirty="0">
              <a:solidFill>
                <a:schemeClr val="tx2"/>
              </a:solidFill>
            </a:endParaRPr>
          </a:p>
        </p:txBody>
      </p:sp>
      <p:sp>
        <p:nvSpPr>
          <p:cNvPr id="3" name="2 - TextBox"/>
          <p:cNvSpPr txBox="1"/>
          <p:nvPr/>
        </p:nvSpPr>
        <p:spPr>
          <a:xfrm>
            <a:off x="2500298" y="214290"/>
            <a:ext cx="521497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Δομή ατόμου</a:t>
            </a:r>
            <a:endParaRPr lang="en-US" sz="28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86116" y="714356"/>
            <a:ext cx="5595780" cy="49291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TextBox"/>
          <p:cNvSpPr txBox="1"/>
          <p:nvPr/>
        </p:nvSpPr>
        <p:spPr>
          <a:xfrm>
            <a:off x="214282" y="2500306"/>
            <a:ext cx="3286148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u="sng" dirty="0" smtClean="0"/>
              <a:t>Προσοχή</a:t>
            </a:r>
            <a:r>
              <a:rPr lang="el-GR" sz="2400" dirty="0" smtClean="0"/>
              <a:t>!!!  Αυτή η εικόνα του ατόμου </a:t>
            </a:r>
            <a:r>
              <a:rPr lang="el-GR" sz="2400" u="sng" dirty="0" smtClean="0"/>
              <a:t>δεν είναι η πραγματική </a:t>
            </a:r>
            <a:r>
              <a:rPr lang="el-GR" sz="2400" dirty="0" smtClean="0"/>
              <a:t>.…αλλά  χρησιμοποιείται εδώ για να περιγράψουμε  με ένα κατανοητό τρόπο την δομή του ατόμου </a:t>
            </a:r>
            <a:endParaRPr lang="en-US" sz="2400" dirty="0"/>
          </a:p>
        </p:txBody>
      </p:sp>
      <p:grpSp>
        <p:nvGrpSpPr>
          <p:cNvPr id="2" name="61 - Ομάδα"/>
          <p:cNvGrpSpPr/>
          <p:nvPr/>
        </p:nvGrpSpPr>
        <p:grpSpPr>
          <a:xfrm>
            <a:off x="4286248" y="2500306"/>
            <a:ext cx="4857752" cy="4295804"/>
            <a:chOff x="4286248" y="3071810"/>
            <a:chExt cx="4214842" cy="3724300"/>
          </a:xfrm>
        </p:grpSpPr>
        <p:sp>
          <p:nvSpPr>
            <p:cNvPr id="8" name="7 - Έλλειψη"/>
            <p:cNvSpPr/>
            <p:nvPr/>
          </p:nvSpPr>
          <p:spPr>
            <a:xfrm>
              <a:off x="5320012" y="3910719"/>
              <a:ext cx="1918361" cy="1982531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8 - Έλλειψη"/>
            <p:cNvSpPr/>
            <p:nvPr/>
          </p:nvSpPr>
          <p:spPr>
            <a:xfrm>
              <a:off x="4286248" y="3071810"/>
              <a:ext cx="4214842" cy="3724300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9 - Έλλειψη"/>
            <p:cNvSpPr/>
            <p:nvPr/>
          </p:nvSpPr>
          <p:spPr>
            <a:xfrm>
              <a:off x="7349381" y="4475007"/>
              <a:ext cx="208140" cy="225715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10 - Έλλειψη"/>
            <p:cNvSpPr/>
            <p:nvPr/>
          </p:nvSpPr>
          <p:spPr>
            <a:xfrm>
              <a:off x="4955767" y="5490725"/>
              <a:ext cx="208140" cy="225715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12 - Έλλειψη"/>
            <p:cNvSpPr/>
            <p:nvPr/>
          </p:nvSpPr>
          <p:spPr>
            <a:xfrm>
              <a:off x="5996469" y="3402860"/>
              <a:ext cx="208140" cy="225715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13 - Έλλειψη"/>
            <p:cNvSpPr/>
            <p:nvPr/>
          </p:nvSpPr>
          <p:spPr>
            <a:xfrm>
              <a:off x="6985135" y="5998584"/>
              <a:ext cx="208140" cy="225715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19 - Έλλειψη"/>
            <p:cNvSpPr/>
            <p:nvPr/>
          </p:nvSpPr>
          <p:spPr>
            <a:xfrm>
              <a:off x="6072198" y="5500702"/>
              <a:ext cx="288516" cy="272167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22 - TextBox"/>
            <p:cNvSpPr txBox="1"/>
            <p:nvPr/>
          </p:nvSpPr>
          <p:spPr>
            <a:xfrm>
              <a:off x="6000760" y="3929066"/>
              <a:ext cx="35719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2800" b="1" dirty="0" smtClean="0"/>
                <a:t>+</a:t>
              </a:r>
              <a:endParaRPr lang="en-US" sz="2800" b="1" dirty="0"/>
            </a:p>
          </p:txBody>
        </p:sp>
        <p:sp>
          <p:nvSpPr>
            <p:cNvPr id="25" name="24 - Έλλειψη"/>
            <p:cNvSpPr/>
            <p:nvPr/>
          </p:nvSpPr>
          <p:spPr>
            <a:xfrm>
              <a:off x="5500694" y="4429132"/>
              <a:ext cx="285752" cy="267135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25 - TextBox"/>
            <p:cNvSpPr txBox="1"/>
            <p:nvPr/>
          </p:nvSpPr>
          <p:spPr>
            <a:xfrm flipH="1">
              <a:off x="5500694" y="4286256"/>
              <a:ext cx="28575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2800" b="1" dirty="0" smtClean="0"/>
                <a:t>+</a:t>
              </a:r>
              <a:endParaRPr lang="en-US" sz="2800" b="1" dirty="0"/>
            </a:p>
          </p:txBody>
        </p:sp>
        <p:sp>
          <p:nvSpPr>
            <p:cNvPr id="27" name="26 - TextBox"/>
            <p:cNvSpPr txBox="1"/>
            <p:nvPr/>
          </p:nvSpPr>
          <p:spPr>
            <a:xfrm>
              <a:off x="6204609" y="4475007"/>
              <a:ext cx="156105" cy="41329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2800" b="1" dirty="0" smtClean="0"/>
                <a:t>+</a:t>
              </a:r>
              <a:endParaRPr lang="en-US" sz="2800" b="1" dirty="0"/>
            </a:p>
          </p:txBody>
        </p:sp>
        <p:sp>
          <p:nvSpPr>
            <p:cNvPr id="28" name="27 - TextBox"/>
            <p:cNvSpPr txBox="1"/>
            <p:nvPr/>
          </p:nvSpPr>
          <p:spPr>
            <a:xfrm>
              <a:off x="4906082" y="5301436"/>
              <a:ext cx="260175" cy="4619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3200" b="1" dirty="0" smtClean="0"/>
                <a:t>-</a:t>
              </a:r>
              <a:endParaRPr lang="en-US" sz="3200" b="1" dirty="0"/>
            </a:p>
          </p:txBody>
        </p:sp>
        <p:sp>
          <p:nvSpPr>
            <p:cNvPr id="29" name="28 - TextBox"/>
            <p:cNvSpPr txBox="1"/>
            <p:nvPr/>
          </p:nvSpPr>
          <p:spPr>
            <a:xfrm>
              <a:off x="5959799" y="3257612"/>
              <a:ext cx="260175" cy="4619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3200" b="1" dirty="0" smtClean="0"/>
                <a:t>-</a:t>
              </a:r>
              <a:endParaRPr lang="en-US" sz="3200" b="1" dirty="0"/>
            </a:p>
          </p:txBody>
        </p:sp>
        <p:sp>
          <p:nvSpPr>
            <p:cNvPr id="30" name="29 - TextBox"/>
            <p:cNvSpPr txBox="1"/>
            <p:nvPr/>
          </p:nvSpPr>
          <p:spPr>
            <a:xfrm>
              <a:off x="6933100" y="5829298"/>
              <a:ext cx="260175" cy="4619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3200" b="1" dirty="0" smtClean="0"/>
                <a:t>-</a:t>
              </a:r>
              <a:endParaRPr lang="en-US" sz="3200" b="1" dirty="0"/>
            </a:p>
          </p:txBody>
        </p:sp>
        <p:sp>
          <p:nvSpPr>
            <p:cNvPr id="31" name="30 - TextBox"/>
            <p:cNvSpPr txBox="1"/>
            <p:nvPr/>
          </p:nvSpPr>
          <p:spPr>
            <a:xfrm>
              <a:off x="7297346" y="4305720"/>
              <a:ext cx="260175" cy="4619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3200" b="1" dirty="0" smtClean="0"/>
                <a:t>-</a:t>
              </a:r>
              <a:endParaRPr lang="en-US" sz="3200" b="1" dirty="0"/>
            </a:p>
          </p:txBody>
        </p:sp>
        <p:sp>
          <p:nvSpPr>
            <p:cNvPr id="32" name="31 - TextBox"/>
            <p:cNvSpPr txBox="1"/>
            <p:nvPr/>
          </p:nvSpPr>
          <p:spPr>
            <a:xfrm>
              <a:off x="6072198" y="5357826"/>
              <a:ext cx="260175" cy="41329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2800" b="1" dirty="0" smtClean="0"/>
                <a:t>+</a:t>
              </a:r>
              <a:endParaRPr lang="en-US" sz="2800" b="1" dirty="0"/>
            </a:p>
          </p:txBody>
        </p:sp>
        <p:sp>
          <p:nvSpPr>
            <p:cNvPr id="37" name="36 - Έλλειψη"/>
            <p:cNvSpPr/>
            <p:nvPr/>
          </p:nvSpPr>
          <p:spPr>
            <a:xfrm>
              <a:off x="6500826" y="5286388"/>
              <a:ext cx="288516" cy="272167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37 - TextBox"/>
            <p:cNvSpPr txBox="1"/>
            <p:nvPr/>
          </p:nvSpPr>
          <p:spPr>
            <a:xfrm>
              <a:off x="6429388" y="5143512"/>
              <a:ext cx="260175" cy="41329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2800" b="1" dirty="0" smtClean="0"/>
                <a:t>+</a:t>
              </a:r>
              <a:endParaRPr lang="en-US" sz="2800" b="1" dirty="0"/>
            </a:p>
          </p:txBody>
        </p:sp>
        <p:sp>
          <p:nvSpPr>
            <p:cNvPr id="42" name="41 - Έλλειψη"/>
            <p:cNvSpPr/>
            <p:nvPr/>
          </p:nvSpPr>
          <p:spPr>
            <a:xfrm>
              <a:off x="6643702" y="4572008"/>
              <a:ext cx="285752" cy="214314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42 - Έλλειψη"/>
            <p:cNvSpPr/>
            <p:nvPr/>
          </p:nvSpPr>
          <p:spPr>
            <a:xfrm>
              <a:off x="5857884" y="5143512"/>
              <a:ext cx="285752" cy="214314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43 - Έλλειψη"/>
            <p:cNvSpPr/>
            <p:nvPr/>
          </p:nvSpPr>
          <p:spPr>
            <a:xfrm>
              <a:off x="5929322" y="4643446"/>
              <a:ext cx="285752" cy="214314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44 - Έλλειψη"/>
            <p:cNvSpPr/>
            <p:nvPr/>
          </p:nvSpPr>
          <p:spPr>
            <a:xfrm>
              <a:off x="6500826" y="4286256"/>
              <a:ext cx="285752" cy="214314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45 - Έλλειψη"/>
            <p:cNvSpPr/>
            <p:nvPr/>
          </p:nvSpPr>
          <p:spPr>
            <a:xfrm>
              <a:off x="6715140" y="5000636"/>
              <a:ext cx="285752" cy="214314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46 - Έλλειψη"/>
            <p:cNvSpPr/>
            <p:nvPr/>
          </p:nvSpPr>
          <p:spPr>
            <a:xfrm>
              <a:off x="6143636" y="4357694"/>
              <a:ext cx="285752" cy="214314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47 - Έλλειψη"/>
            <p:cNvSpPr/>
            <p:nvPr/>
          </p:nvSpPr>
          <p:spPr>
            <a:xfrm>
              <a:off x="5572132" y="4857760"/>
              <a:ext cx="285752" cy="214314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48 - Έλλειψη"/>
            <p:cNvSpPr/>
            <p:nvPr/>
          </p:nvSpPr>
          <p:spPr>
            <a:xfrm>
              <a:off x="6000760" y="4071942"/>
              <a:ext cx="285752" cy="214314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49 - Έλλειψη"/>
            <p:cNvSpPr/>
            <p:nvPr/>
          </p:nvSpPr>
          <p:spPr>
            <a:xfrm>
              <a:off x="6215074" y="4643446"/>
              <a:ext cx="285752" cy="214314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50 - Έλλειψη"/>
            <p:cNvSpPr/>
            <p:nvPr/>
          </p:nvSpPr>
          <p:spPr>
            <a:xfrm>
              <a:off x="7481555" y="5455675"/>
              <a:ext cx="208140" cy="225715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51 - TextBox"/>
            <p:cNvSpPr txBox="1"/>
            <p:nvPr/>
          </p:nvSpPr>
          <p:spPr>
            <a:xfrm>
              <a:off x="7429520" y="5286388"/>
              <a:ext cx="260175" cy="4619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3200" b="1" dirty="0" smtClean="0"/>
                <a:t>-</a:t>
              </a:r>
              <a:endParaRPr lang="en-US" sz="3200" b="1" dirty="0"/>
            </a:p>
          </p:txBody>
        </p:sp>
        <p:sp>
          <p:nvSpPr>
            <p:cNvPr id="53" name="52 - Έλλειψη"/>
            <p:cNvSpPr/>
            <p:nvPr/>
          </p:nvSpPr>
          <p:spPr>
            <a:xfrm>
              <a:off x="4552597" y="4526981"/>
              <a:ext cx="208140" cy="225715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53 - TextBox"/>
            <p:cNvSpPr txBox="1"/>
            <p:nvPr/>
          </p:nvSpPr>
          <p:spPr>
            <a:xfrm>
              <a:off x="4500562" y="4357694"/>
              <a:ext cx="260175" cy="4619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3200" b="1" dirty="0" smtClean="0"/>
                <a:t>-</a:t>
              </a:r>
              <a:endParaRPr lang="en-US" sz="3200" b="1" dirty="0"/>
            </a:p>
          </p:txBody>
        </p:sp>
        <p:sp>
          <p:nvSpPr>
            <p:cNvPr id="55" name="54 - Έλλειψη"/>
            <p:cNvSpPr/>
            <p:nvPr/>
          </p:nvSpPr>
          <p:spPr>
            <a:xfrm>
              <a:off x="7124365" y="3741163"/>
              <a:ext cx="208140" cy="225715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55 - TextBox"/>
            <p:cNvSpPr txBox="1"/>
            <p:nvPr/>
          </p:nvSpPr>
          <p:spPr>
            <a:xfrm>
              <a:off x="7072330" y="3571876"/>
              <a:ext cx="260175" cy="4619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3200" b="1" dirty="0" smtClean="0"/>
                <a:t>-</a:t>
              </a:r>
              <a:endParaRPr lang="en-US" sz="3200" b="1" dirty="0"/>
            </a:p>
          </p:txBody>
        </p:sp>
        <p:sp>
          <p:nvSpPr>
            <p:cNvPr id="57" name="56 - Έλλειψη"/>
            <p:cNvSpPr/>
            <p:nvPr/>
          </p:nvSpPr>
          <p:spPr>
            <a:xfrm>
              <a:off x="6052795" y="6312931"/>
              <a:ext cx="208140" cy="225715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57 - TextBox"/>
            <p:cNvSpPr txBox="1"/>
            <p:nvPr/>
          </p:nvSpPr>
          <p:spPr>
            <a:xfrm>
              <a:off x="6000760" y="6143644"/>
              <a:ext cx="260175" cy="4619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3200" b="1" dirty="0" smtClean="0"/>
                <a:t>-</a:t>
              </a:r>
              <a:endParaRPr lang="en-US" sz="3200" b="1" dirty="0"/>
            </a:p>
          </p:txBody>
        </p:sp>
        <p:sp>
          <p:nvSpPr>
            <p:cNvPr id="59" name="58 - TextBox"/>
            <p:cNvSpPr txBox="1"/>
            <p:nvPr/>
          </p:nvSpPr>
          <p:spPr>
            <a:xfrm flipH="1">
              <a:off x="5897816" y="4496293"/>
              <a:ext cx="28575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2800" b="1" dirty="0" smtClean="0"/>
                <a:t>+</a:t>
              </a:r>
              <a:endParaRPr lang="en-US" sz="2800" b="1" dirty="0"/>
            </a:p>
          </p:txBody>
        </p:sp>
        <p:sp>
          <p:nvSpPr>
            <p:cNvPr id="60" name="59 - TextBox"/>
            <p:cNvSpPr txBox="1"/>
            <p:nvPr/>
          </p:nvSpPr>
          <p:spPr>
            <a:xfrm flipH="1">
              <a:off x="5786446" y="5000636"/>
              <a:ext cx="28575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2800" b="1" dirty="0" smtClean="0"/>
                <a:t>+</a:t>
              </a:r>
              <a:endParaRPr lang="en-US" sz="2800" b="1" dirty="0"/>
            </a:p>
          </p:txBody>
        </p:sp>
        <p:sp>
          <p:nvSpPr>
            <p:cNvPr id="61" name="60 - TextBox"/>
            <p:cNvSpPr txBox="1"/>
            <p:nvPr/>
          </p:nvSpPr>
          <p:spPr>
            <a:xfrm flipH="1">
              <a:off x="6643702" y="4429132"/>
              <a:ext cx="28575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2800" b="1" dirty="0" smtClean="0"/>
                <a:t>+</a:t>
              </a:r>
              <a:endParaRPr lang="en-US" sz="2800" b="1" dirty="0"/>
            </a:p>
          </p:txBody>
        </p:sp>
        <p:sp>
          <p:nvSpPr>
            <p:cNvPr id="63" name="62 - Έλλειψη"/>
            <p:cNvSpPr/>
            <p:nvPr/>
          </p:nvSpPr>
          <p:spPr>
            <a:xfrm>
              <a:off x="5500694" y="5286388"/>
              <a:ext cx="285752" cy="214314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63 - Έλλειψη"/>
            <p:cNvSpPr/>
            <p:nvPr/>
          </p:nvSpPr>
          <p:spPr>
            <a:xfrm>
              <a:off x="6929454" y="4857760"/>
              <a:ext cx="285752" cy="214314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64 - Έλλειψη"/>
            <p:cNvSpPr/>
            <p:nvPr/>
          </p:nvSpPr>
          <p:spPr>
            <a:xfrm>
              <a:off x="5786446" y="5572140"/>
              <a:ext cx="285752" cy="214314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65 - Έλλειψη"/>
            <p:cNvSpPr/>
            <p:nvPr/>
          </p:nvSpPr>
          <p:spPr>
            <a:xfrm>
              <a:off x="6286512" y="5000636"/>
              <a:ext cx="285752" cy="214314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2" name="61 - TextBox"/>
          <p:cNvSpPr txBox="1"/>
          <p:nvPr/>
        </p:nvSpPr>
        <p:spPr>
          <a:xfrm>
            <a:off x="2500298" y="214290"/>
            <a:ext cx="521497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Δομή ατόμου</a:t>
            </a:r>
            <a:endParaRPr lang="en-US" sz="28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Επεξήγηση με σύννεφο"/>
          <p:cNvSpPr/>
          <p:nvPr/>
        </p:nvSpPr>
        <p:spPr>
          <a:xfrm>
            <a:off x="0" y="0"/>
            <a:ext cx="3286116" cy="1928802"/>
          </a:xfrm>
          <a:prstGeom prst="cloudCallout">
            <a:avLst>
              <a:gd name="adj1" fmla="val 76582"/>
              <a:gd name="adj2" fmla="val 4012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5 - TextBox"/>
          <p:cNvSpPr txBox="1"/>
          <p:nvPr/>
        </p:nvSpPr>
        <p:spPr>
          <a:xfrm>
            <a:off x="500034" y="428604"/>
            <a:ext cx="242889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6000" b="1" dirty="0" smtClean="0"/>
              <a:t>άτομο</a:t>
            </a:r>
            <a:endParaRPr lang="en-US" sz="6000" b="1" dirty="0"/>
          </a:p>
        </p:txBody>
      </p:sp>
      <p:sp>
        <p:nvSpPr>
          <p:cNvPr id="11" name="10 - Έλλειψη"/>
          <p:cNvSpPr/>
          <p:nvPr/>
        </p:nvSpPr>
        <p:spPr>
          <a:xfrm>
            <a:off x="2581260" y="2081202"/>
            <a:ext cx="5786478" cy="471490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12 - Έλλειψη"/>
          <p:cNvSpPr/>
          <p:nvPr/>
        </p:nvSpPr>
        <p:spPr>
          <a:xfrm>
            <a:off x="7072330" y="3857628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13 - Έλλειψη"/>
          <p:cNvSpPr/>
          <p:nvPr/>
        </p:nvSpPr>
        <p:spPr>
          <a:xfrm>
            <a:off x="3500430" y="5143512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14 - Έλλειψη"/>
          <p:cNvSpPr/>
          <p:nvPr/>
        </p:nvSpPr>
        <p:spPr>
          <a:xfrm>
            <a:off x="5286380" y="4500570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15 - Έλλειψη"/>
          <p:cNvSpPr/>
          <p:nvPr/>
        </p:nvSpPr>
        <p:spPr>
          <a:xfrm>
            <a:off x="4929190" y="2500306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16 - Έλλειψη"/>
          <p:cNvSpPr/>
          <p:nvPr/>
        </p:nvSpPr>
        <p:spPr>
          <a:xfrm>
            <a:off x="6286512" y="6058935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17 - Έλλειψη"/>
          <p:cNvSpPr/>
          <p:nvPr/>
        </p:nvSpPr>
        <p:spPr>
          <a:xfrm>
            <a:off x="5000628" y="4500570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18 - Έλλειψη"/>
          <p:cNvSpPr/>
          <p:nvPr/>
        </p:nvSpPr>
        <p:spPr>
          <a:xfrm>
            <a:off x="5286380" y="4000504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19 - Έλλειψη"/>
          <p:cNvSpPr/>
          <p:nvPr/>
        </p:nvSpPr>
        <p:spPr>
          <a:xfrm>
            <a:off x="5429256" y="4214818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20 - Έλλειψη"/>
          <p:cNvSpPr/>
          <p:nvPr/>
        </p:nvSpPr>
        <p:spPr>
          <a:xfrm>
            <a:off x="5072066" y="4214818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23 - Έλλειψη"/>
          <p:cNvSpPr/>
          <p:nvPr/>
        </p:nvSpPr>
        <p:spPr>
          <a:xfrm>
            <a:off x="4714876" y="4286256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24 - Έλλειψη"/>
          <p:cNvSpPr/>
          <p:nvPr/>
        </p:nvSpPr>
        <p:spPr>
          <a:xfrm>
            <a:off x="5143504" y="4786322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" name="28 - Ομάδα"/>
          <p:cNvGrpSpPr/>
          <p:nvPr/>
        </p:nvGrpSpPr>
        <p:grpSpPr>
          <a:xfrm>
            <a:off x="4786314" y="4429132"/>
            <a:ext cx="285752" cy="523220"/>
            <a:chOff x="5143504" y="1000108"/>
            <a:chExt cx="285752" cy="523220"/>
          </a:xfrm>
        </p:grpSpPr>
        <p:sp>
          <p:nvSpPr>
            <p:cNvPr id="22" name="21 - Έλλειψη"/>
            <p:cNvSpPr/>
            <p:nvPr/>
          </p:nvSpPr>
          <p:spPr>
            <a:xfrm>
              <a:off x="5143504" y="1142984"/>
              <a:ext cx="285752" cy="285752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27 - TextBox"/>
            <p:cNvSpPr txBox="1"/>
            <p:nvPr/>
          </p:nvSpPr>
          <p:spPr>
            <a:xfrm>
              <a:off x="5143504" y="1000108"/>
              <a:ext cx="21431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2800" b="1" dirty="0" smtClean="0"/>
                <a:t>+</a:t>
              </a:r>
              <a:endParaRPr lang="en-US" sz="2800" b="1" dirty="0"/>
            </a:p>
          </p:txBody>
        </p:sp>
      </p:grpSp>
      <p:grpSp>
        <p:nvGrpSpPr>
          <p:cNvPr id="3" name="39 - Ομάδα"/>
          <p:cNvGrpSpPr/>
          <p:nvPr/>
        </p:nvGrpSpPr>
        <p:grpSpPr>
          <a:xfrm>
            <a:off x="4857752" y="3905912"/>
            <a:ext cx="285752" cy="523220"/>
            <a:chOff x="5143504" y="1000108"/>
            <a:chExt cx="285752" cy="523220"/>
          </a:xfrm>
        </p:grpSpPr>
        <p:sp>
          <p:nvSpPr>
            <p:cNvPr id="41" name="40 - Έλλειψη"/>
            <p:cNvSpPr/>
            <p:nvPr/>
          </p:nvSpPr>
          <p:spPr>
            <a:xfrm>
              <a:off x="5143504" y="1142984"/>
              <a:ext cx="285752" cy="285752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41 - TextBox"/>
            <p:cNvSpPr txBox="1"/>
            <p:nvPr/>
          </p:nvSpPr>
          <p:spPr>
            <a:xfrm>
              <a:off x="5143504" y="1000108"/>
              <a:ext cx="21431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2800" b="1" dirty="0" smtClean="0"/>
                <a:t>+</a:t>
              </a:r>
              <a:endParaRPr lang="en-US" sz="2800" b="1" dirty="0"/>
            </a:p>
          </p:txBody>
        </p:sp>
      </p:grpSp>
      <p:sp>
        <p:nvSpPr>
          <p:cNvPr id="43" name="42 - TextBox"/>
          <p:cNvSpPr txBox="1"/>
          <p:nvPr/>
        </p:nvSpPr>
        <p:spPr>
          <a:xfrm>
            <a:off x="5214942" y="3857628"/>
            <a:ext cx="2143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+</a:t>
            </a:r>
            <a:endParaRPr lang="en-US" sz="2800" b="1" dirty="0"/>
          </a:p>
        </p:txBody>
      </p:sp>
      <p:sp>
        <p:nvSpPr>
          <p:cNvPr id="44" name="43 - TextBox"/>
          <p:cNvSpPr txBox="1"/>
          <p:nvPr/>
        </p:nvSpPr>
        <p:spPr>
          <a:xfrm>
            <a:off x="3500430" y="5000636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45" name="44 - TextBox"/>
          <p:cNvSpPr txBox="1"/>
          <p:nvPr/>
        </p:nvSpPr>
        <p:spPr>
          <a:xfrm>
            <a:off x="4929190" y="2357430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46" name="45 - TextBox"/>
          <p:cNvSpPr txBox="1"/>
          <p:nvPr/>
        </p:nvSpPr>
        <p:spPr>
          <a:xfrm>
            <a:off x="6215074" y="5844621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47" name="46 - TextBox"/>
          <p:cNvSpPr txBox="1"/>
          <p:nvPr/>
        </p:nvSpPr>
        <p:spPr>
          <a:xfrm>
            <a:off x="7072330" y="3714752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30" name="29 - TextBox"/>
          <p:cNvSpPr txBox="1"/>
          <p:nvPr/>
        </p:nvSpPr>
        <p:spPr>
          <a:xfrm>
            <a:off x="5286380" y="4357694"/>
            <a:ext cx="3571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+</a:t>
            </a:r>
            <a:endParaRPr lang="en-US" sz="2800" b="1" dirty="0"/>
          </a:p>
        </p:txBody>
      </p:sp>
      <p:sp>
        <p:nvSpPr>
          <p:cNvPr id="32" name="31 - Έλλειψη"/>
          <p:cNvSpPr/>
          <p:nvPr/>
        </p:nvSpPr>
        <p:spPr>
          <a:xfrm>
            <a:off x="7286644" y="285728"/>
            <a:ext cx="285752" cy="21431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33 - Έλλειψη"/>
          <p:cNvSpPr/>
          <p:nvPr/>
        </p:nvSpPr>
        <p:spPr>
          <a:xfrm>
            <a:off x="0" y="2714620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34 - TextBox"/>
          <p:cNvSpPr txBox="1"/>
          <p:nvPr/>
        </p:nvSpPr>
        <p:spPr>
          <a:xfrm>
            <a:off x="0" y="2571744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36" name="35 - TextBox"/>
          <p:cNvSpPr txBox="1"/>
          <p:nvPr/>
        </p:nvSpPr>
        <p:spPr>
          <a:xfrm>
            <a:off x="285720" y="2643182"/>
            <a:ext cx="164307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= </a:t>
            </a:r>
            <a:r>
              <a:rPr lang="el-GR" u="sng" dirty="0" smtClean="0">
                <a:solidFill>
                  <a:srgbClr val="FF0000"/>
                </a:solidFill>
              </a:rPr>
              <a:t>Ηλεκτρόνιο</a:t>
            </a:r>
            <a:r>
              <a:rPr lang="el-GR" dirty="0" smtClean="0"/>
              <a:t> που έχει </a:t>
            </a:r>
            <a:r>
              <a:rPr lang="el-GR" u="sng" dirty="0" smtClean="0"/>
              <a:t>αρνητικό</a:t>
            </a:r>
            <a:r>
              <a:rPr lang="el-GR" dirty="0" smtClean="0"/>
              <a:t> ηλεκτρικό φορτίο</a:t>
            </a:r>
            <a:endParaRPr lang="en-US" dirty="0"/>
          </a:p>
        </p:txBody>
      </p:sp>
      <p:sp>
        <p:nvSpPr>
          <p:cNvPr id="37" name="36 - Έλλειψη"/>
          <p:cNvSpPr/>
          <p:nvPr/>
        </p:nvSpPr>
        <p:spPr>
          <a:xfrm>
            <a:off x="0" y="5357826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37 - TextBox"/>
          <p:cNvSpPr txBox="1"/>
          <p:nvPr/>
        </p:nvSpPr>
        <p:spPr>
          <a:xfrm>
            <a:off x="0" y="5214950"/>
            <a:ext cx="3571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+</a:t>
            </a:r>
            <a:endParaRPr lang="en-US" sz="2800" b="1" dirty="0"/>
          </a:p>
        </p:txBody>
      </p:sp>
      <p:sp>
        <p:nvSpPr>
          <p:cNvPr id="39" name="38 - TextBox"/>
          <p:cNvSpPr txBox="1"/>
          <p:nvPr/>
        </p:nvSpPr>
        <p:spPr>
          <a:xfrm>
            <a:off x="285720" y="5286388"/>
            <a:ext cx="164307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= </a:t>
            </a:r>
            <a:r>
              <a:rPr lang="el-GR" u="sng" dirty="0" smtClean="0">
                <a:solidFill>
                  <a:srgbClr val="FF0000"/>
                </a:solidFill>
              </a:rPr>
              <a:t>Πρωτόνιο</a:t>
            </a:r>
            <a:r>
              <a:rPr lang="el-GR" dirty="0" smtClean="0"/>
              <a:t> που έχει </a:t>
            </a:r>
            <a:r>
              <a:rPr lang="el-GR" u="sng" dirty="0" smtClean="0"/>
              <a:t>θετικό</a:t>
            </a:r>
            <a:r>
              <a:rPr lang="el-GR" dirty="0" smtClean="0"/>
              <a:t> ηλεκτρικό φορτίο</a:t>
            </a:r>
            <a:endParaRPr lang="en-US" dirty="0"/>
          </a:p>
        </p:txBody>
      </p:sp>
      <p:sp>
        <p:nvSpPr>
          <p:cNvPr id="48" name="47 - TextBox"/>
          <p:cNvSpPr txBox="1"/>
          <p:nvPr/>
        </p:nvSpPr>
        <p:spPr>
          <a:xfrm>
            <a:off x="7500926" y="214290"/>
            <a:ext cx="164307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 =</a:t>
            </a:r>
            <a:r>
              <a:rPr lang="el-GR" u="sng" dirty="0" smtClean="0">
                <a:solidFill>
                  <a:srgbClr val="FF0000"/>
                </a:solidFill>
              </a:rPr>
              <a:t>νετρόνιο</a:t>
            </a:r>
            <a:r>
              <a:rPr lang="el-GR" dirty="0" smtClean="0"/>
              <a:t> που δεν έχει ηλεκτρικό φορτίο, άρα είναι </a:t>
            </a:r>
            <a:r>
              <a:rPr lang="el-GR" u="sng" dirty="0" smtClean="0"/>
              <a:t>ηλεκτρικά ουδέτερο </a:t>
            </a:r>
            <a:r>
              <a:rPr lang="el-GR" dirty="0" smtClean="0"/>
              <a:t>(αφόρτιστο).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72264" y="4291941"/>
            <a:ext cx="2571736" cy="2566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6 - TextBox"/>
          <p:cNvSpPr txBox="1"/>
          <p:nvPr/>
        </p:nvSpPr>
        <p:spPr>
          <a:xfrm>
            <a:off x="285720" y="856357"/>
            <a:ext cx="7358114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ü"/>
            </a:pPr>
            <a:endParaRPr lang="el-GR" sz="2400" dirty="0" smtClean="0"/>
          </a:p>
          <a:p>
            <a:pPr>
              <a:buFont typeface="Wingdings" pitchFamily="2" charset="2"/>
              <a:buChar char="ü"/>
            </a:pPr>
            <a:endParaRPr lang="el-GR" sz="2400" dirty="0" smtClean="0"/>
          </a:p>
          <a:p>
            <a:pPr>
              <a:buFont typeface="Wingdings" pitchFamily="2" charset="2"/>
              <a:buChar char="ü"/>
            </a:pPr>
            <a:r>
              <a:rPr lang="el-GR" sz="2400" dirty="0" smtClean="0"/>
              <a:t>Τα πρωτόνια είναι μαζί με τα νετρόνια και βρίσκονται στο </a:t>
            </a:r>
            <a:r>
              <a:rPr lang="el-GR" sz="2400" b="1" dirty="0" smtClean="0"/>
              <a:t>πυρήνα</a:t>
            </a:r>
            <a:r>
              <a:rPr lang="el-GR" sz="2400" dirty="0" smtClean="0"/>
              <a:t> του ατόμου.</a:t>
            </a:r>
          </a:p>
          <a:p>
            <a:pPr>
              <a:buFont typeface="Wingdings" pitchFamily="2" charset="2"/>
              <a:buChar char="ü"/>
            </a:pPr>
            <a:endParaRPr lang="el-GR" sz="2400" dirty="0" smtClean="0"/>
          </a:p>
          <a:p>
            <a:pPr>
              <a:buFont typeface="Wingdings" pitchFamily="2" charset="2"/>
              <a:buChar char="ü"/>
            </a:pPr>
            <a:endParaRPr lang="el-GR" sz="2400" dirty="0" smtClean="0"/>
          </a:p>
          <a:p>
            <a:pPr>
              <a:buFont typeface="Wingdings" pitchFamily="2" charset="2"/>
              <a:buChar char="ü"/>
            </a:pPr>
            <a:r>
              <a:rPr lang="el-GR" sz="2400" dirty="0" smtClean="0"/>
              <a:t>Τα ηλεκτρόνια βρίσκονται έξω από τον πυρήνα του ατόμου, και περιφέρονται γύρω από τον πυρήνα.</a:t>
            </a:r>
            <a:endParaRPr lang="en-US" sz="2400" dirty="0"/>
          </a:p>
        </p:txBody>
      </p:sp>
      <p:sp>
        <p:nvSpPr>
          <p:cNvPr id="5" name="4 - TextBox"/>
          <p:cNvSpPr txBox="1"/>
          <p:nvPr/>
        </p:nvSpPr>
        <p:spPr>
          <a:xfrm>
            <a:off x="2500298" y="214290"/>
            <a:ext cx="30003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Δομή ατόμου</a:t>
            </a:r>
            <a:endParaRPr lang="en-US" sz="28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cxnSp>
        <p:nvCxnSpPr>
          <p:cNvPr id="6" name="5 - Ευθύγραμμο βέλος σύνδεσης"/>
          <p:cNvCxnSpPr/>
          <p:nvPr/>
        </p:nvCxnSpPr>
        <p:spPr>
          <a:xfrm flipV="1">
            <a:off x="5286380" y="5643578"/>
            <a:ext cx="2571768" cy="857256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8 - TextBox"/>
          <p:cNvSpPr txBox="1"/>
          <p:nvPr/>
        </p:nvSpPr>
        <p:spPr>
          <a:xfrm>
            <a:off x="3286116" y="6357958"/>
            <a:ext cx="20716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Πυρήνας ατόμου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- Έλλειψη"/>
          <p:cNvSpPr/>
          <p:nvPr/>
        </p:nvSpPr>
        <p:spPr>
          <a:xfrm>
            <a:off x="3143240" y="2143092"/>
            <a:ext cx="5786478" cy="471490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12 - Έλλειψη"/>
          <p:cNvSpPr/>
          <p:nvPr/>
        </p:nvSpPr>
        <p:spPr>
          <a:xfrm>
            <a:off x="7634310" y="3919518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13 - Έλλειψη"/>
          <p:cNvSpPr/>
          <p:nvPr/>
        </p:nvSpPr>
        <p:spPr>
          <a:xfrm>
            <a:off x="4062410" y="5205402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14 - Έλλειψη"/>
          <p:cNvSpPr/>
          <p:nvPr/>
        </p:nvSpPr>
        <p:spPr>
          <a:xfrm>
            <a:off x="5848360" y="4562460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15 - Έλλειψη"/>
          <p:cNvSpPr/>
          <p:nvPr/>
        </p:nvSpPr>
        <p:spPr>
          <a:xfrm>
            <a:off x="5491170" y="2562196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16 - Έλλειψη"/>
          <p:cNvSpPr/>
          <p:nvPr/>
        </p:nvSpPr>
        <p:spPr>
          <a:xfrm>
            <a:off x="6848492" y="6120825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17 - Έλλειψη"/>
          <p:cNvSpPr/>
          <p:nvPr/>
        </p:nvSpPr>
        <p:spPr>
          <a:xfrm>
            <a:off x="5562608" y="4562460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18 - Έλλειψη"/>
          <p:cNvSpPr/>
          <p:nvPr/>
        </p:nvSpPr>
        <p:spPr>
          <a:xfrm>
            <a:off x="5848360" y="4062394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19 - Έλλειψη"/>
          <p:cNvSpPr/>
          <p:nvPr/>
        </p:nvSpPr>
        <p:spPr>
          <a:xfrm>
            <a:off x="5991236" y="4276708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20 - Έλλειψη"/>
          <p:cNvSpPr/>
          <p:nvPr/>
        </p:nvSpPr>
        <p:spPr>
          <a:xfrm>
            <a:off x="5634046" y="4276708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23 - Έλλειψη"/>
          <p:cNvSpPr/>
          <p:nvPr/>
        </p:nvSpPr>
        <p:spPr>
          <a:xfrm>
            <a:off x="5276856" y="4348146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24 - Έλλειψη"/>
          <p:cNvSpPr/>
          <p:nvPr/>
        </p:nvSpPr>
        <p:spPr>
          <a:xfrm>
            <a:off x="5705484" y="4848212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" name="28 - Ομάδα"/>
          <p:cNvGrpSpPr/>
          <p:nvPr/>
        </p:nvGrpSpPr>
        <p:grpSpPr>
          <a:xfrm>
            <a:off x="5348294" y="4491022"/>
            <a:ext cx="285752" cy="523220"/>
            <a:chOff x="5143504" y="1000108"/>
            <a:chExt cx="285752" cy="523220"/>
          </a:xfrm>
        </p:grpSpPr>
        <p:sp>
          <p:nvSpPr>
            <p:cNvPr id="22" name="21 - Έλλειψη"/>
            <p:cNvSpPr/>
            <p:nvPr/>
          </p:nvSpPr>
          <p:spPr>
            <a:xfrm>
              <a:off x="5143504" y="1142984"/>
              <a:ext cx="285752" cy="285752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27 - TextBox"/>
            <p:cNvSpPr txBox="1"/>
            <p:nvPr/>
          </p:nvSpPr>
          <p:spPr>
            <a:xfrm>
              <a:off x="5143504" y="1000108"/>
              <a:ext cx="21431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2800" b="1" dirty="0" smtClean="0"/>
                <a:t>+</a:t>
              </a:r>
              <a:endParaRPr lang="en-US" sz="2800" b="1" dirty="0"/>
            </a:p>
          </p:txBody>
        </p:sp>
      </p:grpSp>
      <p:grpSp>
        <p:nvGrpSpPr>
          <p:cNvPr id="3" name="39 - Ομάδα"/>
          <p:cNvGrpSpPr/>
          <p:nvPr/>
        </p:nvGrpSpPr>
        <p:grpSpPr>
          <a:xfrm>
            <a:off x="5419732" y="3967802"/>
            <a:ext cx="285752" cy="523220"/>
            <a:chOff x="5143504" y="1000108"/>
            <a:chExt cx="285752" cy="523220"/>
          </a:xfrm>
        </p:grpSpPr>
        <p:sp>
          <p:nvSpPr>
            <p:cNvPr id="41" name="40 - Έλλειψη"/>
            <p:cNvSpPr/>
            <p:nvPr/>
          </p:nvSpPr>
          <p:spPr>
            <a:xfrm>
              <a:off x="5143504" y="1142984"/>
              <a:ext cx="285752" cy="285752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41 - TextBox"/>
            <p:cNvSpPr txBox="1"/>
            <p:nvPr/>
          </p:nvSpPr>
          <p:spPr>
            <a:xfrm>
              <a:off x="5143504" y="1000108"/>
              <a:ext cx="21431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2800" b="1" dirty="0" smtClean="0"/>
                <a:t>+</a:t>
              </a:r>
              <a:endParaRPr lang="en-US" sz="2800" b="1" dirty="0"/>
            </a:p>
          </p:txBody>
        </p:sp>
      </p:grpSp>
      <p:sp>
        <p:nvSpPr>
          <p:cNvPr id="43" name="42 - TextBox"/>
          <p:cNvSpPr txBox="1"/>
          <p:nvPr/>
        </p:nvSpPr>
        <p:spPr>
          <a:xfrm>
            <a:off x="5776922" y="3919518"/>
            <a:ext cx="2143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+</a:t>
            </a:r>
            <a:endParaRPr lang="en-US" sz="2800" b="1" dirty="0"/>
          </a:p>
        </p:txBody>
      </p:sp>
      <p:sp>
        <p:nvSpPr>
          <p:cNvPr id="44" name="43 - TextBox"/>
          <p:cNvSpPr txBox="1"/>
          <p:nvPr/>
        </p:nvSpPr>
        <p:spPr>
          <a:xfrm>
            <a:off x="4062410" y="5062526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45" name="44 - TextBox"/>
          <p:cNvSpPr txBox="1"/>
          <p:nvPr/>
        </p:nvSpPr>
        <p:spPr>
          <a:xfrm>
            <a:off x="5491170" y="2419320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46" name="45 - TextBox"/>
          <p:cNvSpPr txBox="1"/>
          <p:nvPr/>
        </p:nvSpPr>
        <p:spPr>
          <a:xfrm>
            <a:off x="6777054" y="5906511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47" name="46 - TextBox"/>
          <p:cNvSpPr txBox="1"/>
          <p:nvPr/>
        </p:nvSpPr>
        <p:spPr>
          <a:xfrm>
            <a:off x="7634310" y="3776642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30" name="29 - TextBox"/>
          <p:cNvSpPr txBox="1"/>
          <p:nvPr/>
        </p:nvSpPr>
        <p:spPr>
          <a:xfrm>
            <a:off x="5848360" y="4419584"/>
            <a:ext cx="3571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+</a:t>
            </a:r>
            <a:endParaRPr lang="en-US" sz="2800" b="1" dirty="0"/>
          </a:p>
        </p:txBody>
      </p:sp>
      <p:sp>
        <p:nvSpPr>
          <p:cNvPr id="40" name="39 - TextBox"/>
          <p:cNvSpPr txBox="1"/>
          <p:nvPr/>
        </p:nvSpPr>
        <p:spPr>
          <a:xfrm>
            <a:off x="2143108" y="214290"/>
            <a:ext cx="30003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Δομή ατόμου</a:t>
            </a:r>
            <a:endParaRPr lang="en-US" sz="28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49" name="48 - TextBox"/>
          <p:cNvSpPr txBox="1"/>
          <p:nvPr/>
        </p:nvSpPr>
        <p:spPr>
          <a:xfrm>
            <a:off x="357158" y="1071546"/>
            <a:ext cx="3643338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FF0000"/>
                </a:solidFill>
              </a:rPr>
              <a:t>Προσοχή !! </a:t>
            </a:r>
            <a:r>
              <a:rPr lang="el-GR" sz="2400" dirty="0" smtClean="0"/>
              <a:t>Σε ένα </a:t>
            </a:r>
            <a:r>
              <a:rPr lang="el-GR" sz="2400" b="1" dirty="0" smtClean="0"/>
              <a:t>άτομο</a:t>
            </a:r>
            <a:r>
              <a:rPr lang="el-GR" sz="2400" dirty="0" smtClean="0"/>
              <a:t> έχω ίσο αριθμό πρωτονίων και ηλεκτρονίων. </a:t>
            </a:r>
          </a:p>
          <a:p>
            <a:endParaRPr lang="el-GR" sz="2400" dirty="0" smtClean="0"/>
          </a:p>
          <a:p>
            <a:endParaRPr lang="el-GR" sz="2400" dirty="0" smtClean="0"/>
          </a:p>
          <a:p>
            <a:r>
              <a:rPr lang="el-GR" sz="2400" b="1" dirty="0" smtClean="0">
                <a:solidFill>
                  <a:srgbClr val="FF0000"/>
                </a:solidFill>
              </a:rPr>
              <a:t>Παράδειγμα</a:t>
            </a:r>
            <a:r>
              <a:rPr lang="el-GR" sz="2400" b="1" dirty="0" smtClean="0"/>
              <a:t>: </a:t>
            </a:r>
            <a:r>
              <a:rPr lang="el-GR" sz="2400" dirty="0" smtClean="0"/>
              <a:t>Αν σε ένα </a:t>
            </a:r>
            <a:r>
              <a:rPr lang="el-GR" sz="2400" b="1" dirty="0" smtClean="0"/>
              <a:t>άτομο</a:t>
            </a:r>
            <a:r>
              <a:rPr lang="el-GR" sz="2400" dirty="0" smtClean="0"/>
              <a:t> υπάρχουν 4  πρωτόνια τότε οπωσδήποτε θα υπάρχουν και 4 ηλεκτρόνια.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- TextBox"/>
          <p:cNvSpPr txBox="1"/>
          <p:nvPr/>
        </p:nvSpPr>
        <p:spPr>
          <a:xfrm>
            <a:off x="0" y="1428736"/>
            <a:ext cx="550072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l-GR" sz="2400" dirty="0" smtClean="0"/>
          </a:p>
          <a:p>
            <a:r>
              <a:rPr lang="el-GR" sz="2400" u="sng" dirty="0" smtClean="0"/>
              <a:t>Παραδείγματα: </a:t>
            </a:r>
          </a:p>
          <a:p>
            <a:r>
              <a:rPr lang="el-GR" sz="2400" dirty="0" smtClean="0"/>
              <a:t>Το άτομο του άνθρακα έχει 6 πρωτόνια και 6 ηλεκτρόνια.</a:t>
            </a:r>
          </a:p>
          <a:p>
            <a:endParaRPr lang="el-GR" sz="2400" dirty="0" smtClean="0"/>
          </a:p>
          <a:p>
            <a:r>
              <a:rPr lang="el-GR" sz="2400" dirty="0" smtClean="0"/>
              <a:t>Το άτομο του νατρίου έχει 11 πρωτόνια και 11 ηλεκτρόνια</a:t>
            </a:r>
          </a:p>
          <a:p>
            <a:endParaRPr lang="el-GR" sz="2400" dirty="0" smtClean="0"/>
          </a:p>
          <a:p>
            <a:endParaRPr lang="en-US" sz="2400" dirty="0"/>
          </a:p>
        </p:txBody>
      </p:sp>
      <p:sp>
        <p:nvSpPr>
          <p:cNvPr id="35" name="34 - TextBox"/>
          <p:cNvSpPr txBox="1"/>
          <p:nvPr/>
        </p:nvSpPr>
        <p:spPr>
          <a:xfrm>
            <a:off x="428596" y="0"/>
            <a:ext cx="257176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6000" b="1" dirty="0" smtClean="0"/>
              <a:t>άτομο</a:t>
            </a:r>
            <a:endParaRPr lang="en-US" sz="6000" b="1" dirty="0"/>
          </a:p>
        </p:txBody>
      </p:sp>
      <p:sp>
        <p:nvSpPr>
          <p:cNvPr id="36" name="35 - Επεξήγηση με σύννεφο"/>
          <p:cNvSpPr/>
          <p:nvPr/>
        </p:nvSpPr>
        <p:spPr>
          <a:xfrm>
            <a:off x="0" y="0"/>
            <a:ext cx="3286116" cy="1214446"/>
          </a:xfrm>
          <a:prstGeom prst="cloudCallout">
            <a:avLst>
              <a:gd name="adj1" fmla="val 69029"/>
              <a:gd name="adj2" fmla="val 92826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36 - Ορθογώνιο"/>
          <p:cNvSpPr/>
          <p:nvPr/>
        </p:nvSpPr>
        <p:spPr>
          <a:xfrm>
            <a:off x="4143372" y="500042"/>
            <a:ext cx="500062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dirty="0" smtClean="0"/>
              <a:t>Προσοχή!! </a:t>
            </a:r>
            <a:r>
              <a:rPr lang="el-GR" sz="2400" i="1" u="sng" dirty="0" smtClean="0">
                <a:solidFill>
                  <a:srgbClr val="FF0000"/>
                </a:solidFill>
              </a:rPr>
              <a:t>Τα άτομα έχουν ίσο αριθμό πρωτονίων και ηλεκτρονίων.</a:t>
            </a:r>
          </a:p>
        </p:txBody>
      </p:sp>
      <p:sp>
        <p:nvSpPr>
          <p:cNvPr id="38" name="37 - Ορθογώνιο"/>
          <p:cNvSpPr/>
          <p:nvPr/>
        </p:nvSpPr>
        <p:spPr>
          <a:xfrm>
            <a:off x="0" y="5286388"/>
            <a:ext cx="928690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b="1" u="sng" dirty="0" smtClean="0">
                <a:solidFill>
                  <a:srgbClr val="FF0000"/>
                </a:solidFill>
              </a:rPr>
              <a:t>ΑΡΑ</a:t>
            </a:r>
            <a:r>
              <a:rPr lang="el-GR" sz="2400" dirty="0" smtClean="0"/>
              <a:t> Τα άτομα έχουν </a:t>
            </a:r>
            <a:r>
              <a:rPr lang="el-GR" sz="2400" dirty="0" smtClean="0">
                <a:solidFill>
                  <a:srgbClr val="FF0000"/>
                </a:solidFill>
              </a:rPr>
              <a:t>συνολικό φορτίο μηδέν</a:t>
            </a:r>
            <a:r>
              <a:rPr lang="el-GR" sz="2400" dirty="0" smtClean="0"/>
              <a:t> (είναι ηλεκτρικά ουδέτερα) ….αφού έχουν </a:t>
            </a:r>
            <a:r>
              <a:rPr lang="el-GR" sz="2400" dirty="0" smtClean="0">
                <a:solidFill>
                  <a:srgbClr val="FF0000"/>
                </a:solidFill>
              </a:rPr>
              <a:t>ίσο αριθμό </a:t>
            </a:r>
            <a:r>
              <a:rPr lang="el-GR" sz="2400" dirty="0" smtClean="0"/>
              <a:t>θετικών πρωτονίων και αρνητικών ηλεκτρονίων…..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- Έλλειψη"/>
          <p:cNvSpPr/>
          <p:nvPr/>
        </p:nvSpPr>
        <p:spPr>
          <a:xfrm>
            <a:off x="3143240" y="2143092"/>
            <a:ext cx="5786478" cy="471490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12 - Έλλειψη"/>
          <p:cNvSpPr/>
          <p:nvPr/>
        </p:nvSpPr>
        <p:spPr>
          <a:xfrm>
            <a:off x="7634310" y="3919518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13 - Έλλειψη"/>
          <p:cNvSpPr/>
          <p:nvPr/>
        </p:nvSpPr>
        <p:spPr>
          <a:xfrm>
            <a:off x="4062410" y="5205402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14 - Έλλειψη"/>
          <p:cNvSpPr/>
          <p:nvPr/>
        </p:nvSpPr>
        <p:spPr>
          <a:xfrm>
            <a:off x="5848360" y="4562460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15 - Έλλειψη"/>
          <p:cNvSpPr/>
          <p:nvPr/>
        </p:nvSpPr>
        <p:spPr>
          <a:xfrm>
            <a:off x="5491170" y="2562196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16 - Έλλειψη"/>
          <p:cNvSpPr/>
          <p:nvPr/>
        </p:nvSpPr>
        <p:spPr>
          <a:xfrm>
            <a:off x="6848492" y="6120825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17 - Έλλειψη"/>
          <p:cNvSpPr/>
          <p:nvPr/>
        </p:nvSpPr>
        <p:spPr>
          <a:xfrm>
            <a:off x="5562608" y="4562460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18 - Έλλειψη"/>
          <p:cNvSpPr/>
          <p:nvPr/>
        </p:nvSpPr>
        <p:spPr>
          <a:xfrm>
            <a:off x="5848360" y="4062394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19 - Έλλειψη"/>
          <p:cNvSpPr/>
          <p:nvPr/>
        </p:nvSpPr>
        <p:spPr>
          <a:xfrm>
            <a:off x="5991236" y="4276708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20 - Έλλειψη"/>
          <p:cNvSpPr/>
          <p:nvPr/>
        </p:nvSpPr>
        <p:spPr>
          <a:xfrm>
            <a:off x="5634046" y="4276708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23 - Έλλειψη"/>
          <p:cNvSpPr/>
          <p:nvPr/>
        </p:nvSpPr>
        <p:spPr>
          <a:xfrm>
            <a:off x="5276856" y="4348146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24 - Έλλειψη"/>
          <p:cNvSpPr/>
          <p:nvPr/>
        </p:nvSpPr>
        <p:spPr>
          <a:xfrm>
            <a:off x="5705484" y="4848212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" name="28 - Ομάδα"/>
          <p:cNvGrpSpPr/>
          <p:nvPr/>
        </p:nvGrpSpPr>
        <p:grpSpPr>
          <a:xfrm>
            <a:off x="5348294" y="4491022"/>
            <a:ext cx="285752" cy="523220"/>
            <a:chOff x="5143504" y="1000108"/>
            <a:chExt cx="285752" cy="523220"/>
          </a:xfrm>
        </p:grpSpPr>
        <p:sp>
          <p:nvSpPr>
            <p:cNvPr id="22" name="21 - Έλλειψη"/>
            <p:cNvSpPr/>
            <p:nvPr/>
          </p:nvSpPr>
          <p:spPr>
            <a:xfrm>
              <a:off x="5143504" y="1142984"/>
              <a:ext cx="285752" cy="285752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27 - TextBox"/>
            <p:cNvSpPr txBox="1"/>
            <p:nvPr/>
          </p:nvSpPr>
          <p:spPr>
            <a:xfrm>
              <a:off x="5143504" y="1000108"/>
              <a:ext cx="21431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2800" b="1" dirty="0" smtClean="0"/>
                <a:t>+</a:t>
              </a:r>
              <a:endParaRPr lang="en-US" sz="2800" b="1" dirty="0"/>
            </a:p>
          </p:txBody>
        </p:sp>
      </p:grpSp>
      <p:grpSp>
        <p:nvGrpSpPr>
          <p:cNvPr id="3" name="39 - Ομάδα"/>
          <p:cNvGrpSpPr/>
          <p:nvPr/>
        </p:nvGrpSpPr>
        <p:grpSpPr>
          <a:xfrm>
            <a:off x="5419732" y="3967802"/>
            <a:ext cx="285752" cy="523220"/>
            <a:chOff x="5143504" y="1000108"/>
            <a:chExt cx="285752" cy="523220"/>
          </a:xfrm>
        </p:grpSpPr>
        <p:sp>
          <p:nvSpPr>
            <p:cNvPr id="41" name="40 - Έλλειψη"/>
            <p:cNvSpPr/>
            <p:nvPr/>
          </p:nvSpPr>
          <p:spPr>
            <a:xfrm>
              <a:off x="5143504" y="1142984"/>
              <a:ext cx="285752" cy="285752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41 - TextBox"/>
            <p:cNvSpPr txBox="1"/>
            <p:nvPr/>
          </p:nvSpPr>
          <p:spPr>
            <a:xfrm>
              <a:off x="5143504" y="1000108"/>
              <a:ext cx="21431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2800" b="1" dirty="0" smtClean="0"/>
                <a:t>+</a:t>
              </a:r>
              <a:endParaRPr lang="en-US" sz="2800" b="1" dirty="0"/>
            </a:p>
          </p:txBody>
        </p:sp>
      </p:grpSp>
      <p:sp>
        <p:nvSpPr>
          <p:cNvPr id="43" name="42 - TextBox"/>
          <p:cNvSpPr txBox="1"/>
          <p:nvPr/>
        </p:nvSpPr>
        <p:spPr>
          <a:xfrm>
            <a:off x="5776922" y="3919518"/>
            <a:ext cx="2143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+</a:t>
            </a:r>
            <a:endParaRPr lang="en-US" sz="2800" b="1" dirty="0"/>
          </a:p>
        </p:txBody>
      </p:sp>
      <p:sp>
        <p:nvSpPr>
          <p:cNvPr id="44" name="43 - TextBox"/>
          <p:cNvSpPr txBox="1"/>
          <p:nvPr/>
        </p:nvSpPr>
        <p:spPr>
          <a:xfrm>
            <a:off x="4062410" y="5062526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45" name="44 - TextBox"/>
          <p:cNvSpPr txBox="1"/>
          <p:nvPr/>
        </p:nvSpPr>
        <p:spPr>
          <a:xfrm>
            <a:off x="5491170" y="2419320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46" name="45 - TextBox"/>
          <p:cNvSpPr txBox="1"/>
          <p:nvPr/>
        </p:nvSpPr>
        <p:spPr>
          <a:xfrm>
            <a:off x="6777054" y="5906511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47" name="46 - TextBox"/>
          <p:cNvSpPr txBox="1"/>
          <p:nvPr/>
        </p:nvSpPr>
        <p:spPr>
          <a:xfrm>
            <a:off x="7634310" y="3776642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30" name="29 - TextBox"/>
          <p:cNvSpPr txBox="1"/>
          <p:nvPr/>
        </p:nvSpPr>
        <p:spPr>
          <a:xfrm>
            <a:off x="5848360" y="4419584"/>
            <a:ext cx="3571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+</a:t>
            </a:r>
            <a:endParaRPr lang="en-US" sz="2800" b="1" dirty="0"/>
          </a:p>
        </p:txBody>
      </p:sp>
      <p:sp>
        <p:nvSpPr>
          <p:cNvPr id="49" name="48 - TextBox"/>
          <p:cNvSpPr txBox="1"/>
          <p:nvPr/>
        </p:nvSpPr>
        <p:spPr>
          <a:xfrm>
            <a:off x="357158" y="928670"/>
            <a:ext cx="628654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Ο  αριθμός  τον  πρωτονίων-ατομικός  αριθμός  καθορίζει  το  είδος  του   ατόμου…. </a:t>
            </a:r>
            <a:r>
              <a:rPr lang="el-GR" sz="2400" u="sng" dirty="0" smtClean="0"/>
              <a:t>Ακολουθούν παραδείγματα</a:t>
            </a:r>
          </a:p>
          <a:p>
            <a:endParaRPr lang="el-GR" sz="2400" dirty="0" smtClean="0"/>
          </a:p>
        </p:txBody>
      </p:sp>
      <p:sp>
        <p:nvSpPr>
          <p:cNvPr id="29" name="28 - TextBox"/>
          <p:cNvSpPr txBox="1"/>
          <p:nvPr/>
        </p:nvSpPr>
        <p:spPr>
          <a:xfrm>
            <a:off x="500034" y="4143380"/>
            <a:ext cx="221457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i="1" dirty="0" smtClean="0"/>
              <a:t>Ο ατομικός αριθμός αποτελεί την ταυτότητα του κάθε στοιχείου*.</a:t>
            </a:r>
            <a:endParaRPr lang="en-US" b="1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0" y="1214422"/>
            <a:ext cx="8572528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800" b="1" dirty="0" smtClean="0"/>
              <a:t>Χημικά στοιχεία (ή στοιχεία) είναι υλικά που αποτελούνται από ένα είδος ατόμου</a:t>
            </a:r>
            <a:r>
              <a:rPr lang="el-GR" sz="2800" dirty="0" smtClean="0"/>
              <a:t>. </a:t>
            </a:r>
          </a:p>
          <a:p>
            <a:endParaRPr lang="el-GR" sz="2800" dirty="0" smtClean="0"/>
          </a:p>
          <a:p>
            <a:pPr algn="ctr"/>
            <a:r>
              <a:rPr lang="el-GR" sz="2800" dirty="0" smtClean="0">
                <a:solidFill>
                  <a:srgbClr val="FF0000"/>
                </a:solidFill>
              </a:rPr>
              <a:t>Δηλαδή αποτελούνται από άτομα που όλα έχουν στον πυρήνα τους, τον ίδιο αριθμό πρωτονίων  (δηλαδή ίδιο ατομικό αριθμό)</a:t>
            </a:r>
          </a:p>
          <a:p>
            <a:endParaRPr lang="el-GR" sz="2800" dirty="0" smtClean="0"/>
          </a:p>
          <a:p>
            <a:endParaRPr lang="el-GR" sz="2800" dirty="0" smtClean="0"/>
          </a:p>
          <a:p>
            <a:endParaRPr lang="el-GR" sz="2800" dirty="0" smtClean="0"/>
          </a:p>
          <a:p>
            <a:r>
              <a:rPr lang="el-GR" dirty="0" smtClean="0"/>
              <a:t>Για </a:t>
            </a:r>
            <a:r>
              <a:rPr lang="el-GR" b="1" dirty="0" smtClean="0"/>
              <a:t>παράδειγμα</a:t>
            </a:r>
            <a:r>
              <a:rPr lang="el-GR" dirty="0" smtClean="0"/>
              <a:t> ένα υλικό που αποτελείται από άτομα άνθρακα είναι στοιχείο, διότι σε όλα τα άτομα του θα υπάρχουν έξι πρωτόνια.</a:t>
            </a:r>
          </a:p>
          <a:p>
            <a:r>
              <a:rPr lang="el-GR" dirty="0" smtClean="0"/>
              <a:t>Χημικά στοιχεία είναι ο άνθρακας ,  το </a:t>
            </a:r>
            <a:r>
              <a:rPr lang="el-GR" dirty="0" err="1" smtClean="0"/>
              <a:t>λίθιο</a:t>
            </a:r>
            <a:r>
              <a:rPr lang="el-GR" dirty="0" smtClean="0"/>
              <a:t>,  το οξυγόνο κ.α.</a:t>
            </a:r>
            <a:endParaRPr lang="en-US" dirty="0"/>
          </a:p>
        </p:txBody>
      </p:sp>
      <p:sp>
        <p:nvSpPr>
          <p:cNvPr id="3" name="2 - TextBox"/>
          <p:cNvSpPr txBox="1"/>
          <p:nvPr/>
        </p:nvSpPr>
        <p:spPr>
          <a:xfrm>
            <a:off x="0" y="6286520"/>
            <a:ext cx="85725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Στη φύση υπάρχουν περίπου 118 διαφορετικά χημικά στοιχεία (ή στοιχεία) </a:t>
            </a:r>
            <a:endParaRPr lang="en-US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571472" y="2332037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el-GR" dirty="0" smtClean="0"/>
              <a:t>Όποιο  σώμα  </a:t>
            </a:r>
            <a:r>
              <a:rPr lang="el-GR" dirty="0" smtClean="0">
                <a:solidFill>
                  <a:srgbClr val="FF0000"/>
                </a:solidFill>
              </a:rPr>
              <a:t>έχει ηλεκτρικό φορτίο </a:t>
            </a:r>
            <a:r>
              <a:rPr lang="el-GR" dirty="0" smtClean="0"/>
              <a:t>μπορεί να </a:t>
            </a:r>
            <a:r>
              <a:rPr lang="el-GR" dirty="0" smtClean="0">
                <a:solidFill>
                  <a:srgbClr val="FF0000"/>
                </a:solidFill>
              </a:rPr>
              <a:t>ασκήσει</a:t>
            </a:r>
            <a:r>
              <a:rPr lang="el-GR" dirty="0" smtClean="0"/>
              <a:t> ηλεκτρική δύναμη αλλά και να </a:t>
            </a:r>
            <a:r>
              <a:rPr lang="el-GR" dirty="0" smtClean="0">
                <a:solidFill>
                  <a:srgbClr val="FF0000"/>
                </a:solidFill>
              </a:rPr>
              <a:t>δεχτεί</a:t>
            </a:r>
            <a:r>
              <a:rPr lang="el-GR" dirty="0" smtClean="0"/>
              <a:t> ηλεκτρική δύναμη……..</a:t>
            </a:r>
          </a:p>
          <a:p>
            <a:pPr>
              <a:buNone/>
            </a:pPr>
            <a:endParaRPr lang="el-GR" dirty="0" smtClean="0"/>
          </a:p>
        </p:txBody>
      </p:sp>
      <p:sp>
        <p:nvSpPr>
          <p:cNvPr id="4" name="3 - TextBox"/>
          <p:cNvSpPr txBox="1"/>
          <p:nvPr/>
        </p:nvSpPr>
        <p:spPr>
          <a:xfrm>
            <a:off x="1928794" y="500042"/>
            <a:ext cx="600079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>
                <a:solidFill>
                  <a:srgbClr val="FF0000"/>
                </a:solidFill>
              </a:rPr>
              <a:t>ΗΛΕΚΤΡΙΚΟ ΦΟΡΤΙΟ</a:t>
            </a:r>
            <a:endParaRPr lang="en-US" sz="40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- Έλλειψη"/>
          <p:cNvSpPr/>
          <p:nvPr/>
        </p:nvSpPr>
        <p:spPr>
          <a:xfrm>
            <a:off x="5286380" y="3071810"/>
            <a:ext cx="3643338" cy="378619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12 - Έλλειψη"/>
          <p:cNvSpPr/>
          <p:nvPr/>
        </p:nvSpPr>
        <p:spPr>
          <a:xfrm>
            <a:off x="7634310" y="3919518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13 - Έλλειψη"/>
          <p:cNvSpPr/>
          <p:nvPr/>
        </p:nvSpPr>
        <p:spPr>
          <a:xfrm>
            <a:off x="5929322" y="4357694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14 - Έλλειψη"/>
          <p:cNvSpPr/>
          <p:nvPr/>
        </p:nvSpPr>
        <p:spPr>
          <a:xfrm>
            <a:off x="7358082" y="5095228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15 - Έλλειψη"/>
          <p:cNvSpPr/>
          <p:nvPr/>
        </p:nvSpPr>
        <p:spPr>
          <a:xfrm>
            <a:off x="7072330" y="3643314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16 - Έλλειψη"/>
          <p:cNvSpPr/>
          <p:nvPr/>
        </p:nvSpPr>
        <p:spPr>
          <a:xfrm>
            <a:off x="6848492" y="6120825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17 - Έλλειψη"/>
          <p:cNvSpPr/>
          <p:nvPr/>
        </p:nvSpPr>
        <p:spPr>
          <a:xfrm>
            <a:off x="7072330" y="5095228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18 - Έλλειψη"/>
          <p:cNvSpPr/>
          <p:nvPr/>
        </p:nvSpPr>
        <p:spPr>
          <a:xfrm>
            <a:off x="7358082" y="4595162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19 - Έλλειψη"/>
          <p:cNvSpPr/>
          <p:nvPr/>
        </p:nvSpPr>
        <p:spPr>
          <a:xfrm>
            <a:off x="7500958" y="4809476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20 - Έλλειψη"/>
          <p:cNvSpPr/>
          <p:nvPr/>
        </p:nvSpPr>
        <p:spPr>
          <a:xfrm>
            <a:off x="7143768" y="4809476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23 - Έλλειψη"/>
          <p:cNvSpPr/>
          <p:nvPr/>
        </p:nvSpPr>
        <p:spPr>
          <a:xfrm>
            <a:off x="6786578" y="4880914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24 - Έλλειψη"/>
          <p:cNvSpPr/>
          <p:nvPr/>
        </p:nvSpPr>
        <p:spPr>
          <a:xfrm>
            <a:off x="7215206" y="5380980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" name="28 - Ομάδα"/>
          <p:cNvGrpSpPr/>
          <p:nvPr/>
        </p:nvGrpSpPr>
        <p:grpSpPr>
          <a:xfrm>
            <a:off x="6858016" y="5023790"/>
            <a:ext cx="285752" cy="523220"/>
            <a:chOff x="5143504" y="1000108"/>
            <a:chExt cx="285752" cy="523220"/>
          </a:xfrm>
        </p:grpSpPr>
        <p:sp>
          <p:nvSpPr>
            <p:cNvPr id="22" name="21 - Έλλειψη"/>
            <p:cNvSpPr/>
            <p:nvPr/>
          </p:nvSpPr>
          <p:spPr>
            <a:xfrm>
              <a:off x="5143504" y="1142984"/>
              <a:ext cx="285752" cy="285752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27 - TextBox"/>
            <p:cNvSpPr txBox="1"/>
            <p:nvPr/>
          </p:nvSpPr>
          <p:spPr>
            <a:xfrm>
              <a:off x="5143504" y="1000108"/>
              <a:ext cx="21431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2800" b="1" dirty="0" smtClean="0"/>
                <a:t>+</a:t>
              </a:r>
              <a:endParaRPr lang="en-US" sz="2800" b="1" dirty="0"/>
            </a:p>
          </p:txBody>
        </p:sp>
      </p:grpSp>
      <p:grpSp>
        <p:nvGrpSpPr>
          <p:cNvPr id="3" name="39 - Ομάδα"/>
          <p:cNvGrpSpPr/>
          <p:nvPr/>
        </p:nvGrpSpPr>
        <p:grpSpPr>
          <a:xfrm>
            <a:off x="6929454" y="4500570"/>
            <a:ext cx="285752" cy="523220"/>
            <a:chOff x="5143504" y="1000108"/>
            <a:chExt cx="285752" cy="523220"/>
          </a:xfrm>
        </p:grpSpPr>
        <p:sp>
          <p:nvSpPr>
            <p:cNvPr id="41" name="40 - Έλλειψη"/>
            <p:cNvSpPr/>
            <p:nvPr/>
          </p:nvSpPr>
          <p:spPr>
            <a:xfrm>
              <a:off x="5143504" y="1142984"/>
              <a:ext cx="285752" cy="285752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41 - TextBox"/>
            <p:cNvSpPr txBox="1"/>
            <p:nvPr/>
          </p:nvSpPr>
          <p:spPr>
            <a:xfrm>
              <a:off x="5143504" y="1000108"/>
              <a:ext cx="21431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2800" b="1" dirty="0" smtClean="0"/>
                <a:t>+</a:t>
              </a:r>
              <a:endParaRPr lang="en-US" sz="2800" b="1" dirty="0"/>
            </a:p>
          </p:txBody>
        </p:sp>
      </p:grpSp>
      <p:sp>
        <p:nvSpPr>
          <p:cNvPr id="43" name="42 - TextBox"/>
          <p:cNvSpPr txBox="1"/>
          <p:nvPr/>
        </p:nvSpPr>
        <p:spPr>
          <a:xfrm>
            <a:off x="7286644" y="4452286"/>
            <a:ext cx="2143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+</a:t>
            </a:r>
            <a:endParaRPr lang="en-US" sz="2800" b="1" dirty="0"/>
          </a:p>
        </p:txBody>
      </p:sp>
      <p:sp>
        <p:nvSpPr>
          <p:cNvPr id="44" name="43 - TextBox"/>
          <p:cNvSpPr txBox="1"/>
          <p:nvPr/>
        </p:nvSpPr>
        <p:spPr>
          <a:xfrm>
            <a:off x="5929322" y="4214818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45" name="44 - TextBox"/>
          <p:cNvSpPr txBox="1"/>
          <p:nvPr/>
        </p:nvSpPr>
        <p:spPr>
          <a:xfrm>
            <a:off x="7072330" y="3500438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46" name="45 - TextBox"/>
          <p:cNvSpPr txBox="1"/>
          <p:nvPr/>
        </p:nvSpPr>
        <p:spPr>
          <a:xfrm>
            <a:off x="6777054" y="5906511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47" name="46 - TextBox"/>
          <p:cNvSpPr txBox="1"/>
          <p:nvPr/>
        </p:nvSpPr>
        <p:spPr>
          <a:xfrm>
            <a:off x="7634310" y="3776642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30" name="29 - TextBox"/>
          <p:cNvSpPr txBox="1"/>
          <p:nvPr/>
        </p:nvSpPr>
        <p:spPr>
          <a:xfrm>
            <a:off x="7358082" y="4952352"/>
            <a:ext cx="3571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+</a:t>
            </a:r>
            <a:endParaRPr lang="en-US" sz="2800" b="1" dirty="0"/>
          </a:p>
        </p:txBody>
      </p:sp>
      <p:sp>
        <p:nvSpPr>
          <p:cNvPr id="49" name="48 - TextBox"/>
          <p:cNvSpPr txBox="1"/>
          <p:nvPr/>
        </p:nvSpPr>
        <p:spPr>
          <a:xfrm>
            <a:off x="214282" y="3857628"/>
            <a:ext cx="464347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Ο άνθρακας αποτελείται από άτομα άνθρακα που όλα τα άτομα έχουν μέσα στο πυρήνα τους 6 πρωτόνια, </a:t>
            </a:r>
            <a:r>
              <a:rPr lang="el-GR" sz="2000" dirty="0" err="1" smtClean="0"/>
              <a:t>γιαυτό</a:t>
            </a:r>
            <a:r>
              <a:rPr lang="el-GR" sz="2000" dirty="0" smtClean="0"/>
              <a:t> και τα άτομα αυτά είναι άτομα άνθρακα.</a:t>
            </a:r>
          </a:p>
          <a:p>
            <a:endParaRPr lang="el-GR" sz="2000" dirty="0" smtClean="0"/>
          </a:p>
          <a:p>
            <a:endParaRPr lang="en-US" sz="2000" u="sng" dirty="0" smtClean="0"/>
          </a:p>
          <a:p>
            <a:r>
              <a:rPr lang="el-GR" sz="2000" b="1" u="sng" dirty="0" smtClean="0"/>
              <a:t>Το υλικό άνθρακας είναι χημικό στοιχείο, αφού αποτελείται από ένα είδος ατόμου</a:t>
            </a:r>
          </a:p>
          <a:p>
            <a:endParaRPr lang="el-GR" sz="2000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44" y="0"/>
            <a:ext cx="3429024" cy="32902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9" name="28 - TextBox"/>
          <p:cNvSpPr txBox="1"/>
          <p:nvPr/>
        </p:nvSpPr>
        <p:spPr>
          <a:xfrm>
            <a:off x="3286116" y="1000108"/>
            <a:ext cx="27860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rgbClr val="FF0000"/>
                </a:solidFill>
              </a:rPr>
              <a:t>Ένα κομμάτι   άνθρακα </a:t>
            </a:r>
            <a:endParaRPr lang="en-US" b="1" dirty="0">
              <a:solidFill>
                <a:srgbClr val="FF0000"/>
              </a:solidFill>
            </a:endParaRPr>
          </a:p>
        </p:txBody>
      </p:sp>
      <p:cxnSp>
        <p:nvCxnSpPr>
          <p:cNvPr id="32" name="31 - Ευθύγραμμο βέλος σύνδεσης"/>
          <p:cNvCxnSpPr/>
          <p:nvPr/>
        </p:nvCxnSpPr>
        <p:spPr>
          <a:xfrm>
            <a:off x="3214678" y="1785926"/>
            <a:ext cx="1428760" cy="10001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33 - TextBox"/>
          <p:cNvSpPr txBox="1"/>
          <p:nvPr/>
        </p:nvSpPr>
        <p:spPr>
          <a:xfrm rot="21013397">
            <a:off x="4158130" y="2763154"/>
            <a:ext cx="22860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Ένα άτομο άνθρακα</a:t>
            </a:r>
            <a:endParaRPr lang="en-US" dirty="0"/>
          </a:p>
        </p:txBody>
      </p:sp>
      <p:cxnSp>
        <p:nvCxnSpPr>
          <p:cNvPr id="37" name="36 - Ευθύγραμμο βέλος σύνδεσης"/>
          <p:cNvCxnSpPr/>
          <p:nvPr/>
        </p:nvCxnSpPr>
        <p:spPr>
          <a:xfrm rot="16200000" flipH="1">
            <a:off x="5214942" y="3214686"/>
            <a:ext cx="357190" cy="35719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38 - TextBox"/>
          <p:cNvSpPr txBox="1"/>
          <p:nvPr/>
        </p:nvSpPr>
        <p:spPr>
          <a:xfrm>
            <a:off x="7143768" y="4643446"/>
            <a:ext cx="2143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+</a:t>
            </a:r>
            <a:endParaRPr lang="en-US" sz="2800" b="1" dirty="0"/>
          </a:p>
        </p:txBody>
      </p:sp>
      <p:sp>
        <p:nvSpPr>
          <p:cNvPr id="40" name="39 - TextBox"/>
          <p:cNvSpPr txBox="1"/>
          <p:nvPr/>
        </p:nvSpPr>
        <p:spPr>
          <a:xfrm>
            <a:off x="7215206" y="5214950"/>
            <a:ext cx="2143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+</a:t>
            </a:r>
            <a:endParaRPr lang="en-US" sz="2800" b="1" dirty="0"/>
          </a:p>
        </p:txBody>
      </p:sp>
      <p:sp>
        <p:nvSpPr>
          <p:cNvPr id="48" name="47 - Έλλειψη"/>
          <p:cNvSpPr/>
          <p:nvPr/>
        </p:nvSpPr>
        <p:spPr>
          <a:xfrm>
            <a:off x="7653358" y="4961876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49 - Έλλειψη"/>
          <p:cNvSpPr/>
          <p:nvPr/>
        </p:nvSpPr>
        <p:spPr>
          <a:xfrm>
            <a:off x="7500958" y="5286388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50 - Έλλειψη"/>
          <p:cNvSpPr/>
          <p:nvPr/>
        </p:nvSpPr>
        <p:spPr>
          <a:xfrm>
            <a:off x="5572132" y="5415993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51 - TextBox"/>
          <p:cNvSpPr txBox="1"/>
          <p:nvPr/>
        </p:nvSpPr>
        <p:spPr>
          <a:xfrm>
            <a:off x="5572132" y="5273117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53" name="52 - Έλλειψη"/>
          <p:cNvSpPr/>
          <p:nvPr/>
        </p:nvSpPr>
        <p:spPr>
          <a:xfrm>
            <a:off x="8286776" y="5630307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53 - TextBox"/>
          <p:cNvSpPr txBox="1"/>
          <p:nvPr/>
        </p:nvSpPr>
        <p:spPr>
          <a:xfrm>
            <a:off x="8286776" y="5487431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55" name="54 - Ορθογώνιο"/>
          <p:cNvSpPr/>
          <p:nvPr/>
        </p:nvSpPr>
        <p:spPr>
          <a:xfrm>
            <a:off x="4429124" y="0"/>
            <a:ext cx="384368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>
                <a:solidFill>
                  <a:srgbClr val="FF0000"/>
                </a:solidFill>
              </a:rPr>
              <a:t>Χημικά στοιχεία (ή στοιχεία)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- Έλλειψη"/>
          <p:cNvSpPr/>
          <p:nvPr/>
        </p:nvSpPr>
        <p:spPr>
          <a:xfrm>
            <a:off x="5286380" y="3071810"/>
            <a:ext cx="3643338" cy="378619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14 - Έλλειψη"/>
          <p:cNvSpPr/>
          <p:nvPr/>
        </p:nvSpPr>
        <p:spPr>
          <a:xfrm>
            <a:off x="7358082" y="5095228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15 - Έλλειψη"/>
          <p:cNvSpPr/>
          <p:nvPr/>
        </p:nvSpPr>
        <p:spPr>
          <a:xfrm>
            <a:off x="7072330" y="3643314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18 - Έλλειψη"/>
          <p:cNvSpPr/>
          <p:nvPr/>
        </p:nvSpPr>
        <p:spPr>
          <a:xfrm>
            <a:off x="7358082" y="4595162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19 - Έλλειψη"/>
          <p:cNvSpPr/>
          <p:nvPr/>
        </p:nvSpPr>
        <p:spPr>
          <a:xfrm>
            <a:off x="7500958" y="4809476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20 - Έλλειψη"/>
          <p:cNvSpPr/>
          <p:nvPr/>
        </p:nvSpPr>
        <p:spPr>
          <a:xfrm>
            <a:off x="7143768" y="4809476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23 - Έλλειψη"/>
          <p:cNvSpPr/>
          <p:nvPr/>
        </p:nvSpPr>
        <p:spPr>
          <a:xfrm>
            <a:off x="6929454" y="4929198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" name="39 - Ομάδα"/>
          <p:cNvGrpSpPr/>
          <p:nvPr/>
        </p:nvGrpSpPr>
        <p:grpSpPr>
          <a:xfrm>
            <a:off x="6929454" y="4500570"/>
            <a:ext cx="285752" cy="523220"/>
            <a:chOff x="5143504" y="1000108"/>
            <a:chExt cx="285752" cy="523220"/>
          </a:xfrm>
        </p:grpSpPr>
        <p:sp>
          <p:nvSpPr>
            <p:cNvPr id="41" name="40 - Έλλειψη"/>
            <p:cNvSpPr/>
            <p:nvPr/>
          </p:nvSpPr>
          <p:spPr>
            <a:xfrm>
              <a:off x="5143504" y="1142984"/>
              <a:ext cx="285752" cy="285752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41 - TextBox"/>
            <p:cNvSpPr txBox="1"/>
            <p:nvPr/>
          </p:nvSpPr>
          <p:spPr>
            <a:xfrm>
              <a:off x="5143504" y="1000108"/>
              <a:ext cx="21431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2800" b="1" dirty="0" smtClean="0"/>
                <a:t>+</a:t>
              </a:r>
              <a:endParaRPr lang="en-US" sz="2800" b="1" dirty="0"/>
            </a:p>
          </p:txBody>
        </p:sp>
      </p:grpSp>
      <p:sp>
        <p:nvSpPr>
          <p:cNvPr id="43" name="42 - TextBox"/>
          <p:cNvSpPr txBox="1"/>
          <p:nvPr/>
        </p:nvSpPr>
        <p:spPr>
          <a:xfrm>
            <a:off x="7286644" y="4452286"/>
            <a:ext cx="2143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+</a:t>
            </a:r>
            <a:endParaRPr lang="en-US" sz="2800" b="1" dirty="0"/>
          </a:p>
        </p:txBody>
      </p:sp>
      <p:sp>
        <p:nvSpPr>
          <p:cNvPr id="45" name="44 - TextBox"/>
          <p:cNvSpPr txBox="1"/>
          <p:nvPr/>
        </p:nvSpPr>
        <p:spPr>
          <a:xfrm>
            <a:off x="7072330" y="3500438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49" name="48 - TextBox"/>
          <p:cNvSpPr txBox="1"/>
          <p:nvPr/>
        </p:nvSpPr>
        <p:spPr>
          <a:xfrm>
            <a:off x="0" y="3786190"/>
            <a:ext cx="464347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Το λίθιο αποτελείται από άτομα λιθίου που όλα τα άτομα έχουν μέσα στο πυρήνα τους 3 πρωτόνια, </a:t>
            </a:r>
            <a:r>
              <a:rPr lang="el-GR" sz="2000" dirty="0" err="1" smtClean="0"/>
              <a:t>γιαυτό</a:t>
            </a:r>
            <a:r>
              <a:rPr lang="el-GR" sz="2000" dirty="0" smtClean="0"/>
              <a:t> και τα άτομα αυτά είναι άτομα λιθίου .</a:t>
            </a:r>
          </a:p>
          <a:p>
            <a:endParaRPr lang="el-GR" sz="2000" u="sng" dirty="0" smtClean="0"/>
          </a:p>
          <a:p>
            <a:r>
              <a:rPr lang="el-GR" sz="2000" b="1" u="sng" dirty="0" smtClean="0"/>
              <a:t>Το υλικό </a:t>
            </a:r>
            <a:r>
              <a:rPr lang="el-GR" sz="2000" b="1" u="sng" dirty="0" err="1" smtClean="0"/>
              <a:t>λίθιο</a:t>
            </a:r>
            <a:r>
              <a:rPr lang="el-GR" sz="2000" b="1" u="sng" dirty="0" smtClean="0"/>
              <a:t> είναι χημικό στοιχείο, αφού αποτελείται από ένα είδος ατόμου</a:t>
            </a:r>
          </a:p>
          <a:p>
            <a:endParaRPr lang="el-GR" sz="2000" u="sng" dirty="0" smtClean="0"/>
          </a:p>
          <a:p>
            <a:endParaRPr lang="el-GR" sz="2000" dirty="0" smtClean="0"/>
          </a:p>
        </p:txBody>
      </p:sp>
      <p:sp>
        <p:nvSpPr>
          <p:cNvPr id="29" name="28 - TextBox"/>
          <p:cNvSpPr txBox="1"/>
          <p:nvPr/>
        </p:nvSpPr>
        <p:spPr>
          <a:xfrm>
            <a:off x="3286116" y="1000108"/>
            <a:ext cx="27860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rgbClr val="FF0000"/>
                </a:solidFill>
              </a:rPr>
              <a:t>Ένα κομμάτι   λιθίου</a:t>
            </a:r>
            <a:endParaRPr lang="en-US" b="1" dirty="0">
              <a:solidFill>
                <a:srgbClr val="FF0000"/>
              </a:solidFill>
            </a:endParaRPr>
          </a:p>
        </p:txBody>
      </p:sp>
      <p:cxnSp>
        <p:nvCxnSpPr>
          <p:cNvPr id="32" name="31 - Ευθύγραμμο βέλος σύνδεσης"/>
          <p:cNvCxnSpPr/>
          <p:nvPr/>
        </p:nvCxnSpPr>
        <p:spPr>
          <a:xfrm>
            <a:off x="3214678" y="1785926"/>
            <a:ext cx="1428760" cy="10001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33 - TextBox"/>
          <p:cNvSpPr txBox="1"/>
          <p:nvPr/>
        </p:nvSpPr>
        <p:spPr>
          <a:xfrm rot="21013397">
            <a:off x="4158130" y="2763154"/>
            <a:ext cx="22860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Ένα άτομο λιθίου</a:t>
            </a:r>
            <a:endParaRPr lang="en-US" dirty="0"/>
          </a:p>
        </p:txBody>
      </p:sp>
      <p:cxnSp>
        <p:nvCxnSpPr>
          <p:cNvPr id="37" name="36 - Ευθύγραμμο βέλος σύνδεσης"/>
          <p:cNvCxnSpPr/>
          <p:nvPr/>
        </p:nvCxnSpPr>
        <p:spPr>
          <a:xfrm rot="16200000" flipH="1">
            <a:off x="5214942" y="3214686"/>
            <a:ext cx="357190" cy="35719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38 - TextBox"/>
          <p:cNvSpPr txBox="1"/>
          <p:nvPr/>
        </p:nvSpPr>
        <p:spPr>
          <a:xfrm>
            <a:off x="7143768" y="4643446"/>
            <a:ext cx="2143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+</a:t>
            </a:r>
            <a:endParaRPr lang="en-US" sz="2800" b="1" dirty="0"/>
          </a:p>
        </p:txBody>
      </p:sp>
      <p:sp>
        <p:nvSpPr>
          <p:cNvPr id="51" name="50 - Έλλειψη"/>
          <p:cNvSpPr/>
          <p:nvPr/>
        </p:nvSpPr>
        <p:spPr>
          <a:xfrm>
            <a:off x="5572132" y="5415993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51 - TextBox"/>
          <p:cNvSpPr txBox="1"/>
          <p:nvPr/>
        </p:nvSpPr>
        <p:spPr>
          <a:xfrm>
            <a:off x="5572132" y="5273117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53" name="52 - Έλλειψη"/>
          <p:cNvSpPr/>
          <p:nvPr/>
        </p:nvSpPr>
        <p:spPr>
          <a:xfrm>
            <a:off x="8286776" y="5630307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53 - TextBox"/>
          <p:cNvSpPr txBox="1"/>
          <p:nvPr/>
        </p:nvSpPr>
        <p:spPr>
          <a:xfrm>
            <a:off x="8286776" y="5487431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3357554" cy="29289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5" name="24 - Ορθογώνιο"/>
          <p:cNvSpPr/>
          <p:nvPr/>
        </p:nvSpPr>
        <p:spPr>
          <a:xfrm>
            <a:off x="4429124" y="0"/>
            <a:ext cx="384368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>
                <a:solidFill>
                  <a:srgbClr val="FF0000"/>
                </a:solidFill>
              </a:rPr>
              <a:t>Χημικά στοιχεία (ή στοιχεία)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- Έλλειψη"/>
          <p:cNvSpPr/>
          <p:nvPr/>
        </p:nvSpPr>
        <p:spPr>
          <a:xfrm>
            <a:off x="5286380" y="3071810"/>
            <a:ext cx="3643338" cy="378619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12 - Έλλειψη"/>
          <p:cNvSpPr/>
          <p:nvPr/>
        </p:nvSpPr>
        <p:spPr>
          <a:xfrm>
            <a:off x="7634310" y="3919518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13 - Έλλειψη"/>
          <p:cNvSpPr/>
          <p:nvPr/>
        </p:nvSpPr>
        <p:spPr>
          <a:xfrm>
            <a:off x="5929322" y="4357694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14 - Έλλειψη"/>
          <p:cNvSpPr/>
          <p:nvPr/>
        </p:nvSpPr>
        <p:spPr>
          <a:xfrm>
            <a:off x="7358082" y="5095228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15 - Έλλειψη"/>
          <p:cNvSpPr/>
          <p:nvPr/>
        </p:nvSpPr>
        <p:spPr>
          <a:xfrm>
            <a:off x="7072330" y="3643314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16 - Έλλειψη"/>
          <p:cNvSpPr/>
          <p:nvPr/>
        </p:nvSpPr>
        <p:spPr>
          <a:xfrm>
            <a:off x="6848492" y="6120825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17 - Έλλειψη"/>
          <p:cNvSpPr/>
          <p:nvPr/>
        </p:nvSpPr>
        <p:spPr>
          <a:xfrm>
            <a:off x="7072330" y="5095228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18 - Έλλειψη"/>
          <p:cNvSpPr/>
          <p:nvPr/>
        </p:nvSpPr>
        <p:spPr>
          <a:xfrm>
            <a:off x="7358082" y="4595162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19 - Έλλειψη"/>
          <p:cNvSpPr/>
          <p:nvPr/>
        </p:nvSpPr>
        <p:spPr>
          <a:xfrm>
            <a:off x="7500958" y="4809476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20 - Έλλειψη"/>
          <p:cNvSpPr/>
          <p:nvPr/>
        </p:nvSpPr>
        <p:spPr>
          <a:xfrm>
            <a:off x="7143768" y="4809476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23 - Έλλειψη"/>
          <p:cNvSpPr/>
          <p:nvPr/>
        </p:nvSpPr>
        <p:spPr>
          <a:xfrm>
            <a:off x="6786578" y="4880914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24 - Έλλειψη"/>
          <p:cNvSpPr/>
          <p:nvPr/>
        </p:nvSpPr>
        <p:spPr>
          <a:xfrm>
            <a:off x="7786710" y="5214950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" name="28 - Ομάδα"/>
          <p:cNvGrpSpPr/>
          <p:nvPr/>
        </p:nvGrpSpPr>
        <p:grpSpPr>
          <a:xfrm>
            <a:off x="6858016" y="5023790"/>
            <a:ext cx="285752" cy="523220"/>
            <a:chOff x="5143504" y="1000108"/>
            <a:chExt cx="285752" cy="523220"/>
          </a:xfrm>
        </p:grpSpPr>
        <p:sp>
          <p:nvSpPr>
            <p:cNvPr id="22" name="21 - Έλλειψη"/>
            <p:cNvSpPr/>
            <p:nvPr/>
          </p:nvSpPr>
          <p:spPr>
            <a:xfrm>
              <a:off x="5143504" y="1142984"/>
              <a:ext cx="285752" cy="285752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27 - TextBox"/>
            <p:cNvSpPr txBox="1"/>
            <p:nvPr/>
          </p:nvSpPr>
          <p:spPr>
            <a:xfrm>
              <a:off x="5143504" y="1000108"/>
              <a:ext cx="21431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2800" b="1" dirty="0" smtClean="0"/>
                <a:t>+</a:t>
              </a:r>
              <a:endParaRPr lang="en-US" sz="2800" b="1" dirty="0"/>
            </a:p>
          </p:txBody>
        </p:sp>
      </p:grpSp>
      <p:grpSp>
        <p:nvGrpSpPr>
          <p:cNvPr id="3" name="39 - Ομάδα"/>
          <p:cNvGrpSpPr/>
          <p:nvPr/>
        </p:nvGrpSpPr>
        <p:grpSpPr>
          <a:xfrm>
            <a:off x="6929454" y="4500570"/>
            <a:ext cx="285752" cy="523220"/>
            <a:chOff x="5143504" y="1000108"/>
            <a:chExt cx="285752" cy="523220"/>
          </a:xfrm>
        </p:grpSpPr>
        <p:sp>
          <p:nvSpPr>
            <p:cNvPr id="41" name="40 - Έλλειψη"/>
            <p:cNvSpPr/>
            <p:nvPr/>
          </p:nvSpPr>
          <p:spPr>
            <a:xfrm>
              <a:off x="5143504" y="1142984"/>
              <a:ext cx="285752" cy="285752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41 - TextBox"/>
            <p:cNvSpPr txBox="1"/>
            <p:nvPr/>
          </p:nvSpPr>
          <p:spPr>
            <a:xfrm>
              <a:off x="5143504" y="1000108"/>
              <a:ext cx="21431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2800" b="1" dirty="0" smtClean="0"/>
                <a:t>+</a:t>
              </a:r>
              <a:endParaRPr lang="en-US" sz="2800" b="1" dirty="0"/>
            </a:p>
          </p:txBody>
        </p:sp>
      </p:grpSp>
      <p:sp>
        <p:nvSpPr>
          <p:cNvPr id="43" name="42 - TextBox"/>
          <p:cNvSpPr txBox="1"/>
          <p:nvPr/>
        </p:nvSpPr>
        <p:spPr>
          <a:xfrm>
            <a:off x="7286644" y="4452286"/>
            <a:ext cx="2143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+</a:t>
            </a:r>
            <a:endParaRPr lang="en-US" sz="2800" b="1" dirty="0"/>
          </a:p>
        </p:txBody>
      </p:sp>
      <p:sp>
        <p:nvSpPr>
          <p:cNvPr id="44" name="43 - TextBox"/>
          <p:cNvSpPr txBox="1"/>
          <p:nvPr/>
        </p:nvSpPr>
        <p:spPr>
          <a:xfrm>
            <a:off x="5929322" y="4214818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45" name="44 - TextBox"/>
          <p:cNvSpPr txBox="1"/>
          <p:nvPr/>
        </p:nvSpPr>
        <p:spPr>
          <a:xfrm>
            <a:off x="7072330" y="3500438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46" name="45 - TextBox"/>
          <p:cNvSpPr txBox="1"/>
          <p:nvPr/>
        </p:nvSpPr>
        <p:spPr>
          <a:xfrm>
            <a:off x="6777054" y="5906511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47" name="46 - TextBox"/>
          <p:cNvSpPr txBox="1"/>
          <p:nvPr/>
        </p:nvSpPr>
        <p:spPr>
          <a:xfrm>
            <a:off x="7634310" y="3776642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30" name="29 - TextBox"/>
          <p:cNvSpPr txBox="1"/>
          <p:nvPr/>
        </p:nvSpPr>
        <p:spPr>
          <a:xfrm>
            <a:off x="7358082" y="4952352"/>
            <a:ext cx="3571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+</a:t>
            </a:r>
            <a:endParaRPr lang="en-US" sz="2800" b="1" dirty="0"/>
          </a:p>
        </p:txBody>
      </p:sp>
      <p:sp>
        <p:nvSpPr>
          <p:cNvPr id="49" name="48 - TextBox"/>
          <p:cNvSpPr txBox="1"/>
          <p:nvPr/>
        </p:nvSpPr>
        <p:spPr>
          <a:xfrm>
            <a:off x="0" y="3929066"/>
            <a:ext cx="464347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Το αέριο οξυγόνο αποτελείται από άτομα οξυγόνου, που όλα τα άτομα έχουν μέσα στο πυρήνα τους 8 πρωτόνια, </a:t>
            </a:r>
            <a:r>
              <a:rPr lang="el-GR" sz="2000" dirty="0" err="1" smtClean="0"/>
              <a:t>γιαυτό</a:t>
            </a:r>
            <a:r>
              <a:rPr lang="el-GR" sz="2000" dirty="0" smtClean="0"/>
              <a:t> και τα άτομα αυτά είναι άτομα οξυγόνου.</a:t>
            </a:r>
          </a:p>
          <a:p>
            <a:endParaRPr lang="el-GR" sz="2000" dirty="0" smtClean="0"/>
          </a:p>
        </p:txBody>
      </p:sp>
      <p:sp>
        <p:nvSpPr>
          <p:cNvPr id="34" name="33 - TextBox"/>
          <p:cNvSpPr txBox="1"/>
          <p:nvPr/>
        </p:nvSpPr>
        <p:spPr>
          <a:xfrm rot="19963907">
            <a:off x="4045898" y="1973988"/>
            <a:ext cx="22860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Ένα άτομο οξυγόνου</a:t>
            </a:r>
            <a:endParaRPr lang="en-US" dirty="0"/>
          </a:p>
        </p:txBody>
      </p:sp>
      <p:cxnSp>
        <p:nvCxnSpPr>
          <p:cNvPr id="37" name="36 - Ευθύγραμμο βέλος σύνδεσης"/>
          <p:cNvCxnSpPr/>
          <p:nvPr/>
        </p:nvCxnSpPr>
        <p:spPr>
          <a:xfrm rot="16200000" flipH="1">
            <a:off x="5072066" y="2643182"/>
            <a:ext cx="785818" cy="64294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38 - TextBox"/>
          <p:cNvSpPr txBox="1"/>
          <p:nvPr/>
        </p:nvSpPr>
        <p:spPr>
          <a:xfrm>
            <a:off x="7143768" y="4643446"/>
            <a:ext cx="2143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+</a:t>
            </a:r>
            <a:endParaRPr lang="en-US" sz="2800" b="1" dirty="0"/>
          </a:p>
        </p:txBody>
      </p:sp>
      <p:sp>
        <p:nvSpPr>
          <p:cNvPr id="40" name="39 - TextBox"/>
          <p:cNvSpPr txBox="1"/>
          <p:nvPr/>
        </p:nvSpPr>
        <p:spPr>
          <a:xfrm>
            <a:off x="7786710" y="5072074"/>
            <a:ext cx="2143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+</a:t>
            </a:r>
            <a:endParaRPr lang="en-US" sz="2800" b="1" dirty="0"/>
          </a:p>
        </p:txBody>
      </p:sp>
      <p:sp>
        <p:nvSpPr>
          <p:cNvPr id="48" name="47 - Έλλειψη"/>
          <p:cNvSpPr/>
          <p:nvPr/>
        </p:nvSpPr>
        <p:spPr>
          <a:xfrm>
            <a:off x="7653358" y="4961876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49 - Έλλειψη"/>
          <p:cNvSpPr/>
          <p:nvPr/>
        </p:nvSpPr>
        <p:spPr>
          <a:xfrm>
            <a:off x="7500958" y="5286388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50 - Έλλειψη"/>
          <p:cNvSpPr/>
          <p:nvPr/>
        </p:nvSpPr>
        <p:spPr>
          <a:xfrm>
            <a:off x="5572132" y="5415993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51 - TextBox"/>
          <p:cNvSpPr txBox="1"/>
          <p:nvPr/>
        </p:nvSpPr>
        <p:spPr>
          <a:xfrm>
            <a:off x="5572132" y="5273117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53" name="52 - Έλλειψη"/>
          <p:cNvSpPr/>
          <p:nvPr/>
        </p:nvSpPr>
        <p:spPr>
          <a:xfrm>
            <a:off x="8286776" y="5630307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53 - TextBox"/>
          <p:cNvSpPr txBox="1"/>
          <p:nvPr/>
        </p:nvSpPr>
        <p:spPr>
          <a:xfrm>
            <a:off x="8286776" y="5487431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57" name="56 - Έλλειψη"/>
          <p:cNvSpPr/>
          <p:nvPr/>
        </p:nvSpPr>
        <p:spPr>
          <a:xfrm>
            <a:off x="8429652" y="4500570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57 - TextBox"/>
          <p:cNvSpPr txBox="1"/>
          <p:nvPr/>
        </p:nvSpPr>
        <p:spPr>
          <a:xfrm>
            <a:off x="8429652" y="4286256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59" name="58 - Έλλειψη"/>
          <p:cNvSpPr/>
          <p:nvPr/>
        </p:nvSpPr>
        <p:spPr>
          <a:xfrm>
            <a:off x="6072198" y="5857892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59 - TextBox"/>
          <p:cNvSpPr txBox="1"/>
          <p:nvPr/>
        </p:nvSpPr>
        <p:spPr>
          <a:xfrm>
            <a:off x="6072198" y="5715016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61" name="60 - Έλλειψη"/>
          <p:cNvSpPr/>
          <p:nvPr/>
        </p:nvSpPr>
        <p:spPr>
          <a:xfrm>
            <a:off x="7072330" y="5357826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61 - TextBox"/>
          <p:cNvSpPr txBox="1"/>
          <p:nvPr/>
        </p:nvSpPr>
        <p:spPr>
          <a:xfrm>
            <a:off x="7072330" y="5214950"/>
            <a:ext cx="2143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+</a:t>
            </a:r>
            <a:endParaRPr lang="en-US" sz="2800" b="1" dirty="0"/>
          </a:p>
        </p:txBody>
      </p:sp>
      <p:sp>
        <p:nvSpPr>
          <p:cNvPr id="63" name="62 - Έλλειψη"/>
          <p:cNvSpPr/>
          <p:nvPr/>
        </p:nvSpPr>
        <p:spPr>
          <a:xfrm>
            <a:off x="7286644" y="5357826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63 - TextBox"/>
          <p:cNvSpPr txBox="1"/>
          <p:nvPr/>
        </p:nvSpPr>
        <p:spPr>
          <a:xfrm>
            <a:off x="7286644" y="5214950"/>
            <a:ext cx="2143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+</a:t>
            </a:r>
            <a:endParaRPr lang="en-US" sz="2800" b="1" dirty="0"/>
          </a:p>
        </p:txBody>
      </p:sp>
      <p:sp>
        <p:nvSpPr>
          <p:cNvPr id="65" name="64 - Σύννεφο"/>
          <p:cNvSpPr/>
          <p:nvPr/>
        </p:nvSpPr>
        <p:spPr>
          <a:xfrm>
            <a:off x="0" y="142852"/>
            <a:ext cx="3143240" cy="2357454"/>
          </a:xfrm>
          <a:prstGeom prst="cloud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68 - TextBox"/>
          <p:cNvSpPr txBox="1"/>
          <p:nvPr/>
        </p:nvSpPr>
        <p:spPr>
          <a:xfrm>
            <a:off x="2571736" y="928670"/>
            <a:ext cx="21431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Αέριο οξυγόνο</a:t>
            </a:r>
            <a:endParaRPr lang="en-US" b="1" dirty="0"/>
          </a:p>
        </p:txBody>
      </p:sp>
      <p:cxnSp>
        <p:nvCxnSpPr>
          <p:cNvPr id="71" name="70 - Ευθύγραμμο βέλος σύνδεσης"/>
          <p:cNvCxnSpPr/>
          <p:nvPr/>
        </p:nvCxnSpPr>
        <p:spPr>
          <a:xfrm>
            <a:off x="3000364" y="1500174"/>
            <a:ext cx="1714512" cy="78581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54 - Ορθογώνιο"/>
          <p:cNvSpPr/>
          <p:nvPr/>
        </p:nvSpPr>
        <p:spPr>
          <a:xfrm>
            <a:off x="0" y="5786454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l-GR" b="1" u="sng" dirty="0" smtClean="0"/>
              <a:t>Το υλικό οξυγόνο είναι χημικό στοιχείο, αφού αποτελείται από ένα είδος ατόμου</a:t>
            </a:r>
          </a:p>
        </p:txBody>
      </p:sp>
      <p:sp>
        <p:nvSpPr>
          <p:cNvPr id="56" name="55 - Ορθογώνιο"/>
          <p:cNvSpPr/>
          <p:nvPr/>
        </p:nvSpPr>
        <p:spPr>
          <a:xfrm>
            <a:off x="4429124" y="0"/>
            <a:ext cx="384368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>
                <a:solidFill>
                  <a:srgbClr val="FF0000"/>
                </a:solidFill>
              </a:rPr>
              <a:t>Χημικά στοιχεία (ή στοιχεία)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- TextBox"/>
          <p:cNvSpPr txBox="1"/>
          <p:nvPr/>
        </p:nvSpPr>
        <p:spPr>
          <a:xfrm>
            <a:off x="500034" y="428604"/>
            <a:ext cx="242889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6000" b="1" dirty="0" smtClean="0"/>
              <a:t>άτομο</a:t>
            </a:r>
            <a:endParaRPr lang="en-US" sz="6000" b="1" dirty="0"/>
          </a:p>
        </p:txBody>
      </p:sp>
      <p:sp>
        <p:nvSpPr>
          <p:cNvPr id="7" name="6 - TextBox"/>
          <p:cNvSpPr txBox="1"/>
          <p:nvPr/>
        </p:nvSpPr>
        <p:spPr>
          <a:xfrm>
            <a:off x="285720" y="3929066"/>
            <a:ext cx="264320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u="sng" dirty="0" smtClean="0"/>
              <a:t>Παράδειγμα</a:t>
            </a:r>
            <a:r>
              <a:rPr lang="el-GR" sz="2400" dirty="0" smtClean="0"/>
              <a:t> </a:t>
            </a:r>
          </a:p>
          <a:p>
            <a:r>
              <a:rPr lang="el-GR" sz="2400" dirty="0" smtClean="0"/>
              <a:t>ένα άτομο </a:t>
            </a:r>
            <a:r>
              <a:rPr lang="el-GR" sz="2400" u="sng" dirty="0" smtClean="0"/>
              <a:t>οξυγόνου έχει 8 πρωτόνια </a:t>
            </a:r>
            <a:r>
              <a:rPr lang="el-GR" sz="2400" dirty="0" smtClean="0"/>
              <a:t>μέσα στο πυρήνα του</a:t>
            </a:r>
            <a:endParaRPr lang="en-US" sz="2400" dirty="0"/>
          </a:p>
        </p:txBody>
      </p:sp>
      <p:sp>
        <p:nvSpPr>
          <p:cNvPr id="8" name="7 - Έλλειψη"/>
          <p:cNvSpPr/>
          <p:nvPr/>
        </p:nvSpPr>
        <p:spPr>
          <a:xfrm>
            <a:off x="5320012" y="3910719"/>
            <a:ext cx="1918361" cy="1982531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8 - Έλλειψη"/>
          <p:cNvSpPr/>
          <p:nvPr/>
        </p:nvSpPr>
        <p:spPr>
          <a:xfrm>
            <a:off x="4286248" y="3071810"/>
            <a:ext cx="4214842" cy="37243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9 - Έλλειψη"/>
          <p:cNvSpPr/>
          <p:nvPr/>
        </p:nvSpPr>
        <p:spPr>
          <a:xfrm>
            <a:off x="7349381" y="4475007"/>
            <a:ext cx="208140" cy="22571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10 - Έλλειψη"/>
          <p:cNvSpPr/>
          <p:nvPr/>
        </p:nvSpPr>
        <p:spPr>
          <a:xfrm>
            <a:off x="4955767" y="5490725"/>
            <a:ext cx="208140" cy="22571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12 - Έλλειψη"/>
          <p:cNvSpPr/>
          <p:nvPr/>
        </p:nvSpPr>
        <p:spPr>
          <a:xfrm>
            <a:off x="5996469" y="3402860"/>
            <a:ext cx="208140" cy="22571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13 - Έλλειψη"/>
          <p:cNvSpPr/>
          <p:nvPr/>
        </p:nvSpPr>
        <p:spPr>
          <a:xfrm>
            <a:off x="6985135" y="5998584"/>
            <a:ext cx="208140" cy="22571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19 - Έλλειψη"/>
          <p:cNvSpPr/>
          <p:nvPr/>
        </p:nvSpPr>
        <p:spPr>
          <a:xfrm>
            <a:off x="6072198" y="5500702"/>
            <a:ext cx="288516" cy="272167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22 - TextBox"/>
          <p:cNvSpPr txBox="1"/>
          <p:nvPr/>
        </p:nvSpPr>
        <p:spPr>
          <a:xfrm>
            <a:off x="6000760" y="3929066"/>
            <a:ext cx="3571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+</a:t>
            </a:r>
            <a:endParaRPr lang="en-US" sz="2800" b="1" dirty="0"/>
          </a:p>
        </p:txBody>
      </p:sp>
      <p:sp>
        <p:nvSpPr>
          <p:cNvPr id="25" name="24 - Έλλειψη"/>
          <p:cNvSpPr/>
          <p:nvPr/>
        </p:nvSpPr>
        <p:spPr>
          <a:xfrm>
            <a:off x="5500694" y="4429132"/>
            <a:ext cx="285752" cy="26713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25 - TextBox"/>
          <p:cNvSpPr txBox="1"/>
          <p:nvPr/>
        </p:nvSpPr>
        <p:spPr>
          <a:xfrm flipH="1">
            <a:off x="5500694" y="4286256"/>
            <a:ext cx="2857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+</a:t>
            </a:r>
            <a:endParaRPr lang="en-US" sz="2800" b="1" dirty="0"/>
          </a:p>
        </p:txBody>
      </p:sp>
      <p:sp>
        <p:nvSpPr>
          <p:cNvPr id="27" name="26 - TextBox"/>
          <p:cNvSpPr txBox="1"/>
          <p:nvPr/>
        </p:nvSpPr>
        <p:spPr>
          <a:xfrm>
            <a:off x="6204609" y="4475007"/>
            <a:ext cx="156105" cy="4132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+</a:t>
            </a:r>
            <a:endParaRPr lang="en-US" sz="2800" b="1" dirty="0"/>
          </a:p>
        </p:txBody>
      </p:sp>
      <p:sp>
        <p:nvSpPr>
          <p:cNvPr id="28" name="27 - TextBox"/>
          <p:cNvSpPr txBox="1"/>
          <p:nvPr/>
        </p:nvSpPr>
        <p:spPr>
          <a:xfrm>
            <a:off x="4929190" y="5214950"/>
            <a:ext cx="260175" cy="4619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29" name="28 - TextBox"/>
          <p:cNvSpPr txBox="1"/>
          <p:nvPr/>
        </p:nvSpPr>
        <p:spPr>
          <a:xfrm>
            <a:off x="5929322" y="3143248"/>
            <a:ext cx="260175" cy="4619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30" name="29 - TextBox"/>
          <p:cNvSpPr txBox="1"/>
          <p:nvPr/>
        </p:nvSpPr>
        <p:spPr>
          <a:xfrm>
            <a:off x="6933100" y="5829298"/>
            <a:ext cx="260175" cy="4619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31" name="30 - TextBox"/>
          <p:cNvSpPr txBox="1"/>
          <p:nvPr/>
        </p:nvSpPr>
        <p:spPr>
          <a:xfrm>
            <a:off x="7297346" y="4305720"/>
            <a:ext cx="260175" cy="4619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32" name="31 - TextBox"/>
          <p:cNvSpPr txBox="1"/>
          <p:nvPr/>
        </p:nvSpPr>
        <p:spPr>
          <a:xfrm>
            <a:off x="6072198" y="5357826"/>
            <a:ext cx="260175" cy="4132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+</a:t>
            </a:r>
            <a:endParaRPr lang="en-US" sz="2800" b="1" dirty="0"/>
          </a:p>
        </p:txBody>
      </p:sp>
      <p:sp>
        <p:nvSpPr>
          <p:cNvPr id="34" name="33 - Ορθογώνιο"/>
          <p:cNvSpPr/>
          <p:nvPr/>
        </p:nvSpPr>
        <p:spPr>
          <a:xfrm>
            <a:off x="4143372" y="500042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l-GR" sz="2400" dirty="0" smtClean="0"/>
              <a:t>Ο αριθμός των πρωτονίων (ατομικός αριθμός) ενός ατόμου, καθορίζει το είδος του ατόμου….</a:t>
            </a:r>
            <a:endParaRPr lang="en-US" sz="2400" dirty="0"/>
          </a:p>
        </p:txBody>
      </p:sp>
      <p:sp>
        <p:nvSpPr>
          <p:cNvPr id="35" name="34 - Επεξήγηση με σύννεφο"/>
          <p:cNvSpPr/>
          <p:nvPr/>
        </p:nvSpPr>
        <p:spPr>
          <a:xfrm>
            <a:off x="-214346" y="3071810"/>
            <a:ext cx="3786182" cy="3500462"/>
          </a:xfrm>
          <a:prstGeom prst="cloudCallout">
            <a:avLst>
              <a:gd name="adj1" fmla="val 70716"/>
              <a:gd name="adj2" fmla="val 46464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36 - Έλλειψη"/>
          <p:cNvSpPr/>
          <p:nvPr/>
        </p:nvSpPr>
        <p:spPr>
          <a:xfrm>
            <a:off x="6500826" y="5286388"/>
            <a:ext cx="288516" cy="272167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37 - TextBox"/>
          <p:cNvSpPr txBox="1"/>
          <p:nvPr/>
        </p:nvSpPr>
        <p:spPr>
          <a:xfrm>
            <a:off x="6429388" y="5143512"/>
            <a:ext cx="260175" cy="4132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+</a:t>
            </a:r>
            <a:endParaRPr lang="en-US" sz="2800" b="1" dirty="0"/>
          </a:p>
        </p:txBody>
      </p:sp>
      <p:sp>
        <p:nvSpPr>
          <p:cNvPr id="39" name="38 - Επεξήγηση με σύννεφο"/>
          <p:cNvSpPr/>
          <p:nvPr/>
        </p:nvSpPr>
        <p:spPr>
          <a:xfrm>
            <a:off x="152400" y="152400"/>
            <a:ext cx="3286116" cy="1928802"/>
          </a:xfrm>
          <a:prstGeom prst="cloudCallout">
            <a:avLst>
              <a:gd name="adj1" fmla="val 76582"/>
              <a:gd name="adj2" fmla="val 4012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41 - Έλλειψη"/>
          <p:cNvSpPr/>
          <p:nvPr/>
        </p:nvSpPr>
        <p:spPr>
          <a:xfrm>
            <a:off x="6643702" y="4572008"/>
            <a:ext cx="285752" cy="21431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42 - Έλλειψη"/>
          <p:cNvSpPr/>
          <p:nvPr/>
        </p:nvSpPr>
        <p:spPr>
          <a:xfrm>
            <a:off x="5857884" y="5143512"/>
            <a:ext cx="285752" cy="21431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43 - Έλλειψη"/>
          <p:cNvSpPr/>
          <p:nvPr/>
        </p:nvSpPr>
        <p:spPr>
          <a:xfrm>
            <a:off x="5929322" y="4643446"/>
            <a:ext cx="285752" cy="21431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44 - Έλλειψη"/>
          <p:cNvSpPr/>
          <p:nvPr/>
        </p:nvSpPr>
        <p:spPr>
          <a:xfrm>
            <a:off x="6500826" y="4286256"/>
            <a:ext cx="285752" cy="21431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45 - Έλλειψη"/>
          <p:cNvSpPr/>
          <p:nvPr/>
        </p:nvSpPr>
        <p:spPr>
          <a:xfrm>
            <a:off x="6715140" y="5000636"/>
            <a:ext cx="285752" cy="21431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46 - Έλλειψη"/>
          <p:cNvSpPr/>
          <p:nvPr/>
        </p:nvSpPr>
        <p:spPr>
          <a:xfrm>
            <a:off x="6143636" y="4357694"/>
            <a:ext cx="285752" cy="21431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47 - Έλλειψη"/>
          <p:cNvSpPr/>
          <p:nvPr/>
        </p:nvSpPr>
        <p:spPr>
          <a:xfrm>
            <a:off x="5572132" y="4857760"/>
            <a:ext cx="285752" cy="21431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48 - Έλλειψη"/>
          <p:cNvSpPr/>
          <p:nvPr/>
        </p:nvSpPr>
        <p:spPr>
          <a:xfrm>
            <a:off x="6000760" y="4071942"/>
            <a:ext cx="285752" cy="21431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49 - Έλλειψη"/>
          <p:cNvSpPr/>
          <p:nvPr/>
        </p:nvSpPr>
        <p:spPr>
          <a:xfrm>
            <a:off x="6215074" y="4643446"/>
            <a:ext cx="285752" cy="21431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50 - Έλλειψη"/>
          <p:cNvSpPr/>
          <p:nvPr/>
        </p:nvSpPr>
        <p:spPr>
          <a:xfrm>
            <a:off x="7481555" y="5455675"/>
            <a:ext cx="208140" cy="22571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51 - TextBox"/>
          <p:cNvSpPr txBox="1"/>
          <p:nvPr/>
        </p:nvSpPr>
        <p:spPr>
          <a:xfrm>
            <a:off x="7429520" y="5286388"/>
            <a:ext cx="260175" cy="4619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53" name="52 - Έλλειψη"/>
          <p:cNvSpPr/>
          <p:nvPr/>
        </p:nvSpPr>
        <p:spPr>
          <a:xfrm>
            <a:off x="4552597" y="4526981"/>
            <a:ext cx="208140" cy="22571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53 - TextBox"/>
          <p:cNvSpPr txBox="1"/>
          <p:nvPr/>
        </p:nvSpPr>
        <p:spPr>
          <a:xfrm>
            <a:off x="4500562" y="4357694"/>
            <a:ext cx="260175" cy="4619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55" name="54 - Έλλειψη"/>
          <p:cNvSpPr/>
          <p:nvPr/>
        </p:nvSpPr>
        <p:spPr>
          <a:xfrm>
            <a:off x="7124365" y="3741163"/>
            <a:ext cx="208140" cy="22571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55 - TextBox"/>
          <p:cNvSpPr txBox="1"/>
          <p:nvPr/>
        </p:nvSpPr>
        <p:spPr>
          <a:xfrm>
            <a:off x="7072330" y="3571876"/>
            <a:ext cx="260175" cy="4619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57" name="56 - Έλλειψη"/>
          <p:cNvSpPr/>
          <p:nvPr/>
        </p:nvSpPr>
        <p:spPr>
          <a:xfrm>
            <a:off x="6052795" y="6312931"/>
            <a:ext cx="208140" cy="22571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57 - TextBox"/>
          <p:cNvSpPr txBox="1"/>
          <p:nvPr/>
        </p:nvSpPr>
        <p:spPr>
          <a:xfrm>
            <a:off x="6000760" y="6143644"/>
            <a:ext cx="260175" cy="4619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59" name="58 - TextBox"/>
          <p:cNvSpPr txBox="1"/>
          <p:nvPr/>
        </p:nvSpPr>
        <p:spPr>
          <a:xfrm flipH="1">
            <a:off x="5857884" y="4429132"/>
            <a:ext cx="2857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+</a:t>
            </a:r>
            <a:endParaRPr lang="en-US" sz="2800" b="1" dirty="0"/>
          </a:p>
        </p:txBody>
      </p:sp>
      <p:sp>
        <p:nvSpPr>
          <p:cNvPr id="60" name="59 - TextBox"/>
          <p:cNvSpPr txBox="1"/>
          <p:nvPr/>
        </p:nvSpPr>
        <p:spPr>
          <a:xfrm flipH="1">
            <a:off x="5786446" y="5000636"/>
            <a:ext cx="2857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+</a:t>
            </a:r>
            <a:endParaRPr lang="en-US" sz="2800" b="1" dirty="0"/>
          </a:p>
        </p:txBody>
      </p:sp>
      <p:sp>
        <p:nvSpPr>
          <p:cNvPr id="61" name="60 - TextBox"/>
          <p:cNvSpPr txBox="1"/>
          <p:nvPr/>
        </p:nvSpPr>
        <p:spPr>
          <a:xfrm flipH="1">
            <a:off x="6643702" y="4429132"/>
            <a:ext cx="2857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+</a:t>
            </a:r>
            <a:endParaRPr lang="en-US" sz="2800" b="1" dirty="0"/>
          </a:p>
        </p:txBody>
      </p:sp>
      <p:sp>
        <p:nvSpPr>
          <p:cNvPr id="63" name="62 - Έλλειψη"/>
          <p:cNvSpPr/>
          <p:nvPr/>
        </p:nvSpPr>
        <p:spPr>
          <a:xfrm>
            <a:off x="5500694" y="5286388"/>
            <a:ext cx="285752" cy="21431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63 - Έλλειψη"/>
          <p:cNvSpPr/>
          <p:nvPr/>
        </p:nvSpPr>
        <p:spPr>
          <a:xfrm>
            <a:off x="6929454" y="4857760"/>
            <a:ext cx="285752" cy="21431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64 - Έλλειψη"/>
          <p:cNvSpPr/>
          <p:nvPr/>
        </p:nvSpPr>
        <p:spPr>
          <a:xfrm>
            <a:off x="5786446" y="5572140"/>
            <a:ext cx="285752" cy="21431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65 - Έλλειψη"/>
          <p:cNvSpPr/>
          <p:nvPr/>
        </p:nvSpPr>
        <p:spPr>
          <a:xfrm>
            <a:off x="6286512" y="5000636"/>
            <a:ext cx="285752" cy="21431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- TextBox"/>
          <p:cNvSpPr txBox="1"/>
          <p:nvPr/>
        </p:nvSpPr>
        <p:spPr>
          <a:xfrm>
            <a:off x="500034" y="142852"/>
            <a:ext cx="242889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6000" b="1" dirty="0" smtClean="0"/>
              <a:t>άτομο</a:t>
            </a:r>
            <a:endParaRPr lang="en-US" sz="6000" b="1" dirty="0"/>
          </a:p>
        </p:txBody>
      </p:sp>
      <p:sp>
        <p:nvSpPr>
          <p:cNvPr id="7" name="6 - TextBox"/>
          <p:cNvSpPr txBox="1"/>
          <p:nvPr/>
        </p:nvSpPr>
        <p:spPr>
          <a:xfrm>
            <a:off x="285720" y="3929066"/>
            <a:ext cx="264320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u="sng" dirty="0" smtClean="0"/>
              <a:t>Παράδειγμα</a:t>
            </a:r>
            <a:r>
              <a:rPr lang="el-GR" sz="2400" dirty="0" smtClean="0"/>
              <a:t> </a:t>
            </a:r>
          </a:p>
          <a:p>
            <a:r>
              <a:rPr lang="el-GR" sz="2400" dirty="0" smtClean="0"/>
              <a:t>ένα άτομο </a:t>
            </a:r>
            <a:r>
              <a:rPr lang="el-GR" sz="2400" u="sng" dirty="0" smtClean="0"/>
              <a:t>άνθρακα έχει 6 πρωτόνια </a:t>
            </a:r>
            <a:r>
              <a:rPr lang="el-GR" sz="2400" dirty="0" smtClean="0"/>
              <a:t>μέσα στο πυρήνα του</a:t>
            </a:r>
            <a:endParaRPr lang="en-US" sz="2400" dirty="0"/>
          </a:p>
        </p:txBody>
      </p:sp>
      <p:sp>
        <p:nvSpPr>
          <p:cNvPr id="8" name="7 - Έλλειψη"/>
          <p:cNvSpPr/>
          <p:nvPr/>
        </p:nvSpPr>
        <p:spPr>
          <a:xfrm>
            <a:off x="5320012" y="3910719"/>
            <a:ext cx="1918361" cy="1982531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8 - Έλλειψη"/>
          <p:cNvSpPr/>
          <p:nvPr/>
        </p:nvSpPr>
        <p:spPr>
          <a:xfrm>
            <a:off x="4286248" y="3071810"/>
            <a:ext cx="4214842" cy="37243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9 - Έλλειψη"/>
          <p:cNvSpPr/>
          <p:nvPr/>
        </p:nvSpPr>
        <p:spPr>
          <a:xfrm>
            <a:off x="7349381" y="4475007"/>
            <a:ext cx="208140" cy="22571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10 - Έλλειψη"/>
          <p:cNvSpPr/>
          <p:nvPr/>
        </p:nvSpPr>
        <p:spPr>
          <a:xfrm>
            <a:off x="4955767" y="5490725"/>
            <a:ext cx="208140" cy="22571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12 - Έλλειψη"/>
          <p:cNvSpPr/>
          <p:nvPr/>
        </p:nvSpPr>
        <p:spPr>
          <a:xfrm>
            <a:off x="5996469" y="3402860"/>
            <a:ext cx="208140" cy="22571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13 - Έλλειψη"/>
          <p:cNvSpPr/>
          <p:nvPr/>
        </p:nvSpPr>
        <p:spPr>
          <a:xfrm>
            <a:off x="6985135" y="5998584"/>
            <a:ext cx="208140" cy="22571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19 - Έλλειψη"/>
          <p:cNvSpPr/>
          <p:nvPr/>
        </p:nvSpPr>
        <p:spPr>
          <a:xfrm>
            <a:off x="6072198" y="5500702"/>
            <a:ext cx="288516" cy="272167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22 - TextBox"/>
          <p:cNvSpPr txBox="1"/>
          <p:nvPr/>
        </p:nvSpPr>
        <p:spPr>
          <a:xfrm>
            <a:off x="6000760" y="3929066"/>
            <a:ext cx="3571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+</a:t>
            </a:r>
            <a:endParaRPr lang="en-US" sz="2800" b="1" dirty="0"/>
          </a:p>
        </p:txBody>
      </p:sp>
      <p:sp>
        <p:nvSpPr>
          <p:cNvPr id="25" name="24 - Έλλειψη"/>
          <p:cNvSpPr/>
          <p:nvPr/>
        </p:nvSpPr>
        <p:spPr>
          <a:xfrm>
            <a:off x="5500694" y="4429132"/>
            <a:ext cx="285752" cy="26713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25 - TextBox"/>
          <p:cNvSpPr txBox="1"/>
          <p:nvPr/>
        </p:nvSpPr>
        <p:spPr>
          <a:xfrm flipH="1">
            <a:off x="5500694" y="4286256"/>
            <a:ext cx="2857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+</a:t>
            </a:r>
            <a:endParaRPr lang="en-US" sz="2800" b="1" dirty="0"/>
          </a:p>
        </p:txBody>
      </p:sp>
      <p:sp>
        <p:nvSpPr>
          <p:cNvPr id="27" name="26 - TextBox"/>
          <p:cNvSpPr txBox="1"/>
          <p:nvPr/>
        </p:nvSpPr>
        <p:spPr>
          <a:xfrm>
            <a:off x="6204609" y="4475007"/>
            <a:ext cx="156105" cy="4132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+</a:t>
            </a:r>
            <a:endParaRPr lang="en-US" sz="2800" b="1" dirty="0"/>
          </a:p>
        </p:txBody>
      </p:sp>
      <p:sp>
        <p:nvSpPr>
          <p:cNvPr id="28" name="27 - TextBox"/>
          <p:cNvSpPr txBox="1"/>
          <p:nvPr/>
        </p:nvSpPr>
        <p:spPr>
          <a:xfrm>
            <a:off x="4929190" y="5214950"/>
            <a:ext cx="260175" cy="4619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29" name="28 - TextBox"/>
          <p:cNvSpPr txBox="1"/>
          <p:nvPr/>
        </p:nvSpPr>
        <p:spPr>
          <a:xfrm>
            <a:off x="5929322" y="3143248"/>
            <a:ext cx="260175" cy="4619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30" name="29 - TextBox"/>
          <p:cNvSpPr txBox="1"/>
          <p:nvPr/>
        </p:nvSpPr>
        <p:spPr>
          <a:xfrm>
            <a:off x="6933100" y="5829298"/>
            <a:ext cx="260175" cy="4619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31" name="30 - TextBox"/>
          <p:cNvSpPr txBox="1"/>
          <p:nvPr/>
        </p:nvSpPr>
        <p:spPr>
          <a:xfrm>
            <a:off x="7297346" y="4305720"/>
            <a:ext cx="260175" cy="4619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32" name="31 - TextBox"/>
          <p:cNvSpPr txBox="1"/>
          <p:nvPr/>
        </p:nvSpPr>
        <p:spPr>
          <a:xfrm>
            <a:off x="6072198" y="5357826"/>
            <a:ext cx="260175" cy="4132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+</a:t>
            </a:r>
            <a:endParaRPr lang="en-US" sz="2800" b="1" dirty="0"/>
          </a:p>
        </p:txBody>
      </p:sp>
      <p:sp>
        <p:nvSpPr>
          <p:cNvPr id="35" name="34 - Επεξήγηση με σύννεφο"/>
          <p:cNvSpPr/>
          <p:nvPr/>
        </p:nvSpPr>
        <p:spPr>
          <a:xfrm>
            <a:off x="-214346" y="3071810"/>
            <a:ext cx="3786182" cy="3500462"/>
          </a:xfrm>
          <a:prstGeom prst="cloudCallout">
            <a:avLst>
              <a:gd name="adj1" fmla="val 70716"/>
              <a:gd name="adj2" fmla="val 46464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36 - Έλλειψη"/>
          <p:cNvSpPr/>
          <p:nvPr/>
        </p:nvSpPr>
        <p:spPr>
          <a:xfrm>
            <a:off x="6500826" y="5286388"/>
            <a:ext cx="288516" cy="272167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37 - TextBox"/>
          <p:cNvSpPr txBox="1"/>
          <p:nvPr/>
        </p:nvSpPr>
        <p:spPr>
          <a:xfrm>
            <a:off x="6429388" y="5143512"/>
            <a:ext cx="260175" cy="4132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+</a:t>
            </a:r>
            <a:endParaRPr lang="en-US" sz="2800" b="1" dirty="0"/>
          </a:p>
        </p:txBody>
      </p:sp>
      <p:sp>
        <p:nvSpPr>
          <p:cNvPr id="42" name="41 - Έλλειψη"/>
          <p:cNvSpPr/>
          <p:nvPr/>
        </p:nvSpPr>
        <p:spPr>
          <a:xfrm>
            <a:off x="6643702" y="4572008"/>
            <a:ext cx="285752" cy="21431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43 - Έλλειψη"/>
          <p:cNvSpPr/>
          <p:nvPr/>
        </p:nvSpPr>
        <p:spPr>
          <a:xfrm>
            <a:off x="5929322" y="4643446"/>
            <a:ext cx="285752" cy="21431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44 - Έλλειψη"/>
          <p:cNvSpPr/>
          <p:nvPr/>
        </p:nvSpPr>
        <p:spPr>
          <a:xfrm>
            <a:off x="6500826" y="4286256"/>
            <a:ext cx="285752" cy="21431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45 - Έλλειψη"/>
          <p:cNvSpPr/>
          <p:nvPr/>
        </p:nvSpPr>
        <p:spPr>
          <a:xfrm>
            <a:off x="6715140" y="5000636"/>
            <a:ext cx="285752" cy="21431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48 - Έλλειψη"/>
          <p:cNvSpPr/>
          <p:nvPr/>
        </p:nvSpPr>
        <p:spPr>
          <a:xfrm>
            <a:off x="6000760" y="4071942"/>
            <a:ext cx="285752" cy="21431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49 - Έλλειψη"/>
          <p:cNvSpPr/>
          <p:nvPr/>
        </p:nvSpPr>
        <p:spPr>
          <a:xfrm>
            <a:off x="6215074" y="4643446"/>
            <a:ext cx="285752" cy="21431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52 - Έλλειψη"/>
          <p:cNvSpPr/>
          <p:nvPr/>
        </p:nvSpPr>
        <p:spPr>
          <a:xfrm>
            <a:off x="4552597" y="4526981"/>
            <a:ext cx="208140" cy="22571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53 - TextBox"/>
          <p:cNvSpPr txBox="1"/>
          <p:nvPr/>
        </p:nvSpPr>
        <p:spPr>
          <a:xfrm>
            <a:off x="4500562" y="4357694"/>
            <a:ext cx="260175" cy="4619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55" name="54 - Έλλειψη"/>
          <p:cNvSpPr/>
          <p:nvPr/>
        </p:nvSpPr>
        <p:spPr>
          <a:xfrm>
            <a:off x="7124365" y="3741163"/>
            <a:ext cx="208140" cy="22571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55 - TextBox"/>
          <p:cNvSpPr txBox="1"/>
          <p:nvPr/>
        </p:nvSpPr>
        <p:spPr>
          <a:xfrm>
            <a:off x="7072330" y="3571876"/>
            <a:ext cx="260175" cy="4619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61" name="60 - TextBox"/>
          <p:cNvSpPr txBox="1"/>
          <p:nvPr/>
        </p:nvSpPr>
        <p:spPr>
          <a:xfrm flipH="1">
            <a:off x="6643702" y="4429132"/>
            <a:ext cx="2857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+</a:t>
            </a:r>
            <a:endParaRPr lang="en-US" sz="2800" b="1" dirty="0"/>
          </a:p>
        </p:txBody>
      </p:sp>
      <p:sp>
        <p:nvSpPr>
          <p:cNvPr id="63" name="62 - Έλλειψη"/>
          <p:cNvSpPr/>
          <p:nvPr/>
        </p:nvSpPr>
        <p:spPr>
          <a:xfrm>
            <a:off x="5500694" y="5286388"/>
            <a:ext cx="285752" cy="21431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63 - Έλλειψη"/>
          <p:cNvSpPr/>
          <p:nvPr/>
        </p:nvSpPr>
        <p:spPr>
          <a:xfrm>
            <a:off x="6929454" y="4857760"/>
            <a:ext cx="285752" cy="21431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65 - Έλλειψη"/>
          <p:cNvSpPr/>
          <p:nvPr/>
        </p:nvSpPr>
        <p:spPr>
          <a:xfrm>
            <a:off x="6286512" y="5000636"/>
            <a:ext cx="285752" cy="21431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66 - Επεξήγηση με σύννεφο"/>
          <p:cNvSpPr/>
          <p:nvPr/>
        </p:nvSpPr>
        <p:spPr>
          <a:xfrm>
            <a:off x="0" y="0"/>
            <a:ext cx="3286116" cy="1214446"/>
          </a:xfrm>
          <a:prstGeom prst="cloudCallout">
            <a:avLst>
              <a:gd name="adj1" fmla="val 69029"/>
              <a:gd name="adj2" fmla="val 92826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2285984" y="214290"/>
            <a:ext cx="33575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rgbClr val="FF0000"/>
                </a:solidFill>
              </a:rPr>
              <a:t>ΙΟΝ  - ΙΟΝΤΑ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6" name="5 - TextBox"/>
          <p:cNvSpPr txBox="1"/>
          <p:nvPr/>
        </p:nvSpPr>
        <p:spPr>
          <a:xfrm>
            <a:off x="0" y="714356"/>
            <a:ext cx="764386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Blip>
                <a:blip r:embed="rId2"/>
              </a:buBlip>
            </a:pPr>
            <a:r>
              <a:rPr lang="el-GR" sz="2000" dirty="0" smtClean="0"/>
              <a:t>    Από  ένα  άτομο   </a:t>
            </a:r>
            <a:r>
              <a:rPr lang="el-GR" sz="2000" u="sng" dirty="0" smtClean="0"/>
              <a:t>μπορεί  να  φύγουν </a:t>
            </a:r>
            <a:r>
              <a:rPr lang="el-GR" sz="2000" dirty="0" smtClean="0"/>
              <a:t>	1	 ή   περισσότερα </a:t>
            </a:r>
            <a:r>
              <a:rPr lang="el-GR" sz="2000" u="sng" dirty="0" smtClean="0"/>
              <a:t>ηλεκτρόνια</a:t>
            </a:r>
            <a:r>
              <a:rPr lang="el-GR" sz="2000" dirty="0" smtClean="0"/>
              <a:t>   . Σε αυτή την περίπτωση το άτομο θα έχει </a:t>
            </a:r>
            <a:r>
              <a:rPr lang="el-GR" sz="2000" b="1" dirty="0" smtClean="0"/>
              <a:t>περισσότερα πρωτόνια από ηλεκτρόνια</a:t>
            </a:r>
            <a:r>
              <a:rPr lang="el-GR" sz="2000" dirty="0" smtClean="0"/>
              <a:t>… και πλέον δεν θα λέγεται άτομο αλλά </a:t>
            </a:r>
            <a:r>
              <a:rPr lang="el-GR" sz="2000" b="1" dirty="0" smtClean="0"/>
              <a:t>ιόν</a:t>
            </a:r>
            <a:r>
              <a:rPr lang="el-GR" sz="2000" dirty="0" smtClean="0"/>
              <a:t>.</a:t>
            </a:r>
          </a:p>
          <a:p>
            <a:endParaRPr lang="en-US" sz="2000" dirty="0"/>
          </a:p>
        </p:txBody>
      </p:sp>
      <p:sp>
        <p:nvSpPr>
          <p:cNvPr id="5" name="4 - Έλλειψη"/>
          <p:cNvSpPr/>
          <p:nvPr/>
        </p:nvSpPr>
        <p:spPr>
          <a:xfrm>
            <a:off x="1357290" y="2143092"/>
            <a:ext cx="5786478" cy="471490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6 - Έλλειψη"/>
          <p:cNvSpPr/>
          <p:nvPr/>
        </p:nvSpPr>
        <p:spPr>
          <a:xfrm>
            <a:off x="5848360" y="3919518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7 - Έλλειψη"/>
          <p:cNvSpPr/>
          <p:nvPr/>
        </p:nvSpPr>
        <p:spPr>
          <a:xfrm>
            <a:off x="2276460" y="5205402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8 - Έλλειψη"/>
          <p:cNvSpPr/>
          <p:nvPr/>
        </p:nvSpPr>
        <p:spPr>
          <a:xfrm>
            <a:off x="4062410" y="4562460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9 - Έλλειψη"/>
          <p:cNvSpPr/>
          <p:nvPr/>
        </p:nvSpPr>
        <p:spPr>
          <a:xfrm>
            <a:off x="3705220" y="2562196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10 - Έλλειψη"/>
          <p:cNvSpPr/>
          <p:nvPr/>
        </p:nvSpPr>
        <p:spPr>
          <a:xfrm>
            <a:off x="5062542" y="6120825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11 - Έλλειψη"/>
          <p:cNvSpPr/>
          <p:nvPr/>
        </p:nvSpPr>
        <p:spPr>
          <a:xfrm>
            <a:off x="3776658" y="4562460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12 - Έλλειψη"/>
          <p:cNvSpPr/>
          <p:nvPr/>
        </p:nvSpPr>
        <p:spPr>
          <a:xfrm>
            <a:off x="4062410" y="4062394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13 - Έλλειψη"/>
          <p:cNvSpPr/>
          <p:nvPr/>
        </p:nvSpPr>
        <p:spPr>
          <a:xfrm>
            <a:off x="4205286" y="4276708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14 - Έλλειψη"/>
          <p:cNvSpPr/>
          <p:nvPr/>
        </p:nvSpPr>
        <p:spPr>
          <a:xfrm>
            <a:off x="3848096" y="4276708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15 - Έλλειψη"/>
          <p:cNvSpPr/>
          <p:nvPr/>
        </p:nvSpPr>
        <p:spPr>
          <a:xfrm>
            <a:off x="3490906" y="4348146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16 - Έλλειψη"/>
          <p:cNvSpPr/>
          <p:nvPr/>
        </p:nvSpPr>
        <p:spPr>
          <a:xfrm>
            <a:off x="3919534" y="4848212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" name="28 - Ομάδα"/>
          <p:cNvGrpSpPr/>
          <p:nvPr/>
        </p:nvGrpSpPr>
        <p:grpSpPr>
          <a:xfrm>
            <a:off x="3562344" y="4491022"/>
            <a:ext cx="285752" cy="523220"/>
            <a:chOff x="5143504" y="1000108"/>
            <a:chExt cx="285752" cy="523220"/>
          </a:xfrm>
        </p:grpSpPr>
        <p:sp>
          <p:nvSpPr>
            <p:cNvPr id="19" name="18 - Έλλειψη"/>
            <p:cNvSpPr/>
            <p:nvPr/>
          </p:nvSpPr>
          <p:spPr>
            <a:xfrm>
              <a:off x="5143504" y="1142984"/>
              <a:ext cx="285752" cy="285752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19 - TextBox"/>
            <p:cNvSpPr txBox="1"/>
            <p:nvPr/>
          </p:nvSpPr>
          <p:spPr>
            <a:xfrm>
              <a:off x="5143504" y="1000108"/>
              <a:ext cx="21431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2800" b="1" dirty="0" smtClean="0"/>
                <a:t>+</a:t>
              </a:r>
              <a:endParaRPr lang="en-US" sz="2800" b="1" dirty="0"/>
            </a:p>
          </p:txBody>
        </p:sp>
      </p:grpSp>
      <p:grpSp>
        <p:nvGrpSpPr>
          <p:cNvPr id="3" name="39 - Ομάδα"/>
          <p:cNvGrpSpPr/>
          <p:nvPr/>
        </p:nvGrpSpPr>
        <p:grpSpPr>
          <a:xfrm>
            <a:off x="3633782" y="3967802"/>
            <a:ext cx="285752" cy="523220"/>
            <a:chOff x="5143504" y="1000108"/>
            <a:chExt cx="285752" cy="523220"/>
          </a:xfrm>
        </p:grpSpPr>
        <p:sp>
          <p:nvSpPr>
            <p:cNvPr id="22" name="21 - Έλλειψη"/>
            <p:cNvSpPr/>
            <p:nvPr/>
          </p:nvSpPr>
          <p:spPr>
            <a:xfrm>
              <a:off x="5143504" y="1142984"/>
              <a:ext cx="285752" cy="285752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22 - TextBox"/>
            <p:cNvSpPr txBox="1"/>
            <p:nvPr/>
          </p:nvSpPr>
          <p:spPr>
            <a:xfrm>
              <a:off x="5143504" y="1000108"/>
              <a:ext cx="21431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2800" b="1" dirty="0" smtClean="0"/>
                <a:t>+</a:t>
              </a:r>
              <a:endParaRPr lang="en-US" sz="2800" b="1" dirty="0"/>
            </a:p>
          </p:txBody>
        </p:sp>
      </p:grpSp>
      <p:sp>
        <p:nvSpPr>
          <p:cNvPr id="24" name="23 - TextBox"/>
          <p:cNvSpPr txBox="1"/>
          <p:nvPr/>
        </p:nvSpPr>
        <p:spPr>
          <a:xfrm>
            <a:off x="3990972" y="3919518"/>
            <a:ext cx="2143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+</a:t>
            </a:r>
            <a:endParaRPr lang="en-US" sz="2800" b="1" dirty="0"/>
          </a:p>
        </p:txBody>
      </p:sp>
      <p:sp>
        <p:nvSpPr>
          <p:cNvPr id="25" name="24 - TextBox"/>
          <p:cNvSpPr txBox="1"/>
          <p:nvPr/>
        </p:nvSpPr>
        <p:spPr>
          <a:xfrm>
            <a:off x="2276460" y="5062526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26" name="25 - TextBox"/>
          <p:cNvSpPr txBox="1"/>
          <p:nvPr/>
        </p:nvSpPr>
        <p:spPr>
          <a:xfrm>
            <a:off x="3705220" y="2419320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27" name="26 - TextBox"/>
          <p:cNvSpPr txBox="1"/>
          <p:nvPr/>
        </p:nvSpPr>
        <p:spPr>
          <a:xfrm>
            <a:off x="4991104" y="5906511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28" name="27 - TextBox"/>
          <p:cNvSpPr txBox="1"/>
          <p:nvPr/>
        </p:nvSpPr>
        <p:spPr>
          <a:xfrm>
            <a:off x="5848360" y="3776642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29" name="28 - TextBox"/>
          <p:cNvSpPr txBox="1"/>
          <p:nvPr/>
        </p:nvSpPr>
        <p:spPr>
          <a:xfrm>
            <a:off x="4062410" y="4419584"/>
            <a:ext cx="3571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+</a:t>
            </a:r>
            <a:endParaRPr lang="en-US" sz="2800" b="1" dirty="0"/>
          </a:p>
        </p:txBody>
      </p:sp>
      <p:cxnSp>
        <p:nvCxnSpPr>
          <p:cNvPr id="32" name="31 - Ευθύγραμμο βέλος σύνδεσης"/>
          <p:cNvCxnSpPr/>
          <p:nvPr/>
        </p:nvCxnSpPr>
        <p:spPr>
          <a:xfrm rot="5400000" flipH="1" flipV="1">
            <a:off x="5786446" y="2786058"/>
            <a:ext cx="1357322" cy="928694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32 - Έλλειψη"/>
          <p:cNvSpPr/>
          <p:nvPr/>
        </p:nvSpPr>
        <p:spPr>
          <a:xfrm>
            <a:off x="6929454" y="2214554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33 - TextBox"/>
          <p:cNvSpPr txBox="1"/>
          <p:nvPr/>
        </p:nvSpPr>
        <p:spPr>
          <a:xfrm>
            <a:off x="6929454" y="2071678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36" name="35 - TextBox"/>
          <p:cNvSpPr txBox="1"/>
          <p:nvPr/>
        </p:nvSpPr>
        <p:spPr>
          <a:xfrm>
            <a:off x="7429520" y="2428868"/>
            <a:ext cx="17144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200" dirty="0" smtClean="0"/>
              <a:t>Ηλεκτρόνιο που έχει φύγει μέσα από το άτομο</a:t>
            </a:r>
            <a:endParaRPr lang="en-US" sz="1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5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2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28" grpId="0"/>
      <p:bldP spid="33" grpId="0" animBg="1"/>
      <p:bldP spid="34" grpId="0"/>
      <p:bldP spid="36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- TextBox"/>
          <p:cNvSpPr txBox="1"/>
          <p:nvPr/>
        </p:nvSpPr>
        <p:spPr>
          <a:xfrm>
            <a:off x="142844" y="571480"/>
            <a:ext cx="764386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Blip>
                <a:blip r:embed="rId2"/>
              </a:buBlip>
            </a:pPr>
            <a:r>
              <a:rPr lang="el-GR" sz="2000" dirty="0" smtClean="0"/>
              <a:t>    Ένα άτομο </a:t>
            </a:r>
            <a:r>
              <a:rPr lang="el-GR" sz="2000" u="sng" dirty="0" smtClean="0"/>
              <a:t>μπορεί να πάρει </a:t>
            </a:r>
            <a:r>
              <a:rPr lang="el-GR" sz="2000" dirty="0" smtClean="0"/>
              <a:t>επιπλέον  	1	 ή   περισσότερα </a:t>
            </a:r>
            <a:r>
              <a:rPr lang="el-GR" sz="2000" u="sng" dirty="0" smtClean="0"/>
              <a:t>ηλεκτρόνια</a:t>
            </a:r>
            <a:r>
              <a:rPr lang="el-GR" sz="2000" dirty="0" smtClean="0"/>
              <a:t>   .  Σε αυτή την περίπτωση το άτομο θα έχει περισσότερα ηλεκτρόνια από πρωτόνια … και πλέον δεν θα λέγεται άτομο αλλά </a:t>
            </a:r>
            <a:r>
              <a:rPr lang="el-GR" sz="2000" b="1" dirty="0" smtClean="0"/>
              <a:t>ιόν</a:t>
            </a:r>
          </a:p>
          <a:p>
            <a:endParaRPr lang="en-US" sz="2000" dirty="0"/>
          </a:p>
        </p:txBody>
      </p:sp>
      <p:sp>
        <p:nvSpPr>
          <p:cNvPr id="5" name="4 - Έλλειψη"/>
          <p:cNvSpPr/>
          <p:nvPr/>
        </p:nvSpPr>
        <p:spPr>
          <a:xfrm>
            <a:off x="1357290" y="2143092"/>
            <a:ext cx="5786478" cy="471490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6 - Έλλειψη"/>
          <p:cNvSpPr/>
          <p:nvPr/>
        </p:nvSpPr>
        <p:spPr>
          <a:xfrm>
            <a:off x="5572132" y="3286124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7 - Έλλειψη"/>
          <p:cNvSpPr/>
          <p:nvPr/>
        </p:nvSpPr>
        <p:spPr>
          <a:xfrm>
            <a:off x="2276460" y="5205402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8 - Έλλειψη"/>
          <p:cNvSpPr/>
          <p:nvPr/>
        </p:nvSpPr>
        <p:spPr>
          <a:xfrm>
            <a:off x="4062410" y="4562460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9 - Έλλειψη"/>
          <p:cNvSpPr/>
          <p:nvPr/>
        </p:nvSpPr>
        <p:spPr>
          <a:xfrm>
            <a:off x="3705220" y="2562196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10 - Έλλειψη"/>
          <p:cNvSpPr/>
          <p:nvPr/>
        </p:nvSpPr>
        <p:spPr>
          <a:xfrm>
            <a:off x="3929058" y="6000768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11 - Έλλειψη"/>
          <p:cNvSpPr/>
          <p:nvPr/>
        </p:nvSpPr>
        <p:spPr>
          <a:xfrm>
            <a:off x="3776658" y="4562460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12 - Έλλειψη"/>
          <p:cNvSpPr/>
          <p:nvPr/>
        </p:nvSpPr>
        <p:spPr>
          <a:xfrm>
            <a:off x="4062410" y="4062394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13 - Έλλειψη"/>
          <p:cNvSpPr/>
          <p:nvPr/>
        </p:nvSpPr>
        <p:spPr>
          <a:xfrm>
            <a:off x="4205286" y="4276708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14 - Έλλειψη"/>
          <p:cNvSpPr/>
          <p:nvPr/>
        </p:nvSpPr>
        <p:spPr>
          <a:xfrm>
            <a:off x="3848096" y="4276708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15 - Έλλειψη"/>
          <p:cNvSpPr/>
          <p:nvPr/>
        </p:nvSpPr>
        <p:spPr>
          <a:xfrm>
            <a:off x="3490906" y="4348146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16 - Έλλειψη"/>
          <p:cNvSpPr/>
          <p:nvPr/>
        </p:nvSpPr>
        <p:spPr>
          <a:xfrm>
            <a:off x="3919534" y="4848212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" name="28 - Ομάδα"/>
          <p:cNvGrpSpPr/>
          <p:nvPr/>
        </p:nvGrpSpPr>
        <p:grpSpPr>
          <a:xfrm>
            <a:off x="3562344" y="4491022"/>
            <a:ext cx="285752" cy="523220"/>
            <a:chOff x="5143504" y="1000108"/>
            <a:chExt cx="285752" cy="523220"/>
          </a:xfrm>
        </p:grpSpPr>
        <p:sp>
          <p:nvSpPr>
            <p:cNvPr id="19" name="18 - Έλλειψη"/>
            <p:cNvSpPr/>
            <p:nvPr/>
          </p:nvSpPr>
          <p:spPr>
            <a:xfrm>
              <a:off x="5143504" y="1142984"/>
              <a:ext cx="285752" cy="285752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19 - TextBox"/>
            <p:cNvSpPr txBox="1"/>
            <p:nvPr/>
          </p:nvSpPr>
          <p:spPr>
            <a:xfrm>
              <a:off x="5143504" y="1000108"/>
              <a:ext cx="21431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2800" b="1" dirty="0" smtClean="0"/>
                <a:t>+</a:t>
              </a:r>
              <a:endParaRPr lang="en-US" sz="2800" b="1" dirty="0"/>
            </a:p>
          </p:txBody>
        </p:sp>
      </p:grpSp>
      <p:grpSp>
        <p:nvGrpSpPr>
          <p:cNvPr id="3" name="39 - Ομάδα"/>
          <p:cNvGrpSpPr/>
          <p:nvPr/>
        </p:nvGrpSpPr>
        <p:grpSpPr>
          <a:xfrm>
            <a:off x="3633782" y="3967802"/>
            <a:ext cx="285752" cy="523220"/>
            <a:chOff x="5143504" y="1000108"/>
            <a:chExt cx="285752" cy="523220"/>
          </a:xfrm>
        </p:grpSpPr>
        <p:sp>
          <p:nvSpPr>
            <p:cNvPr id="22" name="21 - Έλλειψη"/>
            <p:cNvSpPr/>
            <p:nvPr/>
          </p:nvSpPr>
          <p:spPr>
            <a:xfrm>
              <a:off x="5143504" y="1142984"/>
              <a:ext cx="285752" cy="285752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22 - TextBox"/>
            <p:cNvSpPr txBox="1"/>
            <p:nvPr/>
          </p:nvSpPr>
          <p:spPr>
            <a:xfrm>
              <a:off x="5143504" y="1000108"/>
              <a:ext cx="21431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2800" b="1" dirty="0" smtClean="0"/>
                <a:t>+</a:t>
              </a:r>
              <a:endParaRPr lang="en-US" sz="2800" b="1" dirty="0"/>
            </a:p>
          </p:txBody>
        </p:sp>
      </p:grpSp>
      <p:sp>
        <p:nvSpPr>
          <p:cNvPr id="24" name="23 - TextBox"/>
          <p:cNvSpPr txBox="1"/>
          <p:nvPr/>
        </p:nvSpPr>
        <p:spPr>
          <a:xfrm>
            <a:off x="3990972" y="3919518"/>
            <a:ext cx="2143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+</a:t>
            </a:r>
            <a:endParaRPr lang="en-US" sz="2800" b="1" dirty="0"/>
          </a:p>
        </p:txBody>
      </p:sp>
      <p:sp>
        <p:nvSpPr>
          <p:cNvPr id="25" name="24 - TextBox"/>
          <p:cNvSpPr txBox="1"/>
          <p:nvPr/>
        </p:nvSpPr>
        <p:spPr>
          <a:xfrm>
            <a:off x="2276460" y="5062526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26" name="25 - TextBox"/>
          <p:cNvSpPr txBox="1"/>
          <p:nvPr/>
        </p:nvSpPr>
        <p:spPr>
          <a:xfrm>
            <a:off x="3705220" y="2419320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27" name="26 - TextBox"/>
          <p:cNvSpPr txBox="1"/>
          <p:nvPr/>
        </p:nvSpPr>
        <p:spPr>
          <a:xfrm>
            <a:off x="3857620" y="5786454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28" name="27 - TextBox"/>
          <p:cNvSpPr txBox="1"/>
          <p:nvPr/>
        </p:nvSpPr>
        <p:spPr>
          <a:xfrm>
            <a:off x="5572132" y="3143248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29" name="28 - TextBox"/>
          <p:cNvSpPr txBox="1"/>
          <p:nvPr/>
        </p:nvSpPr>
        <p:spPr>
          <a:xfrm>
            <a:off x="4062410" y="4419584"/>
            <a:ext cx="3571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+</a:t>
            </a:r>
            <a:endParaRPr lang="en-US" sz="2800" b="1" dirty="0"/>
          </a:p>
        </p:txBody>
      </p:sp>
      <p:cxnSp>
        <p:nvCxnSpPr>
          <p:cNvPr id="32" name="31 - Ευθύγραμμο βέλος σύνδεσης"/>
          <p:cNvCxnSpPr/>
          <p:nvPr/>
        </p:nvCxnSpPr>
        <p:spPr>
          <a:xfrm rot="10800000" flipV="1">
            <a:off x="6215074" y="4500570"/>
            <a:ext cx="1928826" cy="571504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32 - Έλλειψη"/>
          <p:cNvSpPr/>
          <p:nvPr/>
        </p:nvSpPr>
        <p:spPr>
          <a:xfrm>
            <a:off x="8215338" y="4143380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33 - TextBox"/>
          <p:cNvSpPr txBox="1"/>
          <p:nvPr/>
        </p:nvSpPr>
        <p:spPr>
          <a:xfrm>
            <a:off x="8215338" y="4000504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36" name="35 - TextBox"/>
          <p:cNvSpPr txBox="1"/>
          <p:nvPr/>
        </p:nvSpPr>
        <p:spPr>
          <a:xfrm>
            <a:off x="4929190" y="5572140"/>
            <a:ext cx="17144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200" dirty="0" smtClean="0"/>
              <a:t>Ηλεκτρόνιο που έχει πάρει το άτομο</a:t>
            </a:r>
            <a:endParaRPr lang="en-US" sz="1200" dirty="0"/>
          </a:p>
        </p:txBody>
      </p:sp>
      <p:sp>
        <p:nvSpPr>
          <p:cNvPr id="38" name="37 - Έλλειψη"/>
          <p:cNvSpPr/>
          <p:nvPr/>
        </p:nvSpPr>
        <p:spPr>
          <a:xfrm>
            <a:off x="5786446" y="5000636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38 - TextBox"/>
          <p:cNvSpPr txBox="1"/>
          <p:nvPr/>
        </p:nvSpPr>
        <p:spPr>
          <a:xfrm>
            <a:off x="5786446" y="4857760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40" name="39 - TextBox"/>
          <p:cNvSpPr txBox="1"/>
          <p:nvPr/>
        </p:nvSpPr>
        <p:spPr>
          <a:xfrm>
            <a:off x="2285984" y="214290"/>
            <a:ext cx="33575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rgbClr val="FF0000"/>
                </a:solidFill>
              </a:rPr>
              <a:t>ΙΟΝ  - ΙΟΝΤΑ</a:t>
            </a:r>
            <a:endParaRPr lang="en-US" sz="28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4" presetClass="exit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animBg="1"/>
      <p:bldP spid="34" grpId="0"/>
      <p:bldP spid="36" grpId="0"/>
      <p:bldP spid="38" grpId="0" animBg="1"/>
      <p:bldP spid="39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- TextBox"/>
          <p:cNvSpPr txBox="1"/>
          <p:nvPr/>
        </p:nvSpPr>
        <p:spPr>
          <a:xfrm>
            <a:off x="500034" y="1785926"/>
            <a:ext cx="764386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Blip>
                <a:blip r:embed="rId2"/>
              </a:buBlip>
            </a:pPr>
            <a:r>
              <a:rPr lang="el-GR" sz="2000" dirty="0" smtClean="0"/>
              <a:t>   Προσοχή!!!! Μέσα σε  ένα </a:t>
            </a:r>
            <a:r>
              <a:rPr lang="el-GR" sz="2000" b="1" dirty="0" smtClean="0"/>
              <a:t>άτομο</a:t>
            </a:r>
            <a:r>
              <a:rPr lang="el-GR" sz="2000" dirty="0" smtClean="0"/>
              <a:t> </a:t>
            </a:r>
            <a:r>
              <a:rPr lang="el-GR" sz="2000" b="1" dirty="0" smtClean="0"/>
              <a:t>υπάρχει ίσος αριθμός πρωτονίων και ηλεκτρονίων</a:t>
            </a:r>
            <a:r>
              <a:rPr lang="el-GR" sz="2000" dirty="0" smtClean="0"/>
              <a:t>. </a:t>
            </a:r>
            <a:r>
              <a:rPr lang="el-GR" sz="2000" u="sng" dirty="0" smtClean="0"/>
              <a:t>Παράδειγμα</a:t>
            </a:r>
            <a:r>
              <a:rPr lang="el-GR" sz="2000" dirty="0" smtClean="0"/>
              <a:t> αν ένα άτομο έχει 8 πρωτόνια τότε οπωσδήποτε θα έχει και 8 ηλεκτρόνια.</a:t>
            </a:r>
            <a:endParaRPr lang="el-GR" sz="2000" b="1" dirty="0" smtClean="0"/>
          </a:p>
          <a:p>
            <a:endParaRPr lang="en-US" sz="2000" dirty="0"/>
          </a:p>
        </p:txBody>
      </p:sp>
      <p:sp>
        <p:nvSpPr>
          <p:cNvPr id="40" name="39 - TextBox"/>
          <p:cNvSpPr txBox="1"/>
          <p:nvPr/>
        </p:nvSpPr>
        <p:spPr>
          <a:xfrm>
            <a:off x="2285984" y="214290"/>
            <a:ext cx="33575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rgbClr val="FF0000"/>
                </a:solidFill>
              </a:rPr>
              <a:t>ΙΟΝ  - ΙΟΝΤΑ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35" name="34 - TextBox"/>
          <p:cNvSpPr txBox="1"/>
          <p:nvPr/>
        </p:nvSpPr>
        <p:spPr>
          <a:xfrm>
            <a:off x="500034" y="3714752"/>
            <a:ext cx="764386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Blip>
                <a:blip r:embed="rId2"/>
              </a:buBlip>
            </a:pPr>
            <a:r>
              <a:rPr lang="el-GR" sz="2000" dirty="0" smtClean="0"/>
              <a:t>   Προσοχή!!!! Μέσα σε  ένα </a:t>
            </a:r>
            <a:r>
              <a:rPr lang="el-GR" sz="2000" b="1" dirty="0" err="1" smtClean="0"/>
              <a:t>ιον</a:t>
            </a:r>
            <a:r>
              <a:rPr lang="el-GR" sz="2000" b="1" dirty="0" smtClean="0"/>
              <a:t> υπάρχει διαφορετικός αριθμός πρωτονίων και ηλεκτρονίων</a:t>
            </a:r>
            <a:r>
              <a:rPr lang="el-GR" sz="2000" dirty="0" smtClean="0"/>
              <a:t>. </a:t>
            </a:r>
            <a:r>
              <a:rPr lang="el-GR" sz="2000" u="sng" dirty="0" smtClean="0"/>
              <a:t>Παράδειγμα</a:t>
            </a:r>
            <a:r>
              <a:rPr lang="el-GR" sz="2000" dirty="0" smtClean="0"/>
              <a:t> ένα ιόν μπορεί να έχει 8 πρωτόνια  και 10 ηλεκτρόνια.</a:t>
            </a:r>
            <a:endParaRPr lang="el-GR" sz="2000" b="1" dirty="0" smtClean="0"/>
          </a:p>
          <a:p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Έλλειψη"/>
          <p:cNvSpPr/>
          <p:nvPr/>
        </p:nvSpPr>
        <p:spPr>
          <a:xfrm>
            <a:off x="0" y="1643050"/>
            <a:ext cx="4071934" cy="378619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6 - Έλλειψη"/>
          <p:cNvSpPr/>
          <p:nvPr/>
        </p:nvSpPr>
        <p:spPr>
          <a:xfrm>
            <a:off x="3571868" y="3357562"/>
            <a:ext cx="222252" cy="24678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7 - Έλλειψη"/>
          <p:cNvSpPr/>
          <p:nvPr/>
        </p:nvSpPr>
        <p:spPr>
          <a:xfrm>
            <a:off x="714348" y="3959727"/>
            <a:ext cx="222252" cy="24678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8 - Έλλειψη"/>
          <p:cNvSpPr/>
          <p:nvPr/>
        </p:nvSpPr>
        <p:spPr>
          <a:xfrm>
            <a:off x="2357422" y="3539494"/>
            <a:ext cx="222252" cy="24678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9 - Έλλειψη"/>
          <p:cNvSpPr/>
          <p:nvPr/>
        </p:nvSpPr>
        <p:spPr>
          <a:xfrm>
            <a:off x="1785918" y="1673711"/>
            <a:ext cx="222252" cy="24678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10 - Έλλειψη"/>
          <p:cNvSpPr/>
          <p:nvPr/>
        </p:nvSpPr>
        <p:spPr>
          <a:xfrm>
            <a:off x="3071802" y="4602669"/>
            <a:ext cx="222252" cy="24678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11 - Έλλειψη"/>
          <p:cNvSpPr/>
          <p:nvPr/>
        </p:nvSpPr>
        <p:spPr>
          <a:xfrm>
            <a:off x="2071670" y="3539494"/>
            <a:ext cx="222252" cy="24678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12 - Έλλειψη"/>
          <p:cNvSpPr/>
          <p:nvPr/>
        </p:nvSpPr>
        <p:spPr>
          <a:xfrm>
            <a:off x="2357422" y="3039428"/>
            <a:ext cx="222252" cy="24678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13 - Έλλειψη"/>
          <p:cNvSpPr/>
          <p:nvPr/>
        </p:nvSpPr>
        <p:spPr>
          <a:xfrm>
            <a:off x="2500298" y="3253742"/>
            <a:ext cx="222252" cy="24678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14 - Έλλειψη"/>
          <p:cNvSpPr/>
          <p:nvPr/>
        </p:nvSpPr>
        <p:spPr>
          <a:xfrm>
            <a:off x="2143108" y="3253742"/>
            <a:ext cx="222252" cy="24678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15 - Έλλειψη"/>
          <p:cNvSpPr/>
          <p:nvPr/>
        </p:nvSpPr>
        <p:spPr>
          <a:xfrm>
            <a:off x="1785918" y="3325180"/>
            <a:ext cx="222252" cy="24678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16 - Έλλειψη"/>
          <p:cNvSpPr/>
          <p:nvPr/>
        </p:nvSpPr>
        <p:spPr>
          <a:xfrm>
            <a:off x="2214546" y="3825246"/>
            <a:ext cx="222252" cy="24678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8" name="28 - Ομάδα"/>
          <p:cNvGrpSpPr/>
          <p:nvPr/>
        </p:nvGrpSpPr>
        <p:grpSpPr>
          <a:xfrm>
            <a:off x="1785914" y="3500438"/>
            <a:ext cx="293690" cy="451869"/>
            <a:chOff x="5051655" y="1000108"/>
            <a:chExt cx="377601" cy="523220"/>
          </a:xfrm>
        </p:grpSpPr>
        <p:sp>
          <p:nvSpPr>
            <p:cNvPr id="19" name="18 - Έλλειψη"/>
            <p:cNvSpPr/>
            <p:nvPr/>
          </p:nvSpPr>
          <p:spPr>
            <a:xfrm>
              <a:off x="5143504" y="1142984"/>
              <a:ext cx="285752" cy="285752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19 - TextBox"/>
            <p:cNvSpPr txBox="1"/>
            <p:nvPr/>
          </p:nvSpPr>
          <p:spPr>
            <a:xfrm>
              <a:off x="5051655" y="1000108"/>
              <a:ext cx="21431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2800" b="1" dirty="0" smtClean="0"/>
                <a:t>+</a:t>
              </a:r>
              <a:endParaRPr lang="en-US" sz="2800" b="1" dirty="0"/>
            </a:p>
          </p:txBody>
        </p:sp>
      </p:grpSp>
      <p:grpSp>
        <p:nvGrpSpPr>
          <p:cNvPr id="21" name="39 - Ομάδα"/>
          <p:cNvGrpSpPr/>
          <p:nvPr/>
        </p:nvGrpSpPr>
        <p:grpSpPr>
          <a:xfrm>
            <a:off x="1928794" y="2977218"/>
            <a:ext cx="222252" cy="451869"/>
            <a:chOff x="5143504" y="1000108"/>
            <a:chExt cx="285752" cy="523220"/>
          </a:xfrm>
        </p:grpSpPr>
        <p:sp>
          <p:nvSpPr>
            <p:cNvPr id="22" name="21 - Έλλειψη"/>
            <p:cNvSpPr/>
            <p:nvPr/>
          </p:nvSpPr>
          <p:spPr>
            <a:xfrm>
              <a:off x="5143504" y="1142984"/>
              <a:ext cx="285752" cy="285752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22 - TextBox"/>
            <p:cNvSpPr txBox="1"/>
            <p:nvPr/>
          </p:nvSpPr>
          <p:spPr>
            <a:xfrm>
              <a:off x="5143504" y="1000108"/>
              <a:ext cx="21431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2800" b="1" dirty="0" smtClean="0"/>
                <a:t>+</a:t>
              </a:r>
              <a:endParaRPr lang="en-US" sz="2800" b="1" dirty="0"/>
            </a:p>
          </p:txBody>
        </p:sp>
      </p:grpSp>
      <p:sp>
        <p:nvSpPr>
          <p:cNvPr id="24" name="23 - TextBox"/>
          <p:cNvSpPr txBox="1"/>
          <p:nvPr/>
        </p:nvSpPr>
        <p:spPr>
          <a:xfrm>
            <a:off x="2285984" y="2928934"/>
            <a:ext cx="16668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+</a:t>
            </a:r>
            <a:endParaRPr lang="en-US" sz="2800" b="1" dirty="0"/>
          </a:p>
        </p:txBody>
      </p:sp>
      <p:sp>
        <p:nvSpPr>
          <p:cNvPr id="25" name="24 - TextBox"/>
          <p:cNvSpPr txBox="1"/>
          <p:nvPr/>
        </p:nvSpPr>
        <p:spPr>
          <a:xfrm>
            <a:off x="714348" y="3786190"/>
            <a:ext cx="27781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26" name="25 - TextBox"/>
          <p:cNvSpPr txBox="1"/>
          <p:nvPr/>
        </p:nvSpPr>
        <p:spPr>
          <a:xfrm>
            <a:off x="1714480" y="1500174"/>
            <a:ext cx="27781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27" name="26 - TextBox"/>
          <p:cNvSpPr txBox="1"/>
          <p:nvPr/>
        </p:nvSpPr>
        <p:spPr>
          <a:xfrm>
            <a:off x="3000364" y="4429132"/>
            <a:ext cx="27781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28" name="27 - TextBox"/>
          <p:cNvSpPr txBox="1"/>
          <p:nvPr/>
        </p:nvSpPr>
        <p:spPr>
          <a:xfrm>
            <a:off x="3500430" y="3143248"/>
            <a:ext cx="27781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29" name="28 - TextBox"/>
          <p:cNvSpPr txBox="1"/>
          <p:nvPr/>
        </p:nvSpPr>
        <p:spPr>
          <a:xfrm>
            <a:off x="2285984" y="3429000"/>
            <a:ext cx="2778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+</a:t>
            </a:r>
            <a:endParaRPr lang="en-US" sz="2800" b="1" dirty="0"/>
          </a:p>
        </p:txBody>
      </p:sp>
      <p:sp>
        <p:nvSpPr>
          <p:cNvPr id="30" name="29 - TextBox"/>
          <p:cNvSpPr txBox="1"/>
          <p:nvPr/>
        </p:nvSpPr>
        <p:spPr>
          <a:xfrm>
            <a:off x="5572132" y="5429264"/>
            <a:ext cx="335758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Είναι </a:t>
            </a:r>
            <a:r>
              <a:rPr lang="el-GR" sz="2000" b="1" dirty="0" smtClean="0"/>
              <a:t>ιόν</a:t>
            </a:r>
            <a:r>
              <a:rPr lang="el-GR" sz="2000" dirty="0" smtClean="0"/>
              <a:t> γιατί έχει 3 πρωτόνια και 2 ηλεκτρόνια</a:t>
            </a:r>
            <a:endParaRPr lang="en-US" sz="2000" dirty="0"/>
          </a:p>
        </p:txBody>
      </p:sp>
      <p:sp>
        <p:nvSpPr>
          <p:cNvPr id="31" name="30 - Έλλειψη"/>
          <p:cNvSpPr/>
          <p:nvPr/>
        </p:nvSpPr>
        <p:spPr>
          <a:xfrm>
            <a:off x="5072066" y="1571612"/>
            <a:ext cx="4071934" cy="378619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31 - Έλλειψη"/>
          <p:cNvSpPr/>
          <p:nvPr/>
        </p:nvSpPr>
        <p:spPr>
          <a:xfrm>
            <a:off x="7858148" y="4102603"/>
            <a:ext cx="222252" cy="24678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32 - Έλλειψη"/>
          <p:cNvSpPr/>
          <p:nvPr/>
        </p:nvSpPr>
        <p:spPr>
          <a:xfrm>
            <a:off x="5786414" y="3888289"/>
            <a:ext cx="222252" cy="24678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33 - Έλλειψη"/>
          <p:cNvSpPr/>
          <p:nvPr/>
        </p:nvSpPr>
        <p:spPr>
          <a:xfrm>
            <a:off x="7777186" y="3101230"/>
            <a:ext cx="222252" cy="24678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36 - Έλλειψη"/>
          <p:cNvSpPr/>
          <p:nvPr/>
        </p:nvSpPr>
        <p:spPr>
          <a:xfrm>
            <a:off x="7491434" y="3101230"/>
            <a:ext cx="222252" cy="24678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39 - Έλλειψη"/>
          <p:cNvSpPr/>
          <p:nvPr/>
        </p:nvSpPr>
        <p:spPr>
          <a:xfrm>
            <a:off x="7562872" y="2815478"/>
            <a:ext cx="222252" cy="24678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40 - Έλλειψη"/>
          <p:cNvSpPr/>
          <p:nvPr/>
        </p:nvSpPr>
        <p:spPr>
          <a:xfrm>
            <a:off x="7205682" y="2886916"/>
            <a:ext cx="222252" cy="24678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3" name="28 - Ομάδα"/>
          <p:cNvGrpSpPr/>
          <p:nvPr/>
        </p:nvGrpSpPr>
        <p:grpSpPr>
          <a:xfrm>
            <a:off x="7277120" y="3062174"/>
            <a:ext cx="222252" cy="451869"/>
            <a:chOff x="5143504" y="1000108"/>
            <a:chExt cx="285752" cy="523220"/>
          </a:xfrm>
        </p:grpSpPr>
        <p:sp>
          <p:nvSpPr>
            <p:cNvPr id="44" name="43 - Έλλειψη"/>
            <p:cNvSpPr/>
            <p:nvPr/>
          </p:nvSpPr>
          <p:spPr>
            <a:xfrm>
              <a:off x="5143504" y="1142984"/>
              <a:ext cx="285752" cy="285752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44 - TextBox"/>
            <p:cNvSpPr txBox="1"/>
            <p:nvPr/>
          </p:nvSpPr>
          <p:spPr>
            <a:xfrm>
              <a:off x="5143504" y="1000108"/>
              <a:ext cx="21431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2800" b="1" dirty="0" smtClean="0"/>
                <a:t>+</a:t>
              </a:r>
              <a:endParaRPr lang="en-US" sz="2800" b="1" dirty="0"/>
            </a:p>
          </p:txBody>
        </p:sp>
      </p:grpSp>
      <p:grpSp>
        <p:nvGrpSpPr>
          <p:cNvPr id="46" name="39 - Ομάδα"/>
          <p:cNvGrpSpPr/>
          <p:nvPr/>
        </p:nvGrpSpPr>
        <p:grpSpPr>
          <a:xfrm>
            <a:off x="7286639" y="2500306"/>
            <a:ext cx="284166" cy="451869"/>
            <a:chOff x="5063900" y="955357"/>
            <a:chExt cx="365356" cy="523220"/>
          </a:xfrm>
        </p:grpSpPr>
        <p:sp>
          <p:nvSpPr>
            <p:cNvPr id="47" name="46 - Έλλειψη"/>
            <p:cNvSpPr/>
            <p:nvPr/>
          </p:nvSpPr>
          <p:spPr>
            <a:xfrm>
              <a:off x="5143504" y="1142984"/>
              <a:ext cx="285752" cy="285752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47 - TextBox"/>
            <p:cNvSpPr txBox="1"/>
            <p:nvPr/>
          </p:nvSpPr>
          <p:spPr>
            <a:xfrm>
              <a:off x="5063900" y="955357"/>
              <a:ext cx="21431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2800" b="1" dirty="0" smtClean="0"/>
                <a:t>+</a:t>
              </a:r>
              <a:endParaRPr lang="en-US" sz="2800" b="1" dirty="0"/>
            </a:p>
          </p:txBody>
        </p:sp>
      </p:grpSp>
      <p:sp>
        <p:nvSpPr>
          <p:cNvPr id="50" name="49 - TextBox"/>
          <p:cNvSpPr txBox="1"/>
          <p:nvPr/>
        </p:nvSpPr>
        <p:spPr>
          <a:xfrm>
            <a:off x="5715008" y="3714752"/>
            <a:ext cx="27781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53" name="52 - TextBox"/>
          <p:cNvSpPr txBox="1"/>
          <p:nvPr/>
        </p:nvSpPr>
        <p:spPr>
          <a:xfrm>
            <a:off x="7858148" y="3929066"/>
            <a:ext cx="27781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54" name="53 - TextBox"/>
          <p:cNvSpPr txBox="1"/>
          <p:nvPr/>
        </p:nvSpPr>
        <p:spPr>
          <a:xfrm>
            <a:off x="7715272" y="3000372"/>
            <a:ext cx="2778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+</a:t>
            </a:r>
            <a:endParaRPr lang="en-US" sz="2800" b="1" dirty="0"/>
          </a:p>
        </p:txBody>
      </p:sp>
      <p:sp>
        <p:nvSpPr>
          <p:cNvPr id="55" name="54 - TextBox"/>
          <p:cNvSpPr txBox="1"/>
          <p:nvPr/>
        </p:nvSpPr>
        <p:spPr>
          <a:xfrm>
            <a:off x="214282" y="5572140"/>
            <a:ext cx="335758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Είναι </a:t>
            </a:r>
            <a:r>
              <a:rPr lang="el-GR" sz="2000" b="1" dirty="0" smtClean="0"/>
              <a:t>άτομο</a:t>
            </a:r>
            <a:r>
              <a:rPr lang="el-GR" sz="2000" dirty="0" smtClean="0"/>
              <a:t> γιατί έχει 4 πρωτόνια και 4 ηλεκτρόνια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Έλλειψη"/>
          <p:cNvSpPr/>
          <p:nvPr/>
        </p:nvSpPr>
        <p:spPr>
          <a:xfrm>
            <a:off x="-142876" y="3071810"/>
            <a:ext cx="4071934" cy="378619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7 - Έλλειψη"/>
          <p:cNvSpPr/>
          <p:nvPr/>
        </p:nvSpPr>
        <p:spPr>
          <a:xfrm>
            <a:off x="571472" y="5388487"/>
            <a:ext cx="222252" cy="24678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8 - Έλλειψη"/>
          <p:cNvSpPr/>
          <p:nvPr/>
        </p:nvSpPr>
        <p:spPr>
          <a:xfrm>
            <a:off x="2214546" y="4968254"/>
            <a:ext cx="222252" cy="24678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9 - Έλλειψη"/>
          <p:cNvSpPr/>
          <p:nvPr/>
        </p:nvSpPr>
        <p:spPr>
          <a:xfrm>
            <a:off x="2000232" y="3531099"/>
            <a:ext cx="222252" cy="24678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11 - Έλλειψη"/>
          <p:cNvSpPr/>
          <p:nvPr/>
        </p:nvSpPr>
        <p:spPr>
          <a:xfrm>
            <a:off x="1928794" y="4968254"/>
            <a:ext cx="222252" cy="24678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12 - Έλλειψη"/>
          <p:cNvSpPr/>
          <p:nvPr/>
        </p:nvSpPr>
        <p:spPr>
          <a:xfrm>
            <a:off x="2214546" y="4468188"/>
            <a:ext cx="222252" cy="24678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13 - Έλλειψη"/>
          <p:cNvSpPr/>
          <p:nvPr/>
        </p:nvSpPr>
        <p:spPr>
          <a:xfrm>
            <a:off x="2357422" y="4682502"/>
            <a:ext cx="222252" cy="24678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14 - Έλλειψη"/>
          <p:cNvSpPr/>
          <p:nvPr/>
        </p:nvSpPr>
        <p:spPr>
          <a:xfrm>
            <a:off x="2000232" y="4682502"/>
            <a:ext cx="222252" cy="24678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15 - Έλλειψη"/>
          <p:cNvSpPr/>
          <p:nvPr/>
        </p:nvSpPr>
        <p:spPr>
          <a:xfrm>
            <a:off x="1643042" y="4753940"/>
            <a:ext cx="222252" cy="24678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16 - Έλλειψη"/>
          <p:cNvSpPr/>
          <p:nvPr/>
        </p:nvSpPr>
        <p:spPr>
          <a:xfrm>
            <a:off x="2071670" y="5254006"/>
            <a:ext cx="222252" cy="24678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" name="28 - Ομάδα"/>
          <p:cNvGrpSpPr/>
          <p:nvPr/>
        </p:nvGrpSpPr>
        <p:grpSpPr>
          <a:xfrm>
            <a:off x="1643038" y="4929198"/>
            <a:ext cx="293690" cy="451869"/>
            <a:chOff x="5051655" y="1000108"/>
            <a:chExt cx="377601" cy="523220"/>
          </a:xfrm>
        </p:grpSpPr>
        <p:sp>
          <p:nvSpPr>
            <p:cNvPr id="19" name="18 - Έλλειψη"/>
            <p:cNvSpPr/>
            <p:nvPr/>
          </p:nvSpPr>
          <p:spPr>
            <a:xfrm>
              <a:off x="5143504" y="1142984"/>
              <a:ext cx="285752" cy="285752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19 - TextBox"/>
            <p:cNvSpPr txBox="1"/>
            <p:nvPr/>
          </p:nvSpPr>
          <p:spPr>
            <a:xfrm>
              <a:off x="5051655" y="1000108"/>
              <a:ext cx="21431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2800" b="1" dirty="0" smtClean="0"/>
                <a:t>+</a:t>
              </a:r>
              <a:endParaRPr lang="en-US" sz="2800" b="1" dirty="0"/>
            </a:p>
          </p:txBody>
        </p:sp>
      </p:grpSp>
      <p:grpSp>
        <p:nvGrpSpPr>
          <p:cNvPr id="3" name="39 - Ομάδα"/>
          <p:cNvGrpSpPr/>
          <p:nvPr/>
        </p:nvGrpSpPr>
        <p:grpSpPr>
          <a:xfrm>
            <a:off x="1785918" y="4405978"/>
            <a:ext cx="222252" cy="451869"/>
            <a:chOff x="5143504" y="1000108"/>
            <a:chExt cx="285752" cy="523220"/>
          </a:xfrm>
        </p:grpSpPr>
        <p:sp>
          <p:nvSpPr>
            <p:cNvPr id="22" name="21 - Έλλειψη"/>
            <p:cNvSpPr/>
            <p:nvPr/>
          </p:nvSpPr>
          <p:spPr>
            <a:xfrm>
              <a:off x="5143504" y="1142984"/>
              <a:ext cx="285752" cy="285752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22 - TextBox"/>
            <p:cNvSpPr txBox="1"/>
            <p:nvPr/>
          </p:nvSpPr>
          <p:spPr>
            <a:xfrm>
              <a:off x="5143504" y="1000108"/>
              <a:ext cx="21431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2800" b="1" dirty="0" smtClean="0"/>
                <a:t>+</a:t>
              </a:r>
              <a:endParaRPr lang="en-US" sz="2800" b="1" dirty="0"/>
            </a:p>
          </p:txBody>
        </p:sp>
      </p:grpSp>
      <p:sp>
        <p:nvSpPr>
          <p:cNvPr id="24" name="23 - TextBox"/>
          <p:cNvSpPr txBox="1"/>
          <p:nvPr/>
        </p:nvSpPr>
        <p:spPr>
          <a:xfrm>
            <a:off x="2143108" y="4357694"/>
            <a:ext cx="16668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+</a:t>
            </a:r>
            <a:endParaRPr lang="en-US" sz="2800" b="1" dirty="0"/>
          </a:p>
        </p:txBody>
      </p:sp>
      <p:sp>
        <p:nvSpPr>
          <p:cNvPr id="25" name="24 - TextBox"/>
          <p:cNvSpPr txBox="1"/>
          <p:nvPr/>
        </p:nvSpPr>
        <p:spPr>
          <a:xfrm>
            <a:off x="571472" y="5214950"/>
            <a:ext cx="27781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26" name="25 - TextBox"/>
          <p:cNvSpPr txBox="1"/>
          <p:nvPr/>
        </p:nvSpPr>
        <p:spPr>
          <a:xfrm>
            <a:off x="1928794" y="3357562"/>
            <a:ext cx="27781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29" name="28 - TextBox"/>
          <p:cNvSpPr txBox="1"/>
          <p:nvPr/>
        </p:nvSpPr>
        <p:spPr>
          <a:xfrm>
            <a:off x="2143108" y="4857760"/>
            <a:ext cx="2778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+</a:t>
            </a:r>
            <a:endParaRPr lang="en-US" sz="2800" b="1" dirty="0"/>
          </a:p>
        </p:txBody>
      </p:sp>
      <p:sp>
        <p:nvSpPr>
          <p:cNvPr id="31" name="30 - Έλλειψη"/>
          <p:cNvSpPr/>
          <p:nvPr/>
        </p:nvSpPr>
        <p:spPr>
          <a:xfrm>
            <a:off x="4929190" y="3000372"/>
            <a:ext cx="4071934" cy="378619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31 - Έλλειψη"/>
          <p:cNvSpPr/>
          <p:nvPr/>
        </p:nvSpPr>
        <p:spPr>
          <a:xfrm>
            <a:off x="7715272" y="5531363"/>
            <a:ext cx="222252" cy="24678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32 - Έλλειψη"/>
          <p:cNvSpPr/>
          <p:nvPr/>
        </p:nvSpPr>
        <p:spPr>
          <a:xfrm>
            <a:off x="5643538" y="5317049"/>
            <a:ext cx="222252" cy="24678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33 - Έλλειψη"/>
          <p:cNvSpPr/>
          <p:nvPr/>
        </p:nvSpPr>
        <p:spPr>
          <a:xfrm>
            <a:off x="7348563" y="4815742"/>
            <a:ext cx="222252" cy="24678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36 - Έλλειψη"/>
          <p:cNvSpPr/>
          <p:nvPr/>
        </p:nvSpPr>
        <p:spPr>
          <a:xfrm>
            <a:off x="7062811" y="4815742"/>
            <a:ext cx="222252" cy="24678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39 - Έλλειψη"/>
          <p:cNvSpPr/>
          <p:nvPr/>
        </p:nvSpPr>
        <p:spPr>
          <a:xfrm>
            <a:off x="7134249" y="4529990"/>
            <a:ext cx="222252" cy="24678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40 - Έλλειψη"/>
          <p:cNvSpPr/>
          <p:nvPr/>
        </p:nvSpPr>
        <p:spPr>
          <a:xfrm>
            <a:off x="6777059" y="4601428"/>
            <a:ext cx="222252" cy="24678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" name="28 - Ομάδα"/>
          <p:cNvGrpSpPr/>
          <p:nvPr/>
        </p:nvGrpSpPr>
        <p:grpSpPr>
          <a:xfrm>
            <a:off x="6786578" y="4714884"/>
            <a:ext cx="284171" cy="451869"/>
            <a:chOff x="5063894" y="928547"/>
            <a:chExt cx="365362" cy="523220"/>
          </a:xfrm>
        </p:grpSpPr>
        <p:sp>
          <p:nvSpPr>
            <p:cNvPr id="44" name="43 - Έλλειψη"/>
            <p:cNvSpPr/>
            <p:nvPr/>
          </p:nvSpPr>
          <p:spPr>
            <a:xfrm>
              <a:off x="5143504" y="1142984"/>
              <a:ext cx="285752" cy="285752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44 - TextBox"/>
            <p:cNvSpPr txBox="1"/>
            <p:nvPr/>
          </p:nvSpPr>
          <p:spPr>
            <a:xfrm>
              <a:off x="5063894" y="928547"/>
              <a:ext cx="21431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2800" b="1" dirty="0" smtClean="0"/>
                <a:t>+</a:t>
              </a:r>
              <a:endParaRPr lang="en-US" sz="2800" b="1" dirty="0"/>
            </a:p>
          </p:txBody>
        </p:sp>
      </p:grpSp>
      <p:grpSp>
        <p:nvGrpSpPr>
          <p:cNvPr id="6" name="39 - Ομάδα"/>
          <p:cNvGrpSpPr/>
          <p:nvPr/>
        </p:nvGrpSpPr>
        <p:grpSpPr>
          <a:xfrm>
            <a:off x="6858016" y="4214818"/>
            <a:ext cx="284166" cy="451869"/>
            <a:chOff x="5063900" y="955357"/>
            <a:chExt cx="365356" cy="523220"/>
          </a:xfrm>
        </p:grpSpPr>
        <p:sp>
          <p:nvSpPr>
            <p:cNvPr id="47" name="46 - Έλλειψη"/>
            <p:cNvSpPr/>
            <p:nvPr/>
          </p:nvSpPr>
          <p:spPr>
            <a:xfrm>
              <a:off x="5143504" y="1142984"/>
              <a:ext cx="285752" cy="285752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47 - TextBox"/>
            <p:cNvSpPr txBox="1"/>
            <p:nvPr/>
          </p:nvSpPr>
          <p:spPr>
            <a:xfrm>
              <a:off x="5063900" y="955357"/>
              <a:ext cx="21431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2800" b="1" dirty="0" smtClean="0"/>
                <a:t>+</a:t>
              </a:r>
              <a:endParaRPr lang="en-US" sz="2800" b="1" dirty="0"/>
            </a:p>
          </p:txBody>
        </p:sp>
      </p:grpSp>
      <p:sp>
        <p:nvSpPr>
          <p:cNvPr id="50" name="49 - TextBox"/>
          <p:cNvSpPr txBox="1"/>
          <p:nvPr/>
        </p:nvSpPr>
        <p:spPr>
          <a:xfrm>
            <a:off x="5572132" y="5143512"/>
            <a:ext cx="27781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53" name="52 - TextBox"/>
          <p:cNvSpPr txBox="1"/>
          <p:nvPr/>
        </p:nvSpPr>
        <p:spPr>
          <a:xfrm>
            <a:off x="7715272" y="5357826"/>
            <a:ext cx="27781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54" name="53 - TextBox"/>
          <p:cNvSpPr txBox="1"/>
          <p:nvPr/>
        </p:nvSpPr>
        <p:spPr>
          <a:xfrm>
            <a:off x="7286649" y="4714884"/>
            <a:ext cx="2778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+</a:t>
            </a:r>
            <a:endParaRPr lang="en-US" sz="2800" b="1" dirty="0"/>
          </a:p>
        </p:txBody>
      </p:sp>
      <p:sp>
        <p:nvSpPr>
          <p:cNvPr id="55" name="54 - TextBox"/>
          <p:cNvSpPr txBox="1"/>
          <p:nvPr/>
        </p:nvSpPr>
        <p:spPr>
          <a:xfrm>
            <a:off x="0" y="1571612"/>
            <a:ext cx="335758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>
                <a:solidFill>
                  <a:srgbClr val="FF0000"/>
                </a:solidFill>
              </a:rPr>
              <a:t>ΚΑΤΙΟΝΤΑ</a:t>
            </a:r>
            <a:r>
              <a:rPr lang="el-GR" sz="2000" dirty="0" smtClean="0"/>
              <a:t> που έχουν </a:t>
            </a:r>
            <a:r>
              <a:rPr lang="el-GR" sz="2000" dirty="0" smtClean="0">
                <a:solidFill>
                  <a:srgbClr val="FF0000"/>
                </a:solidFill>
              </a:rPr>
              <a:t>περισσότερα     πρωτόνια  </a:t>
            </a:r>
            <a:r>
              <a:rPr lang="el-GR" sz="2000" dirty="0" smtClean="0"/>
              <a:t>από  ηλεκτρόνια.  </a:t>
            </a:r>
            <a:endParaRPr lang="en-US" sz="2000" b="1" dirty="0"/>
          </a:p>
        </p:txBody>
      </p:sp>
      <p:sp>
        <p:nvSpPr>
          <p:cNvPr id="46" name="45 - TextBox"/>
          <p:cNvSpPr txBox="1"/>
          <p:nvPr/>
        </p:nvSpPr>
        <p:spPr>
          <a:xfrm>
            <a:off x="2571736" y="214290"/>
            <a:ext cx="30718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/>
              <a:t>Τα </a:t>
            </a:r>
            <a:r>
              <a:rPr lang="el-GR" sz="2000" b="1" dirty="0" smtClean="0">
                <a:solidFill>
                  <a:srgbClr val="FF0000"/>
                </a:solidFill>
              </a:rPr>
              <a:t>ΙΟΝΤΑ</a:t>
            </a:r>
            <a:r>
              <a:rPr lang="el-GR" sz="2000" b="1" dirty="0" smtClean="0"/>
              <a:t> χωρίζονται σε :</a:t>
            </a:r>
            <a:endParaRPr lang="en-US" sz="2000" b="1" dirty="0"/>
          </a:p>
        </p:txBody>
      </p:sp>
      <p:cxnSp>
        <p:nvCxnSpPr>
          <p:cNvPr id="51" name="50 - Ευθύγραμμο βέλος σύνδεσης"/>
          <p:cNvCxnSpPr/>
          <p:nvPr/>
        </p:nvCxnSpPr>
        <p:spPr>
          <a:xfrm>
            <a:off x="4643438" y="642918"/>
            <a:ext cx="1357322" cy="8572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55 - Ευθύγραμμο βέλος σύνδεσης"/>
          <p:cNvCxnSpPr/>
          <p:nvPr/>
        </p:nvCxnSpPr>
        <p:spPr>
          <a:xfrm rot="10800000" flipV="1">
            <a:off x="2000232" y="642918"/>
            <a:ext cx="1500198" cy="8572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59 - TextBox"/>
          <p:cNvSpPr txBox="1"/>
          <p:nvPr/>
        </p:nvSpPr>
        <p:spPr>
          <a:xfrm>
            <a:off x="5786414" y="1571612"/>
            <a:ext cx="335758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>
                <a:solidFill>
                  <a:srgbClr val="FF0000"/>
                </a:solidFill>
              </a:rPr>
              <a:t>ΑΝΙΟΝΤΑ </a:t>
            </a:r>
            <a:r>
              <a:rPr lang="el-GR" sz="2000" dirty="0" smtClean="0"/>
              <a:t>που έχουν </a:t>
            </a:r>
            <a:r>
              <a:rPr lang="el-GR" sz="2000" dirty="0" smtClean="0">
                <a:solidFill>
                  <a:srgbClr val="FF0000"/>
                </a:solidFill>
              </a:rPr>
              <a:t>περισσότερα     ηλεκτρόνια </a:t>
            </a:r>
            <a:r>
              <a:rPr lang="el-GR" sz="2000" dirty="0" smtClean="0"/>
              <a:t>από  πρωτόνια.  </a:t>
            </a:r>
            <a:endParaRPr lang="en-US" sz="2000" b="1" dirty="0"/>
          </a:p>
        </p:txBody>
      </p:sp>
      <p:sp>
        <p:nvSpPr>
          <p:cNvPr id="63" name="62 - Έλλειψη"/>
          <p:cNvSpPr/>
          <p:nvPr/>
        </p:nvSpPr>
        <p:spPr>
          <a:xfrm>
            <a:off x="5786414" y="4174041"/>
            <a:ext cx="222252" cy="24678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63 - TextBox"/>
          <p:cNvSpPr txBox="1"/>
          <p:nvPr/>
        </p:nvSpPr>
        <p:spPr>
          <a:xfrm>
            <a:off x="5715008" y="4000504"/>
            <a:ext cx="27781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65" name="64 - Έλλειψη"/>
          <p:cNvSpPr/>
          <p:nvPr/>
        </p:nvSpPr>
        <p:spPr>
          <a:xfrm>
            <a:off x="8072430" y="4174041"/>
            <a:ext cx="222252" cy="24678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65 - TextBox"/>
          <p:cNvSpPr txBox="1"/>
          <p:nvPr/>
        </p:nvSpPr>
        <p:spPr>
          <a:xfrm>
            <a:off x="8001024" y="4000504"/>
            <a:ext cx="27781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67" name="66 - Έλλειψη"/>
          <p:cNvSpPr/>
          <p:nvPr/>
        </p:nvSpPr>
        <p:spPr>
          <a:xfrm>
            <a:off x="6429356" y="5888553"/>
            <a:ext cx="222252" cy="24678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67 - TextBox"/>
          <p:cNvSpPr txBox="1"/>
          <p:nvPr/>
        </p:nvSpPr>
        <p:spPr>
          <a:xfrm>
            <a:off x="6357950" y="5715016"/>
            <a:ext cx="27781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69" name="68 - Έλλειψη"/>
          <p:cNvSpPr/>
          <p:nvPr/>
        </p:nvSpPr>
        <p:spPr>
          <a:xfrm>
            <a:off x="7215174" y="3388223"/>
            <a:ext cx="222252" cy="24678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69 - TextBox"/>
          <p:cNvSpPr txBox="1"/>
          <p:nvPr/>
        </p:nvSpPr>
        <p:spPr>
          <a:xfrm>
            <a:off x="7143768" y="3214686"/>
            <a:ext cx="27781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2000232" y="285728"/>
            <a:ext cx="600079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>
                <a:solidFill>
                  <a:srgbClr val="FF0000"/>
                </a:solidFill>
              </a:rPr>
              <a:t>ΗΛΕΚΤΡΙΚΟ ΦΟΡΤΙΟ</a:t>
            </a:r>
            <a:endParaRPr lang="en-US" sz="4000" b="1" dirty="0">
              <a:solidFill>
                <a:srgbClr val="FF0000"/>
              </a:solidFill>
            </a:endParaRPr>
          </a:p>
        </p:txBody>
      </p:sp>
      <p:sp>
        <p:nvSpPr>
          <p:cNvPr id="7" name="2 - Θέση περιεχομένου"/>
          <p:cNvSpPr>
            <a:spLocks noGrp="1"/>
          </p:cNvSpPr>
          <p:nvPr>
            <p:ph idx="1"/>
          </p:nvPr>
        </p:nvSpPr>
        <p:spPr>
          <a:xfrm>
            <a:off x="428596" y="1643051"/>
            <a:ext cx="8229600" cy="2286016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l-GR" sz="2400" dirty="0" smtClean="0"/>
              <a:t>Υπάρχουν δύο είδη </a:t>
            </a:r>
            <a:r>
              <a:rPr lang="el-GR" sz="2400" dirty="0" smtClean="0">
                <a:solidFill>
                  <a:srgbClr val="FF0000"/>
                </a:solidFill>
              </a:rPr>
              <a:t>ηλεκτρικού  φορτίου</a:t>
            </a:r>
          </a:p>
          <a:p>
            <a:pPr>
              <a:buNone/>
            </a:pPr>
            <a:endParaRPr lang="el-GR" sz="2400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l-GR" sz="2400" dirty="0" smtClean="0">
                <a:solidFill>
                  <a:srgbClr val="FF0000"/>
                </a:solidFill>
              </a:rPr>
              <a:t> </a:t>
            </a:r>
          </a:p>
          <a:p>
            <a:pPr>
              <a:buNone/>
            </a:pPr>
            <a:endParaRPr lang="el-GR" sz="2400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l-GR" sz="2400" dirty="0" smtClean="0">
                <a:solidFill>
                  <a:srgbClr val="FF0000"/>
                </a:solidFill>
              </a:rPr>
              <a:t>Το </a:t>
            </a:r>
            <a:r>
              <a:rPr lang="el-GR" sz="2400" b="1" u="sng" dirty="0" smtClean="0"/>
              <a:t>θετικό</a:t>
            </a:r>
            <a:r>
              <a:rPr lang="el-GR" sz="2400" dirty="0" smtClean="0">
                <a:solidFill>
                  <a:srgbClr val="FF0000"/>
                </a:solidFill>
              </a:rPr>
              <a:t> ηλεκτρικό φορτίο (συμβολίζεται με  </a:t>
            </a:r>
            <a:r>
              <a:rPr lang="el-GR" sz="2400" b="1" dirty="0" smtClean="0"/>
              <a:t>+</a:t>
            </a:r>
            <a:r>
              <a:rPr lang="el-GR" sz="2400" dirty="0" smtClean="0">
                <a:solidFill>
                  <a:srgbClr val="FF0000"/>
                </a:solidFill>
              </a:rPr>
              <a:t>)</a:t>
            </a:r>
          </a:p>
          <a:p>
            <a:pPr>
              <a:buNone/>
            </a:pPr>
            <a:endParaRPr lang="el-GR" sz="2400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el-GR" sz="2400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el-GR" sz="2400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l-GR" sz="2400" dirty="0" smtClean="0">
                <a:solidFill>
                  <a:srgbClr val="FF0000"/>
                </a:solidFill>
              </a:rPr>
              <a:t>  </a:t>
            </a:r>
            <a:endParaRPr lang="el-GR" sz="2400" dirty="0" smtClean="0"/>
          </a:p>
          <a:p>
            <a:pPr>
              <a:buNone/>
            </a:pPr>
            <a:r>
              <a:rPr lang="el-GR" sz="2400" dirty="0" smtClean="0">
                <a:solidFill>
                  <a:srgbClr val="FF0000"/>
                </a:solidFill>
              </a:rPr>
              <a:t>Το </a:t>
            </a:r>
            <a:r>
              <a:rPr lang="el-GR" sz="2400" b="1" u="sng" dirty="0" smtClean="0"/>
              <a:t>αρνητικό</a:t>
            </a:r>
            <a:r>
              <a:rPr lang="el-GR" sz="2400" dirty="0" smtClean="0">
                <a:solidFill>
                  <a:srgbClr val="FF0000"/>
                </a:solidFill>
              </a:rPr>
              <a:t> ηλεκτρικό φορτίο (συμβολίζεται με  </a:t>
            </a:r>
            <a:r>
              <a:rPr lang="el-GR" sz="2400" b="1" dirty="0" smtClean="0"/>
              <a:t>-</a:t>
            </a:r>
            <a:r>
              <a:rPr lang="el-GR" sz="2400" dirty="0" smtClean="0">
                <a:solidFill>
                  <a:srgbClr val="FF0000"/>
                </a:solidFill>
              </a:rPr>
              <a:t>) </a:t>
            </a:r>
            <a:endParaRPr lang="el-GR" sz="2400" dirty="0" smtClean="0"/>
          </a:p>
          <a:p>
            <a:pPr>
              <a:buNone/>
            </a:pPr>
            <a:endParaRPr lang="el-GR" sz="2400" dirty="0" smtClean="0"/>
          </a:p>
          <a:p>
            <a:pPr>
              <a:buNone/>
            </a:pPr>
            <a:endParaRPr lang="el-GR" sz="2400" dirty="0" smtClean="0"/>
          </a:p>
        </p:txBody>
      </p:sp>
      <p:sp>
        <p:nvSpPr>
          <p:cNvPr id="6" name="5 - Έλλειψη"/>
          <p:cNvSpPr/>
          <p:nvPr/>
        </p:nvSpPr>
        <p:spPr>
          <a:xfrm flipH="1">
            <a:off x="7786742" y="6276832"/>
            <a:ext cx="785818" cy="58116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7 - Έλλειψη"/>
          <p:cNvSpPr/>
          <p:nvPr/>
        </p:nvSpPr>
        <p:spPr>
          <a:xfrm flipH="1">
            <a:off x="8363709" y="5357826"/>
            <a:ext cx="851761" cy="5714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8 - TextBox"/>
          <p:cNvSpPr txBox="1"/>
          <p:nvPr/>
        </p:nvSpPr>
        <p:spPr>
          <a:xfrm flipH="1">
            <a:off x="8429652" y="4786322"/>
            <a:ext cx="78581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8800" b="1" dirty="0" smtClean="0">
                <a:solidFill>
                  <a:srgbClr val="FF0000"/>
                </a:solidFill>
              </a:rPr>
              <a:t>-</a:t>
            </a:r>
            <a:endParaRPr lang="en-US" sz="8800" b="1" dirty="0">
              <a:solidFill>
                <a:srgbClr val="FF0000"/>
              </a:solidFill>
            </a:endParaRPr>
          </a:p>
        </p:txBody>
      </p:sp>
      <p:sp>
        <p:nvSpPr>
          <p:cNvPr id="10" name="9 - TextBox"/>
          <p:cNvSpPr txBox="1"/>
          <p:nvPr/>
        </p:nvSpPr>
        <p:spPr>
          <a:xfrm flipH="1">
            <a:off x="7786742" y="5786454"/>
            <a:ext cx="85725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8800" b="1" dirty="0" smtClean="0">
                <a:solidFill>
                  <a:srgbClr val="FF0000"/>
                </a:solidFill>
              </a:rPr>
              <a:t>+</a:t>
            </a:r>
            <a:endParaRPr lang="en-US" sz="88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1000100" y="1000108"/>
            <a:ext cx="6357982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dirty="0" smtClean="0"/>
              <a:t>Άρα η ύλη αποτελείται από:</a:t>
            </a:r>
          </a:p>
          <a:p>
            <a:endParaRPr lang="el-GR" sz="3200" dirty="0" smtClean="0"/>
          </a:p>
          <a:p>
            <a:pPr>
              <a:buClr>
                <a:srgbClr val="FF0000"/>
              </a:buClr>
              <a:buFont typeface="Wingdings" pitchFamily="2" charset="2"/>
              <a:buChar char="ü"/>
            </a:pPr>
            <a:r>
              <a:rPr lang="el-GR" sz="3200" b="1" dirty="0" smtClean="0"/>
              <a:t>Άτομα</a:t>
            </a:r>
          </a:p>
          <a:p>
            <a:endParaRPr lang="el-GR" sz="3200" dirty="0" smtClean="0"/>
          </a:p>
          <a:p>
            <a:endParaRPr lang="el-GR" sz="3200" dirty="0" smtClean="0"/>
          </a:p>
          <a:p>
            <a:pPr>
              <a:buClr>
                <a:srgbClr val="FF0000"/>
              </a:buClr>
              <a:buFont typeface="Wingdings" pitchFamily="2" charset="2"/>
              <a:buChar char="ü"/>
            </a:pPr>
            <a:r>
              <a:rPr lang="el-GR" sz="3200" b="1" dirty="0" smtClean="0"/>
              <a:t>Ιόντα</a:t>
            </a:r>
            <a:r>
              <a:rPr lang="el-GR" sz="3200" dirty="0" smtClean="0"/>
              <a:t> (κατιόντα , ανιόντα)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214282" y="285728"/>
            <a:ext cx="5857916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Τα </a:t>
            </a:r>
            <a:r>
              <a:rPr lang="el-GR" sz="2000" b="1" dirty="0" smtClean="0"/>
              <a:t>άτομα</a:t>
            </a:r>
            <a:r>
              <a:rPr lang="el-GR" sz="2000" dirty="0" smtClean="0"/>
              <a:t> μπορούμε να τα συμβολίζουμε με σφαίρες και κύκλους…….</a:t>
            </a:r>
            <a:r>
              <a:rPr lang="el-GR" sz="2000" u="sng" dirty="0" smtClean="0"/>
              <a:t>βέβαια τα άτομα δεν έχουν</a:t>
            </a:r>
            <a:r>
              <a:rPr lang="en-US" sz="2000" u="sng" dirty="0" smtClean="0"/>
              <a:t> </a:t>
            </a:r>
            <a:r>
              <a:rPr lang="el-GR" sz="2000" u="sng" dirty="0" smtClean="0"/>
              <a:t>ακριβώς  αυτή την μορφή</a:t>
            </a:r>
            <a:r>
              <a:rPr lang="el-GR" sz="2000" dirty="0" smtClean="0"/>
              <a:t>. Εδώ φαίνονται μερικά προσομοιώματα ατόμων:</a:t>
            </a:r>
          </a:p>
          <a:p>
            <a:endParaRPr lang="el-GR" sz="2000" dirty="0" smtClean="0"/>
          </a:p>
        </p:txBody>
      </p:sp>
      <p:sp>
        <p:nvSpPr>
          <p:cNvPr id="8" name="7 - Έλλειψη"/>
          <p:cNvSpPr/>
          <p:nvPr/>
        </p:nvSpPr>
        <p:spPr>
          <a:xfrm>
            <a:off x="928662" y="4929198"/>
            <a:ext cx="428628" cy="428628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8 - Έλλειψη"/>
          <p:cNvSpPr/>
          <p:nvPr/>
        </p:nvSpPr>
        <p:spPr>
          <a:xfrm>
            <a:off x="7000892" y="2571744"/>
            <a:ext cx="785818" cy="71438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9 - Έλλειψη"/>
          <p:cNvSpPr/>
          <p:nvPr/>
        </p:nvSpPr>
        <p:spPr>
          <a:xfrm>
            <a:off x="7643834" y="5143512"/>
            <a:ext cx="1285884" cy="1143008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10 - Έλλειψη"/>
          <p:cNvSpPr/>
          <p:nvPr/>
        </p:nvSpPr>
        <p:spPr>
          <a:xfrm>
            <a:off x="4143372" y="2571744"/>
            <a:ext cx="928694" cy="785818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12 - Έλλειψη"/>
          <p:cNvSpPr/>
          <p:nvPr/>
        </p:nvSpPr>
        <p:spPr>
          <a:xfrm>
            <a:off x="4143372" y="4643446"/>
            <a:ext cx="1285884" cy="928694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13 - Έλλειψη"/>
          <p:cNvSpPr/>
          <p:nvPr/>
        </p:nvSpPr>
        <p:spPr>
          <a:xfrm>
            <a:off x="214282" y="2428868"/>
            <a:ext cx="1285884" cy="1143008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14 - TextBox"/>
          <p:cNvSpPr txBox="1"/>
          <p:nvPr/>
        </p:nvSpPr>
        <p:spPr>
          <a:xfrm>
            <a:off x="142844" y="3500438"/>
            <a:ext cx="207170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b="1" dirty="0" smtClean="0"/>
              <a:t>Άτομο άνθρακα</a:t>
            </a:r>
            <a:endParaRPr lang="en-US" sz="1600" b="1" dirty="0"/>
          </a:p>
        </p:txBody>
      </p:sp>
      <p:sp>
        <p:nvSpPr>
          <p:cNvPr id="16" name="15 - TextBox"/>
          <p:cNvSpPr txBox="1"/>
          <p:nvPr/>
        </p:nvSpPr>
        <p:spPr>
          <a:xfrm>
            <a:off x="214282" y="5286388"/>
            <a:ext cx="207170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b="1" dirty="0" smtClean="0"/>
              <a:t>Άτομο υδρογόνου</a:t>
            </a:r>
            <a:endParaRPr lang="en-US" sz="1600" b="1" dirty="0"/>
          </a:p>
        </p:txBody>
      </p:sp>
      <p:sp>
        <p:nvSpPr>
          <p:cNvPr id="17" name="16 - TextBox"/>
          <p:cNvSpPr txBox="1"/>
          <p:nvPr/>
        </p:nvSpPr>
        <p:spPr>
          <a:xfrm>
            <a:off x="3786182" y="3286124"/>
            <a:ext cx="207170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b="1" dirty="0" smtClean="0"/>
              <a:t>Άτομο αζώτου </a:t>
            </a:r>
            <a:endParaRPr lang="en-US" sz="1600" b="1" dirty="0"/>
          </a:p>
        </p:txBody>
      </p:sp>
      <p:sp>
        <p:nvSpPr>
          <p:cNvPr id="18" name="17 - TextBox"/>
          <p:cNvSpPr txBox="1"/>
          <p:nvPr/>
        </p:nvSpPr>
        <p:spPr>
          <a:xfrm>
            <a:off x="6357950" y="3357562"/>
            <a:ext cx="207170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b="1" dirty="0" smtClean="0"/>
              <a:t>Άτομο οξυγόνου</a:t>
            </a:r>
            <a:endParaRPr lang="en-US" sz="1600" b="1" dirty="0"/>
          </a:p>
        </p:txBody>
      </p:sp>
      <p:sp>
        <p:nvSpPr>
          <p:cNvPr id="19" name="18 - TextBox"/>
          <p:cNvSpPr txBox="1"/>
          <p:nvPr/>
        </p:nvSpPr>
        <p:spPr>
          <a:xfrm>
            <a:off x="3786182" y="5643578"/>
            <a:ext cx="207170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b="1" dirty="0" smtClean="0"/>
              <a:t>Άτομο χλωρίου</a:t>
            </a:r>
            <a:endParaRPr lang="en-US" sz="1600" b="1" dirty="0"/>
          </a:p>
        </p:txBody>
      </p:sp>
      <p:sp>
        <p:nvSpPr>
          <p:cNvPr id="20" name="19 - TextBox"/>
          <p:cNvSpPr txBox="1"/>
          <p:nvPr/>
        </p:nvSpPr>
        <p:spPr>
          <a:xfrm>
            <a:off x="7500958" y="6286520"/>
            <a:ext cx="207170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b="1" dirty="0" smtClean="0"/>
              <a:t>Άτομο θείου</a:t>
            </a:r>
            <a:endParaRPr lang="en-US" sz="1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214282" y="285728"/>
            <a:ext cx="878687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Τα άτομα μπορούν να ενώνονται μεταξύ τους και να δημιουργούν </a:t>
            </a:r>
            <a:r>
              <a:rPr lang="el-GR" sz="2000" b="1" dirty="0" smtClean="0"/>
              <a:t>μόρια</a:t>
            </a:r>
            <a:r>
              <a:rPr lang="el-GR" sz="2000" dirty="0" smtClean="0"/>
              <a:t>. </a:t>
            </a:r>
          </a:p>
          <a:p>
            <a:endParaRPr lang="el-GR" sz="2000" dirty="0" smtClean="0"/>
          </a:p>
          <a:p>
            <a:r>
              <a:rPr lang="el-GR" sz="2000" dirty="0" smtClean="0"/>
              <a:t>Ένα </a:t>
            </a:r>
            <a:r>
              <a:rPr lang="el-GR" sz="2000" b="1" dirty="0" smtClean="0"/>
              <a:t>μόριο</a:t>
            </a:r>
            <a:r>
              <a:rPr lang="el-GR" sz="2000" dirty="0" smtClean="0"/>
              <a:t> μπορεί να αποτελείται από την ένωση 2 ή περισσοτέρων ατόμων</a:t>
            </a:r>
          </a:p>
          <a:p>
            <a:endParaRPr lang="el-GR" sz="2000" dirty="0" smtClean="0"/>
          </a:p>
        </p:txBody>
      </p:sp>
      <p:sp>
        <p:nvSpPr>
          <p:cNvPr id="8" name="7 - Έλλειψη"/>
          <p:cNvSpPr/>
          <p:nvPr/>
        </p:nvSpPr>
        <p:spPr>
          <a:xfrm>
            <a:off x="142876" y="2714620"/>
            <a:ext cx="428628" cy="428628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8 - Έλλειψη"/>
          <p:cNvSpPr/>
          <p:nvPr/>
        </p:nvSpPr>
        <p:spPr>
          <a:xfrm>
            <a:off x="500066" y="2643182"/>
            <a:ext cx="1071570" cy="928694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15 - TextBox"/>
          <p:cNvSpPr txBox="1"/>
          <p:nvPr/>
        </p:nvSpPr>
        <p:spPr>
          <a:xfrm>
            <a:off x="0" y="3643314"/>
            <a:ext cx="285748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b="1" dirty="0" smtClean="0"/>
              <a:t>Μόριο νερού </a:t>
            </a:r>
            <a:r>
              <a:rPr lang="el-GR" sz="1600" dirty="0" smtClean="0"/>
              <a:t>(ένα μόριο νερού αποτελείται από ένα άτομο οξυγόνου και δύο άτομα υδρογόνου)</a:t>
            </a:r>
            <a:endParaRPr lang="en-US" sz="1600" dirty="0"/>
          </a:p>
        </p:txBody>
      </p:sp>
      <p:sp>
        <p:nvSpPr>
          <p:cNvPr id="21" name="20 - Έλλειψη"/>
          <p:cNvSpPr/>
          <p:nvPr/>
        </p:nvSpPr>
        <p:spPr>
          <a:xfrm>
            <a:off x="1428760" y="2571744"/>
            <a:ext cx="428628" cy="428628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21 - Έλλειψη"/>
          <p:cNvSpPr/>
          <p:nvPr/>
        </p:nvSpPr>
        <p:spPr>
          <a:xfrm>
            <a:off x="6429388" y="4714884"/>
            <a:ext cx="1071570" cy="928694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22 - Έλλειψη"/>
          <p:cNvSpPr/>
          <p:nvPr/>
        </p:nvSpPr>
        <p:spPr>
          <a:xfrm>
            <a:off x="7429520" y="4786322"/>
            <a:ext cx="1071570" cy="928694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23 - Έλλειψη"/>
          <p:cNvSpPr/>
          <p:nvPr/>
        </p:nvSpPr>
        <p:spPr>
          <a:xfrm>
            <a:off x="5286380" y="2000240"/>
            <a:ext cx="428628" cy="428628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24 - Έλλειψη"/>
          <p:cNvSpPr/>
          <p:nvPr/>
        </p:nvSpPr>
        <p:spPr>
          <a:xfrm>
            <a:off x="5715008" y="1928802"/>
            <a:ext cx="428628" cy="428628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25 - TextBox"/>
          <p:cNvSpPr txBox="1"/>
          <p:nvPr/>
        </p:nvSpPr>
        <p:spPr>
          <a:xfrm>
            <a:off x="5929322" y="5715016"/>
            <a:ext cx="28574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b="1" dirty="0" smtClean="0"/>
              <a:t>Μόριο οξυγόνου </a:t>
            </a:r>
            <a:r>
              <a:rPr lang="el-GR" sz="1600" dirty="0" smtClean="0"/>
              <a:t>(ένα μόριο οξυγόνου αποτελείται από 2 άτομα οξυγόνου )</a:t>
            </a:r>
            <a:endParaRPr lang="en-US" sz="1600" dirty="0"/>
          </a:p>
        </p:txBody>
      </p:sp>
      <p:sp>
        <p:nvSpPr>
          <p:cNvPr id="27" name="26 - TextBox"/>
          <p:cNvSpPr txBox="1"/>
          <p:nvPr/>
        </p:nvSpPr>
        <p:spPr>
          <a:xfrm>
            <a:off x="5000628" y="2428868"/>
            <a:ext cx="28574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b="1" dirty="0" smtClean="0"/>
              <a:t>Μόριο υδρογόνου </a:t>
            </a:r>
            <a:r>
              <a:rPr lang="el-GR" sz="1600" dirty="0" smtClean="0"/>
              <a:t>(ένα μόριο υδρογόνου αποτελείται από 2 άτομα υδρογόνου )</a:t>
            </a:r>
            <a:endParaRPr 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TextBox"/>
          <p:cNvSpPr txBox="1"/>
          <p:nvPr/>
        </p:nvSpPr>
        <p:spPr>
          <a:xfrm>
            <a:off x="1785918" y="1500174"/>
            <a:ext cx="52864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Λέγοντας </a:t>
            </a:r>
            <a:r>
              <a:rPr lang="el-GR" sz="2400" b="1" u="sng" dirty="0" smtClean="0"/>
              <a:t>δομικά σωματίδια</a:t>
            </a:r>
            <a:r>
              <a:rPr lang="el-GR" sz="2400" dirty="0" smtClean="0"/>
              <a:t>, εννοούμε άτομα, ιόντα μόρια, από τα οποία αποτελούνται τα υλικά σώματα </a:t>
            </a:r>
            <a:r>
              <a:rPr lang="el-GR" sz="2400" dirty="0" err="1" smtClean="0"/>
              <a:t>γυρω</a:t>
            </a:r>
            <a:r>
              <a:rPr lang="el-GR" sz="2400" dirty="0" smtClean="0"/>
              <a:t> μας.</a:t>
            </a:r>
            <a:endParaRPr lang="el-GR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1857356" y="285728"/>
            <a:ext cx="600079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>
                <a:solidFill>
                  <a:srgbClr val="FF0000"/>
                </a:solidFill>
              </a:rPr>
              <a:t>ΗΛΕΚΤΡΙΚΟ ΦΟΡΤΙΟ</a:t>
            </a:r>
            <a:endParaRPr lang="en-US" sz="4000" b="1" dirty="0">
              <a:solidFill>
                <a:srgbClr val="FF0000"/>
              </a:solidFill>
            </a:endParaRPr>
          </a:p>
        </p:txBody>
      </p:sp>
      <p:sp>
        <p:nvSpPr>
          <p:cNvPr id="7" name="2 - Θέση περιεχομένου"/>
          <p:cNvSpPr>
            <a:spLocks noGrp="1"/>
          </p:cNvSpPr>
          <p:nvPr>
            <p:ph idx="1"/>
          </p:nvPr>
        </p:nvSpPr>
        <p:spPr>
          <a:xfrm>
            <a:off x="1000100" y="3143225"/>
            <a:ext cx="6072230" cy="371477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l-GR" dirty="0" smtClean="0"/>
              <a:t>Τα σώματα που έχουν Θετικό ηλεκτρικό φορτίο λέμε ότι είναι είναι θετικά φορτισμένα</a:t>
            </a:r>
          </a:p>
          <a:p>
            <a:pPr>
              <a:buFont typeface="Wingdings" pitchFamily="2" charset="2"/>
              <a:buChar char="ü"/>
            </a:pPr>
            <a:endParaRPr lang="el-GR" dirty="0" smtClean="0"/>
          </a:p>
          <a:p>
            <a:pPr>
              <a:buNone/>
            </a:pPr>
            <a:endParaRPr lang="el-GR" dirty="0" smtClean="0"/>
          </a:p>
        </p:txBody>
      </p:sp>
      <p:sp>
        <p:nvSpPr>
          <p:cNvPr id="8" name="7 - Έλλειψη"/>
          <p:cNvSpPr/>
          <p:nvPr/>
        </p:nvSpPr>
        <p:spPr>
          <a:xfrm flipH="1">
            <a:off x="6858016" y="5562452"/>
            <a:ext cx="785818" cy="58116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10 - TextBox"/>
          <p:cNvSpPr txBox="1"/>
          <p:nvPr/>
        </p:nvSpPr>
        <p:spPr>
          <a:xfrm flipH="1">
            <a:off x="6858016" y="5072074"/>
            <a:ext cx="85725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8800" b="1" dirty="0" smtClean="0">
                <a:solidFill>
                  <a:srgbClr val="FF0000"/>
                </a:solidFill>
              </a:rPr>
              <a:t>+</a:t>
            </a:r>
            <a:endParaRPr lang="en-US" sz="88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1857356" y="285728"/>
            <a:ext cx="600079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>
                <a:solidFill>
                  <a:srgbClr val="FF0000"/>
                </a:solidFill>
              </a:rPr>
              <a:t>ΗΛΕΚΤΡΙΚΟ ΦΟΡΤΙΟ</a:t>
            </a:r>
            <a:endParaRPr lang="en-US" sz="4000" b="1" dirty="0">
              <a:solidFill>
                <a:srgbClr val="FF0000"/>
              </a:solidFill>
            </a:endParaRPr>
          </a:p>
        </p:txBody>
      </p:sp>
      <p:sp>
        <p:nvSpPr>
          <p:cNvPr id="7" name="2 - Θέση περιεχομένου"/>
          <p:cNvSpPr>
            <a:spLocks noGrp="1"/>
          </p:cNvSpPr>
          <p:nvPr>
            <p:ph idx="1"/>
          </p:nvPr>
        </p:nvSpPr>
        <p:spPr>
          <a:xfrm>
            <a:off x="1000100" y="3143225"/>
            <a:ext cx="6072230" cy="371477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l-GR" dirty="0" smtClean="0"/>
              <a:t>Τα σώματα που έχουν αρνητικό ηλεκτρικό φορτίο λέμε ότι είναι αρνητικά φορτισμένα</a:t>
            </a:r>
          </a:p>
          <a:p>
            <a:pPr>
              <a:buFont typeface="Wingdings" pitchFamily="2" charset="2"/>
              <a:buChar char="ü"/>
            </a:pPr>
            <a:endParaRPr lang="el-GR" dirty="0" smtClean="0"/>
          </a:p>
          <a:p>
            <a:pPr>
              <a:buNone/>
            </a:pPr>
            <a:endParaRPr lang="el-GR" dirty="0" smtClean="0"/>
          </a:p>
        </p:txBody>
      </p:sp>
      <p:sp>
        <p:nvSpPr>
          <p:cNvPr id="8" name="7 - Έλλειψη"/>
          <p:cNvSpPr/>
          <p:nvPr/>
        </p:nvSpPr>
        <p:spPr>
          <a:xfrm flipH="1">
            <a:off x="6858016" y="5562452"/>
            <a:ext cx="785818" cy="58116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10 - TextBox"/>
          <p:cNvSpPr txBox="1"/>
          <p:nvPr/>
        </p:nvSpPr>
        <p:spPr>
          <a:xfrm flipH="1">
            <a:off x="6858016" y="5072074"/>
            <a:ext cx="85725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8800" b="1" dirty="0" smtClean="0">
                <a:solidFill>
                  <a:srgbClr val="FF0000"/>
                </a:solidFill>
              </a:rPr>
              <a:t>-</a:t>
            </a:r>
            <a:endParaRPr lang="en-US" sz="88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214282" y="214290"/>
            <a:ext cx="83582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600" b="1" dirty="0" smtClean="0">
                <a:solidFill>
                  <a:srgbClr val="FF0000"/>
                </a:solidFill>
              </a:rPr>
              <a:t>Αφόρτιστα – ηλεκτρικά ουδέτερα σώματα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8" name="7 - Ορθογώνιο"/>
          <p:cNvSpPr/>
          <p:nvPr/>
        </p:nvSpPr>
        <p:spPr>
          <a:xfrm>
            <a:off x="928662" y="3071810"/>
            <a:ext cx="728667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>
              <a:buNone/>
            </a:pPr>
            <a:r>
              <a:rPr lang="el-GR" sz="2400" dirty="0" smtClean="0"/>
              <a:t>Αφόρτιστα  (ηλεκτρικά ουδέτερα) σώματα είναι αυτά που </a:t>
            </a:r>
            <a:r>
              <a:rPr lang="el-GR" sz="2400" dirty="0" smtClean="0">
                <a:solidFill>
                  <a:srgbClr val="FF0000"/>
                </a:solidFill>
              </a:rPr>
              <a:t>δεν έχουν ηλεκτρικό φορτίο, δεν έχουν ούτε θετικό ούτε αρνητικό ηλεκτρικό φορτίο</a:t>
            </a:r>
            <a:r>
              <a:rPr lang="el-GR" sz="2400" dirty="0" smtClean="0"/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1857356" y="0"/>
            <a:ext cx="600079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>
                <a:solidFill>
                  <a:srgbClr val="FF0000"/>
                </a:solidFill>
              </a:rPr>
              <a:t>ΗΛΕΚΤΡΙΚΗ ΔΥΝΑΜΗ  </a:t>
            </a:r>
            <a:endParaRPr lang="en-US" sz="4000" b="1" dirty="0">
              <a:solidFill>
                <a:srgbClr val="FF0000"/>
              </a:solidFill>
            </a:endParaRPr>
          </a:p>
        </p:txBody>
      </p:sp>
      <p:sp>
        <p:nvSpPr>
          <p:cNvPr id="7" name="2 - Θέση περιεχομένου"/>
          <p:cNvSpPr>
            <a:spLocks noGrp="1"/>
          </p:cNvSpPr>
          <p:nvPr>
            <p:ph idx="1"/>
          </p:nvPr>
        </p:nvSpPr>
        <p:spPr>
          <a:xfrm>
            <a:off x="285720" y="928670"/>
            <a:ext cx="8229600" cy="3714775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ü"/>
            </a:pPr>
            <a:r>
              <a:rPr lang="el-GR" sz="2000" dirty="0" smtClean="0"/>
              <a:t> Είναι μια δύναμη που ασκείται </a:t>
            </a:r>
            <a:r>
              <a:rPr lang="el-GR" sz="2000" b="1" u="sng" dirty="0" smtClean="0">
                <a:solidFill>
                  <a:srgbClr val="FF0000"/>
                </a:solidFill>
              </a:rPr>
              <a:t>μόνο</a:t>
            </a:r>
            <a:r>
              <a:rPr lang="el-GR" sz="2000" dirty="0" smtClean="0"/>
              <a:t> </a:t>
            </a:r>
            <a:r>
              <a:rPr lang="el-GR" sz="2000" dirty="0" smtClean="0">
                <a:solidFill>
                  <a:srgbClr val="FF0000"/>
                </a:solidFill>
              </a:rPr>
              <a:t>μεταξύ σωμάτων</a:t>
            </a:r>
            <a:r>
              <a:rPr lang="el-GR" sz="2000" dirty="0" smtClean="0"/>
              <a:t> </a:t>
            </a:r>
            <a:r>
              <a:rPr lang="el-GR" sz="2000" u="sng" dirty="0" smtClean="0">
                <a:solidFill>
                  <a:srgbClr val="FF0000"/>
                </a:solidFill>
              </a:rPr>
              <a:t>που έχουν ηλεκτρικό φορτίο</a:t>
            </a:r>
            <a:r>
              <a:rPr lang="el-GR" sz="2000" u="sng" dirty="0" smtClean="0"/>
              <a:t> (είναι ηλεκτρικά φορτισμένα</a:t>
            </a:r>
            <a:r>
              <a:rPr lang="el-GR" sz="2000" dirty="0" smtClean="0"/>
              <a:t>)….</a:t>
            </a:r>
          </a:p>
          <a:p>
            <a:pPr>
              <a:buFont typeface="Wingdings" pitchFamily="2" charset="2"/>
              <a:buChar char="ü"/>
            </a:pPr>
            <a:endParaRPr lang="el-GR" sz="2000" dirty="0" smtClean="0"/>
          </a:p>
          <a:p>
            <a:pPr>
              <a:buFont typeface="Wingdings" pitchFamily="2" charset="2"/>
              <a:buChar char="ü"/>
            </a:pPr>
            <a:endParaRPr lang="el-GR" sz="2000" dirty="0" smtClean="0"/>
          </a:p>
          <a:p>
            <a:pPr>
              <a:buFont typeface="Wingdings" pitchFamily="2" charset="2"/>
              <a:buChar char="ü"/>
            </a:pPr>
            <a:endParaRPr lang="el-GR" sz="2000" dirty="0" smtClean="0"/>
          </a:p>
          <a:p>
            <a:pPr>
              <a:buFont typeface="Wingdings" pitchFamily="2" charset="2"/>
              <a:buChar char="ü"/>
            </a:pPr>
            <a:r>
              <a:rPr lang="el-GR" sz="2000" dirty="0" smtClean="0"/>
              <a:t>Είναι μια δύναμη που μπορεί να …</a:t>
            </a:r>
            <a:r>
              <a:rPr lang="el-GR" sz="2000" u="sng" dirty="0" smtClean="0">
                <a:solidFill>
                  <a:srgbClr val="FF0000"/>
                </a:solidFill>
              </a:rPr>
              <a:t>ασκείται από απόσταση (από μακριά). </a:t>
            </a:r>
          </a:p>
          <a:p>
            <a:pPr>
              <a:buNone/>
            </a:pPr>
            <a:r>
              <a:rPr lang="el-GR" sz="2000" dirty="0" smtClean="0"/>
              <a:t>Δηλαδή τα δυο φορτισμένα σώματα  βρίσκονται μακριά  …..αλλά μεταξύ τους ασκείται η ηλεκτρική δύναμη….</a:t>
            </a:r>
          </a:p>
          <a:p>
            <a:pPr>
              <a:buFont typeface="Wingdings" pitchFamily="2" charset="2"/>
              <a:buChar char="ü"/>
            </a:pPr>
            <a:endParaRPr lang="el-GR" sz="2000" dirty="0" smtClean="0"/>
          </a:p>
          <a:p>
            <a:pPr>
              <a:buNone/>
            </a:pPr>
            <a:endParaRPr lang="el-GR" sz="2000" dirty="0" smtClean="0"/>
          </a:p>
        </p:txBody>
      </p:sp>
      <p:sp>
        <p:nvSpPr>
          <p:cNvPr id="17" name="16 - TextBox"/>
          <p:cNvSpPr txBox="1"/>
          <p:nvPr/>
        </p:nvSpPr>
        <p:spPr>
          <a:xfrm>
            <a:off x="0" y="5934670"/>
            <a:ext cx="450059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Ένα σώμα που δεν έχει ηλεκτρικό φορτίο δεν μπορεί ούτε  να ασκήσει ηλεκτρική δύναμη, ούτε μπορεί να δεχτεί ηλεκτρική δύναμη</a:t>
            </a:r>
            <a:endParaRPr lang="en-US" dirty="0"/>
          </a:p>
        </p:txBody>
      </p:sp>
      <p:sp>
        <p:nvSpPr>
          <p:cNvPr id="18" name="17 - Έλλειψη"/>
          <p:cNvSpPr/>
          <p:nvPr/>
        </p:nvSpPr>
        <p:spPr>
          <a:xfrm flipH="1">
            <a:off x="7500958" y="6133956"/>
            <a:ext cx="785818" cy="58116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18 - Έλλειψη"/>
          <p:cNvSpPr/>
          <p:nvPr/>
        </p:nvSpPr>
        <p:spPr>
          <a:xfrm flipH="1">
            <a:off x="8077925" y="5214950"/>
            <a:ext cx="851761" cy="5714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19 - TextBox"/>
          <p:cNvSpPr txBox="1"/>
          <p:nvPr/>
        </p:nvSpPr>
        <p:spPr>
          <a:xfrm flipH="1">
            <a:off x="7500958" y="5643578"/>
            <a:ext cx="85725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8800" b="1" dirty="0" smtClean="0">
                <a:solidFill>
                  <a:srgbClr val="FF0000"/>
                </a:solidFill>
              </a:rPr>
              <a:t>+</a:t>
            </a:r>
            <a:endParaRPr lang="en-US" sz="8800" b="1" dirty="0">
              <a:solidFill>
                <a:srgbClr val="FF0000"/>
              </a:solidFill>
            </a:endParaRPr>
          </a:p>
        </p:txBody>
      </p:sp>
      <p:sp>
        <p:nvSpPr>
          <p:cNvPr id="21" name="20 - TextBox"/>
          <p:cNvSpPr txBox="1"/>
          <p:nvPr/>
        </p:nvSpPr>
        <p:spPr>
          <a:xfrm flipH="1">
            <a:off x="8286744" y="4714884"/>
            <a:ext cx="85725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8800" b="1" dirty="0" smtClean="0">
                <a:solidFill>
                  <a:srgbClr val="FF0000"/>
                </a:solidFill>
              </a:rPr>
              <a:t>-</a:t>
            </a:r>
            <a:endParaRPr lang="en-US" sz="88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Επεξήγηση με σύννεφο"/>
          <p:cNvSpPr/>
          <p:nvPr/>
        </p:nvSpPr>
        <p:spPr>
          <a:xfrm>
            <a:off x="642910" y="571480"/>
            <a:ext cx="3143272" cy="2000264"/>
          </a:xfrm>
          <a:prstGeom prst="cloudCallout">
            <a:avLst>
              <a:gd name="adj1" fmla="val 68065"/>
              <a:gd name="adj2" fmla="val 46582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3 - TextBox"/>
          <p:cNvSpPr txBox="1"/>
          <p:nvPr/>
        </p:nvSpPr>
        <p:spPr>
          <a:xfrm>
            <a:off x="928662" y="1142984"/>
            <a:ext cx="378621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dirty="0" smtClean="0"/>
              <a:t>Μία τελεία</a:t>
            </a:r>
            <a:endParaRPr lang="en-US" sz="4000" dirty="0"/>
          </a:p>
        </p:txBody>
      </p:sp>
      <p:sp>
        <p:nvSpPr>
          <p:cNvPr id="6" name="5 - Έλλειψη"/>
          <p:cNvSpPr/>
          <p:nvPr/>
        </p:nvSpPr>
        <p:spPr>
          <a:xfrm>
            <a:off x="5715008" y="3857628"/>
            <a:ext cx="71438" cy="714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6 - TextBox"/>
          <p:cNvSpPr txBox="1"/>
          <p:nvPr/>
        </p:nvSpPr>
        <p:spPr>
          <a:xfrm>
            <a:off x="428596" y="5786454"/>
            <a:ext cx="814393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>
                <a:solidFill>
                  <a:srgbClr val="FF0000"/>
                </a:solidFill>
              </a:rPr>
              <a:t>Μια τελεία αποτελείται από πολλά  εκατομμύρια άτομα……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TextBox"/>
          <p:cNvSpPr txBox="1"/>
          <p:nvPr/>
        </p:nvSpPr>
        <p:spPr>
          <a:xfrm>
            <a:off x="357158" y="428604"/>
            <a:ext cx="814393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>
                <a:solidFill>
                  <a:srgbClr val="FF0000"/>
                </a:solidFill>
              </a:rPr>
              <a:t>Τα περισσότερα </a:t>
            </a:r>
            <a:r>
              <a:rPr lang="el-GR" sz="2800" b="1" dirty="0" smtClean="0"/>
              <a:t>υλικά σώματα που βλέπουμε γύρω μας αποτελούνται από άτομα </a:t>
            </a:r>
            <a:r>
              <a:rPr lang="el-GR" sz="2800" dirty="0" smtClean="0">
                <a:solidFill>
                  <a:srgbClr val="FF0000"/>
                </a:solidFill>
              </a:rPr>
              <a:t>και ιόντα* 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8" name="7 - TextBox"/>
          <p:cNvSpPr txBox="1"/>
          <p:nvPr/>
        </p:nvSpPr>
        <p:spPr>
          <a:xfrm>
            <a:off x="6857984" y="5657671"/>
            <a:ext cx="228601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*Τα ιόντα μοιάζουν με τα άτομα  … εξηγώ παρακάτω τι ακριβώς είναι τα ιόντα</a:t>
            </a:r>
            <a:endParaRPr lang="en-US" dirty="0"/>
          </a:p>
        </p:txBody>
      </p:sp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3643290"/>
            <a:ext cx="5704150" cy="32147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539865" y="1928802"/>
            <a:ext cx="3604135" cy="22145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3395</TotalTime>
  <Words>1201</Words>
  <PresentationFormat>Προβολή στην οθόνη (4:3)</PresentationFormat>
  <Paragraphs>292</Paragraphs>
  <Slides>33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33</vt:i4>
      </vt:variant>
    </vt:vector>
  </HeadingPairs>
  <TitlesOfParts>
    <vt:vector size="34" baseType="lpstr">
      <vt:lpstr>Θέμα του Office</vt:lpstr>
      <vt:lpstr>Διαφάνεια 1</vt:lpstr>
      <vt:lpstr>Διαφάνεια 2</vt:lpstr>
      <vt:lpstr>Διαφάνεια 3</vt:lpstr>
      <vt:lpstr>Διαφάνεια 4</vt:lpstr>
      <vt:lpstr>Διαφάνεια 5</vt:lpstr>
      <vt:lpstr>Διαφάνεια 6</vt:lpstr>
      <vt:lpstr>Διαφάνεια 7</vt:lpstr>
      <vt:lpstr>Διαφάνεια 8</vt:lpstr>
      <vt:lpstr>Διαφάνεια 9</vt:lpstr>
      <vt:lpstr>Διαφάνεια 10</vt:lpstr>
      <vt:lpstr>Διαφάνεια 11</vt:lpstr>
      <vt:lpstr>Διαφάνεια 12</vt:lpstr>
      <vt:lpstr>Διαφάνεια 13</vt:lpstr>
      <vt:lpstr>Διαφάνεια 14</vt:lpstr>
      <vt:lpstr>Διαφάνεια 15</vt:lpstr>
      <vt:lpstr>Διαφάνεια 16</vt:lpstr>
      <vt:lpstr>Διαφάνεια 17</vt:lpstr>
      <vt:lpstr>Διαφάνεια 18</vt:lpstr>
      <vt:lpstr>Διαφάνεια 19</vt:lpstr>
      <vt:lpstr>Διαφάνεια 20</vt:lpstr>
      <vt:lpstr>Διαφάνεια 21</vt:lpstr>
      <vt:lpstr>Διαφάνεια 22</vt:lpstr>
      <vt:lpstr>Διαφάνεια 23</vt:lpstr>
      <vt:lpstr>Διαφάνεια 24</vt:lpstr>
      <vt:lpstr>Διαφάνεια 25</vt:lpstr>
      <vt:lpstr>Διαφάνεια 26</vt:lpstr>
      <vt:lpstr>Διαφάνεια 27</vt:lpstr>
      <vt:lpstr>Διαφάνεια 28</vt:lpstr>
      <vt:lpstr>Διαφάνεια 29</vt:lpstr>
      <vt:lpstr>Διαφάνεια 30</vt:lpstr>
      <vt:lpstr>Διαφάνεια 31</vt:lpstr>
      <vt:lpstr>Διαφάνεια 32</vt:lpstr>
      <vt:lpstr>Διαφάνεια 33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ΘΕΩΡΙΑ ΦΥΣΙΚΗ Γ ΛΥΚΕΙΟΥ</dc:title>
  <dc:creator>Panorea</dc:creator>
  <cp:lastModifiedBy>hp pc</cp:lastModifiedBy>
  <cp:revision>440</cp:revision>
  <dcterms:created xsi:type="dcterms:W3CDTF">2020-03-28T09:35:19Z</dcterms:created>
  <dcterms:modified xsi:type="dcterms:W3CDTF">2023-01-29T19:02:59Z</dcterms:modified>
</cp:coreProperties>
</file>