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27" r:id="rId3"/>
    <p:sldId id="330" r:id="rId4"/>
    <p:sldId id="331" r:id="rId5"/>
    <p:sldId id="340" r:id="rId6"/>
    <p:sldId id="343" r:id="rId7"/>
    <p:sldId id="344" r:id="rId8"/>
    <p:sldId id="345" r:id="rId9"/>
    <p:sldId id="34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BBA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Ηλεκτρικό κύκλωμα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8" y="2571744"/>
            <a:ext cx="3428992" cy="3477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Καταναλωτές </a:t>
            </a:r>
            <a:r>
              <a:rPr lang="el-GR" sz="2000" b="1" dirty="0" smtClean="0"/>
              <a:t>είναι ηλεκτρικές  </a:t>
            </a:r>
            <a:r>
              <a:rPr lang="el-GR" sz="2000" b="1" dirty="0" smtClean="0"/>
              <a:t>συσκευές που μετατρέπουν την ηλεκτρική  ενέργεια  σε  άλλη μορφή  ενέργειας.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 Σε αυτό το σχήμα  τα  ηλεκτρόνια δίνουν  ενέργεια στις  λάμπες..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Καταναλωτές είναι οι λάμπες,  ψυγεία, </a:t>
            </a:r>
            <a:r>
              <a:rPr lang="el-GR" sz="2000" b="1" dirty="0" err="1" smtClean="0"/>
              <a:t>κ.α</a:t>
            </a:r>
            <a:r>
              <a:rPr lang="el-GR" sz="2000" b="1" dirty="0" smtClean="0"/>
              <a:t>… </a:t>
            </a:r>
            <a:endParaRPr lang="en-US" sz="2000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329168"/>
            <a:ext cx="3786214" cy="352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flipV="1">
            <a:off x="2928926" y="4572008"/>
            <a:ext cx="2643206" cy="15716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flipV="1">
            <a:off x="928662" y="4357694"/>
            <a:ext cx="4714908" cy="10001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</a:t>
            </a:r>
            <a:r>
              <a:rPr lang="el-GR" sz="2400" b="1" dirty="0" smtClean="0">
                <a:solidFill>
                  <a:srgbClr val="FF0000"/>
                </a:solidFill>
              </a:rPr>
              <a:t>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143504" y="2571744"/>
            <a:ext cx="4000496" cy="193899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u="sng" dirty="0" smtClean="0">
                <a:solidFill>
                  <a:srgbClr val="FF0000"/>
                </a:solidFill>
              </a:rPr>
              <a:t>Τάση </a:t>
            </a:r>
            <a:r>
              <a:rPr lang="el-GR" sz="2000" b="1" u="sng" dirty="0" smtClean="0">
                <a:solidFill>
                  <a:srgbClr val="FF0000"/>
                </a:solidFill>
              </a:rPr>
              <a:t> πηγής </a:t>
            </a:r>
            <a:r>
              <a:rPr lang="el-GR" sz="2000" b="1" dirty="0" smtClean="0">
                <a:solidFill>
                  <a:srgbClr val="FF0000"/>
                </a:solidFill>
              </a:rPr>
              <a:t>είναι ένας </a:t>
            </a:r>
            <a:r>
              <a:rPr lang="el-GR" sz="2000" b="1" u="sng" dirty="0" smtClean="0">
                <a:solidFill>
                  <a:srgbClr val="FF0000"/>
                </a:solidFill>
              </a:rPr>
              <a:t>αριθμός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l-GR" sz="2000" dirty="0" smtClean="0"/>
              <a:t>που  δείχνει </a:t>
            </a:r>
            <a:r>
              <a:rPr lang="el-GR" sz="2000" b="1" u="sng" dirty="0" smtClean="0"/>
              <a:t>πόση ενέργεια </a:t>
            </a:r>
            <a:r>
              <a:rPr lang="el-GR" sz="2000" b="1" u="sng" dirty="0" smtClean="0"/>
              <a:t>παίρνουν ηλεκτρόνια</a:t>
            </a:r>
            <a:r>
              <a:rPr lang="el-GR" sz="2000" u="sng" dirty="0" smtClean="0"/>
              <a:t> </a:t>
            </a:r>
            <a:r>
              <a:rPr lang="el-GR" sz="2000" dirty="0" smtClean="0"/>
              <a:t>που έχουν συνολικό ηλεκτρικό φορτίο </a:t>
            </a:r>
            <a:r>
              <a:rPr lang="en-US" sz="2000" dirty="0" smtClean="0"/>
              <a:t>1C</a:t>
            </a:r>
            <a:r>
              <a:rPr lang="el-GR" sz="2000" dirty="0" smtClean="0"/>
              <a:t>, </a:t>
            </a:r>
            <a:r>
              <a:rPr lang="el-GR" sz="2000" b="1" dirty="0" smtClean="0"/>
              <a:t> </a:t>
            </a:r>
            <a:r>
              <a:rPr lang="el-GR" sz="2000" dirty="0" smtClean="0"/>
              <a:t>από την  ηλεκτρική  πηγή 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3142561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 flipV="1">
            <a:off x="2285984" y="3429000"/>
            <a:ext cx="2857520" cy="1143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357686" y="1357298"/>
            <a:ext cx="3857652" cy="132343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Μονάδες μέτρησης  της τάσης: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V = </a:t>
            </a:r>
            <a:r>
              <a:rPr lang="el-GR" sz="2000" b="1" dirty="0" smtClean="0">
                <a:solidFill>
                  <a:srgbClr val="FF0000"/>
                </a:solidFill>
              </a:rPr>
              <a:t>βολτ</a:t>
            </a:r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214414" y="307181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14V</a:t>
            </a: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2107389" y="3750471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2143108" y="4214818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5572132" y="364331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000" dirty="0" smtClean="0"/>
              <a:t>30 </a:t>
            </a:r>
            <a:r>
              <a:rPr lang="en-US" sz="4000" dirty="0" smtClean="0"/>
              <a:t>V</a:t>
            </a: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6465107" y="4321975"/>
            <a:ext cx="571504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6500826" y="4786322"/>
            <a:ext cx="1021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el-GR" dirty="0" smtClean="0"/>
              <a:t>  = βολτ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Τάση – Δυναμικό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071670" y="1928802"/>
            <a:ext cx="6215106" cy="255454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Ερώτηση</a:t>
            </a:r>
          </a:p>
          <a:p>
            <a:r>
              <a:rPr lang="el-GR" sz="2000" b="1" dirty="0" smtClean="0"/>
              <a:t>Τι σημαίνει ότι μπαταρία έχει τάση 12 </a:t>
            </a:r>
            <a:r>
              <a:rPr lang="en-US" sz="2000" b="1" dirty="0" smtClean="0"/>
              <a:t>V</a:t>
            </a:r>
            <a:r>
              <a:rPr lang="el-GR" sz="2000" b="1" dirty="0" smtClean="0"/>
              <a:t>;</a:t>
            </a:r>
          </a:p>
          <a:p>
            <a:endParaRPr lang="el-GR" sz="2000" b="1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Απάντηση </a:t>
            </a:r>
          </a:p>
          <a:p>
            <a:r>
              <a:rPr lang="el-GR" sz="2000" b="1" dirty="0" smtClean="0"/>
              <a:t>Σημαίνει ότι αν περάσουν μέσα από την μπαταρία, ηλεκτρόνια (ή άλλα φορτισμένα σωματίδια) που έχουν συνολικό φορτίο 1</a:t>
            </a:r>
            <a:r>
              <a:rPr lang="en-US" sz="2000" b="1" dirty="0" smtClean="0"/>
              <a:t>C, </a:t>
            </a:r>
            <a:r>
              <a:rPr lang="el-GR" sz="2000" b="1" dirty="0" smtClean="0"/>
              <a:t>θα πάρουν ενέργεια 12</a:t>
            </a:r>
            <a:r>
              <a:rPr lang="en-US" sz="2000" b="1" dirty="0" smtClean="0"/>
              <a:t>J</a:t>
            </a:r>
            <a:endParaRPr lang="el-GR" sz="2000" b="1" dirty="0" smtClean="0"/>
          </a:p>
          <a:p>
            <a:endParaRPr lang="el-GR" sz="2000" b="1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813596"/>
            <a:ext cx="1938670" cy="20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71604" y="28572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Ηλεκτρικό  κύκλωμα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357290" y="1285860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400" dirty="0" smtClean="0"/>
              <a:t>Την τάση της ηλεκτρικής πηγής(ή του καταναλωτή) σε  ένα ηλεκτρικό  κύκλωμα την μετράμε με όργανα που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βολτόμετρα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496"/>
            <a:ext cx="2786082" cy="449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ύγραμμο βέλος σύνδεσης"/>
          <p:cNvCxnSpPr/>
          <p:nvPr/>
        </p:nvCxnSpPr>
        <p:spPr>
          <a:xfrm flipV="1">
            <a:off x="2571736" y="2428868"/>
            <a:ext cx="4572032" cy="121444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95773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714884"/>
            <a:ext cx="536577" cy="7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678132" y="4798868"/>
            <a:ext cx="141906" cy="167694"/>
          </a:xfrm>
          <a:custGeom>
            <a:avLst/>
            <a:gdLst>
              <a:gd name="connsiteX0" fmla="*/ 5195 w 141906"/>
              <a:gd name="connsiteY0" fmla="*/ 1732 h 167694"/>
              <a:gd name="connsiteX1" fmla="*/ 119495 w 141906"/>
              <a:gd name="connsiteY1" fmla="*/ 43296 h 167694"/>
              <a:gd name="connsiteX2" fmla="*/ 109104 w 141906"/>
              <a:gd name="connsiteY2" fmla="*/ 126423 h 167694"/>
              <a:gd name="connsiteX3" fmla="*/ 67541 w 141906"/>
              <a:gd name="connsiteY3" fmla="*/ 147205 h 167694"/>
              <a:gd name="connsiteX4" fmla="*/ 25977 w 141906"/>
              <a:gd name="connsiteY4" fmla="*/ 157596 h 167694"/>
              <a:gd name="connsiteX5" fmla="*/ 109104 w 141906"/>
              <a:gd name="connsiteY5" fmla="*/ 126423 h 167694"/>
              <a:gd name="connsiteX6" fmla="*/ 98713 w 141906"/>
              <a:gd name="connsiteY6" fmla="*/ 64077 h 167694"/>
              <a:gd name="connsiteX7" fmla="*/ 88323 w 141906"/>
              <a:gd name="connsiteY7" fmla="*/ 32905 h 167694"/>
              <a:gd name="connsiteX8" fmla="*/ 5195 w 141906"/>
              <a:gd name="connsiteY8" fmla="*/ 1732 h 16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06" h="167694">
                <a:moveTo>
                  <a:pt x="5195" y="1732"/>
                </a:moveTo>
                <a:cubicBezTo>
                  <a:pt x="10390" y="3464"/>
                  <a:pt x="64558" y="6670"/>
                  <a:pt x="119495" y="43296"/>
                </a:cubicBezTo>
                <a:cubicBezTo>
                  <a:pt x="131115" y="78155"/>
                  <a:pt x="141906" y="88154"/>
                  <a:pt x="109104" y="126423"/>
                </a:cubicBezTo>
                <a:cubicBezTo>
                  <a:pt x="99024" y="138184"/>
                  <a:pt x="82044" y="141766"/>
                  <a:pt x="67541" y="147205"/>
                </a:cubicBezTo>
                <a:cubicBezTo>
                  <a:pt x="54169" y="152219"/>
                  <a:pt x="15879" y="167694"/>
                  <a:pt x="25977" y="157596"/>
                </a:cubicBezTo>
                <a:cubicBezTo>
                  <a:pt x="32189" y="151384"/>
                  <a:pt x="93069" y="131768"/>
                  <a:pt x="109104" y="126423"/>
                </a:cubicBezTo>
                <a:cubicBezTo>
                  <a:pt x="125800" y="76335"/>
                  <a:pt x="122885" y="112421"/>
                  <a:pt x="98713" y="64077"/>
                </a:cubicBezTo>
                <a:cubicBezTo>
                  <a:pt x="93815" y="54281"/>
                  <a:pt x="98119" y="37803"/>
                  <a:pt x="88323" y="32905"/>
                </a:cubicBezTo>
                <a:cubicBezTo>
                  <a:pt x="66417" y="21952"/>
                  <a:pt x="0" y="0"/>
                  <a:pt x="5195" y="173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2067791" y="5614291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V="1">
            <a:off x="2285984" y="857232"/>
            <a:ext cx="1643074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786182" y="500042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δεν ανάβει γιατί δεν περνά ηλεκτρικό ρεύμα από το κύκλωμα, αφού οι συνδετήρες δεν συνδέονται (το </a:t>
            </a:r>
            <a:r>
              <a:rPr lang="el-GR" dirty="0" smtClean="0">
                <a:solidFill>
                  <a:srgbClr val="FF0000"/>
                </a:solidFill>
              </a:rPr>
              <a:t>κύκλωμα είναι ανοιχτό</a:t>
            </a:r>
            <a:r>
              <a:rPr lang="el-GR" dirty="0" smtClean="0"/>
              <a:t>)</a:t>
            </a:r>
            <a:endParaRPr lang="el-GR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3428992" y="5072074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 ανάβει γιατί  περνά ηλεκτρικό ρεύμα από το κύκλωμα, αφού οι συνδετήρες  συνδέονται (το </a:t>
            </a:r>
            <a:r>
              <a:rPr lang="el-GR" dirty="0" smtClean="0">
                <a:solidFill>
                  <a:srgbClr val="FF0000"/>
                </a:solidFill>
              </a:rPr>
              <a:t>κύκλωμα είναι κλειστό)</a:t>
            </a:r>
            <a:endParaRPr lang="el-GR" dirty="0" smtClean="0">
              <a:solidFill>
                <a:srgbClr val="FF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5572140"/>
            <a:ext cx="1143008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3102737" cy="2562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24" y="776277"/>
            <a:ext cx="536577" cy="7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Ελεύθερη σχεδίαση"/>
          <p:cNvSpPr/>
          <p:nvPr/>
        </p:nvSpPr>
        <p:spPr>
          <a:xfrm>
            <a:off x="1820976" y="860261"/>
            <a:ext cx="141906" cy="167694"/>
          </a:xfrm>
          <a:custGeom>
            <a:avLst/>
            <a:gdLst>
              <a:gd name="connsiteX0" fmla="*/ 5195 w 141906"/>
              <a:gd name="connsiteY0" fmla="*/ 1732 h 167694"/>
              <a:gd name="connsiteX1" fmla="*/ 119495 w 141906"/>
              <a:gd name="connsiteY1" fmla="*/ 43296 h 167694"/>
              <a:gd name="connsiteX2" fmla="*/ 109104 w 141906"/>
              <a:gd name="connsiteY2" fmla="*/ 126423 h 167694"/>
              <a:gd name="connsiteX3" fmla="*/ 67541 w 141906"/>
              <a:gd name="connsiteY3" fmla="*/ 147205 h 167694"/>
              <a:gd name="connsiteX4" fmla="*/ 25977 w 141906"/>
              <a:gd name="connsiteY4" fmla="*/ 157596 h 167694"/>
              <a:gd name="connsiteX5" fmla="*/ 109104 w 141906"/>
              <a:gd name="connsiteY5" fmla="*/ 126423 h 167694"/>
              <a:gd name="connsiteX6" fmla="*/ 98713 w 141906"/>
              <a:gd name="connsiteY6" fmla="*/ 64077 h 167694"/>
              <a:gd name="connsiteX7" fmla="*/ 88323 w 141906"/>
              <a:gd name="connsiteY7" fmla="*/ 32905 h 167694"/>
              <a:gd name="connsiteX8" fmla="*/ 5195 w 141906"/>
              <a:gd name="connsiteY8" fmla="*/ 1732 h 16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906" h="167694">
                <a:moveTo>
                  <a:pt x="5195" y="1732"/>
                </a:moveTo>
                <a:cubicBezTo>
                  <a:pt x="10390" y="3464"/>
                  <a:pt x="64558" y="6670"/>
                  <a:pt x="119495" y="43296"/>
                </a:cubicBezTo>
                <a:cubicBezTo>
                  <a:pt x="131115" y="78155"/>
                  <a:pt x="141906" y="88154"/>
                  <a:pt x="109104" y="126423"/>
                </a:cubicBezTo>
                <a:cubicBezTo>
                  <a:pt x="99024" y="138184"/>
                  <a:pt x="82044" y="141766"/>
                  <a:pt x="67541" y="147205"/>
                </a:cubicBezTo>
                <a:cubicBezTo>
                  <a:pt x="54169" y="152219"/>
                  <a:pt x="15879" y="167694"/>
                  <a:pt x="25977" y="157596"/>
                </a:cubicBezTo>
                <a:cubicBezTo>
                  <a:pt x="32189" y="151384"/>
                  <a:pt x="93069" y="131768"/>
                  <a:pt x="109104" y="126423"/>
                </a:cubicBezTo>
                <a:cubicBezTo>
                  <a:pt x="125800" y="76335"/>
                  <a:pt x="122885" y="112421"/>
                  <a:pt x="98713" y="64077"/>
                </a:cubicBezTo>
                <a:cubicBezTo>
                  <a:pt x="93815" y="54281"/>
                  <a:pt x="98119" y="37803"/>
                  <a:pt x="88323" y="32905"/>
                </a:cubicBezTo>
                <a:cubicBezTo>
                  <a:pt x="66417" y="21952"/>
                  <a:pt x="0" y="0"/>
                  <a:pt x="5195" y="173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2210635" y="1675684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714348" y="3357562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όταν το ηλεκτρικό ρεύμα (ηλεκτρόνια) περνάει</a:t>
            </a:r>
            <a:r>
              <a:rPr lang="el-GR" dirty="0" smtClean="0"/>
              <a:t> μέσα από μια λάμπα ή άλλες ηλεκτρικές συσκευές , η ροή του ρεύματος γίνεται δυσκολότερη.</a:t>
            </a:r>
          </a:p>
          <a:p>
            <a:endParaRPr lang="el-GR" dirty="0" smtClean="0"/>
          </a:p>
          <a:p>
            <a:r>
              <a:rPr lang="el-GR" dirty="0" smtClean="0"/>
              <a:t>Αντίθετα </a:t>
            </a:r>
            <a:r>
              <a:rPr lang="el-GR" dirty="0" smtClean="0"/>
              <a:t> όταν </a:t>
            </a:r>
            <a:r>
              <a:rPr lang="el-GR" dirty="0" smtClean="0"/>
              <a:t>το </a:t>
            </a:r>
            <a:r>
              <a:rPr lang="el-GR" dirty="0" smtClean="0"/>
              <a:t>ηλεκτρικό </a:t>
            </a:r>
            <a:r>
              <a:rPr lang="el-GR" dirty="0" smtClean="0"/>
              <a:t>ρεύμα (ηλεκτρόνια) </a:t>
            </a:r>
            <a:r>
              <a:rPr lang="el-GR" dirty="0" smtClean="0"/>
              <a:t>δεν περνάει μέσα από συσκευές συναντά μικρότερη αντίσταση.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143380"/>
            <a:ext cx="2895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2895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579259">
            <a:off x="1570888" y="4683857"/>
            <a:ext cx="562920" cy="74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1928794" y="1214422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1589809" y="5253347"/>
            <a:ext cx="322035" cy="253835"/>
          </a:xfrm>
          <a:custGeom>
            <a:avLst/>
            <a:gdLst>
              <a:gd name="connsiteX0" fmla="*/ 0 w 322035"/>
              <a:gd name="connsiteY0" fmla="*/ 181098 h 253835"/>
              <a:gd name="connsiteX1" fmla="*/ 62346 w 322035"/>
              <a:gd name="connsiteY1" fmla="*/ 129144 h 253835"/>
              <a:gd name="connsiteX2" fmla="*/ 72736 w 322035"/>
              <a:gd name="connsiteY2" fmla="*/ 97971 h 253835"/>
              <a:gd name="connsiteX3" fmla="*/ 103909 w 322035"/>
              <a:gd name="connsiteY3" fmla="*/ 87580 h 253835"/>
              <a:gd name="connsiteX4" fmla="*/ 176646 w 322035"/>
              <a:gd name="connsiteY4" fmla="*/ 56408 h 253835"/>
              <a:gd name="connsiteX5" fmla="*/ 280555 w 322035"/>
              <a:gd name="connsiteY5" fmla="*/ 35626 h 253835"/>
              <a:gd name="connsiteX6" fmla="*/ 301336 w 322035"/>
              <a:gd name="connsiteY6" fmla="*/ 77189 h 253835"/>
              <a:gd name="connsiteX7" fmla="*/ 259773 w 322035"/>
              <a:gd name="connsiteY7" fmla="*/ 139535 h 253835"/>
              <a:gd name="connsiteX8" fmla="*/ 249382 w 322035"/>
              <a:gd name="connsiteY8" fmla="*/ 181098 h 253835"/>
              <a:gd name="connsiteX9" fmla="*/ 218209 w 322035"/>
              <a:gd name="connsiteY9" fmla="*/ 191489 h 253835"/>
              <a:gd name="connsiteX10" fmla="*/ 114300 w 322035"/>
              <a:gd name="connsiteY10" fmla="*/ 222662 h 253835"/>
              <a:gd name="connsiteX11" fmla="*/ 83127 w 322035"/>
              <a:gd name="connsiteY11" fmla="*/ 253835 h 2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2035" h="253835">
                <a:moveTo>
                  <a:pt x="0" y="181098"/>
                </a:moveTo>
                <a:cubicBezTo>
                  <a:pt x="23003" y="165763"/>
                  <a:pt x="46344" y="153147"/>
                  <a:pt x="62346" y="129144"/>
                </a:cubicBezTo>
                <a:cubicBezTo>
                  <a:pt x="68422" y="120031"/>
                  <a:pt x="64991" y="105716"/>
                  <a:pt x="72736" y="97971"/>
                </a:cubicBezTo>
                <a:cubicBezTo>
                  <a:pt x="80481" y="90226"/>
                  <a:pt x="94112" y="92478"/>
                  <a:pt x="103909" y="87580"/>
                </a:cubicBezTo>
                <a:cubicBezTo>
                  <a:pt x="175665" y="51702"/>
                  <a:pt x="90146" y="78031"/>
                  <a:pt x="176646" y="56408"/>
                </a:cubicBezTo>
                <a:cubicBezTo>
                  <a:pt x="211242" y="21810"/>
                  <a:pt x="216427" y="0"/>
                  <a:pt x="280555" y="35626"/>
                </a:cubicBezTo>
                <a:cubicBezTo>
                  <a:pt x="294095" y="43148"/>
                  <a:pt x="294409" y="63335"/>
                  <a:pt x="301336" y="77189"/>
                </a:cubicBezTo>
                <a:cubicBezTo>
                  <a:pt x="268900" y="174507"/>
                  <a:pt x="322035" y="30578"/>
                  <a:pt x="259773" y="139535"/>
                </a:cubicBezTo>
                <a:cubicBezTo>
                  <a:pt x="252688" y="151934"/>
                  <a:pt x="258303" y="169947"/>
                  <a:pt x="249382" y="181098"/>
                </a:cubicBezTo>
                <a:cubicBezTo>
                  <a:pt x="242540" y="189651"/>
                  <a:pt x="228700" y="188342"/>
                  <a:pt x="218209" y="191489"/>
                </a:cubicBezTo>
                <a:cubicBezTo>
                  <a:pt x="99255" y="227176"/>
                  <a:pt x="184896" y="199130"/>
                  <a:pt x="114300" y="222662"/>
                </a:cubicBezTo>
                <a:lnTo>
                  <a:pt x="83127" y="253835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ύγραμμο βέλος σύνδεσης"/>
          <p:cNvCxnSpPr>
            <a:stCxn id="8" idx="33"/>
          </p:cNvCxnSpPr>
          <p:nvPr/>
        </p:nvCxnSpPr>
        <p:spPr>
          <a:xfrm flipV="1">
            <a:off x="2084658" y="928670"/>
            <a:ext cx="1415772" cy="5111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571868" y="50004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ανάβει  το ηλεκτρικό ρεύμα διαρρέει τον κλειστό αγώγιμο δρόμο (κύκλωμα)</a:t>
            </a:r>
            <a:endParaRPr lang="el-GR" dirty="0" smtClean="0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370293" y="4384964"/>
            <a:ext cx="1572807" cy="1226127"/>
          </a:xfrm>
          <a:custGeom>
            <a:avLst/>
            <a:gdLst>
              <a:gd name="connsiteX0" fmla="*/ 637625 w 1572807"/>
              <a:gd name="connsiteY0" fmla="*/ 176645 h 1226127"/>
              <a:gd name="connsiteX1" fmla="*/ 616843 w 1572807"/>
              <a:gd name="connsiteY1" fmla="*/ 207818 h 1226127"/>
              <a:gd name="connsiteX2" fmla="*/ 585671 w 1572807"/>
              <a:gd name="connsiteY2" fmla="*/ 238991 h 1226127"/>
              <a:gd name="connsiteX3" fmla="*/ 544107 w 1572807"/>
              <a:gd name="connsiteY3" fmla="*/ 332509 h 1226127"/>
              <a:gd name="connsiteX4" fmla="*/ 471371 w 1572807"/>
              <a:gd name="connsiteY4" fmla="*/ 342900 h 1226127"/>
              <a:gd name="connsiteX5" fmla="*/ 14171 w 1572807"/>
              <a:gd name="connsiteY5" fmla="*/ 374072 h 1226127"/>
              <a:gd name="connsiteX6" fmla="*/ 24562 w 1572807"/>
              <a:gd name="connsiteY6" fmla="*/ 415636 h 1226127"/>
              <a:gd name="connsiteX7" fmla="*/ 66125 w 1572807"/>
              <a:gd name="connsiteY7" fmla="*/ 477981 h 1226127"/>
              <a:gd name="connsiteX8" fmla="*/ 97298 w 1572807"/>
              <a:gd name="connsiteY8" fmla="*/ 613063 h 1226127"/>
              <a:gd name="connsiteX9" fmla="*/ 128471 w 1572807"/>
              <a:gd name="connsiteY9" fmla="*/ 716972 h 1226127"/>
              <a:gd name="connsiteX10" fmla="*/ 159643 w 1572807"/>
              <a:gd name="connsiteY10" fmla="*/ 748145 h 1226127"/>
              <a:gd name="connsiteX11" fmla="*/ 170034 w 1572807"/>
              <a:gd name="connsiteY11" fmla="*/ 852054 h 1226127"/>
              <a:gd name="connsiteX12" fmla="*/ 180425 w 1572807"/>
              <a:gd name="connsiteY12" fmla="*/ 883227 h 1226127"/>
              <a:gd name="connsiteX13" fmla="*/ 211598 w 1572807"/>
              <a:gd name="connsiteY13" fmla="*/ 893618 h 1226127"/>
              <a:gd name="connsiteX14" fmla="*/ 367462 w 1572807"/>
              <a:gd name="connsiteY14" fmla="*/ 924791 h 1226127"/>
              <a:gd name="connsiteX15" fmla="*/ 440198 w 1572807"/>
              <a:gd name="connsiteY15" fmla="*/ 955963 h 1226127"/>
              <a:gd name="connsiteX16" fmla="*/ 471371 w 1572807"/>
              <a:gd name="connsiteY16" fmla="*/ 987136 h 1226127"/>
              <a:gd name="connsiteX17" fmla="*/ 502543 w 1572807"/>
              <a:gd name="connsiteY17" fmla="*/ 1007918 h 1226127"/>
              <a:gd name="connsiteX18" fmla="*/ 575280 w 1572807"/>
              <a:gd name="connsiteY18" fmla="*/ 1059872 h 1226127"/>
              <a:gd name="connsiteX19" fmla="*/ 616843 w 1572807"/>
              <a:gd name="connsiteY19" fmla="*/ 1070263 h 1226127"/>
              <a:gd name="connsiteX20" fmla="*/ 679189 w 1572807"/>
              <a:gd name="connsiteY20" fmla="*/ 1091045 h 1226127"/>
              <a:gd name="connsiteX21" fmla="*/ 731143 w 1572807"/>
              <a:gd name="connsiteY21" fmla="*/ 1101436 h 1226127"/>
              <a:gd name="connsiteX22" fmla="*/ 783098 w 1572807"/>
              <a:gd name="connsiteY22" fmla="*/ 1122218 h 1226127"/>
              <a:gd name="connsiteX23" fmla="*/ 845443 w 1572807"/>
              <a:gd name="connsiteY23" fmla="*/ 1143000 h 1226127"/>
              <a:gd name="connsiteX24" fmla="*/ 887007 w 1572807"/>
              <a:gd name="connsiteY24" fmla="*/ 1174172 h 1226127"/>
              <a:gd name="connsiteX25" fmla="*/ 918180 w 1572807"/>
              <a:gd name="connsiteY25" fmla="*/ 1205345 h 1226127"/>
              <a:gd name="connsiteX26" fmla="*/ 959743 w 1572807"/>
              <a:gd name="connsiteY26" fmla="*/ 1226127 h 1226127"/>
              <a:gd name="connsiteX27" fmla="*/ 1001307 w 1572807"/>
              <a:gd name="connsiteY27" fmla="*/ 1215736 h 1226127"/>
              <a:gd name="connsiteX28" fmla="*/ 1063652 w 1572807"/>
              <a:gd name="connsiteY28" fmla="*/ 1174172 h 1226127"/>
              <a:gd name="connsiteX29" fmla="*/ 1146780 w 1572807"/>
              <a:gd name="connsiteY29" fmla="*/ 1111827 h 1226127"/>
              <a:gd name="connsiteX30" fmla="*/ 1188343 w 1572807"/>
              <a:gd name="connsiteY30" fmla="*/ 1080654 h 1226127"/>
              <a:gd name="connsiteX31" fmla="*/ 1250689 w 1572807"/>
              <a:gd name="connsiteY31" fmla="*/ 1049481 h 1226127"/>
              <a:gd name="connsiteX32" fmla="*/ 1313034 w 1572807"/>
              <a:gd name="connsiteY32" fmla="*/ 1007918 h 1226127"/>
              <a:gd name="connsiteX33" fmla="*/ 1375380 w 1572807"/>
              <a:gd name="connsiteY33" fmla="*/ 945572 h 1226127"/>
              <a:gd name="connsiteX34" fmla="*/ 1385771 w 1572807"/>
              <a:gd name="connsiteY34" fmla="*/ 914400 h 1226127"/>
              <a:gd name="connsiteX35" fmla="*/ 1437725 w 1572807"/>
              <a:gd name="connsiteY35" fmla="*/ 852054 h 1226127"/>
              <a:gd name="connsiteX36" fmla="*/ 1479289 w 1572807"/>
              <a:gd name="connsiteY36" fmla="*/ 789709 h 1226127"/>
              <a:gd name="connsiteX37" fmla="*/ 1489680 w 1572807"/>
              <a:gd name="connsiteY37" fmla="*/ 748145 h 1226127"/>
              <a:gd name="connsiteX38" fmla="*/ 1520852 w 1572807"/>
              <a:gd name="connsiteY38" fmla="*/ 467591 h 1226127"/>
              <a:gd name="connsiteX39" fmla="*/ 1541634 w 1572807"/>
              <a:gd name="connsiteY39" fmla="*/ 384463 h 1226127"/>
              <a:gd name="connsiteX40" fmla="*/ 1552025 w 1572807"/>
              <a:gd name="connsiteY40" fmla="*/ 353291 h 1226127"/>
              <a:gd name="connsiteX41" fmla="*/ 1572807 w 1572807"/>
              <a:gd name="connsiteY41" fmla="*/ 238991 h 1226127"/>
              <a:gd name="connsiteX42" fmla="*/ 1562416 w 1572807"/>
              <a:gd name="connsiteY42" fmla="*/ 197427 h 1226127"/>
              <a:gd name="connsiteX43" fmla="*/ 1500071 w 1572807"/>
              <a:gd name="connsiteY43" fmla="*/ 155863 h 1226127"/>
              <a:gd name="connsiteX44" fmla="*/ 1396162 w 1572807"/>
              <a:gd name="connsiteY44" fmla="*/ 114300 h 1226127"/>
              <a:gd name="connsiteX45" fmla="*/ 1364989 w 1572807"/>
              <a:gd name="connsiteY45" fmla="*/ 93518 h 1226127"/>
              <a:gd name="connsiteX46" fmla="*/ 1323425 w 1572807"/>
              <a:gd name="connsiteY46" fmla="*/ 62345 h 1226127"/>
              <a:gd name="connsiteX47" fmla="*/ 1292252 w 1572807"/>
              <a:gd name="connsiteY47" fmla="*/ 51954 h 1226127"/>
              <a:gd name="connsiteX48" fmla="*/ 1250689 w 1572807"/>
              <a:gd name="connsiteY48" fmla="*/ 31172 h 1226127"/>
              <a:gd name="connsiteX49" fmla="*/ 1188343 w 1572807"/>
              <a:gd name="connsiteY49" fmla="*/ 0 h 1226127"/>
              <a:gd name="connsiteX50" fmla="*/ 980525 w 1572807"/>
              <a:gd name="connsiteY50" fmla="*/ 20781 h 1226127"/>
              <a:gd name="connsiteX51" fmla="*/ 803880 w 1572807"/>
              <a:gd name="connsiteY51" fmla="*/ 51954 h 1226127"/>
              <a:gd name="connsiteX52" fmla="*/ 689580 w 1572807"/>
              <a:gd name="connsiteY52" fmla="*/ 103909 h 1226127"/>
              <a:gd name="connsiteX53" fmla="*/ 668798 w 1572807"/>
              <a:gd name="connsiteY53" fmla="*/ 135081 h 1226127"/>
              <a:gd name="connsiteX54" fmla="*/ 637625 w 1572807"/>
              <a:gd name="connsiteY54" fmla="*/ 155863 h 1226127"/>
              <a:gd name="connsiteX55" fmla="*/ 596062 w 1572807"/>
              <a:gd name="connsiteY55" fmla="*/ 207818 h 1226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72807" h="1226127">
                <a:moveTo>
                  <a:pt x="637625" y="176645"/>
                </a:moveTo>
                <a:cubicBezTo>
                  <a:pt x="630698" y="187036"/>
                  <a:pt x="624838" y="198224"/>
                  <a:pt x="616843" y="207818"/>
                </a:cubicBezTo>
                <a:cubicBezTo>
                  <a:pt x="607436" y="219107"/>
                  <a:pt x="593459" y="226530"/>
                  <a:pt x="585671" y="238991"/>
                </a:cubicBezTo>
                <a:cubicBezTo>
                  <a:pt x="584771" y="240430"/>
                  <a:pt x="551941" y="328157"/>
                  <a:pt x="544107" y="332509"/>
                </a:cubicBezTo>
                <a:cubicBezTo>
                  <a:pt x="522698" y="344403"/>
                  <a:pt x="495616" y="339436"/>
                  <a:pt x="471371" y="342900"/>
                </a:cubicBezTo>
                <a:cubicBezTo>
                  <a:pt x="314841" y="447248"/>
                  <a:pt x="534138" y="309076"/>
                  <a:pt x="14171" y="374072"/>
                </a:cubicBezTo>
                <a:cubicBezTo>
                  <a:pt x="0" y="375843"/>
                  <a:pt x="20639" y="401904"/>
                  <a:pt x="24562" y="415636"/>
                </a:cubicBezTo>
                <a:cubicBezTo>
                  <a:pt x="36592" y="457744"/>
                  <a:pt x="31240" y="443097"/>
                  <a:pt x="66125" y="477981"/>
                </a:cubicBezTo>
                <a:cubicBezTo>
                  <a:pt x="86670" y="539616"/>
                  <a:pt x="77644" y="508241"/>
                  <a:pt x="97298" y="613063"/>
                </a:cubicBezTo>
                <a:cubicBezTo>
                  <a:pt x="106162" y="660337"/>
                  <a:pt x="101261" y="678878"/>
                  <a:pt x="128471" y="716972"/>
                </a:cubicBezTo>
                <a:cubicBezTo>
                  <a:pt x="137012" y="728930"/>
                  <a:pt x="149252" y="737754"/>
                  <a:pt x="159643" y="748145"/>
                </a:cubicBezTo>
                <a:cubicBezTo>
                  <a:pt x="163107" y="782781"/>
                  <a:pt x="164741" y="817650"/>
                  <a:pt x="170034" y="852054"/>
                </a:cubicBezTo>
                <a:cubicBezTo>
                  <a:pt x="171700" y="862880"/>
                  <a:pt x="172680" y="875482"/>
                  <a:pt x="180425" y="883227"/>
                </a:cubicBezTo>
                <a:cubicBezTo>
                  <a:pt x="188170" y="890972"/>
                  <a:pt x="200858" y="891470"/>
                  <a:pt x="211598" y="893618"/>
                </a:cubicBezTo>
                <a:cubicBezTo>
                  <a:pt x="363347" y="923968"/>
                  <a:pt x="201403" y="879503"/>
                  <a:pt x="367462" y="924791"/>
                </a:cubicBezTo>
                <a:cubicBezTo>
                  <a:pt x="389412" y="930777"/>
                  <a:pt x="422663" y="943438"/>
                  <a:pt x="440198" y="955963"/>
                </a:cubicBezTo>
                <a:cubicBezTo>
                  <a:pt x="452156" y="964504"/>
                  <a:pt x="460082" y="977728"/>
                  <a:pt x="471371" y="987136"/>
                </a:cubicBezTo>
                <a:cubicBezTo>
                  <a:pt x="480965" y="995131"/>
                  <a:pt x="492381" y="1000659"/>
                  <a:pt x="502543" y="1007918"/>
                </a:cubicBezTo>
                <a:cubicBezTo>
                  <a:pt x="507871" y="1011724"/>
                  <a:pt x="563031" y="1054623"/>
                  <a:pt x="575280" y="1059872"/>
                </a:cubicBezTo>
                <a:cubicBezTo>
                  <a:pt x="588406" y="1065497"/>
                  <a:pt x="603165" y="1066159"/>
                  <a:pt x="616843" y="1070263"/>
                </a:cubicBezTo>
                <a:cubicBezTo>
                  <a:pt x="637825" y="1076558"/>
                  <a:pt x="658055" y="1085281"/>
                  <a:pt x="679189" y="1091045"/>
                </a:cubicBezTo>
                <a:cubicBezTo>
                  <a:pt x="696228" y="1095692"/>
                  <a:pt x="714227" y="1096361"/>
                  <a:pt x="731143" y="1101436"/>
                </a:cubicBezTo>
                <a:cubicBezTo>
                  <a:pt x="749009" y="1106796"/>
                  <a:pt x="765569" y="1115844"/>
                  <a:pt x="783098" y="1122218"/>
                </a:cubicBezTo>
                <a:cubicBezTo>
                  <a:pt x="803685" y="1129704"/>
                  <a:pt x="845443" y="1143000"/>
                  <a:pt x="845443" y="1143000"/>
                </a:cubicBezTo>
                <a:cubicBezTo>
                  <a:pt x="859298" y="1153391"/>
                  <a:pt x="873858" y="1162902"/>
                  <a:pt x="887007" y="1174172"/>
                </a:cubicBezTo>
                <a:cubicBezTo>
                  <a:pt x="898164" y="1183735"/>
                  <a:pt x="906222" y="1196804"/>
                  <a:pt x="918180" y="1205345"/>
                </a:cubicBezTo>
                <a:cubicBezTo>
                  <a:pt x="930784" y="1214348"/>
                  <a:pt x="945889" y="1219200"/>
                  <a:pt x="959743" y="1226127"/>
                </a:cubicBezTo>
                <a:cubicBezTo>
                  <a:pt x="973598" y="1222663"/>
                  <a:pt x="988908" y="1222821"/>
                  <a:pt x="1001307" y="1215736"/>
                </a:cubicBezTo>
                <a:cubicBezTo>
                  <a:pt x="1110280" y="1153466"/>
                  <a:pt x="966325" y="1206616"/>
                  <a:pt x="1063652" y="1174172"/>
                </a:cubicBezTo>
                <a:cubicBezTo>
                  <a:pt x="1118502" y="1119323"/>
                  <a:pt x="1069310" y="1163474"/>
                  <a:pt x="1146780" y="1111827"/>
                </a:cubicBezTo>
                <a:cubicBezTo>
                  <a:pt x="1161189" y="1102221"/>
                  <a:pt x="1173493" y="1089564"/>
                  <a:pt x="1188343" y="1080654"/>
                </a:cubicBezTo>
                <a:cubicBezTo>
                  <a:pt x="1208267" y="1068700"/>
                  <a:pt x="1231356" y="1062369"/>
                  <a:pt x="1250689" y="1049481"/>
                </a:cubicBezTo>
                <a:cubicBezTo>
                  <a:pt x="1328525" y="997591"/>
                  <a:pt x="1238914" y="1032625"/>
                  <a:pt x="1313034" y="1007918"/>
                </a:cubicBezTo>
                <a:cubicBezTo>
                  <a:pt x="1333816" y="987136"/>
                  <a:pt x="1366086" y="973454"/>
                  <a:pt x="1375380" y="945572"/>
                </a:cubicBezTo>
                <a:cubicBezTo>
                  <a:pt x="1378844" y="935181"/>
                  <a:pt x="1380873" y="924196"/>
                  <a:pt x="1385771" y="914400"/>
                </a:cubicBezTo>
                <a:cubicBezTo>
                  <a:pt x="1400239" y="885464"/>
                  <a:pt x="1414742" y="875037"/>
                  <a:pt x="1437725" y="852054"/>
                </a:cubicBezTo>
                <a:cubicBezTo>
                  <a:pt x="1470168" y="754726"/>
                  <a:pt x="1417020" y="898678"/>
                  <a:pt x="1479289" y="789709"/>
                </a:cubicBezTo>
                <a:cubicBezTo>
                  <a:pt x="1486374" y="777310"/>
                  <a:pt x="1486216" y="762000"/>
                  <a:pt x="1489680" y="748145"/>
                </a:cubicBezTo>
                <a:cubicBezTo>
                  <a:pt x="1494697" y="695468"/>
                  <a:pt x="1503573" y="548229"/>
                  <a:pt x="1520852" y="467591"/>
                </a:cubicBezTo>
                <a:cubicBezTo>
                  <a:pt x="1526836" y="439663"/>
                  <a:pt x="1534119" y="412019"/>
                  <a:pt x="1541634" y="384463"/>
                </a:cubicBezTo>
                <a:cubicBezTo>
                  <a:pt x="1544516" y="373896"/>
                  <a:pt x="1549730" y="364001"/>
                  <a:pt x="1552025" y="353291"/>
                </a:cubicBezTo>
                <a:cubicBezTo>
                  <a:pt x="1560139" y="315426"/>
                  <a:pt x="1565880" y="277091"/>
                  <a:pt x="1572807" y="238991"/>
                </a:cubicBezTo>
                <a:cubicBezTo>
                  <a:pt x="1569343" y="225136"/>
                  <a:pt x="1569501" y="209826"/>
                  <a:pt x="1562416" y="197427"/>
                </a:cubicBezTo>
                <a:cubicBezTo>
                  <a:pt x="1540705" y="159432"/>
                  <a:pt x="1532359" y="170213"/>
                  <a:pt x="1500071" y="155863"/>
                </a:cubicBezTo>
                <a:cubicBezTo>
                  <a:pt x="1403492" y="112939"/>
                  <a:pt x="1473456" y="133624"/>
                  <a:pt x="1396162" y="114300"/>
                </a:cubicBezTo>
                <a:cubicBezTo>
                  <a:pt x="1385771" y="107373"/>
                  <a:pt x="1375151" y="100777"/>
                  <a:pt x="1364989" y="93518"/>
                </a:cubicBezTo>
                <a:cubicBezTo>
                  <a:pt x="1350896" y="83452"/>
                  <a:pt x="1338462" y="70937"/>
                  <a:pt x="1323425" y="62345"/>
                </a:cubicBezTo>
                <a:cubicBezTo>
                  <a:pt x="1313915" y="56911"/>
                  <a:pt x="1302319" y="56269"/>
                  <a:pt x="1292252" y="51954"/>
                </a:cubicBezTo>
                <a:cubicBezTo>
                  <a:pt x="1278015" y="45852"/>
                  <a:pt x="1264926" y="37274"/>
                  <a:pt x="1250689" y="31172"/>
                </a:cubicBezTo>
                <a:cubicBezTo>
                  <a:pt x="1190457" y="5358"/>
                  <a:pt x="1248254" y="39939"/>
                  <a:pt x="1188343" y="0"/>
                </a:cubicBezTo>
                <a:cubicBezTo>
                  <a:pt x="1119070" y="6927"/>
                  <a:pt x="1048791" y="7128"/>
                  <a:pt x="980525" y="20781"/>
                </a:cubicBezTo>
                <a:cubicBezTo>
                  <a:pt x="852600" y="46366"/>
                  <a:pt x="911583" y="36568"/>
                  <a:pt x="803880" y="51954"/>
                </a:cubicBezTo>
                <a:cubicBezTo>
                  <a:pt x="775667" y="63239"/>
                  <a:pt x="712161" y="86973"/>
                  <a:pt x="689580" y="103909"/>
                </a:cubicBezTo>
                <a:cubicBezTo>
                  <a:pt x="679589" y="111402"/>
                  <a:pt x="677629" y="126251"/>
                  <a:pt x="668798" y="135081"/>
                </a:cubicBezTo>
                <a:cubicBezTo>
                  <a:pt x="659967" y="143912"/>
                  <a:pt x="647219" y="147868"/>
                  <a:pt x="637625" y="155863"/>
                </a:cubicBezTo>
                <a:cubicBezTo>
                  <a:pt x="606210" y="182042"/>
                  <a:pt x="610264" y="179410"/>
                  <a:pt x="596062" y="207818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3643306" y="4429132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δεν ανάβει γιατί  το ηλεκτρικό ρεύμα (ηλεκτρόνια) θα προτιμήσει το κίτρινο κύκλωμα, όπου δεν υπάρχει κάποια συσκευή και η αντίσταση είναι πολύ μικρότερη.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143380"/>
            <a:ext cx="28733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73375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579259">
            <a:off x="1570888" y="4683857"/>
            <a:ext cx="562920" cy="74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1928794" y="1214422"/>
            <a:ext cx="339779" cy="308527"/>
          </a:xfrm>
          <a:custGeom>
            <a:avLst/>
            <a:gdLst>
              <a:gd name="connsiteX0" fmla="*/ 124691 w 339779"/>
              <a:gd name="connsiteY0" fmla="*/ 48754 h 308527"/>
              <a:gd name="connsiteX1" fmla="*/ 114300 w 339779"/>
              <a:gd name="connsiteY1" fmla="*/ 79927 h 308527"/>
              <a:gd name="connsiteX2" fmla="*/ 103909 w 339779"/>
              <a:gd name="connsiteY2" fmla="*/ 163054 h 308527"/>
              <a:gd name="connsiteX3" fmla="*/ 72736 w 339779"/>
              <a:gd name="connsiteY3" fmla="*/ 142273 h 308527"/>
              <a:gd name="connsiteX4" fmla="*/ 41564 w 339779"/>
              <a:gd name="connsiteY4" fmla="*/ 111100 h 308527"/>
              <a:gd name="connsiteX5" fmla="*/ 51954 w 339779"/>
              <a:gd name="connsiteY5" fmla="*/ 183836 h 308527"/>
              <a:gd name="connsiteX6" fmla="*/ 83127 w 339779"/>
              <a:gd name="connsiteY6" fmla="*/ 204618 h 308527"/>
              <a:gd name="connsiteX7" fmla="*/ 51954 w 339779"/>
              <a:gd name="connsiteY7" fmla="*/ 163054 h 308527"/>
              <a:gd name="connsiteX8" fmla="*/ 83127 w 339779"/>
              <a:gd name="connsiteY8" fmla="*/ 183836 h 308527"/>
              <a:gd name="connsiteX9" fmla="*/ 103909 w 339779"/>
              <a:gd name="connsiteY9" fmla="*/ 131882 h 308527"/>
              <a:gd name="connsiteX10" fmla="*/ 103909 w 339779"/>
              <a:gd name="connsiteY10" fmla="*/ 59145 h 308527"/>
              <a:gd name="connsiteX11" fmla="*/ 135082 w 339779"/>
              <a:gd name="connsiteY11" fmla="*/ 79927 h 308527"/>
              <a:gd name="connsiteX12" fmla="*/ 166254 w 339779"/>
              <a:gd name="connsiteY12" fmla="*/ 131882 h 308527"/>
              <a:gd name="connsiteX13" fmla="*/ 197427 w 339779"/>
              <a:gd name="connsiteY13" fmla="*/ 163054 h 308527"/>
              <a:gd name="connsiteX14" fmla="*/ 207818 w 339779"/>
              <a:gd name="connsiteY14" fmla="*/ 194227 h 308527"/>
              <a:gd name="connsiteX15" fmla="*/ 155864 w 339779"/>
              <a:gd name="connsiteY15" fmla="*/ 183836 h 308527"/>
              <a:gd name="connsiteX16" fmla="*/ 124691 w 339779"/>
              <a:gd name="connsiteY16" fmla="*/ 131882 h 308527"/>
              <a:gd name="connsiteX17" fmla="*/ 114300 w 339779"/>
              <a:gd name="connsiteY17" fmla="*/ 90318 h 308527"/>
              <a:gd name="connsiteX18" fmla="*/ 187036 w 339779"/>
              <a:gd name="connsiteY18" fmla="*/ 215009 h 308527"/>
              <a:gd name="connsiteX19" fmla="*/ 176645 w 339779"/>
              <a:gd name="connsiteY19" fmla="*/ 173445 h 308527"/>
              <a:gd name="connsiteX20" fmla="*/ 166254 w 339779"/>
              <a:gd name="connsiteY20" fmla="*/ 142273 h 308527"/>
              <a:gd name="connsiteX21" fmla="*/ 218209 w 339779"/>
              <a:gd name="connsiteY21" fmla="*/ 173445 h 308527"/>
              <a:gd name="connsiteX22" fmla="*/ 259773 w 339779"/>
              <a:gd name="connsiteY22" fmla="*/ 266964 h 308527"/>
              <a:gd name="connsiteX23" fmla="*/ 238991 w 339779"/>
              <a:gd name="connsiteY23" fmla="*/ 308527 h 308527"/>
              <a:gd name="connsiteX24" fmla="*/ 166254 w 339779"/>
              <a:gd name="connsiteY24" fmla="*/ 246182 h 308527"/>
              <a:gd name="connsiteX25" fmla="*/ 145473 w 339779"/>
              <a:gd name="connsiteY25" fmla="*/ 194227 h 308527"/>
              <a:gd name="connsiteX26" fmla="*/ 135082 w 339779"/>
              <a:gd name="connsiteY26" fmla="*/ 163054 h 308527"/>
              <a:gd name="connsiteX27" fmla="*/ 166254 w 339779"/>
              <a:gd name="connsiteY27" fmla="*/ 287745 h 308527"/>
              <a:gd name="connsiteX28" fmla="*/ 124691 w 339779"/>
              <a:gd name="connsiteY28" fmla="*/ 298136 h 308527"/>
              <a:gd name="connsiteX29" fmla="*/ 114300 w 339779"/>
              <a:gd name="connsiteY29" fmla="*/ 266964 h 308527"/>
              <a:gd name="connsiteX30" fmla="*/ 93518 w 339779"/>
              <a:gd name="connsiteY30" fmla="*/ 235791 h 308527"/>
              <a:gd name="connsiteX31" fmla="*/ 83127 w 339779"/>
              <a:gd name="connsiteY31" fmla="*/ 173445 h 308527"/>
              <a:gd name="connsiteX32" fmla="*/ 114300 w 339779"/>
              <a:gd name="connsiteY32" fmla="*/ 163054 h 308527"/>
              <a:gd name="connsiteX33" fmla="*/ 155864 w 339779"/>
              <a:gd name="connsiteY33" fmla="*/ 225400 h 308527"/>
              <a:gd name="connsiteX34" fmla="*/ 166254 w 339779"/>
              <a:gd name="connsiteY34" fmla="*/ 163054 h 308527"/>
              <a:gd name="connsiteX35" fmla="*/ 155864 w 339779"/>
              <a:gd name="connsiteY35" fmla="*/ 100709 h 308527"/>
              <a:gd name="connsiteX36" fmla="*/ 218209 w 339779"/>
              <a:gd name="connsiteY36" fmla="*/ 163054 h 308527"/>
              <a:gd name="connsiteX37" fmla="*/ 238991 w 339779"/>
              <a:gd name="connsiteY37" fmla="*/ 194227 h 308527"/>
              <a:gd name="connsiteX38" fmla="*/ 228600 w 339779"/>
              <a:gd name="connsiteY38" fmla="*/ 163054 h 308527"/>
              <a:gd name="connsiteX39" fmla="*/ 218209 w 339779"/>
              <a:gd name="connsiteY39" fmla="*/ 111100 h 308527"/>
              <a:gd name="connsiteX40" fmla="*/ 249382 w 339779"/>
              <a:gd name="connsiteY40" fmla="*/ 90318 h 308527"/>
              <a:gd name="connsiteX41" fmla="*/ 311727 w 339779"/>
              <a:gd name="connsiteY41" fmla="*/ 142273 h 308527"/>
              <a:gd name="connsiteX42" fmla="*/ 322118 w 339779"/>
              <a:gd name="connsiteY42" fmla="*/ 194227 h 308527"/>
              <a:gd name="connsiteX43" fmla="*/ 301336 w 339779"/>
              <a:gd name="connsiteY43" fmla="*/ 142273 h 308527"/>
              <a:gd name="connsiteX44" fmla="*/ 270164 w 339779"/>
              <a:gd name="connsiteY44" fmla="*/ 111100 h 308527"/>
              <a:gd name="connsiteX45" fmla="*/ 301336 w 339779"/>
              <a:gd name="connsiteY45" fmla="*/ 131882 h 308527"/>
              <a:gd name="connsiteX46" fmla="*/ 228600 w 339779"/>
              <a:gd name="connsiteY46" fmla="*/ 121491 h 308527"/>
              <a:gd name="connsiteX47" fmla="*/ 166254 w 339779"/>
              <a:gd name="connsiteY47" fmla="*/ 59145 h 308527"/>
              <a:gd name="connsiteX48" fmla="*/ 155864 w 339779"/>
              <a:gd name="connsiteY48" fmla="*/ 90318 h 308527"/>
              <a:gd name="connsiteX49" fmla="*/ 166254 w 339779"/>
              <a:gd name="connsiteY49" fmla="*/ 121491 h 308527"/>
              <a:gd name="connsiteX50" fmla="*/ 145473 w 339779"/>
              <a:gd name="connsiteY50" fmla="*/ 163054 h 308527"/>
              <a:gd name="connsiteX51" fmla="*/ 62345 w 339779"/>
              <a:gd name="connsiteY51" fmla="*/ 142273 h 308527"/>
              <a:gd name="connsiteX52" fmla="*/ 31173 w 339779"/>
              <a:gd name="connsiteY52" fmla="*/ 111100 h 308527"/>
              <a:gd name="connsiteX53" fmla="*/ 0 w 339779"/>
              <a:gd name="connsiteY53" fmla="*/ 90318 h 308527"/>
              <a:gd name="connsiteX54" fmla="*/ 31173 w 339779"/>
              <a:gd name="connsiteY54" fmla="*/ 142273 h 308527"/>
              <a:gd name="connsiteX55" fmla="*/ 62345 w 339779"/>
              <a:gd name="connsiteY55" fmla="*/ 163054 h 308527"/>
              <a:gd name="connsiteX56" fmla="*/ 124691 w 339779"/>
              <a:gd name="connsiteY56" fmla="*/ 27973 h 308527"/>
              <a:gd name="connsiteX57" fmla="*/ 228600 w 339779"/>
              <a:gd name="connsiteY57" fmla="*/ 48754 h 308527"/>
              <a:gd name="connsiteX58" fmla="*/ 259773 w 339779"/>
              <a:gd name="connsiteY58" fmla="*/ 59145 h 308527"/>
              <a:gd name="connsiteX59" fmla="*/ 270164 w 339779"/>
              <a:gd name="connsiteY59" fmla="*/ 90318 h 308527"/>
              <a:gd name="connsiteX60" fmla="*/ 249382 w 339779"/>
              <a:gd name="connsiteY60" fmla="*/ 194227 h 30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39779" h="308527">
                <a:moveTo>
                  <a:pt x="124691" y="48754"/>
                </a:moveTo>
                <a:cubicBezTo>
                  <a:pt x="121227" y="59145"/>
                  <a:pt x="116259" y="69151"/>
                  <a:pt x="114300" y="79927"/>
                </a:cubicBezTo>
                <a:cubicBezTo>
                  <a:pt x="109305" y="107401"/>
                  <a:pt x="119399" y="139819"/>
                  <a:pt x="103909" y="163054"/>
                </a:cubicBezTo>
                <a:cubicBezTo>
                  <a:pt x="96982" y="173445"/>
                  <a:pt x="82330" y="150268"/>
                  <a:pt x="72736" y="142273"/>
                </a:cubicBezTo>
                <a:cubicBezTo>
                  <a:pt x="61447" y="132866"/>
                  <a:pt x="51955" y="121491"/>
                  <a:pt x="41564" y="111100"/>
                </a:cubicBezTo>
                <a:cubicBezTo>
                  <a:pt x="45027" y="135345"/>
                  <a:pt x="42007" y="161455"/>
                  <a:pt x="51954" y="183836"/>
                </a:cubicBezTo>
                <a:cubicBezTo>
                  <a:pt x="57026" y="195248"/>
                  <a:pt x="83127" y="217106"/>
                  <a:pt x="83127" y="204618"/>
                </a:cubicBezTo>
                <a:cubicBezTo>
                  <a:pt x="83127" y="187300"/>
                  <a:pt x="62345" y="176909"/>
                  <a:pt x="51954" y="163054"/>
                </a:cubicBezTo>
                <a:cubicBezTo>
                  <a:pt x="80404" y="77707"/>
                  <a:pt x="37569" y="183836"/>
                  <a:pt x="83127" y="183836"/>
                </a:cubicBezTo>
                <a:cubicBezTo>
                  <a:pt x="101779" y="183836"/>
                  <a:pt x="96982" y="149200"/>
                  <a:pt x="103909" y="131882"/>
                </a:cubicBezTo>
                <a:cubicBezTo>
                  <a:pt x="99009" y="117182"/>
                  <a:pt x="77814" y="72193"/>
                  <a:pt x="103909" y="59145"/>
                </a:cubicBezTo>
                <a:cubicBezTo>
                  <a:pt x="115079" y="53560"/>
                  <a:pt x="124691" y="73000"/>
                  <a:pt x="135082" y="79927"/>
                </a:cubicBezTo>
                <a:cubicBezTo>
                  <a:pt x="145473" y="97245"/>
                  <a:pt x="154136" y="115725"/>
                  <a:pt x="166254" y="131882"/>
                </a:cubicBezTo>
                <a:cubicBezTo>
                  <a:pt x="175071" y="143638"/>
                  <a:pt x="189276" y="150827"/>
                  <a:pt x="197427" y="163054"/>
                </a:cubicBezTo>
                <a:cubicBezTo>
                  <a:pt x="203503" y="172167"/>
                  <a:pt x="217615" y="189329"/>
                  <a:pt x="207818" y="194227"/>
                </a:cubicBezTo>
                <a:cubicBezTo>
                  <a:pt x="192022" y="202125"/>
                  <a:pt x="173182" y="187300"/>
                  <a:pt x="155864" y="183836"/>
                </a:cubicBezTo>
                <a:cubicBezTo>
                  <a:pt x="145473" y="166518"/>
                  <a:pt x="132894" y="150337"/>
                  <a:pt x="124691" y="131882"/>
                </a:cubicBezTo>
                <a:cubicBezTo>
                  <a:pt x="118891" y="118832"/>
                  <a:pt x="100019" y="90318"/>
                  <a:pt x="114300" y="90318"/>
                </a:cubicBezTo>
                <a:cubicBezTo>
                  <a:pt x="133692" y="90318"/>
                  <a:pt x="192053" y="235076"/>
                  <a:pt x="187036" y="215009"/>
                </a:cubicBezTo>
                <a:cubicBezTo>
                  <a:pt x="183572" y="201154"/>
                  <a:pt x="180568" y="187177"/>
                  <a:pt x="176645" y="173445"/>
                </a:cubicBezTo>
                <a:cubicBezTo>
                  <a:pt x="173636" y="162914"/>
                  <a:pt x="155301" y="142273"/>
                  <a:pt x="166254" y="142273"/>
                </a:cubicBezTo>
                <a:cubicBezTo>
                  <a:pt x="186450" y="142273"/>
                  <a:pt x="200891" y="163054"/>
                  <a:pt x="218209" y="173445"/>
                </a:cubicBezTo>
                <a:cubicBezTo>
                  <a:pt x="229888" y="192910"/>
                  <a:pt x="263464" y="237440"/>
                  <a:pt x="259773" y="266964"/>
                </a:cubicBezTo>
                <a:cubicBezTo>
                  <a:pt x="257852" y="282334"/>
                  <a:pt x="245918" y="294673"/>
                  <a:pt x="238991" y="308527"/>
                </a:cubicBezTo>
                <a:cubicBezTo>
                  <a:pt x="194932" y="286497"/>
                  <a:pt x="192193" y="292873"/>
                  <a:pt x="166254" y="246182"/>
                </a:cubicBezTo>
                <a:cubicBezTo>
                  <a:pt x="157196" y="229877"/>
                  <a:pt x="152022" y="211692"/>
                  <a:pt x="145473" y="194227"/>
                </a:cubicBezTo>
                <a:cubicBezTo>
                  <a:pt x="141627" y="183971"/>
                  <a:pt x="132706" y="152362"/>
                  <a:pt x="135082" y="163054"/>
                </a:cubicBezTo>
                <a:cubicBezTo>
                  <a:pt x="144376" y="204877"/>
                  <a:pt x="166254" y="287745"/>
                  <a:pt x="166254" y="287745"/>
                </a:cubicBezTo>
                <a:cubicBezTo>
                  <a:pt x="152400" y="291209"/>
                  <a:pt x="137950" y="303440"/>
                  <a:pt x="124691" y="298136"/>
                </a:cubicBezTo>
                <a:cubicBezTo>
                  <a:pt x="114522" y="294068"/>
                  <a:pt x="119198" y="276760"/>
                  <a:pt x="114300" y="266964"/>
                </a:cubicBezTo>
                <a:cubicBezTo>
                  <a:pt x="108715" y="255794"/>
                  <a:pt x="100445" y="246182"/>
                  <a:pt x="93518" y="235791"/>
                </a:cubicBezTo>
                <a:cubicBezTo>
                  <a:pt x="90054" y="215009"/>
                  <a:pt x="77339" y="193703"/>
                  <a:pt x="83127" y="173445"/>
                </a:cubicBezTo>
                <a:cubicBezTo>
                  <a:pt x="86136" y="162913"/>
                  <a:pt x="105387" y="156688"/>
                  <a:pt x="114300" y="163054"/>
                </a:cubicBezTo>
                <a:cubicBezTo>
                  <a:pt x="134625" y="177572"/>
                  <a:pt x="155864" y="225400"/>
                  <a:pt x="155864" y="225400"/>
                </a:cubicBezTo>
                <a:cubicBezTo>
                  <a:pt x="208987" y="207692"/>
                  <a:pt x="183856" y="227595"/>
                  <a:pt x="166254" y="163054"/>
                </a:cubicBezTo>
                <a:cubicBezTo>
                  <a:pt x="160711" y="142728"/>
                  <a:pt x="134796" y="100709"/>
                  <a:pt x="155864" y="100709"/>
                </a:cubicBezTo>
                <a:cubicBezTo>
                  <a:pt x="185254" y="100709"/>
                  <a:pt x="201907" y="138600"/>
                  <a:pt x="218209" y="163054"/>
                </a:cubicBezTo>
                <a:cubicBezTo>
                  <a:pt x="225136" y="173445"/>
                  <a:pt x="226503" y="194227"/>
                  <a:pt x="238991" y="194227"/>
                </a:cubicBezTo>
                <a:cubicBezTo>
                  <a:pt x="249944" y="194227"/>
                  <a:pt x="230748" y="173794"/>
                  <a:pt x="228600" y="163054"/>
                </a:cubicBezTo>
                <a:cubicBezTo>
                  <a:pt x="225136" y="145736"/>
                  <a:pt x="224410" y="127636"/>
                  <a:pt x="218209" y="111100"/>
                </a:cubicBezTo>
                <a:cubicBezTo>
                  <a:pt x="202093" y="68124"/>
                  <a:pt x="164728" y="73387"/>
                  <a:pt x="249382" y="90318"/>
                </a:cubicBezTo>
                <a:cubicBezTo>
                  <a:pt x="267284" y="102253"/>
                  <a:pt x="301726" y="122272"/>
                  <a:pt x="311727" y="142273"/>
                </a:cubicBezTo>
                <a:cubicBezTo>
                  <a:pt x="319625" y="158069"/>
                  <a:pt x="339779" y="194227"/>
                  <a:pt x="322118" y="194227"/>
                </a:cubicBezTo>
                <a:cubicBezTo>
                  <a:pt x="303466" y="194227"/>
                  <a:pt x="311222" y="158090"/>
                  <a:pt x="301336" y="142273"/>
                </a:cubicBezTo>
                <a:cubicBezTo>
                  <a:pt x="293548" y="129812"/>
                  <a:pt x="270164" y="125795"/>
                  <a:pt x="270164" y="111100"/>
                </a:cubicBezTo>
                <a:cubicBezTo>
                  <a:pt x="270164" y="98612"/>
                  <a:pt x="290945" y="124955"/>
                  <a:pt x="301336" y="131882"/>
                </a:cubicBezTo>
                <a:cubicBezTo>
                  <a:pt x="257264" y="142900"/>
                  <a:pt x="263254" y="152295"/>
                  <a:pt x="228600" y="121491"/>
                </a:cubicBezTo>
                <a:cubicBezTo>
                  <a:pt x="206634" y="101965"/>
                  <a:pt x="166254" y="59145"/>
                  <a:pt x="166254" y="59145"/>
                </a:cubicBezTo>
                <a:cubicBezTo>
                  <a:pt x="162791" y="69536"/>
                  <a:pt x="155864" y="79365"/>
                  <a:pt x="155864" y="90318"/>
                </a:cubicBezTo>
                <a:cubicBezTo>
                  <a:pt x="155864" y="101271"/>
                  <a:pt x="167803" y="110648"/>
                  <a:pt x="166254" y="121491"/>
                </a:cubicBezTo>
                <a:cubicBezTo>
                  <a:pt x="164063" y="136825"/>
                  <a:pt x="152400" y="149200"/>
                  <a:pt x="145473" y="163054"/>
                </a:cubicBezTo>
                <a:cubicBezTo>
                  <a:pt x="117764" y="156127"/>
                  <a:pt x="88347" y="154092"/>
                  <a:pt x="62345" y="142273"/>
                </a:cubicBezTo>
                <a:cubicBezTo>
                  <a:pt x="48967" y="136192"/>
                  <a:pt x="42462" y="120508"/>
                  <a:pt x="31173" y="111100"/>
                </a:cubicBezTo>
                <a:cubicBezTo>
                  <a:pt x="21579" y="103105"/>
                  <a:pt x="10391" y="97245"/>
                  <a:pt x="0" y="90318"/>
                </a:cubicBezTo>
                <a:cubicBezTo>
                  <a:pt x="10391" y="107636"/>
                  <a:pt x="18029" y="126939"/>
                  <a:pt x="31173" y="142273"/>
                </a:cubicBezTo>
                <a:cubicBezTo>
                  <a:pt x="39300" y="151755"/>
                  <a:pt x="56280" y="173970"/>
                  <a:pt x="62345" y="163054"/>
                </a:cubicBezTo>
                <a:cubicBezTo>
                  <a:pt x="152929" y="0"/>
                  <a:pt x="21678" y="79477"/>
                  <a:pt x="124691" y="27973"/>
                </a:cubicBezTo>
                <a:cubicBezTo>
                  <a:pt x="195118" y="51449"/>
                  <a:pt x="109201" y="24875"/>
                  <a:pt x="228600" y="48754"/>
                </a:cubicBezTo>
                <a:cubicBezTo>
                  <a:pt x="239340" y="50902"/>
                  <a:pt x="249382" y="55681"/>
                  <a:pt x="259773" y="59145"/>
                </a:cubicBezTo>
                <a:cubicBezTo>
                  <a:pt x="263237" y="69536"/>
                  <a:pt x="271004" y="79397"/>
                  <a:pt x="270164" y="90318"/>
                </a:cubicBezTo>
                <a:cubicBezTo>
                  <a:pt x="267455" y="125536"/>
                  <a:pt x="249382" y="194227"/>
                  <a:pt x="249382" y="194227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1589809" y="5253347"/>
            <a:ext cx="322035" cy="253835"/>
          </a:xfrm>
          <a:custGeom>
            <a:avLst/>
            <a:gdLst>
              <a:gd name="connsiteX0" fmla="*/ 0 w 322035"/>
              <a:gd name="connsiteY0" fmla="*/ 181098 h 253835"/>
              <a:gd name="connsiteX1" fmla="*/ 62346 w 322035"/>
              <a:gd name="connsiteY1" fmla="*/ 129144 h 253835"/>
              <a:gd name="connsiteX2" fmla="*/ 72736 w 322035"/>
              <a:gd name="connsiteY2" fmla="*/ 97971 h 253835"/>
              <a:gd name="connsiteX3" fmla="*/ 103909 w 322035"/>
              <a:gd name="connsiteY3" fmla="*/ 87580 h 253835"/>
              <a:gd name="connsiteX4" fmla="*/ 176646 w 322035"/>
              <a:gd name="connsiteY4" fmla="*/ 56408 h 253835"/>
              <a:gd name="connsiteX5" fmla="*/ 280555 w 322035"/>
              <a:gd name="connsiteY5" fmla="*/ 35626 h 253835"/>
              <a:gd name="connsiteX6" fmla="*/ 301336 w 322035"/>
              <a:gd name="connsiteY6" fmla="*/ 77189 h 253835"/>
              <a:gd name="connsiteX7" fmla="*/ 259773 w 322035"/>
              <a:gd name="connsiteY7" fmla="*/ 139535 h 253835"/>
              <a:gd name="connsiteX8" fmla="*/ 249382 w 322035"/>
              <a:gd name="connsiteY8" fmla="*/ 181098 h 253835"/>
              <a:gd name="connsiteX9" fmla="*/ 218209 w 322035"/>
              <a:gd name="connsiteY9" fmla="*/ 191489 h 253835"/>
              <a:gd name="connsiteX10" fmla="*/ 114300 w 322035"/>
              <a:gd name="connsiteY10" fmla="*/ 222662 h 253835"/>
              <a:gd name="connsiteX11" fmla="*/ 83127 w 322035"/>
              <a:gd name="connsiteY11" fmla="*/ 253835 h 2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2035" h="253835">
                <a:moveTo>
                  <a:pt x="0" y="181098"/>
                </a:moveTo>
                <a:cubicBezTo>
                  <a:pt x="23003" y="165763"/>
                  <a:pt x="46344" y="153147"/>
                  <a:pt x="62346" y="129144"/>
                </a:cubicBezTo>
                <a:cubicBezTo>
                  <a:pt x="68422" y="120031"/>
                  <a:pt x="64991" y="105716"/>
                  <a:pt x="72736" y="97971"/>
                </a:cubicBezTo>
                <a:cubicBezTo>
                  <a:pt x="80481" y="90226"/>
                  <a:pt x="94112" y="92478"/>
                  <a:pt x="103909" y="87580"/>
                </a:cubicBezTo>
                <a:cubicBezTo>
                  <a:pt x="175665" y="51702"/>
                  <a:pt x="90146" y="78031"/>
                  <a:pt x="176646" y="56408"/>
                </a:cubicBezTo>
                <a:cubicBezTo>
                  <a:pt x="211242" y="21810"/>
                  <a:pt x="216427" y="0"/>
                  <a:pt x="280555" y="35626"/>
                </a:cubicBezTo>
                <a:cubicBezTo>
                  <a:pt x="294095" y="43148"/>
                  <a:pt x="294409" y="63335"/>
                  <a:pt x="301336" y="77189"/>
                </a:cubicBezTo>
                <a:cubicBezTo>
                  <a:pt x="268900" y="174507"/>
                  <a:pt x="322035" y="30578"/>
                  <a:pt x="259773" y="139535"/>
                </a:cubicBezTo>
                <a:cubicBezTo>
                  <a:pt x="252688" y="151934"/>
                  <a:pt x="258303" y="169947"/>
                  <a:pt x="249382" y="181098"/>
                </a:cubicBezTo>
                <a:cubicBezTo>
                  <a:pt x="242540" y="189651"/>
                  <a:pt x="228700" y="188342"/>
                  <a:pt x="218209" y="191489"/>
                </a:cubicBezTo>
                <a:cubicBezTo>
                  <a:pt x="99255" y="227176"/>
                  <a:pt x="184896" y="199130"/>
                  <a:pt x="114300" y="222662"/>
                </a:cubicBezTo>
                <a:lnTo>
                  <a:pt x="83127" y="253835"/>
                </a:lnTo>
              </a:path>
            </a:pathLst>
          </a:cu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ύγραμμο βέλος σύνδεσης"/>
          <p:cNvCxnSpPr>
            <a:stCxn id="8" idx="33"/>
          </p:cNvCxnSpPr>
          <p:nvPr/>
        </p:nvCxnSpPr>
        <p:spPr>
          <a:xfrm>
            <a:off x="2084658" y="1439822"/>
            <a:ext cx="1344334" cy="2032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071802" y="157161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ανάβει  το ηλεκτρικό ρεύμα διαρρέει τον κλειστό αγώγιμο δρόμο(κύκλωμα)</a:t>
            </a:r>
            <a:endParaRPr lang="el-GR" dirty="0" smtClean="0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370293" y="4384964"/>
            <a:ext cx="1572807" cy="1226127"/>
          </a:xfrm>
          <a:custGeom>
            <a:avLst/>
            <a:gdLst>
              <a:gd name="connsiteX0" fmla="*/ 637625 w 1572807"/>
              <a:gd name="connsiteY0" fmla="*/ 176645 h 1226127"/>
              <a:gd name="connsiteX1" fmla="*/ 616843 w 1572807"/>
              <a:gd name="connsiteY1" fmla="*/ 207818 h 1226127"/>
              <a:gd name="connsiteX2" fmla="*/ 585671 w 1572807"/>
              <a:gd name="connsiteY2" fmla="*/ 238991 h 1226127"/>
              <a:gd name="connsiteX3" fmla="*/ 544107 w 1572807"/>
              <a:gd name="connsiteY3" fmla="*/ 332509 h 1226127"/>
              <a:gd name="connsiteX4" fmla="*/ 471371 w 1572807"/>
              <a:gd name="connsiteY4" fmla="*/ 342900 h 1226127"/>
              <a:gd name="connsiteX5" fmla="*/ 14171 w 1572807"/>
              <a:gd name="connsiteY5" fmla="*/ 374072 h 1226127"/>
              <a:gd name="connsiteX6" fmla="*/ 24562 w 1572807"/>
              <a:gd name="connsiteY6" fmla="*/ 415636 h 1226127"/>
              <a:gd name="connsiteX7" fmla="*/ 66125 w 1572807"/>
              <a:gd name="connsiteY7" fmla="*/ 477981 h 1226127"/>
              <a:gd name="connsiteX8" fmla="*/ 97298 w 1572807"/>
              <a:gd name="connsiteY8" fmla="*/ 613063 h 1226127"/>
              <a:gd name="connsiteX9" fmla="*/ 128471 w 1572807"/>
              <a:gd name="connsiteY9" fmla="*/ 716972 h 1226127"/>
              <a:gd name="connsiteX10" fmla="*/ 159643 w 1572807"/>
              <a:gd name="connsiteY10" fmla="*/ 748145 h 1226127"/>
              <a:gd name="connsiteX11" fmla="*/ 170034 w 1572807"/>
              <a:gd name="connsiteY11" fmla="*/ 852054 h 1226127"/>
              <a:gd name="connsiteX12" fmla="*/ 180425 w 1572807"/>
              <a:gd name="connsiteY12" fmla="*/ 883227 h 1226127"/>
              <a:gd name="connsiteX13" fmla="*/ 211598 w 1572807"/>
              <a:gd name="connsiteY13" fmla="*/ 893618 h 1226127"/>
              <a:gd name="connsiteX14" fmla="*/ 367462 w 1572807"/>
              <a:gd name="connsiteY14" fmla="*/ 924791 h 1226127"/>
              <a:gd name="connsiteX15" fmla="*/ 440198 w 1572807"/>
              <a:gd name="connsiteY15" fmla="*/ 955963 h 1226127"/>
              <a:gd name="connsiteX16" fmla="*/ 471371 w 1572807"/>
              <a:gd name="connsiteY16" fmla="*/ 987136 h 1226127"/>
              <a:gd name="connsiteX17" fmla="*/ 502543 w 1572807"/>
              <a:gd name="connsiteY17" fmla="*/ 1007918 h 1226127"/>
              <a:gd name="connsiteX18" fmla="*/ 575280 w 1572807"/>
              <a:gd name="connsiteY18" fmla="*/ 1059872 h 1226127"/>
              <a:gd name="connsiteX19" fmla="*/ 616843 w 1572807"/>
              <a:gd name="connsiteY19" fmla="*/ 1070263 h 1226127"/>
              <a:gd name="connsiteX20" fmla="*/ 679189 w 1572807"/>
              <a:gd name="connsiteY20" fmla="*/ 1091045 h 1226127"/>
              <a:gd name="connsiteX21" fmla="*/ 731143 w 1572807"/>
              <a:gd name="connsiteY21" fmla="*/ 1101436 h 1226127"/>
              <a:gd name="connsiteX22" fmla="*/ 783098 w 1572807"/>
              <a:gd name="connsiteY22" fmla="*/ 1122218 h 1226127"/>
              <a:gd name="connsiteX23" fmla="*/ 845443 w 1572807"/>
              <a:gd name="connsiteY23" fmla="*/ 1143000 h 1226127"/>
              <a:gd name="connsiteX24" fmla="*/ 887007 w 1572807"/>
              <a:gd name="connsiteY24" fmla="*/ 1174172 h 1226127"/>
              <a:gd name="connsiteX25" fmla="*/ 918180 w 1572807"/>
              <a:gd name="connsiteY25" fmla="*/ 1205345 h 1226127"/>
              <a:gd name="connsiteX26" fmla="*/ 959743 w 1572807"/>
              <a:gd name="connsiteY26" fmla="*/ 1226127 h 1226127"/>
              <a:gd name="connsiteX27" fmla="*/ 1001307 w 1572807"/>
              <a:gd name="connsiteY27" fmla="*/ 1215736 h 1226127"/>
              <a:gd name="connsiteX28" fmla="*/ 1063652 w 1572807"/>
              <a:gd name="connsiteY28" fmla="*/ 1174172 h 1226127"/>
              <a:gd name="connsiteX29" fmla="*/ 1146780 w 1572807"/>
              <a:gd name="connsiteY29" fmla="*/ 1111827 h 1226127"/>
              <a:gd name="connsiteX30" fmla="*/ 1188343 w 1572807"/>
              <a:gd name="connsiteY30" fmla="*/ 1080654 h 1226127"/>
              <a:gd name="connsiteX31" fmla="*/ 1250689 w 1572807"/>
              <a:gd name="connsiteY31" fmla="*/ 1049481 h 1226127"/>
              <a:gd name="connsiteX32" fmla="*/ 1313034 w 1572807"/>
              <a:gd name="connsiteY32" fmla="*/ 1007918 h 1226127"/>
              <a:gd name="connsiteX33" fmla="*/ 1375380 w 1572807"/>
              <a:gd name="connsiteY33" fmla="*/ 945572 h 1226127"/>
              <a:gd name="connsiteX34" fmla="*/ 1385771 w 1572807"/>
              <a:gd name="connsiteY34" fmla="*/ 914400 h 1226127"/>
              <a:gd name="connsiteX35" fmla="*/ 1437725 w 1572807"/>
              <a:gd name="connsiteY35" fmla="*/ 852054 h 1226127"/>
              <a:gd name="connsiteX36" fmla="*/ 1479289 w 1572807"/>
              <a:gd name="connsiteY36" fmla="*/ 789709 h 1226127"/>
              <a:gd name="connsiteX37" fmla="*/ 1489680 w 1572807"/>
              <a:gd name="connsiteY37" fmla="*/ 748145 h 1226127"/>
              <a:gd name="connsiteX38" fmla="*/ 1520852 w 1572807"/>
              <a:gd name="connsiteY38" fmla="*/ 467591 h 1226127"/>
              <a:gd name="connsiteX39" fmla="*/ 1541634 w 1572807"/>
              <a:gd name="connsiteY39" fmla="*/ 384463 h 1226127"/>
              <a:gd name="connsiteX40" fmla="*/ 1552025 w 1572807"/>
              <a:gd name="connsiteY40" fmla="*/ 353291 h 1226127"/>
              <a:gd name="connsiteX41" fmla="*/ 1572807 w 1572807"/>
              <a:gd name="connsiteY41" fmla="*/ 238991 h 1226127"/>
              <a:gd name="connsiteX42" fmla="*/ 1562416 w 1572807"/>
              <a:gd name="connsiteY42" fmla="*/ 197427 h 1226127"/>
              <a:gd name="connsiteX43" fmla="*/ 1500071 w 1572807"/>
              <a:gd name="connsiteY43" fmla="*/ 155863 h 1226127"/>
              <a:gd name="connsiteX44" fmla="*/ 1396162 w 1572807"/>
              <a:gd name="connsiteY44" fmla="*/ 114300 h 1226127"/>
              <a:gd name="connsiteX45" fmla="*/ 1364989 w 1572807"/>
              <a:gd name="connsiteY45" fmla="*/ 93518 h 1226127"/>
              <a:gd name="connsiteX46" fmla="*/ 1323425 w 1572807"/>
              <a:gd name="connsiteY46" fmla="*/ 62345 h 1226127"/>
              <a:gd name="connsiteX47" fmla="*/ 1292252 w 1572807"/>
              <a:gd name="connsiteY47" fmla="*/ 51954 h 1226127"/>
              <a:gd name="connsiteX48" fmla="*/ 1250689 w 1572807"/>
              <a:gd name="connsiteY48" fmla="*/ 31172 h 1226127"/>
              <a:gd name="connsiteX49" fmla="*/ 1188343 w 1572807"/>
              <a:gd name="connsiteY49" fmla="*/ 0 h 1226127"/>
              <a:gd name="connsiteX50" fmla="*/ 980525 w 1572807"/>
              <a:gd name="connsiteY50" fmla="*/ 20781 h 1226127"/>
              <a:gd name="connsiteX51" fmla="*/ 803880 w 1572807"/>
              <a:gd name="connsiteY51" fmla="*/ 51954 h 1226127"/>
              <a:gd name="connsiteX52" fmla="*/ 689580 w 1572807"/>
              <a:gd name="connsiteY52" fmla="*/ 103909 h 1226127"/>
              <a:gd name="connsiteX53" fmla="*/ 668798 w 1572807"/>
              <a:gd name="connsiteY53" fmla="*/ 135081 h 1226127"/>
              <a:gd name="connsiteX54" fmla="*/ 637625 w 1572807"/>
              <a:gd name="connsiteY54" fmla="*/ 155863 h 1226127"/>
              <a:gd name="connsiteX55" fmla="*/ 596062 w 1572807"/>
              <a:gd name="connsiteY55" fmla="*/ 207818 h 1226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72807" h="1226127">
                <a:moveTo>
                  <a:pt x="637625" y="176645"/>
                </a:moveTo>
                <a:cubicBezTo>
                  <a:pt x="630698" y="187036"/>
                  <a:pt x="624838" y="198224"/>
                  <a:pt x="616843" y="207818"/>
                </a:cubicBezTo>
                <a:cubicBezTo>
                  <a:pt x="607436" y="219107"/>
                  <a:pt x="593459" y="226530"/>
                  <a:pt x="585671" y="238991"/>
                </a:cubicBezTo>
                <a:cubicBezTo>
                  <a:pt x="584771" y="240430"/>
                  <a:pt x="551941" y="328157"/>
                  <a:pt x="544107" y="332509"/>
                </a:cubicBezTo>
                <a:cubicBezTo>
                  <a:pt x="522698" y="344403"/>
                  <a:pt x="495616" y="339436"/>
                  <a:pt x="471371" y="342900"/>
                </a:cubicBezTo>
                <a:cubicBezTo>
                  <a:pt x="314841" y="447248"/>
                  <a:pt x="534138" y="309076"/>
                  <a:pt x="14171" y="374072"/>
                </a:cubicBezTo>
                <a:cubicBezTo>
                  <a:pt x="0" y="375843"/>
                  <a:pt x="20639" y="401904"/>
                  <a:pt x="24562" y="415636"/>
                </a:cubicBezTo>
                <a:cubicBezTo>
                  <a:pt x="36592" y="457744"/>
                  <a:pt x="31240" y="443097"/>
                  <a:pt x="66125" y="477981"/>
                </a:cubicBezTo>
                <a:cubicBezTo>
                  <a:pt x="86670" y="539616"/>
                  <a:pt x="77644" y="508241"/>
                  <a:pt x="97298" y="613063"/>
                </a:cubicBezTo>
                <a:cubicBezTo>
                  <a:pt x="106162" y="660337"/>
                  <a:pt x="101261" y="678878"/>
                  <a:pt x="128471" y="716972"/>
                </a:cubicBezTo>
                <a:cubicBezTo>
                  <a:pt x="137012" y="728930"/>
                  <a:pt x="149252" y="737754"/>
                  <a:pt x="159643" y="748145"/>
                </a:cubicBezTo>
                <a:cubicBezTo>
                  <a:pt x="163107" y="782781"/>
                  <a:pt x="164741" y="817650"/>
                  <a:pt x="170034" y="852054"/>
                </a:cubicBezTo>
                <a:cubicBezTo>
                  <a:pt x="171700" y="862880"/>
                  <a:pt x="172680" y="875482"/>
                  <a:pt x="180425" y="883227"/>
                </a:cubicBezTo>
                <a:cubicBezTo>
                  <a:pt x="188170" y="890972"/>
                  <a:pt x="200858" y="891470"/>
                  <a:pt x="211598" y="893618"/>
                </a:cubicBezTo>
                <a:cubicBezTo>
                  <a:pt x="363347" y="923968"/>
                  <a:pt x="201403" y="879503"/>
                  <a:pt x="367462" y="924791"/>
                </a:cubicBezTo>
                <a:cubicBezTo>
                  <a:pt x="389412" y="930777"/>
                  <a:pt x="422663" y="943438"/>
                  <a:pt x="440198" y="955963"/>
                </a:cubicBezTo>
                <a:cubicBezTo>
                  <a:pt x="452156" y="964504"/>
                  <a:pt x="460082" y="977728"/>
                  <a:pt x="471371" y="987136"/>
                </a:cubicBezTo>
                <a:cubicBezTo>
                  <a:pt x="480965" y="995131"/>
                  <a:pt x="492381" y="1000659"/>
                  <a:pt x="502543" y="1007918"/>
                </a:cubicBezTo>
                <a:cubicBezTo>
                  <a:pt x="507871" y="1011724"/>
                  <a:pt x="563031" y="1054623"/>
                  <a:pt x="575280" y="1059872"/>
                </a:cubicBezTo>
                <a:cubicBezTo>
                  <a:pt x="588406" y="1065497"/>
                  <a:pt x="603165" y="1066159"/>
                  <a:pt x="616843" y="1070263"/>
                </a:cubicBezTo>
                <a:cubicBezTo>
                  <a:pt x="637825" y="1076558"/>
                  <a:pt x="658055" y="1085281"/>
                  <a:pt x="679189" y="1091045"/>
                </a:cubicBezTo>
                <a:cubicBezTo>
                  <a:pt x="696228" y="1095692"/>
                  <a:pt x="714227" y="1096361"/>
                  <a:pt x="731143" y="1101436"/>
                </a:cubicBezTo>
                <a:cubicBezTo>
                  <a:pt x="749009" y="1106796"/>
                  <a:pt x="765569" y="1115844"/>
                  <a:pt x="783098" y="1122218"/>
                </a:cubicBezTo>
                <a:cubicBezTo>
                  <a:pt x="803685" y="1129704"/>
                  <a:pt x="845443" y="1143000"/>
                  <a:pt x="845443" y="1143000"/>
                </a:cubicBezTo>
                <a:cubicBezTo>
                  <a:pt x="859298" y="1153391"/>
                  <a:pt x="873858" y="1162902"/>
                  <a:pt x="887007" y="1174172"/>
                </a:cubicBezTo>
                <a:cubicBezTo>
                  <a:pt x="898164" y="1183735"/>
                  <a:pt x="906222" y="1196804"/>
                  <a:pt x="918180" y="1205345"/>
                </a:cubicBezTo>
                <a:cubicBezTo>
                  <a:pt x="930784" y="1214348"/>
                  <a:pt x="945889" y="1219200"/>
                  <a:pt x="959743" y="1226127"/>
                </a:cubicBezTo>
                <a:cubicBezTo>
                  <a:pt x="973598" y="1222663"/>
                  <a:pt x="988908" y="1222821"/>
                  <a:pt x="1001307" y="1215736"/>
                </a:cubicBezTo>
                <a:cubicBezTo>
                  <a:pt x="1110280" y="1153466"/>
                  <a:pt x="966325" y="1206616"/>
                  <a:pt x="1063652" y="1174172"/>
                </a:cubicBezTo>
                <a:cubicBezTo>
                  <a:pt x="1118502" y="1119323"/>
                  <a:pt x="1069310" y="1163474"/>
                  <a:pt x="1146780" y="1111827"/>
                </a:cubicBezTo>
                <a:cubicBezTo>
                  <a:pt x="1161189" y="1102221"/>
                  <a:pt x="1173493" y="1089564"/>
                  <a:pt x="1188343" y="1080654"/>
                </a:cubicBezTo>
                <a:cubicBezTo>
                  <a:pt x="1208267" y="1068700"/>
                  <a:pt x="1231356" y="1062369"/>
                  <a:pt x="1250689" y="1049481"/>
                </a:cubicBezTo>
                <a:cubicBezTo>
                  <a:pt x="1328525" y="997591"/>
                  <a:pt x="1238914" y="1032625"/>
                  <a:pt x="1313034" y="1007918"/>
                </a:cubicBezTo>
                <a:cubicBezTo>
                  <a:pt x="1333816" y="987136"/>
                  <a:pt x="1366086" y="973454"/>
                  <a:pt x="1375380" y="945572"/>
                </a:cubicBezTo>
                <a:cubicBezTo>
                  <a:pt x="1378844" y="935181"/>
                  <a:pt x="1380873" y="924196"/>
                  <a:pt x="1385771" y="914400"/>
                </a:cubicBezTo>
                <a:cubicBezTo>
                  <a:pt x="1400239" y="885464"/>
                  <a:pt x="1414742" y="875037"/>
                  <a:pt x="1437725" y="852054"/>
                </a:cubicBezTo>
                <a:cubicBezTo>
                  <a:pt x="1470168" y="754726"/>
                  <a:pt x="1417020" y="898678"/>
                  <a:pt x="1479289" y="789709"/>
                </a:cubicBezTo>
                <a:cubicBezTo>
                  <a:pt x="1486374" y="777310"/>
                  <a:pt x="1486216" y="762000"/>
                  <a:pt x="1489680" y="748145"/>
                </a:cubicBezTo>
                <a:cubicBezTo>
                  <a:pt x="1494697" y="695468"/>
                  <a:pt x="1503573" y="548229"/>
                  <a:pt x="1520852" y="467591"/>
                </a:cubicBezTo>
                <a:cubicBezTo>
                  <a:pt x="1526836" y="439663"/>
                  <a:pt x="1534119" y="412019"/>
                  <a:pt x="1541634" y="384463"/>
                </a:cubicBezTo>
                <a:cubicBezTo>
                  <a:pt x="1544516" y="373896"/>
                  <a:pt x="1549730" y="364001"/>
                  <a:pt x="1552025" y="353291"/>
                </a:cubicBezTo>
                <a:cubicBezTo>
                  <a:pt x="1560139" y="315426"/>
                  <a:pt x="1565880" y="277091"/>
                  <a:pt x="1572807" y="238991"/>
                </a:cubicBezTo>
                <a:cubicBezTo>
                  <a:pt x="1569343" y="225136"/>
                  <a:pt x="1569501" y="209826"/>
                  <a:pt x="1562416" y="197427"/>
                </a:cubicBezTo>
                <a:cubicBezTo>
                  <a:pt x="1540705" y="159432"/>
                  <a:pt x="1532359" y="170213"/>
                  <a:pt x="1500071" y="155863"/>
                </a:cubicBezTo>
                <a:cubicBezTo>
                  <a:pt x="1403492" y="112939"/>
                  <a:pt x="1473456" y="133624"/>
                  <a:pt x="1396162" y="114300"/>
                </a:cubicBezTo>
                <a:cubicBezTo>
                  <a:pt x="1385771" y="107373"/>
                  <a:pt x="1375151" y="100777"/>
                  <a:pt x="1364989" y="93518"/>
                </a:cubicBezTo>
                <a:cubicBezTo>
                  <a:pt x="1350896" y="83452"/>
                  <a:pt x="1338462" y="70937"/>
                  <a:pt x="1323425" y="62345"/>
                </a:cubicBezTo>
                <a:cubicBezTo>
                  <a:pt x="1313915" y="56911"/>
                  <a:pt x="1302319" y="56269"/>
                  <a:pt x="1292252" y="51954"/>
                </a:cubicBezTo>
                <a:cubicBezTo>
                  <a:pt x="1278015" y="45852"/>
                  <a:pt x="1264926" y="37274"/>
                  <a:pt x="1250689" y="31172"/>
                </a:cubicBezTo>
                <a:cubicBezTo>
                  <a:pt x="1190457" y="5358"/>
                  <a:pt x="1248254" y="39939"/>
                  <a:pt x="1188343" y="0"/>
                </a:cubicBezTo>
                <a:cubicBezTo>
                  <a:pt x="1119070" y="6927"/>
                  <a:pt x="1048791" y="7128"/>
                  <a:pt x="980525" y="20781"/>
                </a:cubicBezTo>
                <a:cubicBezTo>
                  <a:pt x="852600" y="46366"/>
                  <a:pt x="911583" y="36568"/>
                  <a:pt x="803880" y="51954"/>
                </a:cubicBezTo>
                <a:cubicBezTo>
                  <a:pt x="775667" y="63239"/>
                  <a:pt x="712161" y="86973"/>
                  <a:pt x="689580" y="103909"/>
                </a:cubicBezTo>
                <a:cubicBezTo>
                  <a:pt x="679589" y="111402"/>
                  <a:pt x="677629" y="126251"/>
                  <a:pt x="668798" y="135081"/>
                </a:cubicBezTo>
                <a:cubicBezTo>
                  <a:pt x="659967" y="143912"/>
                  <a:pt x="647219" y="147868"/>
                  <a:pt x="637625" y="155863"/>
                </a:cubicBezTo>
                <a:cubicBezTo>
                  <a:pt x="606210" y="182042"/>
                  <a:pt x="610264" y="179410"/>
                  <a:pt x="596062" y="207818"/>
                </a:cubicBezTo>
              </a:path>
            </a:pathLst>
          </a:custGeom>
          <a:ln w="38100">
            <a:solidFill>
              <a:srgbClr val="FFFF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3143240" y="3857628"/>
            <a:ext cx="5715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λάμπα δεν ανάβει γιατί  το ηλεκτρικό ρεύμα (ηλεκτρόνια) θα προτιμήσει το κίτρινο κύκλωμα, όπου δεν υπάρχει κάποια συσκευή και η αντίσταση είναι πολύ μικρότερη</a:t>
            </a:r>
          </a:p>
          <a:p>
            <a:endParaRPr lang="el-GR" dirty="0" smtClean="0"/>
          </a:p>
          <a:p>
            <a:r>
              <a:rPr lang="el-GR" dirty="0" smtClean="0"/>
              <a:t>ΠΡΟΣΟΧΗ! </a:t>
            </a:r>
            <a:r>
              <a:rPr lang="el-GR" dirty="0" smtClean="0"/>
              <a:t> </a:t>
            </a:r>
            <a:r>
              <a:rPr lang="el-GR" dirty="0" smtClean="0"/>
              <a:t>Στο κίτρινο κύκλωμα η αντίσταση είναι πολύ μικρή και έτσι θα περάσει πολύ ηλεκτρικό ρεύμα,  με αποτέλεσμα η θερμοκρασία στο  κύκλωμα να αυξηθεί, μάλιστα το τα λεπτά συρματάκια θα αρχίσουν  να καίγονται….</a:t>
            </a:r>
            <a:r>
              <a:rPr lang="el-GR" dirty="0" smtClean="0"/>
              <a:t> </a:t>
            </a:r>
            <a:endParaRPr lang="el-GR" dirty="0" smtClean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428728" y="214290"/>
            <a:ext cx="1928826" cy="7143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3357554" y="0"/>
            <a:ext cx="377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σύρμα κουζίνας (ψιλό ατσαλόμαλλο).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7" grpId="0"/>
      <p:bldP spid="1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5555</TotalTime>
  <Words>354</Words>
  <PresentationFormat>Προβολή στην οθόνη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669</cp:revision>
  <dcterms:created xsi:type="dcterms:W3CDTF">2020-03-28T09:35:19Z</dcterms:created>
  <dcterms:modified xsi:type="dcterms:W3CDTF">2023-03-19T20:11:43Z</dcterms:modified>
</cp:coreProperties>
</file>