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1" r:id="rId3"/>
    <p:sldId id="277" r:id="rId4"/>
    <p:sldId id="278" r:id="rId5"/>
    <p:sldId id="279" r:id="rId6"/>
    <p:sldId id="283" r:id="rId7"/>
    <p:sldId id="287" r:id="rId8"/>
    <p:sldId id="284" r:id="rId9"/>
    <p:sldId id="285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256"/>
            <a:ext cx="36637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625801">
            <a:off x="3276623" y="293269"/>
            <a:ext cx="2173388" cy="19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609958"/>
            <a:ext cx="2500298" cy="224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000628" y="785794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Ραβδόμορφοι 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57158" y="39290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Πεταλοειδής μαγνήτης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357950" y="60722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Κυκλικοί μαγνήτες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69718"/>
            <a:ext cx="5214974" cy="335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flipV="1">
            <a:off x="2714612" y="2143116"/>
            <a:ext cx="1928826" cy="114300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571472" y="1428736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Όταν από το μονωμένο σύρμα του πηνίου, διέρχεται ηλεκτρικό ρεύμα, τότε  το πηνίο μπορεί να </a:t>
            </a:r>
            <a:r>
              <a:rPr lang="el-GR" dirty="0" smtClean="0"/>
              <a:t>ασκεί (ή να δέχεται)  </a:t>
            </a:r>
            <a:r>
              <a:rPr lang="el-GR" dirty="0" smtClean="0"/>
              <a:t>μαγνητικές δυνάμεις (όπως ένας μαγνήτης)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71435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Υλικά / όργανα, που θα χρειαστούμε για την κατασκευή ενός απλού ηλεκτροκινητήρα: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786446" y="2786058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 μπαταρία 1,5 </a:t>
            </a:r>
            <a:r>
              <a:rPr lang="el-GR" b="1" dirty="0" err="1" smtClean="0"/>
              <a:t>volt</a:t>
            </a:r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6286512" y="4714884"/>
            <a:ext cx="2627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2 μεταλλικές παραμάνες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285720" y="2428868"/>
            <a:ext cx="180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κολλητική ταινία</a:t>
            </a:r>
            <a:endParaRPr lang="el-GR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6211669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2 κυλινδρικοί ισχυροί μαγνήτες </a:t>
            </a:r>
            <a:r>
              <a:rPr lang="el-GR" b="1" dirty="0" err="1" smtClean="0"/>
              <a:t>νεοδυμίου</a:t>
            </a:r>
            <a:r>
              <a:rPr lang="el-GR" b="1" dirty="0" smtClean="0"/>
              <a:t>, </a:t>
            </a:r>
            <a:endParaRPr lang="el-GR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42844" y="4286256"/>
            <a:ext cx="2000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μονωμένο χάλκινο καλώδιο (2 μέτρα)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000892" y="6488668"/>
            <a:ext cx="96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1 κοπίδι</a:t>
            </a:r>
            <a:endParaRPr lang="el-G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928694" cy="87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819567">
            <a:off x="6012588" y="1303707"/>
            <a:ext cx="1013202" cy="174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1219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19619">
            <a:off x="7323036" y="3479057"/>
            <a:ext cx="1003379" cy="14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572140"/>
            <a:ext cx="642942" cy="71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6143644"/>
            <a:ext cx="2111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398348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4286248" y="22859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Τυλίγουμε  το καλώδιο γύρω από τη </a:t>
            </a:r>
            <a:r>
              <a:rPr lang="el-GR" dirty="0" smtClean="0"/>
              <a:t>μπαταρία,  </a:t>
            </a:r>
            <a:r>
              <a:rPr lang="el-GR" dirty="0" smtClean="0"/>
              <a:t>όπως στη διπλανή εικόνα περίπου 15 με 20 φορές, ώστε να δημιουργηθεί ένα μικρό πηνίο.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944489" cy="288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214942" y="2643182"/>
            <a:ext cx="3714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Αφαιρούμε  το πηνίο από την </a:t>
            </a:r>
            <a:r>
              <a:rPr lang="el-GR" dirty="0" smtClean="0"/>
              <a:t>μπαταρία,  </a:t>
            </a:r>
            <a:r>
              <a:rPr lang="el-GR" dirty="0" smtClean="0"/>
              <a:t>και τυλίγουμε  τα άκρα του πηνίου </a:t>
            </a:r>
            <a:r>
              <a:rPr lang="el-GR" dirty="0" err="1" smtClean="0"/>
              <a:t>αντιδιαμετρικά</a:t>
            </a:r>
            <a:r>
              <a:rPr lang="el-GR" dirty="0" smtClean="0"/>
              <a:t> στο πηνίο, όπως στη διπλανή εικόνα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1857356" y="2571744"/>
            <a:ext cx="79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 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408679" cy="24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28794" y="3286124"/>
            <a:ext cx="790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πηνίο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786314" y="3214686"/>
            <a:ext cx="3429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το κοπίδι </a:t>
            </a:r>
            <a:r>
              <a:rPr lang="el-GR" dirty="0" smtClean="0"/>
              <a:t>ξύνουμε το </a:t>
            </a:r>
            <a:r>
              <a:rPr lang="el-GR" dirty="0" smtClean="0"/>
              <a:t>ένα άκρο του καλωδίου σε όλη του την επιφάνεια και το άλλο μόνο την μια πλευρά.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4815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5214942" y="3214686"/>
            <a:ext cx="3643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Στερεώνουμε  τις παραμάνες στα άκρα της μπαταρίας με την κολλητική ταινία, όπως στη διπλανή εικόνα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50069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143504" y="2571744"/>
            <a:ext cx="3500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Περνάμε  </a:t>
            </a:r>
            <a:r>
              <a:rPr lang="el-GR" dirty="0" smtClean="0"/>
              <a:t>το κάθε άκρο του σύρματος του πηνίου μέσα από το πάνω κυκλικό άκρο κάθε παραμάνας, όπως στη διπλανή εικόνα.</a:t>
            </a:r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2357422" y="4500570"/>
            <a:ext cx="3857652" cy="1143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457200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Τέλος τοποθετούμε  τους 2 κυκλικούς  </a:t>
            </a:r>
            <a:r>
              <a:rPr lang="el-GR" dirty="0" smtClean="0"/>
              <a:t>μαγνήτες στο κέντρο της μπαταρίας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00166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93993"/>
            <a:ext cx="5429256" cy="40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2714612" y="3357562"/>
            <a:ext cx="3857652" cy="1143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357158" y="785794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Αφού φτιάξουμε τον  ηλεκτροκινητήρα,  παρατηρούμε ότι το </a:t>
            </a:r>
            <a:r>
              <a:rPr lang="el-GR" u="sng" dirty="0" smtClean="0"/>
              <a:t>πηνίο </a:t>
            </a:r>
            <a:r>
              <a:rPr lang="el-GR" dirty="0" smtClean="0"/>
              <a:t>αρχίζει να </a:t>
            </a:r>
            <a:r>
              <a:rPr lang="el-GR" u="sng" dirty="0" smtClean="0"/>
              <a:t>περιστρέφεται</a:t>
            </a:r>
            <a:r>
              <a:rPr lang="el-GR" dirty="0" smtClean="0"/>
              <a:t>.</a:t>
            </a:r>
          </a:p>
          <a:p>
            <a:r>
              <a:rPr lang="el-GR" dirty="0" smtClean="0"/>
              <a:t> Αυτό συμβαίνει γιατί το πηνίο διαρρέεται από </a:t>
            </a:r>
            <a:r>
              <a:rPr lang="el-GR" dirty="0" smtClean="0"/>
              <a:t>ρεύμα,  άρα </a:t>
            </a:r>
            <a:r>
              <a:rPr lang="el-GR" dirty="0" smtClean="0"/>
              <a:t>μπορεί να </a:t>
            </a:r>
            <a:r>
              <a:rPr lang="el-GR" dirty="0" smtClean="0"/>
              <a:t>ασκήσει,  αλλά </a:t>
            </a:r>
            <a:r>
              <a:rPr lang="el-GR" dirty="0" smtClean="0"/>
              <a:t>και να δεχτεί μαγνητικές δυνάμεις.</a:t>
            </a:r>
          </a:p>
          <a:p>
            <a:r>
              <a:rPr lang="el-GR" dirty="0" smtClean="0"/>
              <a:t> </a:t>
            </a:r>
            <a:r>
              <a:rPr lang="el-GR" dirty="0" smtClean="0"/>
              <a:t>Συγκεκριμένα,  </a:t>
            </a:r>
            <a:r>
              <a:rPr lang="el-GR" dirty="0" smtClean="0"/>
              <a:t>οι δύο  κυκλικοί μαγνήτες ασκούν μαγνητική δύναμη στο </a:t>
            </a:r>
            <a:r>
              <a:rPr lang="el-GR" dirty="0" smtClean="0"/>
              <a:t>πηνίο,  </a:t>
            </a:r>
            <a:r>
              <a:rPr lang="el-GR" dirty="0" smtClean="0"/>
              <a:t>και με αυτό τον τρόπο που προκαλούν κίνηση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929322" y="450057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πηνίο περιστρέφεται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571604" y="21429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</a:rPr>
              <a:t>Κατασκευή  ηλεκτροκινητήρα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429256" cy="40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0" y="510367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  <a:r>
              <a:rPr lang="el-GR" dirty="0" smtClean="0"/>
              <a:t>Γενικά </a:t>
            </a:r>
            <a:r>
              <a:rPr lang="el-GR" dirty="0" smtClean="0"/>
              <a:t>τους </a:t>
            </a:r>
            <a:r>
              <a:rPr lang="el-GR" dirty="0" smtClean="0"/>
              <a:t>ηλεκτροκινητήρες,  </a:t>
            </a:r>
            <a:r>
              <a:rPr lang="el-GR" dirty="0" smtClean="0"/>
              <a:t>η </a:t>
            </a:r>
            <a:r>
              <a:rPr lang="el-GR" b="1" dirty="0" smtClean="0"/>
              <a:t>ηλεκτρική </a:t>
            </a:r>
            <a:r>
              <a:rPr lang="el-GR" b="1" dirty="0" smtClean="0"/>
              <a:t>ενέργεια </a:t>
            </a:r>
            <a:r>
              <a:rPr lang="el-GR" dirty="0" smtClean="0"/>
              <a:t>( </a:t>
            </a:r>
            <a:r>
              <a:rPr lang="el-GR" dirty="0" smtClean="0"/>
              <a:t>εδώ ηλεκτρική ενέργεια που έχει μπαταρία)  </a:t>
            </a:r>
            <a:r>
              <a:rPr lang="el-GR" u="sng" dirty="0" smtClean="0"/>
              <a:t>μετατρέπεται</a:t>
            </a:r>
            <a:r>
              <a:rPr lang="el-GR" dirty="0" smtClean="0"/>
              <a:t> σε </a:t>
            </a:r>
            <a:r>
              <a:rPr lang="el-GR" b="1" dirty="0" smtClean="0"/>
              <a:t>κινητική </a:t>
            </a:r>
            <a:r>
              <a:rPr lang="el-GR" b="1" dirty="0" smtClean="0"/>
              <a:t>ενέργεια </a:t>
            </a:r>
            <a:r>
              <a:rPr lang="el-GR" dirty="0" smtClean="0"/>
              <a:t>( </a:t>
            </a:r>
            <a:r>
              <a:rPr lang="el-GR" dirty="0" smtClean="0"/>
              <a:t>το πηνίο έχει κινητική ενέργεια αφού κινείται)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14678" y="5500702"/>
            <a:ext cx="5643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Φυσικός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μαγνήτης (πέτρα)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που έχει πάνω του ρινίσματα (πολύ μικρά κομματάκια) σιδήρου, όπως τον βρίσκουμε στη φύση.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424"/>
            <a:ext cx="5643602" cy="413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10">
            <a:off x="1011149" y="4531827"/>
            <a:ext cx="6502288" cy="161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 rot="20537088">
            <a:off x="6450628" y="4287463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 rot="281700">
            <a:off x="12286" y="6212050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2714612" y="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28596" y="64291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Όλοι οι μαγνήτες έχουν δύο μαγνητικούς πόλους </a:t>
            </a:r>
            <a:r>
              <a:rPr lang="en-US" sz="2400" dirty="0" smtClean="0"/>
              <a:t>(</a:t>
            </a:r>
            <a:r>
              <a:rPr lang="el-GR" sz="2400" dirty="0" smtClean="0"/>
              <a:t>ή πόλους):</a:t>
            </a:r>
          </a:p>
          <a:p>
            <a:endParaRPr lang="el-GR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το </a:t>
            </a:r>
            <a:r>
              <a:rPr lang="el-GR" sz="2400" b="1" dirty="0" smtClean="0"/>
              <a:t>Βόρειο μαγνητικό πόλο (</a:t>
            </a:r>
            <a:r>
              <a:rPr lang="el-GR" sz="2400" dirty="0" smtClean="0"/>
              <a:t>ή για συντομία </a:t>
            </a:r>
            <a:r>
              <a:rPr lang="el-GR" sz="2400" b="1" dirty="0" smtClean="0"/>
              <a:t>βόρειο πόλο)    </a:t>
            </a:r>
            <a:r>
              <a:rPr lang="el-GR" sz="2400" dirty="0" smtClean="0"/>
              <a:t>που συμβολίζεται με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/>
              <a:t>  (από τα αγγλικά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l-GR" sz="2400" dirty="0" smtClean="0"/>
              <a:t>Ο</a:t>
            </a:r>
            <a:r>
              <a:rPr lang="en-US" sz="2400" dirty="0" smtClean="0"/>
              <a:t>R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 = βοράς)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b="1" dirty="0" smtClean="0"/>
              <a:t>νότιο μαγνητικό πόλο (</a:t>
            </a:r>
            <a:r>
              <a:rPr lang="el-GR" sz="2400" dirty="0" smtClean="0"/>
              <a:t>ή για συντομία </a:t>
            </a:r>
            <a:r>
              <a:rPr lang="el-GR" sz="2400" b="1" dirty="0" smtClean="0"/>
              <a:t>νότιο πόλο) </a:t>
            </a:r>
            <a:r>
              <a:rPr lang="el-GR" sz="2400" dirty="0" smtClean="0"/>
              <a:t>συμβολίζεται 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 </a:t>
            </a:r>
            <a:r>
              <a:rPr lang="en-US" sz="2400" dirty="0" smtClean="0"/>
              <a:t>   (</a:t>
            </a:r>
            <a:r>
              <a:rPr lang="el-GR" sz="2400" dirty="0" smtClean="0"/>
              <a:t>από </a:t>
            </a:r>
            <a:r>
              <a:rPr lang="en-US" sz="2400" dirty="0" smtClean="0"/>
              <a:t> </a:t>
            </a:r>
            <a:r>
              <a:rPr lang="el-GR" sz="2400" dirty="0" smtClean="0"/>
              <a:t>τα αγγλικά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OUTH </a:t>
            </a:r>
            <a:r>
              <a:rPr lang="el-GR" sz="2400" dirty="0" smtClean="0"/>
              <a:t>= νότος)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60823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 rot="281700">
            <a:off x="12286" y="6212051"/>
            <a:ext cx="168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Βόρειος 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60823">
            <a:off x="-132638" y="1120713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endCxn id="3074" idx="3"/>
          </p:cNvCxnSpPr>
          <p:nvPr/>
        </p:nvCxnSpPr>
        <p:spPr>
          <a:xfrm rot="5400000" flipH="1" flipV="1">
            <a:off x="782164" y="3665334"/>
            <a:ext cx="410230" cy="11723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>
            <a:off x="892943" y="3107529"/>
            <a:ext cx="428628" cy="7143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2286000" y="2690336"/>
            <a:ext cx="628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Εδώ ο ένας μαγνήτης ασκεί </a:t>
            </a:r>
            <a:r>
              <a:rPr lang="el-GR" sz="2400" b="1" dirty="0" smtClean="0"/>
              <a:t>μαγνητική δύναμη</a:t>
            </a:r>
            <a:r>
              <a:rPr lang="en-US" sz="2400" b="1" dirty="0" smtClean="0"/>
              <a:t> </a:t>
            </a:r>
            <a:r>
              <a:rPr lang="en-US" sz="2400" dirty="0" smtClean="0"/>
              <a:t>(F) </a:t>
            </a:r>
            <a:r>
              <a:rPr lang="el-GR" sz="2400" dirty="0" smtClean="0"/>
              <a:t> στον άλλον μαγνήτη.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Συγκεκριμένα εδώ οι δύο </a:t>
            </a:r>
            <a:r>
              <a:rPr lang="el-GR" sz="2400" b="1" dirty="0" smtClean="0"/>
              <a:t>μαγνήτες έλκονται </a:t>
            </a:r>
            <a:r>
              <a:rPr lang="el-GR" sz="2400" dirty="0" smtClean="0"/>
              <a:t>γιατί έρχονται σε επαφή ο Βόρειος Πόλος του ενός μαγνήτη με το νότιο πόλο του άλλου μαγνήτη.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642910" y="34290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9" name="8 - Ορθογώνιο"/>
          <p:cNvSpPr/>
          <p:nvPr/>
        </p:nvSpPr>
        <p:spPr>
          <a:xfrm rot="20537088">
            <a:off x="592712" y="215520"/>
            <a:ext cx="147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νότιο</a:t>
            </a:r>
            <a:r>
              <a:rPr lang="en-US" b="1" dirty="0" smtClean="0"/>
              <a:t>s</a:t>
            </a:r>
            <a:r>
              <a:rPr lang="el-GR" b="1" dirty="0" smtClean="0"/>
              <a:t> πόλο</a:t>
            </a:r>
            <a:r>
              <a:rPr lang="en-US" b="1" dirty="0" smtClean="0"/>
              <a:t>s</a:t>
            </a:r>
            <a:r>
              <a:rPr lang="el-GR" b="1" dirty="0" smtClean="0"/>
              <a:t> </a:t>
            </a:r>
            <a:endParaRPr lang="en-US" dirty="0"/>
          </a:p>
        </p:txBody>
      </p:sp>
      <p:sp>
        <p:nvSpPr>
          <p:cNvPr id="11" name="10 - TextBox"/>
          <p:cNvSpPr txBox="1"/>
          <p:nvPr/>
        </p:nvSpPr>
        <p:spPr>
          <a:xfrm>
            <a:off x="4500562" y="2142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37637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55240">
            <a:off x="-403774" y="1313684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stCxn id="3074" idx="1"/>
          </p:cNvCxnSpPr>
          <p:nvPr/>
        </p:nvCxnSpPr>
        <p:spPr>
          <a:xfrm rot="16200000" flipH="1" flipV="1">
            <a:off x="428958" y="3866160"/>
            <a:ext cx="919800" cy="20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750067" y="3036091"/>
            <a:ext cx="642942" cy="1428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Ορθογώνιο"/>
          <p:cNvSpPr/>
          <p:nvPr/>
        </p:nvSpPr>
        <p:spPr>
          <a:xfrm>
            <a:off x="2286000" y="2690336"/>
            <a:ext cx="628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Εδώ ο ένας μαγνήτης ασκεί </a:t>
            </a:r>
            <a:r>
              <a:rPr lang="el-GR" sz="2400" b="1" dirty="0" smtClean="0"/>
              <a:t>μαγνητική δύναμη</a:t>
            </a:r>
            <a:r>
              <a:rPr lang="en-US" sz="2400" b="1" dirty="0" smtClean="0"/>
              <a:t> </a:t>
            </a:r>
            <a:r>
              <a:rPr lang="en-US" sz="2400" dirty="0" smtClean="0"/>
              <a:t>(F) </a:t>
            </a:r>
            <a:r>
              <a:rPr lang="el-GR" sz="2400" dirty="0" smtClean="0"/>
              <a:t> στον άλλον μαγνήτη. 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Συγκεκριμένα εδώ οι δύο </a:t>
            </a:r>
            <a:r>
              <a:rPr lang="el-GR" sz="2400" b="1" dirty="0" smtClean="0"/>
              <a:t>μαγνήτες απωθούνται </a:t>
            </a:r>
            <a:r>
              <a:rPr lang="el-GR" sz="2400" dirty="0" smtClean="0"/>
              <a:t>γιατί έρχονται σε επαφή ο Βόρειος Πόλος του ενός μαγνήτη με το βόρειο πόλο του άλλου μαγνήτη.</a:t>
            </a:r>
            <a:endParaRPr lang="en-US" sz="24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928662" y="385762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4000496" y="28572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37637">
            <a:off x="-775546" y="4549715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55240">
            <a:off x="-403774" y="1313684"/>
            <a:ext cx="3058564" cy="9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>
            <a:stCxn id="3074" idx="1"/>
          </p:cNvCxnSpPr>
          <p:nvPr/>
        </p:nvCxnSpPr>
        <p:spPr>
          <a:xfrm rot="16200000" flipH="1" flipV="1">
            <a:off x="428958" y="3866160"/>
            <a:ext cx="919800" cy="20614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5400000" flipH="1" flipV="1">
            <a:off x="750067" y="3036091"/>
            <a:ext cx="642942" cy="1428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142976" y="292893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928662" y="385762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661746"/>
            <a:ext cx="4306725" cy="19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Ορθογώνιο"/>
          <p:cNvSpPr/>
          <p:nvPr/>
        </p:nvSpPr>
        <p:spPr>
          <a:xfrm>
            <a:off x="2928926" y="2214554"/>
            <a:ext cx="4717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Γενικά οι </a:t>
            </a:r>
            <a:r>
              <a:rPr lang="el-GR" sz="2000" u="sng" dirty="0" smtClean="0"/>
              <a:t>μαγνήτες</a:t>
            </a:r>
            <a:r>
              <a:rPr lang="el-GR" sz="2000" dirty="0" smtClean="0"/>
              <a:t> </a:t>
            </a:r>
            <a:r>
              <a:rPr lang="el-GR" sz="2000" dirty="0" smtClean="0"/>
              <a:t>μπορούν </a:t>
            </a:r>
            <a:r>
              <a:rPr lang="el-GR" sz="2000" b="1" dirty="0" smtClean="0"/>
              <a:t>ασκούν</a:t>
            </a:r>
            <a:r>
              <a:rPr lang="el-GR" sz="2000" dirty="0" smtClean="0"/>
              <a:t> </a:t>
            </a:r>
            <a:r>
              <a:rPr lang="el-GR" sz="2000" u="sng" dirty="0" smtClean="0"/>
              <a:t>μαγνητικές </a:t>
            </a:r>
            <a:r>
              <a:rPr lang="el-GR" sz="2000" u="sng" dirty="0" smtClean="0"/>
              <a:t>δυνάμεις, </a:t>
            </a:r>
            <a:r>
              <a:rPr lang="el-GR" sz="2000" dirty="0" smtClean="0"/>
              <a:t>αλλά και να </a:t>
            </a:r>
            <a:r>
              <a:rPr lang="el-GR" sz="2000" b="1" dirty="0" smtClean="0"/>
              <a:t>δέχονται</a:t>
            </a:r>
            <a:r>
              <a:rPr lang="el-GR" sz="2000" dirty="0" smtClean="0"/>
              <a:t> μαγνητικές δυνάμεις από άλλους μαγνήτες   </a:t>
            </a:r>
            <a:endParaRPr lang="en-US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3714744" y="14285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Μαγνήτες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071546"/>
            <a:ext cx="4786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Γενικά </a:t>
            </a:r>
            <a:r>
              <a:rPr lang="el-GR" sz="2000" b="1" dirty="0" smtClean="0"/>
              <a:t>αγωγοί</a:t>
            </a:r>
            <a:r>
              <a:rPr lang="el-GR" sz="2000" dirty="0" smtClean="0"/>
              <a:t> είναι υλικά, μέσα από τα οποία μπορεί να περάσει ηλεκτρικό ρεύμα.</a:t>
            </a:r>
          </a:p>
          <a:p>
            <a:r>
              <a:rPr lang="el-GR" sz="2000" dirty="0" smtClean="0"/>
              <a:t> </a:t>
            </a:r>
            <a:r>
              <a:rPr lang="el-GR" sz="2000" u="sng" dirty="0" smtClean="0"/>
              <a:t>Παράδειγμα</a:t>
            </a:r>
            <a:r>
              <a:rPr lang="el-GR" sz="2000" dirty="0" smtClean="0"/>
              <a:t> αγωγοί είναι  ο σίδηρος, ο χαλκός,  το νερό και άλλα 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429024" cy="23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5572132" y="2357430"/>
            <a:ext cx="85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χαλκός</a:t>
            </a:r>
            <a:endParaRPr lang="el-G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5334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3857620" y="6000768"/>
            <a:ext cx="64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νερό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TextBox"/>
          <p:cNvSpPr txBox="1"/>
          <p:nvPr/>
        </p:nvSpPr>
        <p:spPr>
          <a:xfrm>
            <a:off x="1928794" y="121442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Έστω ένας ευθύγραμμος </a:t>
            </a:r>
            <a:r>
              <a:rPr lang="en-US" dirty="0" smtClean="0"/>
              <a:t> </a:t>
            </a:r>
            <a:r>
              <a:rPr lang="el-GR" dirty="0" smtClean="0"/>
              <a:t>αγωγός (δηλαδή σύρμα</a:t>
            </a:r>
            <a:r>
              <a:rPr lang="en-US" dirty="0" smtClean="0"/>
              <a:t>, </a:t>
            </a:r>
            <a:r>
              <a:rPr lang="el-GR" dirty="0" smtClean="0"/>
              <a:t>καλώδιο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 rot="5400000">
            <a:off x="-1000164" y="4000504"/>
            <a:ext cx="4286280" cy="1588"/>
          </a:xfrm>
          <a:prstGeom prst="line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>
            <a:off x="1428728" y="157161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4286248" y="3214686"/>
            <a:ext cx="4357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Αν από έναν </a:t>
            </a:r>
            <a:r>
              <a:rPr lang="el-GR" sz="2400" u="sng" dirty="0" smtClean="0"/>
              <a:t>αγωγό</a:t>
            </a:r>
            <a:r>
              <a:rPr lang="el-GR" sz="2400" dirty="0" smtClean="0"/>
              <a:t> ( π.χ. ένα σύρμα,  καλώδιο κ.α. )  περνάει </a:t>
            </a:r>
            <a:r>
              <a:rPr lang="el-GR" sz="2400" u="sng" dirty="0" smtClean="0"/>
              <a:t>ηλεκτρικό ρεύμα </a:t>
            </a:r>
            <a:r>
              <a:rPr lang="el-GR" sz="2400" dirty="0" smtClean="0"/>
              <a:t>τότε αυτός ο αγωγός ασκεί </a:t>
            </a:r>
            <a:r>
              <a:rPr lang="el-GR" sz="2400" u="sng" dirty="0" smtClean="0"/>
              <a:t>μαγνητικές δυνάμεις 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400" dirty="0"/>
          </a:p>
        </p:txBody>
      </p:sp>
      <p:sp>
        <p:nvSpPr>
          <p:cNvPr id="12" name="11 - Επεξήγηση με σύννεφο"/>
          <p:cNvSpPr/>
          <p:nvPr/>
        </p:nvSpPr>
        <p:spPr>
          <a:xfrm>
            <a:off x="3643306" y="2428868"/>
            <a:ext cx="5000628" cy="3643338"/>
          </a:xfrm>
          <a:prstGeom prst="cloudCallout">
            <a:avLst>
              <a:gd name="adj1" fmla="val -86934"/>
              <a:gd name="adj2" fmla="val -72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714356"/>
            <a:ext cx="21875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3357554" cy="215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929198"/>
            <a:ext cx="27051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428596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Αν τυλίξουμε ένα καλώδιο ( μονωμένο σύρμα)  σε σπείρες,  δηλαδή του δώσουμε μία μορφή που μοιάζει με αυτή του </a:t>
            </a:r>
            <a:r>
              <a:rPr lang="el-GR" dirty="0" smtClean="0"/>
              <a:t>ελατηρίου, </a:t>
            </a:r>
            <a:r>
              <a:rPr lang="el-GR" dirty="0" smtClean="0"/>
              <a:t>τότε αυτό λέγεται πηνίο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3429024" cy="24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1500166" y="2786058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072198" y="3857628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2214546" y="5429264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572396" y="2143116"/>
            <a:ext cx="1047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πηνίο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464</Words>
  <PresentationFormat>Προβολή στην οθόνη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191</cp:revision>
  <dcterms:created xsi:type="dcterms:W3CDTF">2020-03-28T09:35:19Z</dcterms:created>
  <dcterms:modified xsi:type="dcterms:W3CDTF">2023-05-28T19:05:06Z</dcterms:modified>
</cp:coreProperties>
</file>