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7" r:id="rId2"/>
    <p:sldId id="369" r:id="rId3"/>
    <p:sldId id="371" r:id="rId4"/>
    <p:sldId id="373" r:id="rId5"/>
    <p:sldId id="372" r:id="rId6"/>
    <p:sldId id="353" r:id="rId7"/>
    <p:sldId id="374" r:id="rId8"/>
    <p:sldId id="375" r:id="rId9"/>
    <p:sldId id="368" r:id="rId10"/>
    <p:sldId id="355" r:id="rId11"/>
    <p:sldId id="356" r:id="rId12"/>
    <p:sldId id="357" r:id="rId13"/>
    <p:sldId id="376" r:id="rId14"/>
    <p:sldId id="377" r:id="rId15"/>
    <p:sldId id="360" r:id="rId16"/>
    <p:sldId id="378" r:id="rId17"/>
    <p:sldId id="365" r:id="rId18"/>
    <p:sldId id="379" r:id="rId19"/>
    <p:sldId id="364" r:id="rId20"/>
    <p:sldId id="36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24" autoAdjust="0"/>
  </p:normalViewPr>
  <p:slideViewPr>
    <p:cSldViewPr>
      <p:cViewPr>
        <p:scale>
          <a:sx n="73" d="100"/>
          <a:sy n="73" d="100"/>
        </p:scale>
        <p:origin x="-17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BC42-071F-4847-B361-5B876EB07B7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45D2E-FD1E-4F75-A025-A26FE5EC8C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45D2E-FD1E-4F75-A025-A26FE5EC8CA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642910" y="571480"/>
            <a:ext cx="3143272" cy="2000264"/>
          </a:xfrm>
          <a:prstGeom prst="cloudCallout">
            <a:avLst>
              <a:gd name="adj1" fmla="val 100792"/>
              <a:gd name="adj2" fmla="val 1016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1500166" y="121442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τελεία</a:t>
            </a:r>
            <a:endParaRPr lang="en-US" sz="2400" dirty="0"/>
          </a:p>
        </p:txBody>
      </p:sp>
      <p:sp>
        <p:nvSpPr>
          <p:cNvPr id="6" name="5 - Έλλειψη"/>
          <p:cNvSpPr/>
          <p:nvPr/>
        </p:nvSpPr>
        <p:spPr>
          <a:xfrm>
            <a:off x="5715008" y="385762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428596" y="578645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Μια τελεία αποτελείται από πολλά  εκατομμύρια άτομα……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500034" y="285729"/>
            <a:ext cx="3071834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είναι ενέργεια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00100" y="150017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>
                <a:solidFill>
                  <a:srgbClr val="0000FF"/>
                </a:solidFill>
              </a:rPr>
              <a:t>ενέργεια</a:t>
            </a:r>
            <a:r>
              <a:rPr lang="el-GR" sz="2400" dirty="0" smtClean="0"/>
              <a:t> είναι κάτι  που δεν μπορούμε  να  το δούμε,  η ενέργεια  …δεν  αποτελείται  από   ύλη……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521495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…..αν και κάτω από ορισμένες  συνθήκες… ενέργεια …μπορεί  να μετατραπεί  σε …ύλη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2857496"/>
            <a:ext cx="3786214" cy="211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357158" y="142852"/>
            <a:ext cx="550072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είναι ενέργεια  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285852" y="392906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Ωστόσο ….είναι δύσκολο να δώσουμε  έναν ακριβή  … ορισμό  της ενέργειας….. 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78102">
            <a:off x="7288831" y="4577972"/>
            <a:ext cx="1543046" cy="161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500034" y="1571612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λέξη  </a:t>
            </a:r>
            <a:r>
              <a:rPr lang="el-GR" sz="2000" b="1" dirty="0" smtClean="0">
                <a:solidFill>
                  <a:srgbClr val="0000FF"/>
                </a:solidFill>
              </a:rPr>
              <a:t>ενέργεια</a:t>
            </a:r>
            <a:r>
              <a:rPr lang="el-GR" sz="2000" dirty="0" smtClean="0"/>
              <a:t> …..χρησιμοποιείται καθημερινά …..από πολύ κόσμο….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6429420" cy="1398587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Όλα τα  υλικά σώματα, το φως, η ακτινοβολία,  περιέχουν …. μέσα τους ενέργεια…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76027"/>
            <a:ext cx="5000660" cy="25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71876"/>
            <a:ext cx="3917443" cy="311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54" y="4214818"/>
            <a:ext cx="1214446" cy="17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2122493" cy="185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214282" y="42860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b="1" dirty="0" smtClean="0">
                <a:solidFill>
                  <a:srgbClr val="FF0000"/>
                </a:solidFill>
              </a:rPr>
              <a:t>Κινητική ενέργεια </a:t>
            </a:r>
            <a:r>
              <a:rPr lang="el-GR" sz="2400" dirty="0" smtClean="0"/>
              <a:t>:  είναι η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που έχουν τα   σώματα (</a:t>
            </a:r>
            <a:r>
              <a:rPr lang="el-GR" sz="2400" dirty="0" err="1" smtClean="0"/>
              <a:t>π.χ</a:t>
            </a:r>
            <a:r>
              <a:rPr lang="el-GR" sz="2400" dirty="0" smtClean="0"/>
              <a:t> ζώα, </a:t>
            </a:r>
            <a:r>
              <a:rPr lang="el-GR" sz="2400" dirty="0" err="1" smtClean="0"/>
              <a:t>πέτρες…οτιδήποτε</a:t>
            </a:r>
            <a:r>
              <a:rPr lang="el-GR" sz="2400" dirty="0" smtClean="0"/>
              <a:t> υλικό αντικείμενο)   όταν…. κινούνται..</a:t>
            </a:r>
          </a:p>
          <a:p>
            <a:pPr lvl="1"/>
            <a:endParaRPr lang="el-G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418520"/>
            <a:ext cx="1214414" cy="24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785918" y="250030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 το ποδήλατο κινείται , άρα θα έχει κινητική ενέργεια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072066" y="557214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  ο άνθρωπος κινείται , άρα θα έχει κινητική ενέργεια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- Ομάδα"/>
          <p:cNvGrpSpPr/>
          <p:nvPr/>
        </p:nvGrpSpPr>
        <p:grpSpPr>
          <a:xfrm>
            <a:off x="4357686" y="2000240"/>
            <a:ext cx="1857388" cy="3428552"/>
            <a:chOff x="1214414" y="1714488"/>
            <a:chExt cx="2000264" cy="34285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1714488"/>
              <a:ext cx="2000264" cy="342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1604" y="3429000"/>
              <a:ext cx="1071570" cy="928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222641" cy="10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857224" y="71435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b="1" dirty="0" smtClean="0">
                <a:solidFill>
                  <a:srgbClr val="FF0000"/>
                </a:solidFill>
              </a:rPr>
              <a:t>Κινητική ενέργεια </a:t>
            </a:r>
            <a:r>
              <a:rPr lang="el-GR" sz="2400" dirty="0" smtClean="0"/>
              <a:t>:  είναι η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που έχουν τα   σώματα   όταν…. κινούνται..</a:t>
            </a:r>
          </a:p>
          <a:p>
            <a:pPr lvl="1"/>
            <a:endParaRPr lang="el-G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0"/>
            <a:ext cx="1214414" cy="24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857752" y="421481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υγρό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857628"/>
            <a:ext cx="2214578" cy="229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4714884"/>
            <a:ext cx="328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smtClean="0">
                <a:solidFill>
                  <a:srgbClr val="FF0000"/>
                </a:solidFill>
              </a:rPr>
              <a:t>υγρό</a:t>
            </a:r>
            <a:r>
              <a:rPr lang="el-GR" dirty="0" smtClean="0"/>
              <a:t> που υπάρχει μέσα στο δοχείο, αποτελείται από </a:t>
            </a:r>
            <a:r>
              <a:rPr lang="el-GR" dirty="0" smtClean="0">
                <a:solidFill>
                  <a:srgbClr val="FF0000"/>
                </a:solidFill>
              </a:rPr>
              <a:t>άτομα και μόρια </a:t>
            </a:r>
            <a:r>
              <a:rPr lang="el-GR" dirty="0" smtClean="0"/>
              <a:t>τα οποία κινούνται , άρα αυτά τα μόρια και άτομα </a:t>
            </a:r>
            <a:r>
              <a:rPr lang="el-GR" u="sng" dirty="0" smtClean="0"/>
              <a:t>έχουν κινητική ενέργεια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428596" y="357166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000" b="1" dirty="0" smtClean="0">
                <a:solidFill>
                  <a:srgbClr val="FF0000"/>
                </a:solidFill>
              </a:rPr>
              <a:t>Θερμική ενέργεια </a:t>
            </a:r>
            <a:r>
              <a:rPr lang="el-GR" sz="2000" dirty="0" smtClean="0"/>
              <a:t>ενός υλικού σώματος είναι η κινητική  </a:t>
            </a:r>
            <a:r>
              <a:rPr lang="el-GR" sz="2000" dirty="0" smtClean="0">
                <a:solidFill>
                  <a:srgbClr val="FF0000"/>
                </a:solidFill>
              </a:rPr>
              <a:t>ενέργεια</a:t>
            </a:r>
            <a:r>
              <a:rPr lang="el-GR" sz="2000" dirty="0" smtClean="0"/>
              <a:t> των ατόμων , μορίων από τα οποία αποτελείται το  σώμα.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27001"/>
            <a:ext cx="3214696" cy="303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3071834" cy="36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2143108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υγρό</a:t>
            </a:r>
            <a:endParaRPr lang="en-US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1928794" y="593467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Μόρια, άτομα  υγρού που κινούνται, άρα έχουν κινητική ενέργεια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571472" y="2000240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Θερμική ενέργεια</a:t>
            </a:r>
            <a:r>
              <a:rPr lang="el-GR" sz="2000" dirty="0" smtClean="0"/>
              <a:t> ενός σώματος , είναι η κινητική  ενέργεια που έχουν </a:t>
            </a:r>
            <a:r>
              <a:rPr lang="el-GR" sz="2000" u="sng" dirty="0" smtClean="0"/>
              <a:t>όλα τα σωματίδια (=άτομα, μόρια κ.α.) </a:t>
            </a:r>
            <a:r>
              <a:rPr lang="el-GR" sz="2000" dirty="0" smtClean="0"/>
              <a:t>που αποτελούν ένα σώμα.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214578" cy="27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857232"/>
            <a:ext cx="2207556" cy="26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28596" y="557214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στο ποτήρι Β έχει </a:t>
            </a:r>
            <a:r>
              <a:rPr lang="el-GR" u="sng" dirty="0" smtClean="0"/>
              <a:t>υψηλότερη θερμοκρασία </a:t>
            </a:r>
            <a:r>
              <a:rPr lang="el-GR" dirty="0" smtClean="0"/>
              <a:t>από το νερό στο ποτήρι </a:t>
            </a:r>
            <a:r>
              <a:rPr lang="el-GR" dirty="0" smtClean="0"/>
              <a:t>Α, άρα το νερό στο ποτήρι Β θα είναι πιο ζεστό από το νερό στο ποτήρι Α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857224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θερμοκρασία ενός σώματος (π.χ. νερό, ζώο, αέρας κ.α.) μας δείχνει πόσο ζεστό ή πόσο κρύο είναι το σώμα</a:t>
            </a:r>
            <a:endParaRPr lang="el-GR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1571604" y="3714752"/>
            <a:ext cx="128588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Ορθογώνιο"/>
          <p:cNvSpPr/>
          <p:nvPr/>
        </p:nvSpPr>
        <p:spPr>
          <a:xfrm>
            <a:off x="2571736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u="sng" dirty="0" smtClean="0"/>
              <a:t>Παράδειγμα  </a:t>
            </a:r>
            <a:r>
              <a:rPr lang="el-GR" dirty="0" smtClean="0"/>
              <a:t>η θερμοκρασία του νερού είναι 30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n-US" dirty="0" smtClean="0"/>
              <a:t>C (= 30</a:t>
            </a:r>
            <a:r>
              <a:rPr lang="el-GR" dirty="0" smtClean="0"/>
              <a:t> βαθμοί κελσίου)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78" cy="27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857232"/>
            <a:ext cx="2207556" cy="26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5103674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στο ποτήρι Β έχει </a:t>
            </a:r>
            <a:r>
              <a:rPr lang="el-GR" u="sng" dirty="0" smtClean="0"/>
              <a:t>υψηλότερη θερμοκρασία </a:t>
            </a:r>
            <a:r>
              <a:rPr lang="el-GR" dirty="0" smtClean="0"/>
              <a:t>από το νερό στο ποτήρι Α.</a:t>
            </a:r>
          </a:p>
          <a:p>
            <a:endParaRPr lang="el-GR" dirty="0" smtClean="0"/>
          </a:p>
          <a:p>
            <a:r>
              <a:rPr lang="el-GR" dirty="0" smtClean="0"/>
              <a:t>Άρα τα μόρια του νερού στο ποτήρι Β θα κινούνται με μεγαλύτερη ταχύτητα (πιο γρήγορα) , από τα μόρια του νερού στο ποτήρι Α ,  που έχει χαμηλότερη θερμοκρασία.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929066"/>
            <a:ext cx="196993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14422"/>
            <a:ext cx="19699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1643042" y="1500174"/>
            <a:ext cx="128588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7072330" y="3571876"/>
            <a:ext cx="114300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2928926" y="285749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αργά…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7286644" y="557214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γρήγορα….</a:t>
            </a:r>
            <a:endParaRPr lang="el-GR" dirty="0"/>
          </a:p>
        </p:txBody>
      </p:sp>
      <p:sp>
        <p:nvSpPr>
          <p:cNvPr id="17" name="16 - Έλλειψη"/>
          <p:cNvSpPr/>
          <p:nvPr/>
        </p:nvSpPr>
        <p:spPr>
          <a:xfrm>
            <a:off x="1500166" y="1428736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7500958" y="2928934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78" cy="27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857232"/>
            <a:ext cx="2207556" cy="26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5103674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στο ποτήρι Β έχει </a:t>
            </a:r>
            <a:r>
              <a:rPr lang="el-GR" u="sng" dirty="0" smtClean="0"/>
              <a:t>υψηλότερη θερμοκρασία </a:t>
            </a:r>
            <a:r>
              <a:rPr lang="el-GR" dirty="0" smtClean="0"/>
              <a:t>από το νερό στο ποτήρι Α</a:t>
            </a:r>
            <a:r>
              <a:rPr lang="el-GR" dirty="0" smtClean="0"/>
              <a:t>. Άρα θα έχει και υψηλότερη θερμικ</a:t>
            </a:r>
            <a:r>
              <a:rPr lang="el-GR" dirty="0" smtClean="0"/>
              <a:t>ή</a:t>
            </a:r>
            <a:r>
              <a:rPr lang="el-GR" dirty="0" smtClean="0"/>
              <a:t> ενέργεια, αφού η ποσότητα νερού στο ποτήρι Α και Β είναι η ίδια. </a:t>
            </a:r>
            <a:endParaRPr lang="el-G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929066"/>
            <a:ext cx="196993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000108"/>
            <a:ext cx="19699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1643042" y="1500174"/>
            <a:ext cx="128588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7072330" y="3571876"/>
            <a:ext cx="114300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2214546" y="285749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</a:t>
            </a:r>
            <a:r>
              <a:rPr lang="el-GR" dirty="0" smtClean="0"/>
              <a:t>αργά … άρα έχουν λιγότερη κινητική ενέργεια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7286644" y="557214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γρήγορα….</a:t>
            </a:r>
            <a:endParaRPr lang="el-GR" dirty="0"/>
          </a:p>
        </p:txBody>
      </p:sp>
      <p:sp>
        <p:nvSpPr>
          <p:cNvPr id="17" name="16 - Έλλειψη"/>
          <p:cNvSpPr/>
          <p:nvPr/>
        </p:nvSpPr>
        <p:spPr>
          <a:xfrm>
            <a:off x="1500166" y="1428736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7500958" y="2928934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142844" y="428604"/>
            <a:ext cx="857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000" b="1" dirty="0" smtClean="0">
                <a:solidFill>
                  <a:srgbClr val="FF0000"/>
                </a:solidFill>
              </a:rPr>
              <a:t>Θερμότητα</a:t>
            </a:r>
            <a:r>
              <a:rPr lang="el-GR" sz="2000" dirty="0" smtClean="0"/>
              <a:t>:   είναι η </a:t>
            </a:r>
            <a:r>
              <a:rPr lang="el-GR" sz="2000" dirty="0" smtClean="0">
                <a:solidFill>
                  <a:srgbClr val="FF0000"/>
                </a:solidFill>
              </a:rPr>
              <a:t>ενέργεια</a:t>
            </a:r>
            <a:r>
              <a:rPr lang="el-GR" sz="2000" dirty="0" smtClean="0"/>
              <a:t> που  μεταφέρεται από ένα  ζεστό  σώμα … προς ένα κρύο  σώμα ….. όταν  τα  δύο  σώματα   βρίσκονται  σε  επαφή….</a:t>
            </a:r>
          </a:p>
          <a:p>
            <a:pPr lvl="1"/>
            <a:endParaRPr lang="el-GR" sz="2000" dirty="0" smtClean="0"/>
          </a:p>
          <a:p>
            <a:pPr lvl="1"/>
            <a:endParaRPr lang="el-GR" sz="20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857488" y="4643446"/>
            <a:ext cx="15001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4357686" y="4643446"/>
            <a:ext cx="1714512" cy="10715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2714612" y="53578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Σώμα Α</a:t>
            </a:r>
            <a:endParaRPr lang="en-US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857752" y="53578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Σώμα Β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2857488" y="45720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143504" y="464344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Δεξιό βέλος"/>
          <p:cNvSpPr/>
          <p:nvPr/>
        </p:nvSpPr>
        <p:spPr>
          <a:xfrm>
            <a:off x="3286116" y="4857760"/>
            <a:ext cx="2071702" cy="571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3214678" y="49291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θερμότητα</a:t>
            </a:r>
            <a:endParaRPr lang="en-US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4071934" y="20716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l-GR" sz="1400" dirty="0" smtClean="0"/>
              <a:t>( Η θερμότητα μεταφέρεται  και  με    ακτινοβολία, αλλά και με ρεύματα μέσα στα υγρά και τα αέρια).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357290" y="2643182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Τα άτομα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είναι πολύ </a:t>
            </a:r>
            <a:r>
              <a:rPr lang="el-GR" sz="2800" dirty="0" err="1" smtClean="0">
                <a:solidFill>
                  <a:srgbClr val="FF0000"/>
                </a:solidFill>
              </a:rPr>
              <a:t>πολύ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μικρά….δεν</a:t>
            </a:r>
            <a:r>
              <a:rPr lang="el-GR" sz="2800" dirty="0" smtClean="0">
                <a:solidFill>
                  <a:srgbClr val="FF0000"/>
                </a:solidFill>
              </a:rPr>
              <a:t> φαίνονται ούτε με μικροσκόπιο….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805128" cy="398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2143108" y="1357298"/>
            <a:ext cx="2143140" cy="15001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214678" y="71435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ποτήρι περιέχει ζεστό νερό  με θερμοκρασία 70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 (7</a:t>
            </a:r>
            <a:r>
              <a:rPr lang="el-GR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βαθμούς κελσίου)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714976" y="22145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αέρας γύρω από το ποτήρι έχει θερμοκρασία 25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85786" y="5500702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θερμότητα θα φύγει από το ζεστό νερό,  προς το πιο ψυχρό περιβάλλον.  Αφού το νερό χάνει θερμότητα,  η θερμοκρασία του νερού θα μειώνεται. </a:t>
            </a: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2071670" y="3571876"/>
            <a:ext cx="2071702" cy="571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2143108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θερμότητα</a:t>
            </a:r>
            <a:endParaRPr lang="en-US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1571604" y="285749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500562" y="357187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25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614364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</a:rPr>
              <a:t>…όμως πως είναι ένα άτομο, από τι αποτελείται;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714356"/>
            <a:ext cx="559578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285728"/>
            <a:ext cx="2643174" cy="1143008"/>
          </a:xfrm>
          <a:prstGeom prst="cloudCallout">
            <a:avLst>
              <a:gd name="adj1" fmla="val 72138"/>
              <a:gd name="adj2" fmla="val 893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00034" y="42860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άτομο</a:t>
            </a:r>
            <a:endParaRPr lang="en-US" sz="3200" b="1" dirty="0"/>
          </a:p>
        </p:txBody>
      </p:sp>
      <p:sp>
        <p:nvSpPr>
          <p:cNvPr id="11" name="10 - Έλλειψη"/>
          <p:cNvSpPr/>
          <p:nvPr/>
        </p:nvSpPr>
        <p:spPr>
          <a:xfrm>
            <a:off x="2581260" y="2081202"/>
            <a:ext cx="5786478" cy="471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7072330" y="385762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3500430" y="514351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5286380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4929190" y="250030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6286512" y="6058935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5000628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5286380" y="400050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5429256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5072066" y="421481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4714876" y="428625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5143504" y="478632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28 - Ομάδα"/>
          <p:cNvGrpSpPr/>
          <p:nvPr/>
        </p:nvGrpSpPr>
        <p:grpSpPr>
          <a:xfrm>
            <a:off x="4786314" y="4429132"/>
            <a:ext cx="285752" cy="523220"/>
            <a:chOff x="5143504" y="1000108"/>
            <a:chExt cx="285752" cy="523220"/>
          </a:xfrm>
        </p:grpSpPr>
        <p:sp>
          <p:nvSpPr>
            <p:cNvPr id="22" name="21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3" name="39 - Ομάδα"/>
          <p:cNvGrpSpPr/>
          <p:nvPr/>
        </p:nvGrpSpPr>
        <p:grpSpPr>
          <a:xfrm>
            <a:off x="4857752" y="3905912"/>
            <a:ext cx="285752" cy="523220"/>
            <a:chOff x="5143504" y="1000108"/>
            <a:chExt cx="285752" cy="523220"/>
          </a:xfrm>
        </p:grpSpPr>
        <p:sp>
          <p:nvSpPr>
            <p:cNvPr id="41" name="40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5214942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3500430" y="500063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4929190" y="235743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6215074" y="584462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7072330" y="37147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5286380" y="435769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2" name="31 - Έλλειψη"/>
          <p:cNvSpPr/>
          <p:nvPr/>
        </p:nvSpPr>
        <p:spPr>
          <a:xfrm>
            <a:off x="7286644" y="28572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0" y="271462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0" y="25717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285720" y="2643182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 </a:t>
            </a:r>
            <a:r>
              <a:rPr lang="el-GR" u="sng" dirty="0" smtClean="0">
                <a:solidFill>
                  <a:srgbClr val="FF0000"/>
                </a:solidFill>
              </a:rPr>
              <a:t>Ηλεκτρόνιο</a:t>
            </a:r>
            <a:r>
              <a:rPr lang="el-GR" dirty="0" smtClean="0"/>
              <a:t> που έχει </a:t>
            </a:r>
            <a:r>
              <a:rPr lang="el-GR" u="sng" dirty="0" smtClean="0"/>
              <a:t>αρνητικό</a:t>
            </a:r>
            <a:r>
              <a:rPr lang="el-GR" dirty="0" smtClean="0"/>
              <a:t> ηλεκτρικό φορτίο</a:t>
            </a:r>
            <a:endParaRPr lang="en-US" dirty="0"/>
          </a:p>
        </p:txBody>
      </p:sp>
      <p:sp>
        <p:nvSpPr>
          <p:cNvPr id="37" name="36 - Έλλειψη"/>
          <p:cNvSpPr/>
          <p:nvPr/>
        </p:nvSpPr>
        <p:spPr>
          <a:xfrm>
            <a:off x="0" y="535782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TextBox"/>
          <p:cNvSpPr txBox="1"/>
          <p:nvPr/>
        </p:nvSpPr>
        <p:spPr>
          <a:xfrm>
            <a:off x="0" y="521495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9" name="38 - TextBox"/>
          <p:cNvSpPr txBox="1"/>
          <p:nvPr/>
        </p:nvSpPr>
        <p:spPr>
          <a:xfrm>
            <a:off x="285720" y="5286388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 </a:t>
            </a:r>
            <a:r>
              <a:rPr lang="el-GR" u="sng" dirty="0" smtClean="0">
                <a:solidFill>
                  <a:srgbClr val="FF0000"/>
                </a:solidFill>
              </a:rPr>
              <a:t>Πρωτόνιο</a:t>
            </a:r>
            <a:r>
              <a:rPr lang="el-GR" dirty="0" smtClean="0"/>
              <a:t> που έχει </a:t>
            </a:r>
            <a:r>
              <a:rPr lang="el-GR" u="sng" dirty="0" smtClean="0"/>
              <a:t>θετικό</a:t>
            </a:r>
            <a:r>
              <a:rPr lang="el-GR" dirty="0" smtClean="0"/>
              <a:t> ηλεκτρικό φορτίο</a:t>
            </a:r>
            <a:endParaRPr lang="en-US" dirty="0"/>
          </a:p>
        </p:txBody>
      </p:sp>
      <p:sp>
        <p:nvSpPr>
          <p:cNvPr id="48" name="47 - TextBox"/>
          <p:cNvSpPr txBox="1"/>
          <p:nvPr/>
        </p:nvSpPr>
        <p:spPr>
          <a:xfrm>
            <a:off x="7500926" y="214290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=</a:t>
            </a:r>
            <a:r>
              <a:rPr lang="el-GR" u="sng" dirty="0" smtClean="0">
                <a:solidFill>
                  <a:srgbClr val="FF0000"/>
                </a:solidFill>
              </a:rPr>
              <a:t>νετρόνιο</a:t>
            </a:r>
            <a:r>
              <a:rPr lang="el-GR" dirty="0" smtClean="0"/>
              <a:t> που δεν έχει ηλεκτρικό φορτίο, άρα είναι </a:t>
            </a:r>
            <a:r>
              <a:rPr lang="el-GR" u="sng" dirty="0" smtClean="0"/>
              <a:t>ηλεκτρικά ουδέτερο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43" grpId="0"/>
      <p:bldP spid="44" grpId="0"/>
      <p:bldP spid="45" grpId="0"/>
      <p:bldP spid="46" grpId="0"/>
      <p:bldP spid="47" grpId="0"/>
      <p:bldP spid="30" grpId="0"/>
      <p:bldP spid="32" grpId="0" animBg="1"/>
      <p:bldP spid="34" grpId="0" animBg="1"/>
      <p:bldP spid="35" grpId="0"/>
      <p:bldP spid="36" grpId="0"/>
      <p:bldP spid="37" grpId="0" animBg="1"/>
      <p:bldP spid="38" grpId="0"/>
      <p:bldP spid="39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14282" y="2500306"/>
            <a:ext cx="3286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Προσοχή</a:t>
            </a:r>
            <a:r>
              <a:rPr lang="el-GR" sz="2400" dirty="0" smtClean="0"/>
              <a:t>!!!  Αυτή η εικόνα του ατόμου </a:t>
            </a:r>
            <a:r>
              <a:rPr lang="el-GR" sz="2400" u="sng" dirty="0" smtClean="0"/>
              <a:t>δεν είναι η πραγματική </a:t>
            </a:r>
            <a:r>
              <a:rPr lang="el-GR" sz="2400" dirty="0" smtClean="0"/>
              <a:t>.…αλλά  χρησιμοποιείται εδώ για να περιγράψουμε  με ένα κατανοητό τρόπο την δομή του ατόμου </a:t>
            </a:r>
            <a:endParaRPr lang="en-US" sz="2400" dirty="0"/>
          </a:p>
        </p:txBody>
      </p:sp>
      <p:sp>
        <p:nvSpPr>
          <p:cNvPr id="8" name="7 - Έλλειψη"/>
          <p:cNvSpPr/>
          <p:nvPr/>
        </p:nvSpPr>
        <p:spPr>
          <a:xfrm>
            <a:off x="5357818" y="3643314"/>
            <a:ext cx="2000264" cy="1858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>
            <a:off x="4071934" y="2428868"/>
            <a:ext cx="4857752" cy="4295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>
            <a:off x="7602301" y="4047389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4843578" y="5218972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6043023" y="2810719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7182495" y="5804763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6174358" y="4747771"/>
            <a:ext cx="332525" cy="3139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TextBox"/>
          <p:cNvSpPr txBox="1"/>
          <p:nvPr/>
        </p:nvSpPr>
        <p:spPr>
          <a:xfrm>
            <a:off x="6047969" y="3714752"/>
            <a:ext cx="411674" cy="60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25" name="24 - Έλλειψη"/>
          <p:cNvSpPr/>
          <p:nvPr/>
        </p:nvSpPr>
        <p:spPr>
          <a:xfrm>
            <a:off x="5742859" y="3994475"/>
            <a:ext cx="329339" cy="308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TextBox"/>
          <p:cNvSpPr txBox="1"/>
          <p:nvPr/>
        </p:nvSpPr>
        <p:spPr>
          <a:xfrm flipH="1">
            <a:off x="6215074" y="4357694"/>
            <a:ext cx="329339" cy="60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6282912" y="4047389"/>
            <a:ext cx="179916" cy="47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28" name="27 - TextBox"/>
          <p:cNvSpPr txBox="1"/>
          <p:nvPr/>
        </p:nvSpPr>
        <p:spPr>
          <a:xfrm>
            <a:off x="4786314" y="5000636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6000760" y="2643182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7122523" y="5609500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1" name="30 - TextBox"/>
          <p:cNvSpPr txBox="1"/>
          <p:nvPr/>
        </p:nvSpPr>
        <p:spPr>
          <a:xfrm>
            <a:off x="7542329" y="3852125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6174358" y="4582970"/>
            <a:ext cx="299861" cy="47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7" name="36 - Έλλειψη"/>
          <p:cNvSpPr/>
          <p:nvPr/>
        </p:nvSpPr>
        <p:spPr>
          <a:xfrm>
            <a:off x="6668367" y="4615266"/>
            <a:ext cx="332525" cy="3139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TextBox"/>
          <p:cNvSpPr txBox="1"/>
          <p:nvPr/>
        </p:nvSpPr>
        <p:spPr>
          <a:xfrm>
            <a:off x="6541977" y="4818478"/>
            <a:ext cx="299861" cy="47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2" name="41 - Έλλειψη"/>
          <p:cNvSpPr/>
          <p:nvPr/>
        </p:nvSpPr>
        <p:spPr>
          <a:xfrm>
            <a:off x="6788982" y="4159275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- Έλλειψη"/>
          <p:cNvSpPr/>
          <p:nvPr/>
        </p:nvSpPr>
        <p:spPr>
          <a:xfrm>
            <a:off x="5883299" y="4818478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- Έλλειψη"/>
          <p:cNvSpPr/>
          <p:nvPr/>
        </p:nvSpPr>
        <p:spPr>
          <a:xfrm>
            <a:off x="5965634" y="4241676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Έλλειψη"/>
          <p:cNvSpPr/>
          <p:nvPr/>
        </p:nvSpPr>
        <p:spPr>
          <a:xfrm>
            <a:off x="6500826" y="4429132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- Έλλειψη"/>
          <p:cNvSpPr/>
          <p:nvPr/>
        </p:nvSpPr>
        <p:spPr>
          <a:xfrm>
            <a:off x="5553960" y="4488877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- Έλλειψη"/>
          <p:cNvSpPr/>
          <p:nvPr/>
        </p:nvSpPr>
        <p:spPr>
          <a:xfrm>
            <a:off x="6100049" y="3907507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- Έλλειψη"/>
          <p:cNvSpPr/>
          <p:nvPr/>
        </p:nvSpPr>
        <p:spPr>
          <a:xfrm>
            <a:off x="6294973" y="4241676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- Έλλειψη"/>
          <p:cNvSpPr/>
          <p:nvPr/>
        </p:nvSpPr>
        <p:spPr>
          <a:xfrm>
            <a:off x="7754636" y="5178544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- TextBox"/>
          <p:cNvSpPr txBox="1"/>
          <p:nvPr/>
        </p:nvSpPr>
        <p:spPr>
          <a:xfrm>
            <a:off x="7694664" y="4983279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53" name="52 - Έλλειψη"/>
          <p:cNvSpPr/>
          <p:nvPr/>
        </p:nvSpPr>
        <p:spPr>
          <a:xfrm>
            <a:off x="4378910" y="4107339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- TextBox"/>
          <p:cNvSpPr txBox="1"/>
          <p:nvPr/>
        </p:nvSpPr>
        <p:spPr>
          <a:xfrm>
            <a:off x="4318938" y="3912074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55" name="54 - Έλλειψη"/>
          <p:cNvSpPr/>
          <p:nvPr/>
        </p:nvSpPr>
        <p:spPr>
          <a:xfrm>
            <a:off x="7342963" y="3200935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- TextBox"/>
          <p:cNvSpPr txBox="1"/>
          <p:nvPr/>
        </p:nvSpPr>
        <p:spPr>
          <a:xfrm>
            <a:off x="7282990" y="3005670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57" name="56 - Έλλειψη"/>
          <p:cNvSpPr/>
          <p:nvPr/>
        </p:nvSpPr>
        <p:spPr>
          <a:xfrm>
            <a:off x="6107941" y="6167348"/>
            <a:ext cx="239889" cy="260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- TextBox"/>
          <p:cNvSpPr txBox="1"/>
          <p:nvPr/>
        </p:nvSpPr>
        <p:spPr>
          <a:xfrm>
            <a:off x="6047969" y="5972083"/>
            <a:ext cx="299861" cy="53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59" name="58 - TextBox"/>
          <p:cNvSpPr txBox="1"/>
          <p:nvPr/>
        </p:nvSpPr>
        <p:spPr>
          <a:xfrm flipH="1">
            <a:off x="5929322" y="4071942"/>
            <a:ext cx="329339" cy="60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60" name="59 - TextBox"/>
          <p:cNvSpPr txBox="1"/>
          <p:nvPr/>
        </p:nvSpPr>
        <p:spPr>
          <a:xfrm flipH="1">
            <a:off x="5800964" y="4653678"/>
            <a:ext cx="329339" cy="60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61" name="60 - TextBox"/>
          <p:cNvSpPr txBox="1"/>
          <p:nvPr/>
        </p:nvSpPr>
        <p:spPr>
          <a:xfrm flipH="1">
            <a:off x="6788982" y="3994475"/>
            <a:ext cx="329339" cy="60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63" name="62 - Έλλειψη"/>
          <p:cNvSpPr/>
          <p:nvPr/>
        </p:nvSpPr>
        <p:spPr>
          <a:xfrm>
            <a:off x="5929322" y="4500570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- Έλλειψη"/>
          <p:cNvSpPr/>
          <p:nvPr/>
        </p:nvSpPr>
        <p:spPr>
          <a:xfrm>
            <a:off x="6858016" y="4500570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- Έλλειψη"/>
          <p:cNvSpPr/>
          <p:nvPr/>
        </p:nvSpPr>
        <p:spPr>
          <a:xfrm>
            <a:off x="6572264" y="4929198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- Έλλειψη"/>
          <p:cNvSpPr/>
          <p:nvPr/>
        </p:nvSpPr>
        <p:spPr>
          <a:xfrm>
            <a:off x="6215074" y="4500570"/>
            <a:ext cx="329339" cy="24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- TextBox"/>
          <p:cNvSpPr txBox="1"/>
          <p:nvPr/>
        </p:nvSpPr>
        <p:spPr>
          <a:xfrm>
            <a:off x="4929190" y="150017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Ένα άτομο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0" grpId="0" animBg="1"/>
      <p:bldP spid="23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 animBg="1"/>
      <p:bldP spid="38" grpId="0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214290"/>
            <a:ext cx="2428860" cy="928694"/>
          </a:xfrm>
          <a:prstGeom prst="cloudCallout">
            <a:avLst>
              <a:gd name="adj1" fmla="val 65031"/>
              <a:gd name="adj2" fmla="val 636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00034" y="42860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Ένα άτομο</a:t>
            </a:r>
            <a:endParaRPr lang="en-US" sz="2000" b="1" dirty="0"/>
          </a:p>
        </p:txBody>
      </p:sp>
      <p:sp>
        <p:nvSpPr>
          <p:cNvPr id="9" name="8 - Έλλειψη"/>
          <p:cNvSpPr/>
          <p:nvPr/>
        </p:nvSpPr>
        <p:spPr>
          <a:xfrm>
            <a:off x="4429124" y="2133592"/>
            <a:ext cx="1428760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2581260" y="571480"/>
            <a:ext cx="5786478" cy="471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6786578" y="234790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3500430" y="363379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5286380" y="299084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4929190" y="9905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6286512" y="427673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5000628" y="299084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5286380" y="249078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5000628" y="241934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4786314" y="263365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5072066" y="270509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4929190" y="327660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28 - Ομάδα"/>
          <p:cNvGrpSpPr/>
          <p:nvPr/>
        </p:nvGrpSpPr>
        <p:grpSpPr>
          <a:xfrm>
            <a:off x="4714876" y="2776534"/>
            <a:ext cx="285752" cy="523220"/>
            <a:chOff x="5143504" y="1000108"/>
            <a:chExt cx="285752" cy="523220"/>
          </a:xfrm>
        </p:grpSpPr>
        <p:sp>
          <p:nvSpPr>
            <p:cNvPr id="22" name="21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3" name="39 - Ομάδα"/>
          <p:cNvGrpSpPr/>
          <p:nvPr/>
        </p:nvGrpSpPr>
        <p:grpSpPr>
          <a:xfrm>
            <a:off x="4714876" y="2062154"/>
            <a:ext cx="285752" cy="523220"/>
            <a:chOff x="5143504" y="1000108"/>
            <a:chExt cx="285752" cy="523220"/>
          </a:xfrm>
        </p:grpSpPr>
        <p:sp>
          <p:nvSpPr>
            <p:cNvPr id="41" name="40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5214942" y="2347906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3500430" y="34909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4929190" y="84770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6215074" y="40624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6715140" y="21335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5286380" y="284797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2" name="31 - Έλλειψη"/>
          <p:cNvSpPr/>
          <p:nvPr/>
        </p:nvSpPr>
        <p:spPr>
          <a:xfrm>
            <a:off x="0" y="314324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0" y="264318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0" y="250030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285720" y="25717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</a:t>
            </a:r>
            <a:r>
              <a:rPr lang="el-GR" u="sng" dirty="0" smtClean="0">
                <a:solidFill>
                  <a:srgbClr val="FF0000"/>
                </a:solidFill>
              </a:rPr>
              <a:t>Ηλεκτρόνιο</a:t>
            </a:r>
            <a:endParaRPr lang="en-US" dirty="0"/>
          </a:p>
        </p:txBody>
      </p:sp>
      <p:sp>
        <p:nvSpPr>
          <p:cNvPr id="37" name="36 - Έλλειψη"/>
          <p:cNvSpPr/>
          <p:nvPr/>
        </p:nvSpPr>
        <p:spPr>
          <a:xfrm>
            <a:off x="0" y="385762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TextBox"/>
          <p:cNvSpPr txBox="1"/>
          <p:nvPr/>
        </p:nvSpPr>
        <p:spPr>
          <a:xfrm>
            <a:off x="0" y="371475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9" name="38 - TextBox"/>
          <p:cNvSpPr txBox="1"/>
          <p:nvPr/>
        </p:nvSpPr>
        <p:spPr>
          <a:xfrm>
            <a:off x="285720" y="378619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</a:t>
            </a:r>
            <a:r>
              <a:rPr lang="el-GR" u="sng" dirty="0" smtClean="0">
                <a:solidFill>
                  <a:srgbClr val="FF0000"/>
                </a:solidFill>
              </a:rPr>
              <a:t>Πρωτόνιο</a:t>
            </a:r>
            <a:endParaRPr lang="en-US" dirty="0"/>
          </a:p>
        </p:txBody>
      </p:sp>
      <p:sp>
        <p:nvSpPr>
          <p:cNvPr id="48" name="47 - TextBox"/>
          <p:cNvSpPr txBox="1"/>
          <p:nvPr/>
        </p:nvSpPr>
        <p:spPr>
          <a:xfrm>
            <a:off x="214282" y="30718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</a:t>
            </a:r>
            <a:r>
              <a:rPr lang="el-GR" u="sng" dirty="0" smtClean="0">
                <a:solidFill>
                  <a:srgbClr val="FF0000"/>
                </a:solidFill>
              </a:rPr>
              <a:t>νετρόνιο</a:t>
            </a:r>
            <a:endParaRPr lang="en-US" dirty="0"/>
          </a:p>
        </p:txBody>
      </p:sp>
      <p:sp>
        <p:nvSpPr>
          <p:cNvPr id="40" name="39 - TextBox"/>
          <p:cNvSpPr txBox="1"/>
          <p:nvPr/>
        </p:nvSpPr>
        <p:spPr>
          <a:xfrm>
            <a:off x="857224" y="592933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</a:t>
            </a:r>
            <a:r>
              <a:rPr lang="el-GR" dirty="0" err="1" smtClean="0"/>
              <a:t>΄</a:t>
            </a:r>
            <a:r>
              <a:rPr lang="el-GR" b="1" dirty="0" err="1" smtClean="0"/>
              <a:t>Αρα</a:t>
            </a:r>
            <a:r>
              <a:rPr lang="el-GR" dirty="0" smtClean="0"/>
              <a:t> ένα άτομο αποτελείτε από  πρωτόνια, νετρόνια και ηλεκτρόνια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43" grpId="0"/>
      <p:bldP spid="44" grpId="0"/>
      <p:bldP spid="45" grpId="0"/>
      <p:bldP spid="46" grpId="0"/>
      <p:bldP spid="47" grpId="0"/>
      <p:bldP spid="30" grpId="0"/>
      <p:bldP spid="32" grpId="0" animBg="1"/>
      <p:bldP spid="34" grpId="0" animBg="1"/>
      <p:bldP spid="35" grpId="0"/>
      <p:bldP spid="36" grpId="0"/>
      <p:bldP spid="37" grpId="0" animBg="1"/>
      <p:bldP spid="38" grpId="0"/>
      <p:bldP spid="39" grpId="0"/>
      <p:bldP spid="4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0"/>
            <a:ext cx="5929354" cy="3357562"/>
          </a:xfrm>
          <a:prstGeom prst="cloudCallout">
            <a:avLst>
              <a:gd name="adj1" fmla="val 41357"/>
              <a:gd name="adj2" fmla="val 49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714348" y="285728"/>
            <a:ext cx="49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Όλα τα υλικά σώματα (ζώα, κύτταρα, μέταλλα, και άλλα….) αποτελούνται από άτομα.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Άρα</a:t>
            </a:r>
            <a:r>
              <a:rPr lang="el-GR" sz="2400" dirty="0" smtClean="0">
                <a:solidFill>
                  <a:srgbClr val="FF0000"/>
                </a:solidFill>
              </a:rPr>
              <a:t>  τα υλικά σώματα  θα αποτελούνται και αυτά από ηλεκτρόνια,    πρωτόνια  και   νετρόνια.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928670"/>
            <a:ext cx="2786050" cy="16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14252"/>
            <a:ext cx="5143536" cy="28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435769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 Οι χρωματιστοί κύκλοι και οι σφαίρες (σφαιρίδια) που </a:t>
            </a:r>
            <a:r>
              <a:rPr lang="el-GR" u="sng" dirty="0" smtClean="0"/>
              <a:t>παριστάνουν τα άτομα  </a:t>
            </a:r>
            <a:r>
              <a:rPr lang="el-GR" dirty="0" smtClean="0"/>
              <a:t>ονομάζονται </a:t>
            </a:r>
            <a:r>
              <a:rPr lang="el-GR" b="1" dirty="0" smtClean="0"/>
              <a:t>προσομοιώματα  ατόμων.</a:t>
            </a:r>
            <a:endParaRPr lang="en-US" b="1" dirty="0"/>
          </a:p>
        </p:txBody>
      </p:sp>
      <p:sp>
        <p:nvSpPr>
          <p:cNvPr id="6" name="5 - Έλλειψη"/>
          <p:cNvSpPr/>
          <p:nvPr/>
        </p:nvSpPr>
        <p:spPr>
          <a:xfrm>
            <a:off x="3929058" y="785794"/>
            <a:ext cx="571504" cy="5715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Έλλειψη"/>
          <p:cNvSpPr/>
          <p:nvPr/>
        </p:nvSpPr>
        <p:spPr>
          <a:xfrm>
            <a:off x="8072462" y="4429132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5715008" y="5929330"/>
            <a:ext cx="428628" cy="428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>
            <a:off x="7858148" y="2285992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7030A0"/>
              </a:buClr>
              <a:buSzPct val="150000"/>
              <a:buFont typeface="Wingdings" pitchFamily="2" charset="2"/>
              <a:buChar char="ü"/>
            </a:pPr>
            <a:endParaRPr lang="en-US"/>
          </a:p>
        </p:txBody>
      </p:sp>
      <p:sp>
        <p:nvSpPr>
          <p:cNvPr id="10" name="9 - Έλλειψη"/>
          <p:cNvSpPr/>
          <p:nvPr/>
        </p:nvSpPr>
        <p:spPr>
          <a:xfrm>
            <a:off x="2857488" y="6072182"/>
            <a:ext cx="928694" cy="7858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0" y="428604"/>
            <a:ext cx="928694" cy="7858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7215206" y="785794"/>
            <a:ext cx="928694" cy="7858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7500958" y="5643578"/>
            <a:ext cx="928694" cy="7858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0" y="5714992"/>
            <a:ext cx="1285884" cy="1143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Ορθογώνιο"/>
          <p:cNvSpPr/>
          <p:nvPr/>
        </p:nvSpPr>
        <p:spPr>
          <a:xfrm>
            <a:off x="428596" y="1857364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Τα άτομα μπορούμε να τα συμβολίζουμε</a:t>
            </a:r>
            <a:r>
              <a:rPr lang="en-US" dirty="0" smtClean="0"/>
              <a:t> (</a:t>
            </a:r>
            <a:r>
              <a:rPr lang="el-GR" dirty="0" smtClean="0"/>
              <a:t>ζωγραφίσουμε) με σφαίρες και </a:t>
            </a:r>
            <a:r>
              <a:rPr lang="el-GR" dirty="0" err="1" smtClean="0"/>
              <a:t>κύκλους…….</a:t>
            </a:r>
            <a:r>
              <a:rPr lang="el-GR" u="sng" dirty="0" err="1" smtClean="0"/>
              <a:t>βέβαια</a:t>
            </a:r>
            <a:r>
              <a:rPr lang="el-GR" u="sng" dirty="0" smtClean="0"/>
              <a:t> τα άτομα δεν έχουν</a:t>
            </a:r>
            <a:r>
              <a:rPr lang="en-US" u="sng" dirty="0" smtClean="0"/>
              <a:t> </a:t>
            </a:r>
            <a:r>
              <a:rPr lang="el-GR" u="sng" dirty="0" smtClean="0"/>
              <a:t>ακριβώς  αυτή την μορφή</a:t>
            </a:r>
            <a:r>
              <a:rPr lang="el-GR" dirty="0" smtClean="0"/>
              <a:t>. 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500034" y="328612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 Αν και τα άτομα δεν έχουν χρώμα, εμείς μπορούμε να τα παριστάνουμε  με χρωματιστές σφαίρες…..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142976" y="335756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Όταν δύο ή παραπάνω άτομα ενώνονται τότε δημιουργούνται </a:t>
            </a:r>
            <a:r>
              <a:rPr lang="el-GR" sz="2400" b="1" dirty="0" smtClean="0"/>
              <a:t>μόρια</a:t>
            </a:r>
            <a:endParaRPr lang="el-GR" sz="2400" b="1" dirty="0"/>
          </a:p>
        </p:txBody>
      </p:sp>
      <p:pic>
        <p:nvPicPr>
          <p:cNvPr id="5" name="Picture 6" descr="C:\Users\basan\OneDrive\Υπολογιστής\Χωρίς τίτλ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17762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basan\OneDrive\Υπολογιστής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72074"/>
            <a:ext cx="1512167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basan\OneDrive\Υπολογιστής\Χωρίς τίτλ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357694"/>
            <a:ext cx="1852612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TextBox"/>
          <p:cNvSpPr txBox="1"/>
          <p:nvPr/>
        </p:nvSpPr>
        <p:spPr>
          <a:xfrm>
            <a:off x="2143108" y="1000108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Εδώ βλέπουμε </a:t>
            </a:r>
            <a:r>
              <a:rPr lang="el-GR" u="sng" dirty="0" smtClean="0"/>
              <a:t>τρία άτομα που είναι ενωμένα </a:t>
            </a:r>
            <a:r>
              <a:rPr lang="el-GR" dirty="0" smtClean="0"/>
              <a:t>μεταξύ τους και έχουν σχηματίσει </a:t>
            </a:r>
            <a:r>
              <a:rPr lang="el-GR" u="sng" dirty="0" smtClean="0"/>
              <a:t>ένα μόριο </a:t>
            </a:r>
            <a:r>
              <a:rPr lang="el-GR" dirty="0" smtClean="0"/>
              <a:t>που αποτελείται από τρία άτομα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788</Words>
  <PresentationFormat>Προβολή στην οθόνη (4:3)</PresentationFormat>
  <Paragraphs>100</Paragraphs>
  <Slides>20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Όλα τα  υλικά σώματα, το φως, η ακτινοβολία,  περιέχουν …. μέσα τους ενέργεια…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459</cp:revision>
  <dcterms:created xsi:type="dcterms:W3CDTF">2020-03-28T09:35:19Z</dcterms:created>
  <dcterms:modified xsi:type="dcterms:W3CDTF">2024-01-17T15:29:53Z</dcterms:modified>
</cp:coreProperties>
</file>