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1" r:id="rId2"/>
    <p:sldId id="372" r:id="rId3"/>
    <p:sldId id="366" r:id="rId4"/>
    <p:sldId id="367" r:id="rId5"/>
    <p:sldId id="368" r:id="rId6"/>
    <p:sldId id="373" r:id="rId7"/>
    <p:sldId id="374" r:id="rId8"/>
    <p:sldId id="369" r:id="rId9"/>
    <p:sldId id="370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35" autoAdjust="0"/>
    <p:restoredTop sz="94624" autoAdjust="0"/>
  </p:normalViewPr>
  <p:slideViewPr>
    <p:cSldViewPr>
      <p:cViewPr>
        <p:scale>
          <a:sx n="73" d="100"/>
          <a:sy n="73" d="100"/>
        </p:scale>
        <p:origin x="-1709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16/1/2024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357298"/>
            <a:ext cx="2805128" cy="3981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5 - Ευθύγραμμο βέλος σύνδεσης"/>
          <p:cNvCxnSpPr/>
          <p:nvPr/>
        </p:nvCxnSpPr>
        <p:spPr>
          <a:xfrm flipV="1">
            <a:off x="2143108" y="1357298"/>
            <a:ext cx="2143140" cy="150019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3214678" y="714356"/>
            <a:ext cx="4572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ποτήρι περιέχει ζεστό νερό  με θερμοκρασία 70 </a:t>
            </a:r>
            <a:r>
              <a:rPr lang="en-US" baseline="30000" dirty="0" err="1" smtClean="0"/>
              <a:t>o</a:t>
            </a:r>
            <a:r>
              <a:rPr lang="en-US" dirty="0" err="1" smtClean="0"/>
              <a:t>C</a:t>
            </a:r>
            <a:r>
              <a:rPr lang="en-US" dirty="0" smtClean="0"/>
              <a:t>  (7</a:t>
            </a:r>
            <a:r>
              <a:rPr lang="el-GR" dirty="0" smtClean="0"/>
              <a:t>0</a:t>
            </a:r>
            <a:r>
              <a:rPr lang="en-US" dirty="0" smtClean="0"/>
              <a:t> </a:t>
            </a:r>
            <a:r>
              <a:rPr lang="el-GR" dirty="0" smtClean="0"/>
              <a:t>βαθμούς κελσίου)</a:t>
            </a:r>
            <a:endParaRPr lang="el-GR" dirty="0"/>
          </a:p>
        </p:txBody>
      </p:sp>
      <p:sp>
        <p:nvSpPr>
          <p:cNvPr id="8" name="7 - TextBox"/>
          <p:cNvSpPr txBox="1"/>
          <p:nvPr/>
        </p:nvSpPr>
        <p:spPr>
          <a:xfrm>
            <a:off x="5714976" y="2214554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αέρας γύρω από το ποτήρι έχει θερμοκρασία 25 </a:t>
            </a:r>
            <a:r>
              <a:rPr lang="en-US" baseline="30000" dirty="0" err="1" smtClean="0"/>
              <a:t>o</a:t>
            </a:r>
            <a:r>
              <a:rPr lang="en-US" dirty="0" err="1" smtClean="0"/>
              <a:t>C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785786" y="5500702"/>
            <a:ext cx="72866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θερμότητα θα φύγει από το ζεστό νερό,  προς το πιο ψυχρό περιβάλλον.  Αφού το νερό χάνει θερμότητα,  η θερμοκρασία του νερού θα μειώνεται. </a:t>
            </a:r>
            <a:endParaRPr lang="el-GR" dirty="0"/>
          </a:p>
        </p:txBody>
      </p:sp>
      <p:sp>
        <p:nvSpPr>
          <p:cNvPr id="10" name="9 - Δεξιό βέλος"/>
          <p:cNvSpPr/>
          <p:nvPr/>
        </p:nvSpPr>
        <p:spPr>
          <a:xfrm>
            <a:off x="2071670" y="3571876"/>
            <a:ext cx="2071702" cy="571504"/>
          </a:xfrm>
          <a:prstGeom prst="rightArrow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2143108" y="364331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θερμότητα</a:t>
            </a:r>
            <a:endParaRPr lang="en-US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1571604" y="2857496"/>
            <a:ext cx="729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70 </a:t>
            </a:r>
            <a:r>
              <a:rPr lang="en-US" b="1" baseline="30000" dirty="0" err="1" smtClean="0">
                <a:solidFill>
                  <a:srgbClr val="FF0000"/>
                </a:solidFill>
              </a:rPr>
              <a:t>o</a:t>
            </a:r>
            <a:r>
              <a:rPr lang="en-US" b="1" dirty="0" err="1" smtClean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4500562" y="3571876"/>
            <a:ext cx="729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25 </a:t>
            </a:r>
            <a:r>
              <a:rPr lang="en-US" b="1" baseline="30000" dirty="0" err="1" smtClean="0">
                <a:solidFill>
                  <a:srgbClr val="FF0000"/>
                </a:solidFill>
              </a:rPr>
              <a:t>o</a:t>
            </a:r>
            <a:r>
              <a:rPr lang="en-US" b="1" dirty="0" err="1" smtClean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285720" y="1428736"/>
            <a:ext cx="85725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Wingdings" pitchFamily="2" charset="2"/>
              <a:buChar char="Ø"/>
            </a:pPr>
            <a:r>
              <a:rPr lang="el-GR" sz="2000" b="1" dirty="0" smtClean="0">
                <a:solidFill>
                  <a:srgbClr val="FF0000"/>
                </a:solidFill>
              </a:rPr>
              <a:t>Προσοχή!!!  </a:t>
            </a:r>
            <a:r>
              <a:rPr lang="el-GR" sz="2000" dirty="0" smtClean="0"/>
              <a:t> Όταν δυο σώματα βρίσκονται σε επαφή, και έχουν ίδια θερμοκρασία, τότε δεν ρέει θερμότητα από το ένα σώμα στο άλλο.</a:t>
            </a:r>
          </a:p>
          <a:p>
            <a:pPr lvl="1"/>
            <a:r>
              <a:rPr lang="el-GR" sz="2000" dirty="0" smtClean="0"/>
              <a:t>Σε αυτή την περίπτωση λέμε ότι τα δύο σώματα βρίσκονται σε </a:t>
            </a:r>
            <a:r>
              <a:rPr lang="el-GR" sz="2000" b="1" dirty="0" smtClean="0"/>
              <a:t>θερμική ισορροπία </a:t>
            </a:r>
            <a:r>
              <a:rPr lang="el-GR" sz="2000" b="1" dirty="0" smtClean="0">
                <a:solidFill>
                  <a:srgbClr val="FF0000"/>
                </a:solidFill>
              </a:rPr>
              <a:t> </a:t>
            </a:r>
            <a:endParaRPr lang="el-GR" sz="2000" b="1" dirty="0" smtClean="0"/>
          </a:p>
          <a:p>
            <a:pPr lvl="1"/>
            <a:endParaRPr lang="el-GR" sz="2000" dirty="0" smtClean="0"/>
          </a:p>
        </p:txBody>
      </p:sp>
      <p:sp>
        <p:nvSpPr>
          <p:cNvPr id="6" name="5 - Ορθογώνιο"/>
          <p:cNvSpPr/>
          <p:nvPr/>
        </p:nvSpPr>
        <p:spPr>
          <a:xfrm>
            <a:off x="2143108" y="4000504"/>
            <a:ext cx="1500198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Ορθογώνιο"/>
          <p:cNvSpPr/>
          <p:nvPr/>
        </p:nvSpPr>
        <p:spPr>
          <a:xfrm>
            <a:off x="3643306" y="4000504"/>
            <a:ext cx="1714512" cy="107157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000232" y="471488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Σώμα Α</a:t>
            </a:r>
            <a:endParaRPr lang="en-US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4143372" y="471488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Σώμα Β</a:t>
            </a:r>
            <a:endParaRPr lang="en-US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2143108" y="392906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20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baseline="30000" dirty="0" smtClean="0">
                <a:solidFill>
                  <a:srgbClr val="FF0000"/>
                </a:solidFill>
              </a:rPr>
              <a:t>ο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4429124" y="400050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20 </a:t>
            </a:r>
            <a:r>
              <a:rPr lang="el-GR" b="1" baseline="30000" dirty="0" smtClean="0">
                <a:solidFill>
                  <a:srgbClr val="FF0000"/>
                </a:solidFill>
              </a:rPr>
              <a:t>ο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6363" y="714356"/>
            <a:ext cx="2805128" cy="3981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TextBox"/>
          <p:cNvSpPr txBox="1"/>
          <p:nvPr/>
        </p:nvSpPr>
        <p:spPr>
          <a:xfrm>
            <a:off x="428596" y="4826675"/>
            <a:ext cx="7286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ΠΡΟΣΟΧΗ ! Όταν η θερμοκρασία του νερού γίνει ίση με τη θερμοκρασία του περιβάλλοντος, τότε έχουμε  </a:t>
            </a:r>
            <a:r>
              <a:rPr lang="el-GR" b="1" dirty="0" smtClean="0"/>
              <a:t>ΘΕΡΜΙΚΗ ΙΣΟΡΡΟΠΙΑ</a:t>
            </a:r>
          </a:p>
          <a:p>
            <a:r>
              <a:rPr lang="el-GR" dirty="0" smtClean="0"/>
              <a:t>Σε αυτή την περίπτωση δεν έχω  ροή θερμότητας από το νερό προς το περιβάλλον ή το αντίθετο.</a:t>
            </a:r>
          </a:p>
        </p:txBody>
      </p:sp>
      <p:sp>
        <p:nvSpPr>
          <p:cNvPr id="14" name="13 - Ορθογώνιο"/>
          <p:cNvSpPr/>
          <p:nvPr/>
        </p:nvSpPr>
        <p:spPr>
          <a:xfrm>
            <a:off x="5914015" y="2928934"/>
            <a:ext cx="729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25 </a:t>
            </a:r>
            <a:r>
              <a:rPr lang="en-US" b="1" baseline="30000" dirty="0" err="1" smtClean="0">
                <a:solidFill>
                  <a:srgbClr val="FF0000"/>
                </a:solidFill>
              </a:rPr>
              <a:t>o</a:t>
            </a:r>
            <a:r>
              <a:rPr lang="en-US" b="1" dirty="0" err="1" smtClean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3056495" y="2857496"/>
            <a:ext cx="729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25 </a:t>
            </a:r>
            <a:r>
              <a:rPr lang="en-US" b="1" baseline="30000" dirty="0" err="1" smtClean="0">
                <a:solidFill>
                  <a:srgbClr val="FF0000"/>
                </a:solidFill>
              </a:rPr>
              <a:t>o</a:t>
            </a:r>
            <a:r>
              <a:rPr lang="en-US" b="1" dirty="0" err="1" smtClean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3895731" cy="3503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5 - Ευθύγραμμο βέλος σύνδεσης"/>
          <p:cNvCxnSpPr/>
          <p:nvPr/>
        </p:nvCxnSpPr>
        <p:spPr>
          <a:xfrm flipV="1">
            <a:off x="2143108" y="1357298"/>
            <a:ext cx="2143140" cy="150019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3214678" y="714356"/>
            <a:ext cx="5929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ποτήρι περιέχει  νερό  με παγάκια  0 </a:t>
            </a:r>
            <a:r>
              <a:rPr lang="en-US" baseline="30000" dirty="0" err="1" smtClean="0"/>
              <a:t>o</a:t>
            </a:r>
            <a:r>
              <a:rPr lang="en-US" dirty="0" err="1" smtClean="0"/>
              <a:t>C</a:t>
            </a:r>
            <a:r>
              <a:rPr lang="en-US" dirty="0" smtClean="0"/>
              <a:t>  (</a:t>
            </a:r>
            <a:r>
              <a:rPr lang="el-GR" dirty="0" smtClean="0"/>
              <a:t> 0</a:t>
            </a:r>
            <a:r>
              <a:rPr lang="en-US" dirty="0" smtClean="0"/>
              <a:t> </a:t>
            </a:r>
            <a:r>
              <a:rPr lang="el-GR" dirty="0" smtClean="0"/>
              <a:t>βαθμούς κελσίου)</a:t>
            </a:r>
            <a:endParaRPr lang="el-GR" dirty="0"/>
          </a:p>
        </p:txBody>
      </p:sp>
      <p:sp>
        <p:nvSpPr>
          <p:cNvPr id="8" name="7 - TextBox"/>
          <p:cNvSpPr txBox="1"/>
          <p:nvPr/>
        </p:nvSpPr>
        <p:spPr>
          <a:xfrm>
            <a:off x="5143504" y="2428868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αέρας γύρω από το </a:t>
            </a:r>
            <a:r>
              <a:rPr lang="el-GR" dirty="0" smtClean="0"/>
              <a:t>ποτήρι (στο περιβάλλον) </a:t>
            </a:r>
            <a:r>
              <a:rPr lang="el-GR" dirty="0" smtClean="0"/>
              <a:t>έχει θερμοκρασία 25 </a:t>
            </a:r>
            <a:r>
              <a:rPr lang="en-US" baseline="30000" dirty="0" err="1" smtClean="0"/>
              <a:t>o</a:t>
            </a:r>
            <a:r>
              <a:rPr lang="en-US" dirty="0" err="1" smtClean="0"/>
              <a:t>C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0" y="5500702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θερμότητα θα  κατευθύνεται από το περιβάλλον προς το νερό με τα παγάκια.   </a:t>
            </a:r>
            <a:endParaRPr lang="el-GR" dirty="0" smtClean="0"/>
          </a:p>
          <a:p>
            <a:r>
              <a:rPr lang="el-GR" dirty="0" smtClean="0"/>
              <a:t>Αφού </a:t>
            </a:r>
            <a:r>
              <a:rPr lang="el-GR" dirty="0" smtClean="0"/>
              <a:t>το νερό παίρνει θερμότητα,  η θερμοκρασία του νερού θα αυξάνεται, έως την θερμική ισορροπία όπου το νερό θα αποκτήσει την ίδια θερμοκρασία με το περιβάλλον.. </a:t>
            </a:r>
            <a:endParaRPr lang="el-GR" dirty="0"/>
          </a:p>
        </p:txBody>
      </p:sp>
      <p:sp>
        <p:nvSpPr>
          <p:cNvPr id="10" name="9 - Δεξιό βέλος"/>
          <p:cNvSpPr/>
          <p:nvPr/>
        </p:nvSpPr>
        <p:spPr>
          <a:xfrm rot="10800000">
            <a:off x="2071670" y="3571876"/>
            <a:ext cx="2071702" cy="571504"/>
          </a:xfrm>
          <a:prstGeom prst="rightArrow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2143108" y="364331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θερμότητα</a:t>
            </a:r>
            <a:endParaRPr lang="en-US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1571604" y="2857496"/>
            <a:ext cx="612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0 </a:t>
            </a:r>
            <a:r>
              <a:rPr lang="en-US" b="1" baseline="30000" dirty="0" err="1" smtClean="0">
                <a:solidFill>
                  <a:srgbClr val="FF0000"/>
                </a:solidFill>
              </a:rPr>
              <a:t>o</a:t>
            </a:r>
            <a:r>
              <a:rPr lang="en-US" b="1" dirty="0" err="1" smtClean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4500562" y="3571876"/>
            <a:ext cx="729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25 </a:t>
            </a:r>
            <a:r>
              <a:rPr lang="en-US" b="1" baseline="30000" dirty="0" err="1" smtClean="0">
                <a:solidFill>
                  <a:srgbClr val="FF0000"/>
                </a:solidFill>
              </a:rPr>
              <a:t>o</a:t>
            </a:r>
            <a:r>
              <a:rPr lang="en-US" b="1" dirty="0" err="1" smtClean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04930"/>
            <a:ext cx="3571900" cy="4553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Ορθογώνιο"/>
          <p:cNvSpPr/>
          <p:nvPr/>
        </p:nvSpPr>
        <p:spPr>
          <a:xfrm>
            <a:off x="1214414" y="4929198"/>
            <a:ext cx="729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70 </a:t>
            </a:r>
            <a:r>
              <a:rPr lang="en-US" b="1" baseline="30000" dirty="0" err="1" smtClean="0">
                <a:solidFill>
                  <a:srgbClr val="FF0000"/>
                </a:solidFill>
              </a:rPr>
              <a:t>o</a:t>
            </a:r>
            <a:r>
              <a:rPr lang="en-US" b="1" dirty="0" err="1" smtClean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428596" y="5715016"/>
            <a:ext cx="729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20 </a:t>
            </a:r>
            <a:r>
              <a:rPr lang="en-US" b="1" baseline="30000" dirty="0" err="1" smtClean="0">
                <a:solidFill>
                  <a:srgbClr val="FF0000"/>
                </a:solidFill>
              </a:rPr>
              <a:t>o</a:t>
            </a:r>
            <a:r>
              <a:rPr lang="en-US" b="1" dirty="0" err="1" smtClean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3214678" y="28572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ΠΕΙΡΑΜΑ</a:t>
            </a:r>
            <a:endParaRPr lang="el-GR" dirty="0"/>
          </a:p>
        </p:txBody>
      </p:sp>
      <p:sp>
        <p:nvSpPr>
          <p:cNvPr id="8" name="7 - TextBox"/>
          <p:cNvSpPr txBox="1"/>
          <p:nvPr/>
        </p:nvSpPr>
        <p:spPr>
          <a:xfrm>
            <a:off x="642910" y="785794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μικρό πυρίμαχο δοχείο, περιέχει μικρή ποσότητα νερού στους 70 </a:t>
            </a:r>
            <a:r>
              <a:rPr lang="en-US" baseline="30000" dirty="0" err="1" smtClean="0"/>
              <a:t>o</a:t>
            </a:r>
            <a:r>
              <a:rPr lang="en-US" dirty="0" err="1" smtClean="0"/>
              <a:t>C</a:t>
            </a:r>
            <a:r>
              <a:rPr lang="en-US" dirty="0" smtClean="0"/>
              <a:t> </a:t>
            </a:r>
            <a:r>
              <a:rPr lang="el-GR" dirty="0" smtClean="0"/>
              <a:t> . Αυτό το δοχείο είναι τοποθετημένο μέσα σε γυάλινη λεκάνη με νερό στους 20 </a:t>
            </a:r>
            <a:r>
              <a:rPr lang="en-US" baseline="30000" dirty="0" err="1" smtClean="0"/>
              <a:t>o</a:t>
            </a:r>
            <a:r>
              <a:rPr lang="en-US" dirty="0" err="1" smtClean="0"/>
              <a:t>C</a:t>
            </a:r>
            <a:r>
              <a:rPr lang="en-US" dirty="0" smtClean="0"/>
              <a:t> 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4429124" y="1643050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θερμότητα θα ρέει από το μικρό δοχείο,  προς το νερό της λεκάνης όπου η θερμοκρασία  του νερού  αυτού θα αυξάνεται.</a:t>
            </a:r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4929158" y="5934670"/>
            <a:ext cx="4214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 δυο θερμόμετρα οινοπνεύματος, μετράω την θερμοκρασία στα νερά κάθε </a:t>
            </a:r>
            <a:r>
              <a:rPr lang="el-GR" dirty="0" smtClean="0"/>
              <a:t>1 λεπτό.</a:t>
            </a:r>
            <a:endParaRPr lang="el-GR" dirty="0"/>
          </a:p>
        </p:txBody>
      </p:sp>
      <p:cxnSp>
        <p:nvCxnSpPr>
          <p:cNvPr id="12" name="11 - Ευθύγραμμο βέλος σύνδεσης"/>
          <p:cNvCxnSpPr>
            <a:stCxn id="5" idx="0"/>
          </p:cNvCxnSpPr>
          <p:nvPr/>
        </p:nvCxnSpPr>
        <p:spPr>
          <a:xfrm rot="5400000" flipH="1" flipV="1">
            <a:off x="2289811" y="3361389"/>
            <a:ext cx="857256" cy="2278362"/>
          </a:xfrm>
          <a:prstGeom prst="straightConnector1">
            <a:avLst/>
          </a:prstGeom>
          <a:ln w="25400">
            <a:solidFill>
              <a:schemeClr val="tx1"/>
            </a:solidFill>
            <a:headEnd type="diamon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3786182" y="3714752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Μικρό πυρίμαχο δοχείο με ζεστό νερό</a:t>
            </a:r>
            <a:endParaRPr lang="el-GR" dirty="0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flipV="1">
            <a:off x="2786050" y="5214950"/>
            <a:ext cx="1143008" cy="714380"/>
          </a:xfrm>
          <a:prstGeom prst="straightConnector1">
            <a:avLst/>
          </a:prstGeom>
          <a:ln w="22225">
            <a:solidFill>
              <a:schemeClr val="tx1"/>
            </a:solidFill>
            <a:headEnd type="diamon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3857620" y="5143512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Λεκάνη με νερό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3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28860" cy="3096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4572000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ΠΕΙΡΑΜΑ</a:t>
            </a:r>
            <a:endParaRPr lang="el-G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48711" y="0"/>
            <a:ext cx="2366693" cy="1746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29239" y="3643314"/>
            <a:ext cx="6814761" cy="2762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12 - TextBox"/>
          <p:cNvSpPr txBox="1"/>
          <p:nvPr/>
        </p:nvSpPr>
        <p:spPr>
          <a:xfrm>
            <a:off x="2428860" y="2643182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Σύμφωνα με το παραπάνω πίνακα τιμών , σχεδιάζω το διάγραμμα χρόνου θερμοκρασίας, για κάθε δοχείο χωριστά.</a:t>
            </a:r>
            <a:endParaRPr lang="el-GR" dirty="0"/>
          </a:p>
        </p:txBody>
      </p:sp>
      <p:sp>
        <p:nvSpPr>
          <p:cNvPr id="16" name="15 - TextBox"/>
          <p:cNvSpPr txBox="1"/>
          <p:nvPr/>
        </p:nvSpPr>
        <p:spPr>
          <a:xfrm>
            <a:off x="3929058" y="6357958"/>
            <a:ext cx="142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6</a:t>
            </a:r>
            <a:endParaRPr lang="el-GR" sz="12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2857488" y="6357958"/>
            <a:ext cx="142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2</a:t>
            </a:r>
            <a:endParaRPr lang="el-GR" sz="12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3428992" y="6357958"/>
            <a:ext cx="142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4</a:t>
            </a:r>
            <a:endParaRPr lang="el-GR" sz="12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5072066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10</a:t>
            </a:r>
            <a:endParaRPr lang="el-GR" sz="1200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4500562" y="6357958"/>
            <a:ext cx="142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8</a:t>
            </a:r>
            <a:endParaRPr lang="el-GR" sz="1200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2000232" y="4286256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60</a:t>
            </a:r>
            <a:endParaRPr lang="el-GR" sz="1200" b="1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50" y="1714488"/>
            <a:ext cx="2357454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26 - TextBox"/>
          <p:cNvSpPr txBox="1"/>
          <p:nvPr/>
        </p:nvSpPr>
        <p:spPr>
          <a:xfrm>
            <a:off x="6143636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14</a:t>
            </a:r>
            <a:endParaRPr lang="el-GR" sz="12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5572132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12</a:t>
            </a:r>
            <a:endParaRPr lang="el-GR" sz="1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6715140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16</a:t>
            </a:r>
            <a:endParaRPr lang="el-GR" sz="1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858148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20</a:t>
            </a:r>
            <a:endParaRPr lang="el-GR" sz="1200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8358214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22</a:t>
            </a:r>
            <a:endParaRPr lang="el-GR" sz="12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7215206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18</a:t>
            </a:r>
            <a:endParaRPr lang="el-GR" sz="1200" b="1" dirty="0"/>
          </a:p>
        </p:txBody>
      </p:sp>
      <p:sp>
        <p:nvSpPr>
          <p:cNvPr id="34" name="33 - TextBox"/>
          <p:cNvSpPr txBox="1"/>
          <p:nvPr/>
        </p:nvSpPr>
        <p:spPr>
          <a:xfrm>
            <a:off x="2000232" y="5572140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20</a:t>
            </a:r>
            <a:endParaRPr lang="el-GR" sz="1200" b="1" dirty="0"/>
          </a:p>
        </p:txBody>
      </p:sp>
      <p:sp>
        <p:nvSpPr>
          <p:cNvPr id="35" name="34 - TextBox"/>
          <p:cNvSpPr txBox="1"/>
          <p:nvPr/>
        </p:nvSpPr>
        <p:spPr>
          <a:xfrm>
            <a:off x="2000232" y="4929198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40</a:t>
            </a:r>
            <a:endParaRPr lang="el-GR" sz="1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071670" y="3571876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80</a:t>
            </a:r>
            <a:endParaRPr lang="el-GR" sz="1200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5500694" y="6488668"/>
            <a:ext cx="108395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b="1" dirty="0" smtClean="0"/>
              <a:t>Χρόνος (λεπτά)</a:t>
            </a:r>
            <a:endParaRPr lang="el-GR" sz="1100" b="1" dirty="0"/>
          </a:p>
        </p:txBody>
      </p:sp>
      <p:sp>
        <p:nvSpPr>
          <p:cNvPr id="38" name="37 - Ορθογώνιο"/>
          <p:cNvSpPr/>
          <p:nvPr/>
        </p:nvSpPr>
        <p:spPr>
          <a:xfrm rot="16362256">
            <a:off x="1148853" y="4816681"/>
            <a:ext cx="13115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b="1" dirty="0" smtClean="0"/>
              <a:t>Θερμοκρασία (</a:t>
            </a:r>
            <a:r>
              <a:rPr lang="en-US" sz="1100" b="1" baseline="30000" dirty="0" err="1" smtClean="0"/>
              <a:t>o</a:t>
            </a:r>
            <a:r>
              <a:rPr lang="en-US" sz="1100" b="1" dirty="0" err="1" smtClean="0"/>
              <a:t>C</a:t>
            </a:r>
            <a:r>
              <a:rPr lang="en-US" sz="1100" b="1" dirty="0" smtClean="0"/>
              <a:t>  </a:t>
            </a:r>
            <a:r>
              <a:rPr lang="el-GR" sz="1100" b="1" dirty="0" smtClean="0"/>
              <a:t>)</a:t>
            </a:r>
            <a:endParaRPr lang="el-GR" sz="1100" b="1" dirty="0"/>
          </a:p>
        </p:txBody>
      </p:sp>
      <p:cxnSp>
        <p:nvCxnSpPr>
          <p:cNvPr id="40" name="39 - Ευθεία γραμμή σύνδεσης"/>
          <p:cNvCxnSpPr/>
          <p:nvPr/>
        </p:nvCxnSpPr>
        <p:spPr>
          <a:xfrm>
            <a:off x="0" y="3429000"/>
            <a:ext cx="571472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642910" y="3286124"/>
            <a:ext cx="1857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Μικρό </a:t>
            </a:r>
            <a:r>
              <a:rPr lang="el-GR" sz="1200" dirty="0" smtClean="0"/>
              <a:t>δοχείο θ1</a:t>
            </a:r>
            <a:endParaRPr lang="el-GR" sz="12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0" y="3786190"/>
            <a:ext cx="571472" cy="1588"/>
          </a:xfrm>
          <a:prstGeom prst="line">
            <a:avLst/>
          </a:prstGeom>
          <a:ln w="222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642910" y="3643314"/>
            <a:ext cx="1214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Λεκάνη  θ2</a:t>
            </a:r>
            <a:endParaRPr lang="el-GR" sz="1200" dirty="0"/>
          </a:p>
        </p:txBody>
      </p:sp>
      <p:sp>
        <p:nvSpPr>
          <p:cNvPr id="32" name="31 - TextBox"/>
          <p:cNvSpPr txBox="1"/>
          <p:nvPr/>
        </p:nvSpPr>
        <p:spPr>
          <a:xfrm>
            <a:off x="928662" y="164305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θ1</a:t>
            </a:r>
            <a:endParaRPr lang="el-GR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1643042" y="255960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θ2</a:t>
            </a:r>
            <a:endParaRPr lang="el-GR" b="1" dirty="0"/>
          </a:p>
        </p:txBody>
      </p:sp>
      <p:sp>
        <p:nvSpPr>
          <p:cNvPr id="44" name="43 - Ελεύθερη σχεδίαση"/>
          <p:cNvSpPr/>
          <p:nvPr/>
        </p:nvSpPr>
        <p:spPr>
          <a:xfrm>
            <a:off x="6384081" y="51955"/>
            <a:ext cx="1596137" cy="2735121"/>
          </a:xfrm>
          <a:custGeom>
            <a:avLst/>
            <a:gdLst>
              <a:gd name="connsiteX0" fmla="*/ 110237 w 1596137"/>
              <a:gd name="connsiteY0" fmla="*/ 322118 h 2735121"/>
              <a:gd name="connsiteX1" fmla="*/ 79064 w 1596137"/>
              <a:gd name="connsiteY1" fmla="*/ 1288472 h 2735121"/>
              <a:gd name="connsiteX2" fmla="*/ 68674 w 1596137"/>
              <a:gd name="connsiteY2" fmla="*/ 1361209 h 2735121"/>
              <a:gd name="connsiteX3" fmla="*/ 47892 w 1596137"/>
              <a:gd name="connsiteY3" fmla="*/ 1485900 h 2735121"/>
              <a:gd name="connsiteX4" fmla="*/ 16719 w 1596137"/>
              <a:gd name="connsiteY4" fmla="*/ 1714500 h 2735121"/>
              <a:gd name="connsiteX5" fmla="*/ 27110 w 1596137"/>
              <a:gd name="connsiteY5" fmla="*/ 2150918 h 2735121"/>
              <a:gd name="connsiteX6" fmla="*/ 37501 w 1596137"/>
              <a:gd name="connsiteY6" fmla="*/ 2202872 h 2735121"/>
              <a:gd name="connsiteX7" fmla="*/ 58283 w 1596137"/>
              <a:gd name="connsiteY7" fmla="*/ 2254827 h 2735121"/>
              <a:gd name="connsiteX8" fmla="*/ 99846 w 1596137"/>
              <a:gd name="connsiteY8" fmla="*/ 2348345 h 2735121"/>
              <a:gd name="connsiteX9" fmla="*/ 110237 w 1596137"/>
              <a:gd name="connsiteY9" fmla="*/ 2400300 h 2735121"/>
              <a:gd name="connsiteX10" fmla="*/ 172583 w 1596137"/>
              <a:gd name="connsiteY10" fmla="*/ 2493818 h 2735121"/>
              <a:gd name="connsiteX11" fmla="*/ 224537 w 1596137"/>
              <a:gd name="connsiteY11" fmla="*/ 2545772 h 2735121"/>
              <a:gd name="connsiteX12" fmla="*/ 245319 w 1596137"/>
              <a:gd name="connsiteY12" fmla="*/ 2576945 h 2735121"/>
              <a:gd name="connsiteX13" fmla="*/ 307664 w 1596137"/>
              <a:gd name="connsiteY13" fmla="*/ 2628900 h 2735121"/>
              <a:gd name="connsiteX14" fmla="*/ 349228 w 1596137"/>
              <a:gd name="connsiteY14" fmla="*/ 2639290 h 2735121"/>
              <a:gd name="connsiteX15" fmla="*/ 609001 w 1596137"/>
              <a:gd name="connsiteY15" fmla="*/ 2680854 h 2735121"/>
              <a:gd name="connsiteX16" fmla="*/ 692128 w 1596137"/>
              <a:gd name="connsiteY16" fmla="*/ 2701636 h 2735121"/>
              <a:gd name="connsiteX17" fmla="*/ 1325974 w 1596137"/>
              <a:gd name="connsiteY17" fmla="*/ 2691245 h 2735121"/>
              <a:gd name="connsiteX18" fmla="*/ 1367537 w 1596137"/>
              <a:gd name="connsiteY18" fmla="*/ 2680854 h 2735121"/>
              <a:gd name="connsiteX19" fmla="*/ 1461055 w 1596137"/>
              <a:gd name="connsiteY19" fmla="*/ 2649681 h 2735121"/>
              <a:gd name="connsiteX20" fmla="*/ 1471446 w 1596137"/>
              <a:gd name="connsiteY20" fmla="*/ 2597727 h 2735121"/>
              <a:gd name="connsiteX21" fmla="*/ 1523401 w 1596137"/>
              <a:gd name="connsiteY21" fmla="*/ 2535381 h 2735121"/>
              <a:gd name="connsiteX22" fmla="*/ 1554574 w 1596137"/>
              <a:gd name="connsiteY22" fmla="*/ 2223654 h 2735121"/>
              <a:gd name="connsiteX23" fmla="*/ 1564964 w 1596137"/>
              <a:gd name="connsiteY23" fmla="*/ 2140527 h 2735121"/>
              <a:gd name="connsiteX24" fmla="*/ 1596137 w 1596137"/>
              <a:gd name="connsiteY24" fmla="*/ 1859972 h 2735121"/>
              <a:gd name="connsiteX25" fmla="*/ 1575355 w 1596137"/>
              <a:gd name="connsiteY25" fmla="*/ 1776845 h 2735121"/>
              <a:gd name="connsiteX26" fmla="*/ 1513010 w 1596137"/>
              <a:gd name="connsiteY26" fmla="*/ 1672936 h 2735121"/>
              <a:gd name="connsiteX27" fmla="*/ 1502619 w 1596137"/>
              <a:gd name="connsiteY27" fmla="*/ 1641763 h 2735121"/>
              <a:gd name="connsiteX28" fmla="*/ 1523401 w 1596137"/>
              <a:gd name="connsiteY28" fmla="*/ 1361209 h 2735121"/>
              <a:gd name="connsiteX29" fmla="*/ 1533792 w 1596137"/>
              <a:gd name="connsiteY29" fmla="*/ 1174172 h 2735121"/>
              <a:gd name="connsiteX30" fmla="*/ 1554574 w 1596137"/>
              <a:gd name="connsiteY30" fmla="*/ 1007918 h 2735121"/>
              <a:gd name="connsiteX31" fmla="*/ 1544183 w 1596137"/>
              <a:gd name="connsiteY31" fmla="*/ 623454 h 2735121"/>
              <a:gd name="connsiteX32" fmla="*/ 1513010 w 1596137"/>
              <a:gd name="connsiteY32" fmla="*/ 415636 h 2735121"/>
              <a:gd name="connsiteX33" fmla="*/ 1481837 w 1596137"/>
              <a:gd name="connsiteY33" fmla="*/ 342900 h 2735121"/>
              <a:gd name="connsiteX34" fmla="*/ 1471446 w 1596137"/>
              <a:gd name="connsiteY34" fmla="*/ 259772 h 2735121"/>
              <a:gd name="connsiteX35" fmla="*/ 1440274 w 1596137"/>
              <a:gd name="connsiteY35" fmla="*/ 197427 h 2735121"/>
              <a:gd name="connsiteX36" fmla="*/ 1429883 w 1596137"/>
              <a:gd name="connsiteY36" fmla="*/ 155863 h 2735121"/>
              <a:gd name="connsiteX37" fmla="*/ 1409101 w 1596137"/>
              <a:gd name="connsiteY37" fmla="*/ 124690 h 2735121"/>
              <a:gd name="connsiteX38" fmla="*/ 1377928 w 1596137"/>
              <a:gd name="connsiteY38" fmla="*/ 62345 h 2735121"/>
              <a:gd name="connsiteX39" fmla="*/ 1346755 w 1596137"/>
              <a:gd name="connsiteY39" fmla="*/ 51954 h 2735121"/>
              <a:gd name="connsiteX40" fmla="*/ 1315583 w 1596137"/>
              <a:gd name="connsiteY40" fmla="*/ 31172 h 2735121"/>
              <a:gd name="connsiteX41" fmla="*/ 1284410 w 1596137"/>
              <a:gd name="connsiteY41" fmla="*/ 20781 h 2735121"/>
              <a:gd name="connsiteX42" fmla="*/ 920728 w 1596137"/>
              <a:gd name="connsiteY42" fmla="*/ 0 h 2735121"/>
              <a:gd name="connsiteX43" fmla="*/ 681737 w 1596137"/>
              <a:gd name="connsiteY43" fmla="*/ 10390 h 2735121"/>
              <a:gd name="connsiteX44" fmla="*/ 536264 w 1596137"/>
              <a:gd name="connsiteY44" fmla="*/ 51954 h 2735121"/>
              <a:gd name="connsiteX45" fmla="*/ 494701 w 1596137"/>
              <a:gd name="connsiteY45" fmla="*/ 72736 h 2735121"/>
              <a:gd name="connsiteX46" fmla="*/ 401183 w 1596137"/>
              <a:gd name="connsiteY46" fmla="*/ 83127 h 2735121"/>
              <a:gd name="connsiteX47" fmla="*/ 370010 w 1596137"/>
              <a:gd name="connsiteY47" fmla="*/ 103909 h 2735121"/>
              <a:gd name="connsiteX48" fmla="*/ 338837 w 1596137"/>
              <a:gd name="connsiteY48" fmla="*/ 114300 h 2735121"/>
              <a:gd name="connsiteX49" fmla="*/ 297274 w 1596137"/>
              <a:gd name="connsiteY49" fmla="*/ 145472 h 2735121"/>
              <a:gd name="connsiteX50" fmla="*/ 266101 w 1596137"/>
              <a:gd name="connsiteY50" fmla="*/ 166254 h 2735121"/>
              <a:gd name="connsiteX51" fmla="*/ 255710 w 1596137"/>
              <a:gd name="connsiteY51" fmla="*/ 197427 h 2735121"/>
              <a:gd name="connsiteX52" fmla="*/ 162192 w 1596137"/>
              <a:gd name="connsiteY52" fmla="*/ 249381 h 2735121"/>
              <a:gd name="connsiteX53" fmla="*/ 131019 w 1596137"/>
              <a:gd name="connsiteY53" fmla="*/ 280554 h 2735121"/>
              <a:gd name="connsiteX54" fmla="*/ 120628 w 1596137"/>
              <a:gd name="connsiteY54" fmla="*/ 311727 h 2735121"/>
              <a:gd name="connsiteX55" fmla="*/ 110237 w 1596137"/>
              <a:gd name="connsiteY55" fmla="*/ 322118 h 2735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596137" h="2735121">
                <a:moveTo>
                  <a:pt x="110237" y="322118"/>
                </a:moveTo>
                <a:cubicBezTo>
                  <a:pt x="103310" y="484909"/>
                  <a:pt x="109167" y="315107"/>
                  <a:pt x="79064" y="1288472"/>
                </a:cubicBezTo>
                <a:cubicBezTo>
                  <a:pt x="78307" y="1312952"/>
                  <a:pt x="72494" y="1337017"/>
                  <a:pt x="68674" y="1361209"/>
                </a:cubicBezTo>
                <a:cubicBezTo>
                  <a:pt x="62102" y="1402830"/>
                  <a:pt x="53342" y="1444117"/>
                  <a:pt x="47892" y="1485900"/>
                </a:cubicBezTo>
                <a:cubicBezTo>
                  <a:pt x="12615" y="1756354"/>
                  <a:pt x="65986" y="1443534"/>
                  <a:pt x="16719" y="1714500"/>
                </a:cubicBezTo>
                <a:cubicBezTo>
                  <a:pt x="0" y="1931841"/>
                  <a:pt x="112" y="1844943"/>
                  <a:pt x="27110" y="2150918"/>
                </a:cubicBezTo>
                <a:cubicBezTo>
                  <a:pt x="28662" y="2168511"/>
                  <a:pt x="32426" y="2185956"/>
                  <a:pt x="37501" y="2202872"/>
                </a:cubicBezTo>
                <a:cubicBezTo>
                  <a:pt x="42861" y="2220738"/>
                  <a:pt x="51909" y="2237298"/>
                  <a:pt x="58283" y="2254827"/>
                </a:cubicBezTo>
                <a:cubicBezTo>
                  <a:pt x="87960" y="2336440"/>
                  <a:pt x="64093" y="2294715"/>
                  <a:pt x="99846" y="2348345"/>
                </a:cubicBezTo>
                <a:cubicBezTo>
                  <a:pt x="103310" y="2365663"/>
                  <a:pt x="102339" y="2384503"/>
                  <a:pt x="110237" y="2400300"/>
                </a:cubicBezTo>
                <a:cubicBezTo>
                  <a:pt x="126992" y="2433810"/>
                  <a:pt x="151801" y="2462645"/>
                  <a:pt x="172583" y="2493818"/>
                </a:cubicBezTo>
                <a:cubicBezTo>
                  <a:pt x="200292" y="2535382"/>
                  <a:pt x="182972" y="2518062"/>
                  <a:pt x="224537" y="2545772"/>
                </a:cubicBezTo>
                <a:cubicBezTo>
                  <a:pt x="231464" y="2556163"/>
                  <a:pt x="237324" y="2567351"/>
                  <a:pt x="245319" y="2576945"/>
                </a:cubicBezTo>
                <a:cubicBezTo>
                  <a:pt x="259188" y="2593587"/>
                  <a:pt x="286475" y="2619819"/>
                  <a:pt x="307664" y="2628900"/>
                </a:cubicBezTo>
                <a:cubicBezTo>
                  <a:pt x="320790" y="2634525"/>
                  <a:pt x="335253" y="2636348"/>
                  <a:pt x="349228" y="2639290"/>
                </a:cubicBezTo>
                <a:cubicBezTo>
                  <a:pt x="521138" y="2675481"/>
                  <a:pt x="464254" y="2666379"/>
                  <a:pt x="609001" y="2680854"/>
                </a:cubicBezTo>
                <a:cubicBezTo>
                  <a:pt x="636710" y="2687781"/>
                  <a:pt x="664001" y="2696672"/>
                  <a:pt x="692128" y="2701636"/>
                </a:cubicBezTo>
                <a:cubicBezTo>
                  <a:pt x="881872" y="2735121"/>
                  <a:pt x="1230785" y="2694906"/>
                  <a:pt x="1325974" y="2691245"/>
                </a:cubicBezTo>
                <a:cubicBezTo>
                  <a:pt x="1339828" y="2687781"/>
                  <a:pt x="1353888" y="2685054"/>
                  <a:pt x="1367537" y="2680854"/>
                </a:cubicBezTo>
                <a:cubicBezTo>
                  <a:pt x="1398943" y="2671191"/>
                  <a:pt x="1461055" y="2649681"/>
                  <a:pt x="1461055" y="2649681"/>
                </a:cubicBezTo>
                <a:cubicBezTo>
                  <a:pt x="1464519" y="2632363"/>
                  <a:pt x="1462086" y="2612703"/>
                  <a:pt x="1471446" y="2597727"/>
                </a:cubicBezTo>
                <a:cubicBezTo>
                  <a:pt x="1552327" y="2468319"/>
                  <a:pt x="1488209" y="2640956"/>
                  <a:pt x="1523401" y="2535381"/>
                </a:cubicBezTo>
                <a:cubicBezTo>
                  <a:pt x="1560719" y="2292817"/>
                  <a:pt x="1531710" y="2509460"/>
                  <a:pt x="1554574" y="2223654"/>
                </a:cubicBezTo>
                <a:cubicBezTo>
                  <a:pt x="1556801" y="2195818"/>
                  <a:pt x="1561989" y="2168293"/>
                  <a:pt x="1564964" y="2140527"/>
                </a:cubicBezTo>
                <a:cubicBezTo>
                  <a:pt x="1594814" y="1861926"/>
                  <a:pt x="1573568" y="2017956"/>
                  <a:pt x="1596137" y="1859972"/>
                </a:cubicBezTo>
                <a:cubicBezTo>
                  <a:pt x="1589210" y="1832263"/>
                  <a:pt x="1586955" y="1802945"/>
                  <a:pt x="1575355" y="1776845"/>
                </a:cubicBezTo>
                <a:cubicBezTo>
                  <a:pt x="1558950" y="1739934"/>
                  <a:pt x="1525783" y="1711256"/>
                  <a:pt x="1513010" y="1672936"/>
                </a:cubicBezTo>
                <a:lnTo>
                  <a:pt x="1502619" y="1641763"/>
                </a:lnTo>
                <a:cubicBezTo>
                  <a:pt x="1509546" y="1548245"/>
                  <a:pt x="1517163" y="1454776"/>
                  <a:pt x="1523401" y="1361209"/>
                </a:cubicBezTo>
                <a:cubicBezTo>
                  <a:pt x="1527555" y="1298905"/>
                  <a:pt x="1528304" y="1236372"/>
                  <a:pt x="1533792" y="1174172"/>
                </a:cubicBezTo>
                <a:cubicBezTo>
                  <a:pt x="1538701" y="1118539"/>
                  <a:pt x="1547647" y="1063336"/>
                  <a:pt x="1554574" y="1007918"/>
                </a:cubicBezTo>
                <a:cubicBezTo>
                  <a:pt x="1551110" y="879763"/>
                  <a:pt x="1549017" y="751564"/>
                  <a:pt x="1544183" y="623454"/>
                </a:cubicBezTo>
                <a:cubicBezTo>
                  <a:pt x="1533256" y="333880"/>
                  <a:pt x="1558504" y="536954"/>
                  <a:pt x="1513010" y="415636"/>
                </a:cubicBezTo>
                <a:cubicBezTo>
                  <a:pt x="1484254" y="338953"/>
                  <a:pt x="1523952" y="406070"/>
                  <a:pt x="1481837" y="342900"/>
                </a:cubicBezTo>
                <a:cubicBezTo>
                  <a:pt x="1478373" y="315191"/>
                  <a:pt x="1479117" y="286623"/>
                  <a:pt x="1471446" y="259772"/>
                </a:cubicBezTo>
                <a:cubicBezTo>
                  <a:pt x="1465063" y="237431"/>
                  <a:pt x="1448903" y="219000"/>
                  <a:pt x="1440274" y="197427"/>
                </a:cubicBezTo>
                <a:cubicBezTo>
                  <a:pt x="1434970" y="184167"/>
                  <a:pt x="1435509" y="168989"/>
                  <a:pt x="1429883" y="155863"/>
                </a:cubicBezTo>
                <a:cubicBezTo>
                  <a:pt x="1424964" y="144384"/>
                  <a:pt x="1414686" y="135860"/>
                  <a:pt x="1409101" y="124690"/>
                </a:cubicBezTo>
                <a:cubicBezTo>
                  <a:pt x="1396552" y="99592"/>
                  <a:pt x="1402743" y="82197"/>
                  <a:pt x="1377928" y="62345"/>
                </a:cubicBezTo>
                <a:cubicBezTo>
                  <a:pt x="1369375" y="55503"/>
                  <a:pt x="1357146" y="55418"/>
                  <a:pt x="1346755" y="51954"/>
                </a:cubicBezTo>
                <a:cubicBezTo>
                  <a:pt x="1336364" y="45027"/>
                  <a:pt x="1326753" y="36757"/>
                  <a:pt x="1315583" y="31172"/>
                </a:cubicBezTo>
                <a:cubicBezTo>
                  <a:pt x="1305786" y="26274"/>
                  <a:pt x="1295329" y="21643"/>
                  <a:pt x="1284410" y="20781"/>
                </a:cubicBezTo>
                <a:cubicBezTo>
                  <a:pt x="1163362" y="11225"/>
                  <a:pt x="1041955" y="6927"/>
                  <a:pt x="920728" y="0"/>
                </a:cubicBezTo>
                <a:cubicBezTo>
                  <a:pt x="841064" y="3463"/>
                  <a:pt x="761273" y="4709"/>
                  <a:pt x="681737" y="10390"/>
                </a:cubicBezTo>
                <a:cubicBezTo>
                  <a:pt x="645865" y="12952"/>
                  <a:pt x="556667" y="41752"/>
                  <a:pt x="536264" y="51954"/>
                </a:cubicBezTo>
                <a:cubicBezTo>
                  <a:pt x="522410" y="58881"/>
                  <a:pt x="509794" y="69253"/>
                  <a:pt x="494701" y="72736"/>
                </a:cubicBezTo>
                <a:cubicBezTo>
                  <a:pt x="464140" y="79789"/>
                  <a:pt x="432356" y="79663"/>
                  <a:pt x="401183" y="83127"/>
                </a:cubicBezTo>
                <a:cubicBezTo>
                  <a:pt x="390792" y="90054"/>
                  <a:pt x="381180" y="98324"/>
                  <a:pt x="370010" y="103909"/>
                </a:cubicBezTo>
                <a:cubicBezTo>
                  <a:pt x="360213" y="108807"/>
                  <a:pt x="348347" y="108866"/>
                  <a:pt x="338837" y="114300"/>
                </a:cubicBezTo>
                <a:cubicBezTo>
                  <a:pt x="323801" y="122892"/>
                  <a:pt x="311366" y="135406"/>
                  <a:pt x="297274" y="145472"/>
                </a:cubicBezTo>
                <a:cubicBezTo>
                  <a:pt x="287112" y="152731"/>
                  <a:pt x="276492" y="159327"/>
                  <a:pt x="266101" y="166254"/>
                </a:cubicBezTo>
                <a:cubicBezTo>
                  <a:pt x="262637" y="176645"/>
                  <a:pt x="263455" y="189682"/>
                  <a:pt x="255710" y="197427"/>
                </a:cubicBezTo>
                <a:cubicBezTo>
                  <a:pt x="219982" y="233155"/>
                  <a:pt x="201390" y="236315"/>
                  <a:pt x="162192" y="249381"/>
                </a:cubicBezTo>
                <a:cubicBezTo>
                  <a:pt x="151801" y="259772"/>
                  <a:pt x="139170" y="268327"/>
                  <a:pt x="131019" y="280554"/>
                </a:cubicBezTo>
                <a:cubicBezTo>
                  <a:pt x="124943" y="289668"/>
                  <a:pt x="126704" y="302613"/>
                  <a:pt x="120628" y="311727"/>
                </a:cubicBezTo>
                <a:cubicBezTo>
                  <a:pt x="87006" y="362160"/>
                  <a:pt x="117164" y="159327"/>
                  <a:pt x="110237" y="322118"/>
                </a:cubicBezTo>
                <a:close/>
              </a:path>
            </a:pathLst>
          </a:cu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5" name="44 - Ευθύγραμμο βέλος σύνδεσης"/>
          <p:cNvCxnSpPr/>
          <p:nvPr/>
        </p:nvCxnSpPr>
        <p:spPr>
          <a:xfrm rot="5400000">
            <a:off x="3464711" y="2107397"/>
            <a:ext cx="2857520" cy="2786082"/>
          </a:xfrm>
          <a:prstGeom prst="straightConnector1">
            <a:avLst/>
          </a:prstGeom>
          <a:ln w="22225">
            <a:solidFill>
              <a:schemeClr val="tx1"/>
            </a:solidFill>
            <a:headEnd type="diamon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  <p:bldP spid="18" grpId="0"/>
      <p:bldP spid="19" grpId="0"/>
      <p:bldP spid="20" grpId="0"/>
      <p:bldP spid="24" grpId="0"/>
      <p:bldP spid="27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6" grpId="0"/>
      <p:bldP spid="37" grpId="0"/>
      <p:bldP spid="38" grpId="0"/>
      <p:bldP spid="32" grpId="0"/>
      <p:bldP spid="39" grpId="0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28860" cy="3096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4572000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ΠΕΙΡΑΜΑ</a:t>
            </a:r>
            <a:endParaRPr lang="el-G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48711" y="0"/>
            <a:ext cx="2366693" cy="1746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29239" y="3643314"/>
            <a:ext cx="6814761" cy="2762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12 - TextBox"/>
          <p:cNvSpPr txBox="1"/>
          <p:nvPr/>
        </p:nvSpPr>
        <p:spPr>
          <a:xfrm>
            <a:off x="2428860" y="2643182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Σύμφωνα με το παραπάνω πίνακα τιμών , σχεδιάζω το διάγραμμα χρόνου θερμοκρασίας, για κάθε δοχείο χωριστά.</a:t>
            </a:r>
            <a:endParaRPr lang="el-GR" dirty="0"/>
          </a:p>
        </p:txBody>
      </p:sp>
      <p:sp>
        <p:nvSpPr>
          <p:cNvPr id="16" name="15 - TextBox"/>
          <p:cNvSpPr txBox="1"/>
          <p:nvPr/>
        </p:nvSpPr>
        <p:spPr>
          <a:xfrm>
            <a:off x="3929058" y="6357958"/>
            <a:ext cx="142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6</a:t>
            </a:r>
            <a:endParaRPr lang="el-GR" sz="12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2857488" y="6357958"/>
            <a:ext cx="142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2</a:t>
            </a:r>
            <a:endParaRPr lang="el-GR" sz="12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3428992" y="6357958"/>
            <a:ext cx="142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4</a:t>
            </a:r>
            <a:endParaRPr lang="el-GR" sz="12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5072066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10</a:t>
            </a:r>
            <a:endParaRPr lang="el-GR" sz="1200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4500562" y="6357958"/>
            <a:ext cx="142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8</a:t>
            </a:r>
            <a:endParaRPr lang="el-GR" sz="1200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2000232" y="4286256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60</a:t>
            </a:r>
            <a:endParaRPr lang="el-GR" sz="1200" b="1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50" y="1714488"/>
            <a:ext cx="2357454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26 - TextBox"/>
          <p:cNvSpPr txBox="1"/>
          <p:nvPr/>
        </p:nvSpPr>
        <p:spPr>
          <a:xfrm>
            <a:off x="6143636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14</a:t>
            </a:r>
            <a:endParaRPr lang="el-GR" sz="12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5572132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12</a:t>
            </a:r>
            <a:endParaRPr lang="el-GR" sz="1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6715140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16</a:t>
            </a:r>
            <a:endParaRPr lang="el-GR" sz="1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858148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20</a:t>
            </a:r>
            <a:endParaRPr lang="el-GR" sz="1200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8358214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22</a:t>
            </a:r>
            <a:endParaRPr lang="el-GR" sz="12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7215206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18</a:t>
            </a:r>
            <a:endParaRPr lang="el-GR" sz="1200" b="1" dirty="0"/>
          </a:p>
        </p:txBody>
      </p:sp>
      <p:sp>
        <p:nvSpPr>
          <p:cNvPr id="34" name="33 - TextBox"/>
          <p:cNvSpPr txBox="1"/>
          <p:nvPr/>
        </p:nvSpPr>
        <p:spPr>
          <a:xfrm>
            <a:off x="2000232" y="5572140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20</a:t>
            </a:r>
            <a:endParaRPr lang="el-GR" sz="1200" b="1" dirty="0"/>
          </a:p>
        </p:txBody>
      </p:sp>
      <p:sp>
        <p:nvSpPr>
          <p:cNvPr id="35" name="34 - TextBox"/>
          <p:cNvSpPr txBox="1"/>
          <p:nvPr/>
        </p:nvSpPr>
        <p:spPr>
          <a:xfrm>
            <a:off x="2000232" y="4929198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40</a:t>
            </a:r>
            <a:endParaRPr lang="el-GR" sz="1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071670" y="3571876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80</a:t>
            </a:r>
            <a:endParaRPr lang="el-GR" sz="1200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5500694" y="6488668"/>
            <a:ext cx="108395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b="1" dirty="0" smtClean="0"/>
              <a:t>Χρόνος (λεπτά)</a:t>
            </a:r>
            <a:endParaRPr lang="el-GR" sz="1100" b="1" dirty="0"/>
          </a:p>
        </p:txBody>
      </p:sp>
      <p:sp>
        <p:nvSpPr>
          <p:cNvPr id="38" name="37 - Ορθογώνιο"/>
          <p:cNvSpPr/>
          <p:nvPr/>
        </p:nvSpPr>
        <p:spPr>
          <a:xfrm rot="16362256">
            <a:off x="1148853" y="4816681"/>
            <a:ext cx="13115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b="1" dirty="0" smtClean="0"/>
              <a:t>Θερμοκρασία (</a:t>
            </a:r>
            <a:r>
              <a:rPr lang="en-US" sz="1100" b="1" baseline="30000" dirty="0" err="1" smtClean="0"/>
              <a:t>o</a:t>
            </a:r>
            <a:r>
              <a:rPr lang="en-US" sz="1100" b="1" dirty="0" err="1" smtClean="0"/>
              <a:t>C</a:t>
            </a:r>
            <a:r>
              <a:rPr lang="en-US" sz="1100" b="1" dirty="0" smtClean="0"/>
              <a:t>  </a:t>
            </a:r>
            <a:r>
              <a:rPr lang="el-GR" sz="1100" b="1" dirty="0" smtClean="0"/>
              <a:t>)</a:t>
            </a:r>
            <a:endParaRPr lang="el-GR" sz="1100" b="1" dirty="0"/>
          </a:p>
        </p:txBody>
      </p:sp>
      <p:cxnSp>
        <p:nvCxnSpPr>
          <p:cNvPr id="40" name="39 - Ευθεία γραμμή σύνδεσης"/>
          <p:cNvCxnSpPr/>
          <p:nvPr/>
        </p:nvCxnSpPr>
        <p:spPr>
          <a:xfrm>
            <a:off x="0" y="3429000"/>
            <a:ext cx="571472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642910" y="3286124"/>
            <a:ext cx="1214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Μικρό δοχείο</a:t>
            </a:r>
            <a:endParaRPr lang="el-GR" sz="12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0" y="3786190"/>
            <a:ext cx="571472" cy="1588"/>
          </a:xfrm>
          <a:prstGeom prst="line">
            <a:avLst/>
          </a:prstGeom>
          <a:ln w="222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642910" y="3643314"/>
            <a:ext cx="1214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λεκάνη</a:t>
            </a:r>
            <a:endParaRPr lang="el-GR" sz="1200" dirty="0"/>
          </a:p>
        </p:txBody>
      </p:sp>
      <p:sp>
        <p:nvSpPr>
          <p:cNvPr id="32" name="31 - TextBox"/>
          <p:cNvSpPr txBox="1"/>
          <p:nvPr/>
        </p:nvSpPr>
        <p:spPr>
          <a:xfrm>
            <a:off x="928662" y="164305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θ1</a:t>
            </a:r>
            <a:endParaRPr lang="el-GR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1643042" y="255960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θ2</a:t>
            </a:r>
            <a:endParaRPr lang="el-GR" b="1" dirty="0"/>
          </a:p>
        </p:txBody>
      </p:sp>
      <p:sp>
        <p:nvSpPr>
          <p:cNvPr id="44" name="43 - Ελεύθερη σχεδίαση"/>
          <p:cNvSpPr/>
          <p:nvPr/>
        </p:nvSpPr>
        <p:spPr>
          <a:xfrm>
            <a:off x="6384081" y="51955"/>
            <a:ext cx="759687" cy="2735121"/>
          </a:xfrm>
          <a:custGeom>
            <a:avLst/>
            <a:gdLst>
              <a:gd name="connsiteX0" fmla="*/ 110237 w 1596137"/>
              <a:gd name="connsiteY0" fmla="*/ 322118 h 2735121"/>
              <a:gd name="connsiteX1" fmla="*/ 79064 w 1596137"/>
              <a:gd name="connsiteY1" fmla="*/ 1288472 h 2735121"/>
              <a:gd name="connsiteX2" fmla="*/ 68674 w 1596137"/>
              <a:gd name="connsiteY2" fmla="*/ 1361209 h 2735121"/>
              <a:gd name="connsiteX3" fmla="*/ 47892 w 1596137"/>
              <a:gd name="connsiteY3" fmla="*/ 1485900 h 2735121"/>
              <a:gd name="connsiteX4" fmla="*/ 16719 w 1596137"/>
              <a:gd name="connsiteY4" fmla="*/ 1714500 h 2735121"/>
              <a:gd name="connsiteX5" fmla="*/ 27110 w 1596137"/>
              <a:gd name="connsiteY5" fmla="*/ 2150918 h 2735121"/>
              <a:gd name="connsiteX6" fmla="*/ 37501 w 1596137"/>
              <a:gd name="connsiteY6" fmla="*/ 2202872 h 2735121"/>
              <a:gd name="connsiteX7" fmla="*/ 58283 w 1596137"/>
              <a:gd name="connsiteY7" fmla="*/ 2254827 h 2735121"/>
              <a:gd name="connsiteX8" fmla="*/ 99846 w 1596137"/>
              <a:gd name="connsiteY8" fmla="*/ 2348345 h 2735121"/>
              <a:gd name="connsiteX9" fmla="*/ 110237 w 1596137"/>
              <a:gd name="connsiteY9" fmla="*/ 2400300 h 2735121"/>
              <a:gd name="connsiteX10" fmla="*/ 172583 w 1596137"/>
              <a:gd name="connsiteY10" fmla="*/ 2493818 h 2735121"/>
              <a:gd name="connsiteX11" fmla="*/ 224537 w 1596137"/>
              <a:gd name="connsiteY11" fmla="*/ 2545772 h 2735121"/>
              <a:gd name="connsiteX12" fmla="*/ 245319 w 1596137"/>
              <a:gd name="connsiteY12" fmla="*/ 2576945 h 2735121"/>
              <a:gd name="connsiteX13" fmla="*/ 307664 w 1596137"/>
              <a:gd name="connsiteY13" fmla="*/ 2628900 h 2735121"/>
              <a:gd name="connsiteX14" fmla="*/ 349228 w 1596137"/>
              <a:gd name="connsiteY14" fmla="*/ 2639290 h 2735121"/>
              <a:gd name="connsiteX15" fmla="*/ 609001 w 1596137"/>
              <a:gd name="connsiteY15" fmla="*/ 2680854 h 2735121"/>
              <a:gd name="connsiteX16" fmla="*/ 692128 w 1596137"/>
              <a:gd name="connsiteY16" fmla="*/ 2701636 h 2735121"/>
              <a:gd name="connsiteX17" fmla="*/ 1325974 w 1596137"/>
              <a:gd name="connsiteY17" fmla="*/ 2691245 h 2735121"/>
              <a:gd name="connsiteX18" fmla="*/ 1367537 w 1596137"/>
              <a:gd name="connsiteY18" fmla="*/ 2680854 h 2735121"/>
              <a:gd name="connsiteX19" fmla="*/ 1461055 w 1596137"/>
              <a:gd name="connsiteY19" fmla="*/ 2649681 h 2735121"/>
              <a:gd name="connsiteX20" fmla="*/ 1471446 w 1596137"/>
              <a:gd name="connsiteY20" fmla="*/ 2597727 h 2735121"/>
              <a:gd name="connsiteX21" fmla="*/ 1523401 w 1596137"/>
              <a:gd name="connsiteY21" fmla="*/ 2535381 h 2735121"/>
              <a:gd name="connsiteX22" fmla="*/ 1554574 w 1596137"/>
              <a:gd name="connsiteY22" fmla="*/ 2223654 h 2735121"/>
              <a:gd name="connsiteX23" fmla="*/ 1564964 w 1596137"/>
              <a:gd name="connsiteY23" fmla="*/ 2140527 h 2735121"/>
              <a:gd name="connsiteX24" fmla="*/ 1596137 w 1596137"/>
              <a:gd name="connsiteY24" fmla="*/ 1859972 h 2735121"/>
              <a:gd name="connsiteX25" fmla="*/ 1575355 w 1596137"/>
              <a:gd name="connsiteY25" fmla="*/ 1776845 h 2735121"/>
              <a:gd name="connsiteX26" fmla="*/ 1513010 w 1596137"/>
              <a:gd name="connsiteY26" fmla="*/ 1672936 h 2735121"/>
              <a:gd name="connsiteX27" fmla="*/ 1502619 w 1596137"/>
              <a:gd name="connsiteY27" fmla="*/ 1641763 h 2735121"/>
              <a:gd name="connsiteX28" fmla="*/ 1523401 w 1596137"/>
              <a:gd name="connsiteY28" fmla="*/ 1361209 h 2735121"/>
              <a:gd name="connsiteX29" fmla="*/ 1533792 w 1596137"/>
              <a:gd name="connsiteY29" fmla="*/ 1174172 h 2735121"/>
              <a:gd name="connsiteX30" fmla="*/ 1554574 w 1596137"/>
              <a:gd name="connsiteY30" fmla="*/ 1007918 h 2735121"/>
              <a:gd name="connsiteX31" fmla="*/ 1544183 w 1596137"/>
              <a:gd name="connsiteY31" fmla="*/ 623454 h 2735121"/>
              <a:gd name="connsiteX32" fmla="*/ 1513010 w 1596137"/>
              <a:gd name="connsiteY32" fmla="*/ 415636 h 2735121"/>
              <a:gd name="connsiteX33" fmla="*/ 1481837 w 1596137"/>
              <a:gd name="connsiteY33" fmla="*/ 342900 h 2735121"/>
              <a:gd name="connsiteX34" fmla="*/ 1471446 w 1596137"/>
              <a:gd name="connsiteY34" fmla="*/ 259772 h 2735121"/>
              <a:gd name="connsiteX35" fmla="*/ 1440274 w 1596137"/>
              <a:gd name="connsiteY35" fmla="*/ 197427 h 2735121"/>
              <a:gd name="connsiteX36" fmla="*/ 1429883 w 1596137"/>
              <a:gd name="connsiteY36" fmla="*/ 155863 h 2735121"/>
              <a:gd name="connsiteX37" fmla="*/ 1409101 w 1596137"/>
              <a:gd name="connsiteY37" fmla="*/ 124690 h 2735121"/>
              <a:gd name="connsiteX38" fmla="*/ 1377928 w 1596137"/>
              <a:gd name="connsiteY38" fmla="*/ 62345 h 2735121"/>
              <a:gd name="connsiteX39" fmla="*/ 1346755 w 1596137"/>
              <a:gd name="connsiteY39" fmla="*/ 51954 h 2735121"/>
              <a:gd name="connsiteX40" fmla="*/ 1315583 w 1596137"/>
              <a:gd name="connsiteY40" fmla="*/ 31172 h 2735121"/>
              <a:gd name="connsiteX41" fmla="*/ 1284410 w 1596137"/>
              <a:gd name="connsiteY41" fmla="*/ 20781 h 2735121"/>
              <a:gd name="connsiteX42" fmla="*/ 920728 w 1596137"/>
              <a:gd name="connsiteY42" fmla="*/ 0 h 2735121"/>
              <a:gd name="connsiteX43" fmla="*/ 681737 w 1596137"/>
              <a:gd name="connsiteY43" fmla="*/ 10390 h 2735121"/>
              <a:gd name="connsiteX44" fmla="*/ 536264 w 1596137"/>
              <a:gd name="connsiteY44" fmla="*/ 51954 h 2735121"/>
              <a:gd name="connsiteX45" fmla="*/ 494701 w 1596137"/>
              <a:gd name="connsiteY45" fmla="*/ 72736 h 2735121"/>
              <a:gd name="connsiteX46" fmla="*/ 401183 w 1596137"/>
              <a:gd name="connsiteY46" fmla="*/ 83127 h 2735121"/>
              <a:gd name="connsiteX47" fmla="*/ 370010 w 1596137"/>
              <a:gd name="connsiteY47" fmla="*/ 103909 h 2735121"/>
              <a:gd name="connsiteX48" fmla="*/ 338837 w 1596137"/>
              <a:gd name="connsiteY48" fmla="*/ 114300 h 2735121"/>
              <a:gd name="connsiteX49" fmla="*/ 297274 w 1596137"/>
              <a:gd name="connsiteY49" fmla="*/ 145472 h 2735121"/>
              <a:gd name="connsiteX50" fmla="*/ 266101 w 1596137"/>
              <a:gd name="connsiteY50" fmla="*/ 166254 h 2735121"/>
              <a:gd name="connsiteX51" fmla="*/ 255710 w 1596137"/>
              <a:gd name="connsiteY51" fmla="*/ 197427 h 2735121"/>
              <a:gd name="connsiteX52" fmla="*/ 162192 w 1596137"/>
              <a:gd name="connsiteY52" fmla="*/ 249381 h 2735121"/>
              <a:gd name="connsiteX53" fmla="*/ 131019 w 1596137"/>
              <a:gd name="connsiteY53" fmla="*/ 280554 h 2735121"/>
              <a:gd name="connsiteX54" fmla="*/ 120628 w 1596137"/>
              <a:gd name="connsiteY54" fmla="*/ 311727 h 2735121"/>
              <a:gd name="connsiteX55" fmla="*/ 110237 w 1596137"/>
              <a:gd name="connsiteY55" fmla="*/ 322118 h 2735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596137" h="2735121">
                <a:moveTo>
                  <a:pt x="110237" y="322118"/>
                </a:moveTo>
                <a:cubicBezTo>
                  <a:pt x="103310" y="484909"/>
                  <a:pt x="109167" y="315107"/>
                  <a:pt x="79064" y="1288472"/>
                </a:cubicBezTo>
                <a:cubicBezTo>
                  <a:pt x="78307" y="1312952"/>
                  <a:pt x="72494" y="1337017"/>
                  <a:pt x="68674" y="1361209"/>
                </a:cubicBezTo>
                <a:cubicBezTo>
                  <a:pt x="62102" y="1402830"/>
                  <a:pt x="53342" y="1444117"/>
                  <a:pt x="47892" y="1485900"/>
                </a:cubicBezTo>
                <a:cubicBezTo>
                  <a:pt x="12615" y="1756354"/>
                  <a:pt x="65986" y="1443534"/>
                  <a:pt x="16719" y="1714500"/>
                </a:cubicBezTo>
                <a:cubicBezTo>
                  <a:pt x="0" y="1931841"/>
                  <a:pt x="112" y="1844943"/>
                  <a:pt x="27110" y="2150918"/>
                </a:cubicBezTo>
                <a:cubicBezTo>
                  <a:pt x="28662" y="2168511"/>
                  <a:pt x="32426" y="2185956"/>
                  <a:pt x="37501" y="2202872"/>
                </a:cubicBezTo>
                <a:cubicBezTo>
                  <a:pt x="42861" y="2220738"/>
                  <a:pt x="51909" y="2237298"/>
                  <a:pt x="58283" y="2254827"/>
                </a:cubicBezTo>
                <a:cubicBezTo>
                  <a:pt x="87960" y="2336440"/>
                  <a:pt x="64093" y="2294715"/>
                  <a:pt x="99846" y="2348345"/>
                </a:cubicBezTo>
                <a:cubicBezTo>
                  <a:pt x="103310" y="2365663"/>
                  <a:pt x="102339" y="2384503"/>
                  <a:pt x="110237" y="2400300"/>
                </a:cubicBezTo>
                <a:cubicBezTo>
                  <a:pt x="126992" y="2433810"/>
                  <a:pt x="151801" y="2462645"/>
                  <a:pt x="172583" y="2493818"/>
                </a:cubicBezTo>
                <a:cubicBezTo>
                  <a:pt x="200292" y="2535382"/>
                  <a:pt x="182972" y="2518062"/>
                  <a:pt x="224537" y="2545772"/>
                </a:cubicBezTo>
                <a:cubicBezTo>
                  <a:pt x="231464" y="2556163"/>
                  <a:pt x="237324" y="2567351"/>
                  <a:pt x="245319" y="2576945"/>
                </a:cubicBezTo>
                <a:cubicBezTo>
                  <a:pt x="259188" y="2593587"/>
                  <a:pt x="286475" y="2619819"/>
                  <a:pt x="307664" y="2628900"/>
                </a:cubicBezTo>
                <a:cubicBezTo>
                  <a:pt x="320790" y="2634525"/>
                  <a:pt x="335253" y="2636348"/>
                  <a:pt x="349228" y="2639290"/>
                </a:cubicBezTo>
                <a:cubicBezTo>
                  <a:pt x="521138" y="2675481"/>
                  <a:pt x="464254" y="2666379"/>
                  <a:pt x="609001" y="2680854"/>
                </a:cubicBezTo>
                <a:cubicBezTo>
                  <a:pt x="636710" y="2687781"/>
                  <a:pt x="664001" y="2696672"/>
                  <a:pt x="692128" y="2701636"/>
                </a:cubicBezTo>
                <a:cubicBezTo>
                  <a:pt x="881872" y="2735121"/>
                  <a:pt x="1230785" y="2694906"/>
                  <a:pt x="1325974" y="2691245"/>
                </a:cubicBezTo>
                <a:cubicBezTo>
                  <a:pt x="1339828" y="2687781"/>
                  <a:pt x="1353888" y="2685054"/>
                  <a:pt x="1367537" y="2680854"/>
                </a:cubicBezTo>
                <a:cubicBezTo>
                  <a:pt x="1398943" y="2671191"/>
                  <a:pt x="1461055" y="2649681"/>
                  <a:pt x="1461055" y="2649681"/>
                </a:cubicBezTo>
                <a:cubicBezTo>
                  <a:pt x="1464519" y="2632363"/>
                  <a:pt x="1462086" y="2612703"/>
                  <a:pt x="1471446" y="2597727"/>
                </a:cubicBezTo>
                <a:cubicBezTo>
                  <a:pt x="1552327" y="2468319"/>
                  <a:pt x="1488209" y="2640956"/>
                  <a:pt x="1523401" y="2535381"/>
                </a:cubicBezTo>
                <a:cubicBezTo>
                  <a:pt x="1560719" y="2292817"/>
                  <a:pt x="1531710" y="2509460"/>
                  <a:pt x="1554574" y="2223654"/>
                </a:cubicBezTo>
                <a:cubicBezTo>
                  <a:pt x="1556801" y="2195818"/>
                  <a:pt x="1561989" y="2168293"/>
                  <a:pt x="1564964" y="2140527"/>
                </a:cubicBezTo>
                <a:cubicBezTo>
                  <a:pt x="1594814" y="1861926"/>
                  <a:pt x="1573568" y="2017956"/>
                  <a:pt x="1596137" y="1859972"/>
                </a:cubicBezTo>
                <a:cubicBezTo>
                  <a:pt x="1589210" y="1832263"/>
                  <a:pt x="1586955" y="1802945"/>
                  <a:pt x="1575355" y="1776845"/>
                </a:cubicBezTo>
                <a:cubicBezTo>
                  <a:pt x="1558950" y="1739934"/>
                  <a:pt x="1525783" y="1711256"/>
                  <a:pt x="1513010" y="1672936"/>
                </a:cubicBezTo>
                <a:lnTo>
                  <a:pt x="1502619" y="1641763"/>
                </a:lnTo>
                <a:cubicBezTo>
                  <a:pt x="1509546" y="1548245"/>
                  <a:pt x="1517163" y="1454776"/>
                  <a:pt x="1523401" y="1361209"/>
                </a:cubicBezTo>
                <a:cubicBezTo>
                  <a:pt x="1527555" y="1298905"/>
                  <a:pt x="1528304" y="1236372"/>
                  <a:pt x="1533792" y="1174172"/>
                </a:cubicBezTo>
                <a:cubicBezTo>
                  <a:pt x="1538701" y="1118539"/>
                  <a:pt x="1547647" y="1063336"/>
                  <a:pt x="1554574" y="1007918"/>
                </a:cubicBezTo>
                <a:cubicBezTo>
                  <a:pt x="1551110" y="879763"/>
                  <a:pt x="1549017" y="751564"/>
                  <a:pt x="1544183" y="623454"/>
                </a:cubicBezTo>
                <a:cubicBezTo>
                  <a:pt x="1533256" y="333880"/>
                  <a:pt x="1558504" y="536954"/>
                  <a:pt x="1513010" y="415636"/>
                </a:cubicBezTo>
                <a:cubicBezTo>
                  <a:pt x="1484254" y="338953"/>
                  <a:pt x="1523952" y="406070"/>
                  <a:pt x="1481837" y="342900"/>
                </a:cubicBezTo>
                <a:cubicBezTo>
                  <a:pt x="1478373" y="315191"/>
                  <a:pt x="1479117" y="286623"/>
                  <a:pt x="1471446" y="259772"/>
                </a:cubicBezTo>
                <a:cubicBezTo>
                  <a:pt x="1465063" y="237431"/>
                  <a:pt x="1448903" y="219000"/>
                  <a:pt x="1440274" y="197427"/>
                </a:cubicBezTo>
                <a:cubicBezTo>
                  <a:pt x="1434970" y="184167"/>
                  <a:pt x="1435509" y="168989"/>
                  <a:pt x="1429883" y="155863"/>
                </a:cubicBezTo>
                <a:cubicBezTo>
                  <a:pt x="1424964" y="144384"/>
                  <a:pt x="1414686" y="135860"/>
                  <a:pt x="1409101" y="124690"/>
                </a:cubicBezTo>
                <a:cubicBezTo>
                  <a:pt x="1396552" y="99592"/>
                  <a:pt x="1402743" y="82197"/>
                  <a:pt x="1377928" y="62345"/>
                </a:cubicBezTo>
                <a:cubicBezTo>
                  <a:pt x="1369375" y="55503"/>
                  <a:pt x="1357146" y="55418"/>
                  <a:pt x="1346755" y="51954"/>
                </a:cubicBezTo>
                <a:cubicBezTo>
                  <a:pt x="1336364" y="45027"/>
                  <a:pt x="1326753" y="36757"/>
                  <a:pt x="1315583" y="31172"/>
                </a:cubicBezTo>
                <a:cubicBezTo>
                  <a:pt x="1305786" y="26274"/>
                  <a:pt x="1295329" y="21643"/>
                  <a:pt x="1284410" y="20781"/>
                </a:cubicBezTo>
                <a:cubicBezTo>
                  <a:pt x="1163362" y="11225"/>
                  <a:pt x="1041955" y="6927"/>
                  <a:pt x="920728" y="0"/>
                </a:cubicBezTo>
                <a:cubicBezTo>
                  <a:pt x="841064" y="3463"/>
                  <a:pt x="761273" y="4709"/>
                  <a:pt x="681737" y="10390"/>
                </a:cubicBezTo>
                <a:cubicBezTo>
                  <a:pt x="645865" y="12952"/>
                  <a:pt x="556667" y="41752"/>
                  <a:pt x="536264" y="51954"/>
                </a:cubicBezTo>
                <a:cubicBezTo>
                  <a:pt x="522410" y="58881"/>
                  <a:pt x="509794" y="69253"/>
                  <a:pt x="494701" y="72736"/>
                </a:cubicBezTo>
                <a:cubicBezTo>
                  <a:pt x="464140" y="79789"/>
                  <a:pt x="432356" y="79663"/>
                  <a:pt x="401183" y="83127"/>
                </a:cubicBezTo>
                <a:cubicBezTo>
                  <a:pt x="390792" y="90054"/>
                  <a:pt x="381180" y="98324"/>
                  <a:pt x="370010" y="103909"/>
                </a:cubicBezTo>
                <a:cubicBezTo>
                  <a:pt x="360213" y="108807"/>
                  <a:pt x="348347" y="108866"/>
                  <a:pt x="338837" y="114300"/>
                </a:cubicBezTo>
                <a:cubicBezTo>
                  <a:pt x="323801" y="122892"/>
                  <a:pt x="311366" y="135406"/>
                  <a:pt x="297274" y="145472"/>
                </a:cubicBezTo>
                <a:cubicBezTo>
                  <a:pt x="287112" y="152731"/>
                  <a:pt x="276492" y="159327"/>
                  <a:pt x="266101" y="166254"/>
                </a:cubicBezTo>
                <a:cubicBezTo>
                  <a:pt x="262637" y="176645"/>
                  <a:pt x="263455" y="189682"/>
                  <a:pt x="255710" y="197427"/>
                </a:cubicBezTo>
                <a:cubicBezTo>
                  <a:pt x="219982" y="233155"/>
                  <a:pt x="201390" y="236315"/>
                  <a:pt x="162192" y="249381"/>
                </a:cubicBezTo>
                <a:cubicBezTo>
                  <a:pt x="151801" y="259772"/>
                  <a:pt x="139170" y="268327"/>
                  <a:pt x="131019" y="280554"/>
                </a:cubicBezTo>
                <a:cubicBezTo>
                  <a:pt x="124943" y="289668"/>
                  <a:pt x="126704" y="302613"/>
                  <a:pt x="120628" y="311727"/>
                </a:cubicBezTo>
                <a:cubicBezTo>
                  <a:pt x="87006" y="362160"/>
                  <a:pt x="117164" y="159327"/>
                  <a:pt x="110237" y="322118"/>
                </a:cubicBezTo>
                <a:close/>
              </a:path>
            </a:pathLst>
          </a:cu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5" name="44 - Ευθύγραμμο βέλος σύνδεσης"/>
          <p:cNvCxnSpPr/>
          <p:nvPr/>
        </p:nvCxnSpPr>
        <p:spPr>
          <a:xfrm rot="5400000">
            <a:off x="3107521" y="2464587"/>
            <a:ext cx="3571900" cy="2786082"/>
          </a:xfrm>
          <a:prstGeom prst="straightConnector1">
            <a:avLst/>
          </a:prstGeom>
          <a:ln w="22225">
            <a:solidFill>
              <a:schemeClr val="tx1"/>
            </a:solidFill>
            <a:headEnd type="diamon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Ελεύθερη σχεδίαση"/>
          <p:cNvSpPr/>
          <p:nvPr/>
        </p:nvSpPr>
        <p:spPr>
          <a:xfrm>
            <a:off x="7955717" y="71414"/>
            <a:ext cx="759687" cy="2735121"/>
          </a:xfrm>
          <a:custGeom>
            <a:avLst/>
            <a:gdLst>
              <a:gd name="connsiteX0" fmla="*/ 110237 w 1596137"/>
              <a:gd name="connsiteY0" fmla="*/ 322118 h 2735121"/>
              <a:gd name="connsiteX1" fmla="*/ 79064 w 1596137"/>
              <a:gd name="connsiteY1" fmla="*/ 1288472 h 2735121"/>
              <a:gd name="connsiteX2" fmla="*/ 68674 w 1596137"/>
              <a:gd name="connsiteY2" fmla="*/ 1361209 h 2735121"/>
              <a:gd name="connsiteX3" fmla="*/ 47892 w 1596137"/>
              <a:gd name="connsiteY3" fmla="*/ 1485900 h 2735121"/>
              <a:gd name="connsiteX4" fmla="*/ 16719 w 1596137"/>
              <a:gd name="connsiteY4" fmla="*/ 1714500 h 2735121"/>
              <a:gd name="connsiteX5" fmla="*/ 27110 w 1596137"/>
              <a:gd name="connsiteY5" fmla="*/ 2150918 h 2735121"/>
              <a:gd name="connsiteX6" fmla="*/ 37501 w 1596137"/>
              <a:gd name="connsiteY6" fmla="*/ 2202872 h 2735121"/>
              <a:gd name="connsiteX7" fmla="*/ 58283 w 1596137"/>
              <a:gd name="connsiteY7" fmla="*/ 2254827 h 2735121"/>
              <a:gd name="connsiteX8" fmla="*/ 99846 w 1596137"/>
              <a:gd name="connsiteY8" fmla="*/ 2348345 h 2735121"/>
              <a:gd name="connsiteX9" fmla="*/ 110237 w 1596137"/>
              <a:gd name="connsiteY9" fmla="*/ 2400300 h 2735121"/>
              <a:gd name="connsiteX10" fmla="*/ 172583 w 1596137"/>
              <a:gd name="connsiteY10" fmla="*/ 2493818 h 2735121"/>
              <a:gd name="connsiteX11" fmla="*/ 224537 w 1596137"/>
              <a:gd name="connsiteY11" fmla="*/ 2545772 h 2735121"/>
              <a:gd name="connsiteX12" fmla="*/ 245319 w 1596137"/>
              <a:gd name="connsiteY12" fmla="*/ 2576945 h 2735121"/>
              <a:gd name="connsiteX13" fmla="*/ 307664 w 1596137"/>
              <a:gd name="connsiteY13" fmla="*/ 2628900 h 2735121"/>
              <a:gd name="connsiteX14" fmla="*/ 349228 w 1596137"/>
              <a:gd name="connsiteY14" fmla="*/ 2639290 h 2735121"/>
              <a:gd name="connsiteX15" fmla="*/ 609001 w 1596137"/>
              <a:gd name="connsiteY15" fmla="*/ 2680854 h 2735121"/>
              <a:gd name="connsiteX16" fmla="*/ 692128 w 1596137"/>
              <a:gd name="connsiteY16" fmla="*/ 2701636 h 2735121"/>
              <a:gd name="connsiteX17" fmla="*/ 1325974 w 1596137"/>
              <a:gd name="connsiteY17" fmla="*/ 2691245 h 2735121"/>
              <a:gd name="connsiteX18" fmla="*/ 1367537 w 1596137"/>
              <a:gd name="connsiteY18" fmla="*/ 2680854 h 2735121"/>
              <a:gd name="connsiteX19" fmla="*/ 1461055 w 1596137"/>
              <a:gd name="connsiteY19" fmla="*/ 2649681 h 2735121"/>
              <a:gd name="connsiteX20" fmla="*/ 1471446 w 1596137"/>
              <a:gd name="connsiteY20" fmla="*/ 2597727 h 2735121"/>
              <a:gd name="connsiteX21" fmla="*/ 1523401 w 1596137"/>
              <a:gd name="connsiteY21" fmla="*/ 2535381 h 2735121"/>
              <a:gd name="connsiteX22" fmla="*/ 1554574 w 1596137"/>
              <a:gd name="connsiteY22" fmla="*/ 2223654 h 2735121"/>
              <a:gd name="connsiteX23" fmla="*/ 1564964 w 1596137"/>
              <a:gd name="connsiteY23" fmla="*/ 2140527 h 2735121"/>
              <a:gd name="connsiteX24" fmla="*/ 1596137 w 1596137"/>
              <a:gd name="connsiteY24" fmla="*/ 1859972 h 2735121"/>
              <a:gd name="connsiteX25" fmla="*/ 1575355 w 1596137"/>
              <a:gd name="connsiteY25" fmla="*/ 1776845 h 2735121"/>
              <a:gd name="connsiteX26" fmla="*/ 1513010 w 1596137"/>
              <a:gd name="connsiteY26" fmla="*/ 1672936 h 2735121"/>
              <a:gd name="connsiteX27" fmla="*/ 1502619 w 1596137"/>
              <a:gd name="connsiteY27" fmla="*/ 1641763 h 2735121"/>
              <a:gd name="connsiteX28" fmla="*/ 1523401 w 1596137"/>
              <a:gd name="connsiteY28" fmla="*/ 1361209 h 2735121"/>
              <a:gd name="connsiteX29" fmla="*/ 1533792 w 1596137"/>
              <a:gd name="connsiteY29" fmla="*/ 1174172 h 2735121"/>
              <a:gd name="connsiteX30" fmla="*/ 1554574 w 1596137"/>
              <a:gd name="connsiteY30" fmla="*/ 1007918 h 2735121"/>
              <a:gd name="connsiteX31" fmla="*/ 1544183 w 1596137"/>
              <a:gd name="connsiteY31" fmla="*/ 623454 h 2735121"/>
              <a:gd name="connsiteX32" fmla="*/ 1513010 w 1596137"/>
              <a:gd name="connsiteY32" fmla="*/ 415636 h 2735121"/>
              <a:gd name="connsiteX33" fmla="*/ 1481837 w 1596137"/>
              <a:gd name="connsiteY33" fmla="*/ 342900 h 2735121"/>
              <a:gd name="connsiteX34" fmla="*/ 1471446 w 1596137"/>
              <a:gd name="connsiteY34" fmla="*/ 259772 h 2735121"/>
              <a:gd name="connsiteX35" fmla="*/ 1440274 w 1596137"/>
              <a:gd name="connsiteY35" fmla="*/ 197427 h 2735121"/>
              <a:gd name="connsiteX36" fmla="*/ 1429883 w 1596137"/>
              <a:gd name="connsiteY36" fmla="*/ 155863 h 2735121"/>
              <a:gd name="connsiteX37" fmla="*/ 1409101 w 1596137"/>
              <a:gd name="connsiteY37" fmla="*/ 124690 h 2735121"/>
              <a:gd name="connsiteX38" fmla="*/ 1377928 w 1596137"/>
              <a:gd name="connsiteY38" fmla="*/ 62345 h 2735121"/>
              <a:gd name="connsiteX39" fmla="*/ 1346755 w 1596137"/>
              <a:gd name="connsiteY39" fmla="*/ 51954 h 2735121"/>
              <a:gd name="connsiteX40" fmla="*/ 1315583 w 1596137"/>
              <a:gd name="connsiteY40" fmla="*/ 31172 h 2735121"/>
              <a:gd name="connsiteX41" fmla="*/ 1284410 w 1596137"/>
              <a:gd name="connsiteY41" fmla="*/ 20781 h 2735121"/>
              <a:gd name="connsiteX42" fmla="*/ 920728 w 1596137"/>
              <a:gd name="connsiteY42" fmla="*/ 0 h 2735121"/>
              <a:gd name="connsiteX43" fmla="*/ 681737 w 1596137"/>
              <a:gd name="connsiteY43" fmla="*/ 10390 h 2735121"/>
              <a:gd name="connsiteX44" fmla="*/ 536264 w 1596137"/>
              <a:gd name="connsiteY44" fmla="*/ 51954 h 2735121"/>
              <a:gd name="connsiteX45" fmla="*/ 494701 w 1596137"/>
              <a:gd name="connsiteY45" fmla="*/ 72736 h 2735121"/>
              <a:gd name="connsiteX46" fmla="*/ 401183 w 1596137"/>
              <a:gd name="connsiteY46" fmla="*/ 83127 h 2735121"/>
              <a:gd name="connsiteX47" fmla="*/ 370010 w 1596137"/>
              <a:gd name="connsiteY47" fmla="*/ 103909 h 2735121"/>
              <a:gd name="connsiteX48" fmla="*/ 338837 w 1596137"/>
              <a:gd name="connsiteY48" fmla="*/ 114300 h 2735121"/>
              <a:gd name="connsiteX49" fmla="*/ 297274 w 1596137"/>
              <a:gd name="connsiteY49" fmla="*/ 145472 h 2735121"/>
              <a:gd name="connsiteX50" fmla="*/ 266101 w 1596137"/>
              <a:gd name="connsiteY50" fmla="*/ 166254 h 2735121"/>
              <a:gd name="connsiteX51" fmla="*/ 255710 w 1596137"/>
              <a:gd name="connsiteY51" fmla="*/ 197427 h 2735121"/>
              <a:gd name="connsiteX52" fmla="*/ 162192 w 1596137"/>
              <a:gd name="connsiteY52" fmla="*/ 249381 h 2735121"/>
              <a:gd name="connsiteX53" fmla="*/ 131019 w 1596137"/>
              <a:gd name="connsiteY53" fmla="*/ 280554 h 2735121"/>
              <a:gd name="connsiteX54" fmla="*/ 120628 w 1596137"/>
              <a:gd name="connsiteY54" fmla="*/ 311727 h 2735121"/>
              <a:gd name="connsiteX55" fmla="*/ 110237 w 1596137"/>
              <a:gd name="connsiteY55" fmla="*/ 322118 h 2735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596137" h="2735121">
                <a:moveTo>
                  <a:pt x="110237" y="322118"/>
                </a:moveTo>
                <a:cubicBezTo>
                  <a:pt x="103310" y="484909"/>
                  <a:pt x="109167" y="315107"/>
                  <a:pt x="79064" y="1288472"/>
                </a:cubicBezTo>
                <a:cubicBezTo>
                  <a:pt x="78307" y="1312952"/>
                  <a:pt x="72494" y="1337017"/>
                  <a:pt x="68674" y="1361209"/>
                </a:cubicBezTo>
                <a:cubicBezTo>
                  <a:pt x="62102" y="1402830"/>
                  <a:pt x="53342" y="1444117"/>
                  <a:pt x="47892" y="1485900"/>
                </a:cubicBezTo>
                <a:cubicBezTo>
                  <a:pt x="12615" y="1756354"/>
                  <a:pt x="65986" y="1443534"/>
                  <a:pt x="16719" y="1714500"/>
                </a:cubicBezTo>
                <a:cubicBezTo>
                  <a:pt x="0" y="1931841"/>
                  <a:pt x="112" y="1844943"/>
                  <a:pt x="27110" y="2150918"/>
                </a:cubicBezTo>
                <a:cubicBezTo>
                  <a:pt x="28662" y="2168511"/>
                  <a:pt x="32426" y="2185956"/>
                  <a:pt x="37501" y="2202872"/>
                </a:cubicBezTo>
                <a:cubicBezTo>
                  <a:pt x="42861" y="2220738"/>
                  <a:pt x="51909" y="2237298"/>
                  <a:pt x="58283" y="2254827"/>
                </a:cubicBezTo>
                <a:cubicBezTo>
                  <a:pt x="87960" y="2336440"/>
                  <a:pt x="64093" y="2294715"/>
                  <a:pt x="99846" y="2348345"/>
                </a:cubicBezTo>
                <a:cubicBezTo>
                  <a:pt x="103310" y="2365663"/>
                  <a:pt x="102339" y="2384503"/>
                  <a:pt x="110237" y="2400300"/>
                </a:cubicBezTo>
                <a:cubicBezTo>
                  <a:pt x="126992" y="2433810"/>
                  <a:pt x="151801" y="2462645"/>
                  <a:pt x="172583" y="2493818"/>
                </a:cubicBezTo>
                <a:cubicBezTo>
                  <a:pt x="200292" y="2535382"/>
                  <a:pt x="182972" y="2518062"/>
                  <a:pt x="224537" y="2545772"/>
                </a:cubicBezTo>
                <a:cubicBezTo>
                  <a:pt x="231464" y="2556163"/>
                  <a:pt x="237324" y="2567351"/>
                  <a:pt x="245319" y="2576945"/>
                </a:cubicBezTo>
                <a:cubicBezTo>
                  <a:pt x="259188" y="2593587"/>
                  <a:pt x="286475" y="2619819"/>
                  <a:pt x="307664" y="2628900"/>
                </a:cubicBezTo>
                <a:cubicBezTo>
                  <a:pt x="320790" y="2634525"/>
                  <a:pt x="335253" y="2636348"/>
                  <a:pt x="349228" y="2639290"/>
                </a:cubicBezTo>
                <a:cubicBezTo>
                  <a:pt x="521138" y="2675481"/>
                  <a:pt x="464254" y="2666379"/>
                  <a:pt x="609001" y="2680854"/>
                </a:cubicBezTo>
                <a:cubicBezTo>
                  <a:pt x="636710" y="2687781"/>
                  <a:pt x="664001" y="2696672"/>
                  <a:pt x="692128" y="2701636"/>
                </a:cubicBezTo>
                <a:cubicBezTo>
                  <a:pt x="881872" y="2735121"/>
                  <a:pt x="1230785" y="2694906"/>
                  <a:pt x="1325974" y="2691245"/>
                </a:cubicBezTo>
                <a:cubicBezTo>
                  <a:pt x="1339828" y="2687781"/>
                  <a:pt x="1353888" y="2685054"/>
                  <a:pt x="1367537" y="2680854"/>
                </a:cubicBezTo>
                <a:cubicBezTo>
                  <a:pt x="1398943" y="2671191"/>
                  <a:pt x="1461055" y="2649681"/>
                  <a:pt x="1461055" y="2649681"/>
                </a:cubicBezTo>
                <a:cubicBezTo>
                  <a:pt x="1464519" y="2632363"/>
                  <a:pt x="1462086" y="2612703"/>
                  <a:pt x="1471446" y="2597727"/>
                </a:cubicBezTo>
                <a:cubicBezTo>
                  <a:pt x="1552327" y="2468319"/>
                  <a:pt x="1488209" y="2640956"/>
                  <a:pt x="1523401" y="2535381"/>
                </a:cubicBezTo>
                <a:cubicBezTo>
                  <a:pt x="1560719" y="2292817"/>
                  <a:pt x="1531710" y="2509460"/>
                  <a:pt x="1554574" y="2223654"/>
                </a:cubicBezTo>
                <a:cubicBezTo>
                  <a:pt x="1556801" y="2195818"/>
                  <a:pt x="1561989" y="2168293"/>
                  <a:pt x="1564964" y="2140527"/>
                </a:cubicBezTo>
                <a:cubicBezTo>
                  <a:pt x="1594814" y="1861926"/>
                  <a:pt x="1573568" y="2017956"/>
                  <a:pt x="1596137" y="1859972"/>
                </a:cubicBezTo>
                <a:cubicBezTo>
                  <a:pt x="1589210" y="1832263"/>
                  <a:pt x="1586955" y="1802945"/>
                  <a:pt x="1575355" y="1776845"/>
                </a:cubicBezTo>
                <a:cubicBezTo>
                  <a:pt x="1558950" y="1739934"/>
                  <a:pt x="1525783" y="1711256"/>
                  <a:pt x="1513010" y="1672936"/>
                </a:cubicBezTo>
                <a:lnTo>
                  <a:pt x="1502619" y="1641763"/>
                </a:lnTo>
                <a:cubicBezTo>
                  <a:pt x="1509546" y="1548245"/>
                  <a:pt x="1517163" y="1454776"/>
                  <a:pt x="1523401" y="1361209"/>
                </a:cubicBezTo>
                <a:cubicBezTo>
                  <a:pt x="1527555" y="1298905"/>
                  <a:pt x="1528304" y="1236372"/>
                  <a:pt x="1533792" y="1174172"/>
                </a:cubicBezTo>
                <a:cubicBezTo>
                  <a:pt x="1538701" y="1118539"/>
                  <a:pt x="1547647" y="1063336"/>
                  <a:pt x="1554574" y="1007918"/>
                </a:cubicBezTo>
                <a:cubicBezTo>
                  <a:pt x="1551110" y="879763"/>
                  <a:pt x="1549017" y="751564"/>
                  <a:pt x="1544183" y="623454"/>
                </a:cubicBezTo>
                <a:cubicBezTo>
                  <a:pt x="1533256" y="333880"/>
                  <a:pt x="1558504" y="536954"/>
                  <a:pt x="1513010" y="415636"/>
                </a:cubicBezTo>
                <a:cubicBezTo>
                  <a:pt x="1484254" y="338953"/>
                  <a:pt x="1523952" y="406070"/>
                  <a:pt x="1481837" y="342900"/>
                </a:cubicBezTo>
                <a:cubicBezTo>
                  <a:pt x="1478373" y="315191"/>
                  <a:pt x="1479117" y="286623"/>
                  <a:pt x="1471446" y="259772"/>
                </a:cubicBezTo>
                <a:cubicBezTo>
                  <a:pt x="1465063" y="237431"/>
                  <a:pt x="1448903" y="219000"/>
                  <a:pt x="1440274" y="197427"/>
                </a:cubicBezTo>
                <a:cubicBezTo>
                  <a:pt x="1434970" y="184167"/>
                  <a:pt x="1435509" y="168989"/>
                  <a:pt x="1429883" y="155863"/>
                </a:cubicBezTo>
                <a:cubicBezTo>
                  <a:pt x="1424964" y="144384"/>
                  <a:pt x="1414686" y="135860"/>
                  <a:pt x="1409101" y="124690"/>
                </a:cubicBezTo>
                <a:cubicBezTo>
                  <a:pt x="1396552" y="99592"/>
                  <a:pt x="1402743" y="82197"/>
                  <a:pt x="1377928" y="62345"/>
                </a:cubicBezTo>
                <a:cubicBezTo>
                  <a:pt x="1369375" y="55503"/>
                  <a:pt x="1357146" y="55418"/>
                  <a:pt x="1346755" y="51954"/>
                </a:cubicBezTo>
                <a:cubicBezTo>
                  <a:pt x="1336364" y="45027"/>
                  <a:pt x="1326753" y="36757"/>
                  <a:pt x="1315583" y="31172"/>
                </a:cubicBezTo>
                <a:cubicBezTo>
                  <a:pt x="1305786" y="26274"/>
                  <a:pt x="1295329" y="21643"/>
                  <a:pt x="1284410" y="20781"/>
                </a:cubicBezTo>
                <a:cubicBezTo>
                  <a:pt x="1163362" y="11225"/>
                  <a:pt x="1041955" y="6927"/>
                  <a:pt x="920728" y="0"/>
                </a:cubicBezTo>
                <a:cubicBezTo>
                  <a:pt x="841064" y="3463"/>
                  <a:pt x="761273" y="4709"/>
                  <a:pt x="681737" y="10390"/>
                </a:cubicBezTo>
                <a:cubicBezTo>
                  <a:pt x="645865" y="12952"/>
                  <a:pt x="556667" y="41752"/>
                  <a:pt x="536264" y="51954"/>
                </a:cubicBezTo>
                <a:cubicBezTo>
                  <a:pt x="522410" y="58881"/>
                  <a:pt x="509794" y="69253"/>
                  <a:pt x="494701" y="72736"/>
                </a:cubicBezTo>
                <a:cubicBezTo>
                  <a:pt x="464140" y="79789"/>
                  <a:pt x="432356" y="79663"/>
                  <a:pt x="401183" y="83127"/>
                </a:cubicBezTo>
                <a:cubicBezTo>
                  <a:pt x="390792" y="90054"/>
                  <a:pt x="381180" y="98324"/>
                  <a:pt x="370010" y="103909"/>
                </a:cubicBezTo>
                <a:cubicBezTo>
                  <a:pt x="360213" y="108807"/>
                  <a:pt x="348347" y="108866"/>
                  <a:pt x="338837" y="114300"/>
                </a:cubicBezTo>
                <a:cubicBezTo>
                  <a:pt x="323801" y="122892"/>
                  <a:pt x="311366" y="135406"/>
                  <a:pt x="297274" y="145472"/>
                </a:cubicBezTo>
                <a:cubicBezTo>
                  <a:pt x="287112" y="152731"/>
                  <a:pt x="276492" y="159327"/>
                  <a:pt x="266101" y="166254"/>
                </a:cubicBezTo>
                <a:cubicBezTo>
                  <a:pt x="262637" y="176645"/>
                  <a:pt x="263455" y="189682"/>
                  <a:pt x="255710" y="197427"/>
                </a:cubicBezTo>
                <a:cubicBezTo>
                  <a:pt x="219982" y="233155"/>
                  <a:pt x="201390" y="236315"/>
                  <a:pt x="162192" y="249381"/>
                </a:cubicBezTo>
                <a:cubicBezTo>
                  <a:pt x="151801" y="259772"/>
                  <a:pt x="139170" y="268327"/>
                  <a:pt x="131019" y="280554"/>
                </a:cubicBezTo>
                <a:cubicBezTo>
                  <a:pt x="124943" y="289668"/>
                  <a:pt x="126704" y="302613"/>
                  <a:pt x="120628" y="311727"/>
                </a:cubicBezTo>
                <a:cubicBezTo>
                  <a:pt x="87006" y="362160"/>
                  <a:pt x="117164" y="159327"/>
                  <a:pt x="110237" y="322118"/>
                </a:cubicBezTo>
                <a:close/>
              </a:path>
            </a:pathLst>
          </a:cu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8" name="47 - Ευθύγραμμο βέλος σύνδεσης"/>
          <p:cNvCxnSpPr/>
          <p:nvPr/>
        </p:nvCxnSpPr>
        <p:spPr>
          <a:xfrm rot="10800000" flipV="1">
            <a:off x="3929058" y="2500306"/>
            <a:ext cx="4071966" cy="3143272"/>
          </a:xfrm>
          <a:prstGeom prst="straightConnector1">
            <a:avLst/>
          </a:prstGeom>
          <a:ln w="22225">
            <a:solidFill>
              <a:schemeClr val="tx1"/>
            </a:solidFill>
            <a:headEnd type="diamon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28860" cy="3096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4572000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ΠΕΙΡΑΜΑ</a:t>
            </a:r>
            <a:endParaRPr lang="el-G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48711" y="0"/>
            <a:ext cx="2366693" cy="1746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29239" y="3643314"/>
            <a:ext cx="6814761" cy="2762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12 - TextBox"/>
          <p:cNvSpPr txBox="1"/>
          <p:nvPr/>
        </p:nvSpPr>
        <p:spPr>
          <a:xfrm>
            <a:off x="2428860" y="2643182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Σύμφωνα με το παραπάνω πίνακα τιμών , σχεδιάζω το διάγραμμα χρόνου θερμοκρασίας, για κάθε δοχείο χωριστά.</a:t>
            </a:r>
            <a:endParaRPr lang="el-GR" dirty="0"/>
          </a:p>
        </p:txBody>
      </p:sp>
      <p:sp>
        <p:nvSpPr>
          <p:cNvPr id="16" name="15 - TextBox"/>
          <p:cNvSpPr txBox="1"/>
          <p:nvPr/>
        </p:nvSpPr>
        <p:spPr>
          <a:xfrm>
            <a:off x="3929058" y="6357958"/>
            <a:ext cx="142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6</a:t>
            </a:r>
            <a:endParaRPr lang="el-GR" sz="12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2857488" y="6357958"/>
            <a:ext cx="142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2</a:t>
            </a:r>
            <a:endParaRPr lang="el-GR" sz="12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3428992" y="6357958"/>
            <a:ext cx="142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4</a:t>
            </a:r>
            <a:endParaRPr lang="el-GR" sz="12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5072066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10</a:t>
            </a:r>
            <a:endParaRPr lang="el-GR" sz="1200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4500562" y="6357958"/>
            <a:ext cx="142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8</a:t>
            </a:r>
            <a:endParaRPr lang="el-GR" sz="1200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2000232" y="4286256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60</a:t>
            </a:r>
            <a:endParaRPr lang="el-GR" sz="1200" b="1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50" y="1714488"/>
            <a:ext cx="2357454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26 - TextBox"/>
          <p:cNvSpPr txBox="1"/>
          <p:nvPr/>
        </p:nvSpPr>
        <p:spPr>
          <a:xfrm>
            <a:off x="6143636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14</a:t>
            </a:r>
            <a:endParaRPr lang="el-GR" sz="12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5572132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12</a:t>
            </a:r>
            <a:endParaRPr lang="el-GR" sz="1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6715140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16</a:t>
            </a:r>
            <a:endParaRPr lang="el-GR" sz="1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858148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20</a:t>
            </a:r>
            <a:endParaRPr lang="el-GR" sz="1200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8358214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22</a:t>
            </a:r>
            <a:endParaRPr lang="el-GR" sz="12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7215206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18</a:t>
            </a:r>
            <a:endParaRPr lang="el-GR" sz="1200" b="1" dirty="0"/>
          </a:p>
        </p:txBody>
      </p:sp>
      <p:sp>
        <p:nvSpPr>
          <p:cNvPr id="34" name="33 - TextBox"/>
          <p:cNvSpPr txBox="1"/>
          <p:nvPr/>
        </p:nvSpPr>
        <p:spPr>
          <a:xfrm>
            <a:off x="2000232" y="5572140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20</a:t>
            </a:r>
            <a:endParaRPr lang="el-GR" sz="1200" b="1" dirty="0"/>
          </a:p>
        </p:txBody>
      </p:sp>
      <p:sp>
        <p:nvSpPr>
          <p:cNvPr id="35" name="34 - TextBox"/>
          <p:cNvSpPr txBox="1"/>
          <p:nvPr/>
        </p:nvSpPr>
        <p:spPr>
          <a:xfrm>
            <a:off x="2000232" y="4929198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40</a:t>
            </a:r>
            <a:endParaRPr lang="el-GR" sz="1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071670" y="3571876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80</a:t>
            </a:r>
            <a:endParaRPr lang="el-GR" sz="1200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5500694" y="6488668"/>
            <a:ext cx="108395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b="1" dirty="0" smtClean="0"/>
              <a:t>Χρόνος (λεπτά)</a:t>
            </a:r>
            <a:endParaRPr lang="el-GR" sz="1100" b="1" dirty="0"/>
          </a:p>
        </p:txBody>
      </p:sp>
      <p:sp>
        <p:nvSpPr>
          <p:cNvPr id="38" name="37 - Ορθογώνιο"/>
          <p:cNvSpPr/>
          <p:nvPr/>
        </p:nvSpPr>
        <p:spPr>
          <a:xfrm rot="16362256">
            <a:off x="1148853" y="4816681"/>
            <a:ext cx="13115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b="1" dirty="0" smtClean="0"/>
              <a:t>Θερμοκρασία (</a:t>
            </a:r>
            <a:r>
              <a:rPr lang="en-US" sz="1100" b="1" baseline="30000" dirty="0" err="1" smtClean="0"/>
              <a:t>o</a:t>
            </a:r>
            <a:r>
              <a:rPr lang="en-US" sz="1100" b="1" dirty="0" err="1" smtClean="0"/>
              <a:t>C</a:t>
            </a:r>
            <a:r>
              <a:rPr lang="en-US" sz="1100" b="1" dirty="0" smtClean="0"/>
              <a:t>  </a:t>
            </a:r>
            <a:r>
              <a:rPr lang="el-GR" sz="1100" b="1" dirty="0" smtClean="0"/>
              <a:t>)</a:t>
            </a:r>
            <a:endParaRPr lang="el-GR" sz="1100" b="1" dirty="0"/>
          </a:p>
        </p:txBody>
      </p:sp>
      <p:cxnSp>
        <p:nvCxnSpPr>
          <p:cNvPr id="40" name="39 - Ευθεία γραμμή σύνδεσης"/>
          <p:cNvCxnSpPr/>
          <p:nvPr/>
        </p:nvCxnSpPr>
        <p:spPr>
          <a:xfrm>
            <a:off x="0" y="3429000"/>
            <a:ext cx="571472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642910" y="3286124"/>
            <a:ext cx="1785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Μικρό </a:t>
            </a:r>
            <a:r>
              <a:rPr lang="el-GR" sz="1200" dirty="0" smtClean="0"/>
              <a:t>δοχείο θ1</a:t>
            </a:r>
            <a:endParaRPr lang="el-GR" sz="12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0" y="3786190"/>
            <a:ext cx="571472" cy="1588"/>
          </a:xfrm>
          <a:prstGeom prst="line">
            <a:avLst/>
          </a:prstGeom>
          <a:ln w="222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642910" y="3643314"/>
            <a:ext cx="1214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Λεκάνη θ2</a:t>
            </a:r>
            <a:endParaRPr lang="el-GR" sz="1200" dirty="0"/>
          </a:p>
        </p:txBody>
      </p:sp>
      <p:sp>
        <p:nvSpPr>
          <p:cNvPr id="32" name="31 - TextBox"/>
          <p:cNvSpPr txBox="1"/>
          <p:nvPr/>
        </p:nvSpPr>
        <p:spPr>
          <a:xfrm>
            <a:off x="928662" y="164305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θ1</a:t>
            </a:r>
            <a:endParaRPr lang="el-GR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1643042" y="255960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θ2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28860" cy="3096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4572000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ΠΕΙΡΑΜΑ</a:t>
            </a:r>
            <a:endParaRPr lang="el-G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48711" y="0"/>
            <a:ext cx="2366693" cy="1746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29239" y="3643314"/>
            <a:ext cx="6814761" cy="2762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12 - TextBox"/>
          <p:cNvSpPr txBox="1"/>
          <p:nvPr/>
        </p:nvSpPr>
        <p:spPr>
          <a:xfrm>
            <a:off x="2428860" y="2643182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ΠΡΟΣΟΧΗ!!! Μετά από 22 λεπτά έχω </a:t>
            </a:r>
            <a:r>
              <a:rPr lang="el-GR" b="1" dirty="0" smtClean="0"/>
              <a:t>θερμική ισορροπία</a:t>
            </a:r>
            <a:r>
              <a:rPr lang="el-GR" dirty="0" smtClean="0"/>
              <a:t>, αφού το νερό και στα </a:t>
            </a:r>
            <a:r>
              <a:rPr lang="el-GR" u="sng" dirty="0" smtClean="0"/>
              <a:t>2 δοχεία είναι 23</a:t>
            </a:r>
            <a:r>
              <a:rPr lang="el-GR" u="sng" baseline="30000" dirty="0" smtClean="0"/>
              <a:t>ο</a:t>
            </a:r>
            <a:r>
              <a:rPr lang="el-GR" u="sng" dirty="0" smtClean="0"/>
              <a:t> </a:t>
            </a:r>
            <a:r>
              <a:rPr lang="en-US" u="sng" dirty="0" smtClean="0"/>
              <a:t>C</a:t>
            </a:r>
            <a:endParaRPr lang="el-GR" u="sng" dirty="0"/>
          </a:p>
        </p:txBody>
      </p:sp>
      <p:sp>
        <p:nvSpPr>
          <p:cNvPr id="16" name="15 - TextBox"/>
          <p:cNvSpPr txBox="1"/>
          <p:nvPr/>
        </p:nvSpPr>
        <p:spPr>
          <a:xfrm>
            <a:off x="3929058" y="6357958"/>
            <a:ext cx="142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6</a:t>
            </a:r>
            <a:endParaRPr lang="el-GR" sz="12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2857488" y="6357958"/>
            <a:ext cx="142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2</a:t>
            </a:r>
            <a:endParaRPr lang="el-GR" sz="12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3428992" y="6357958"/>
            <a:ext cx="142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4</a:t>
            </a:r>
            <a:endParaRPr lang="el-GR" sz="12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5072066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10</a:t>
            </a:r>
            <a:endParaRPr lang="el-GR" sz="1200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4500562" y="6357958"/>
            <a:ext cx="142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8</a:t>
            </a:r>
            <a:endParaRPr lang="el-GR" sz="1200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2000232" y="4286256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60</a:t>
            </a:r>
            <a:endParaRPr lang="el-GR" sz="1200" b="1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50" y="1714488"/>
            <a:ext cx="2357454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26 - TextBox"/>
          <p:cNvSpPr txBox="1"/>
          <p:nvPr/>
        </p:nvSpPr>
        <p:spPr>
          <a:xfrm>
            <a:off x="6143636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14</a:t>
            </a:r>
            <a:endParaRPr lang="el-GR" sz="12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5572132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12</a:t>
            </a:r>
            <a:endParaRPr lang="el-GR" sz="1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6715140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16</a:t>
            </a:r>
            <a:endParaRPr lang="el-GR" sz="1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858148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20</a:t>
            </a:r>
            <a:endParaRPr lang="el-GR" sz="1200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8358214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22</a:t>
            </a:r>
            <a:endParaRPr lang="el-GR" sz="12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7215206" y="635795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18</a:t>
            </a:r>
            <a:endParaRPr lang="el-GR" sz="1200" b="1" dirty="0"/>
          </a:p>
        </p:txBody>
      </p:sp>
      <p:sp>
        <p:nvSpPr>
          <p:cNvPr id="34" name="33 - TextBox"/>
          <p:cNvSpPr txBox="1"/>
          <p:nvPr/>
        </p:nvSpPr>
        <p:spPr>
          <a:xfrm>
            <a:off x="2000232" y="5572140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20</a:t>
            </a:r>
            <a:endParaRPr lang="el-GR" sz="1200" b="1" dirty="0"/>
          </a:p>
        </p:txBody>
      </p:sp>
      <p:sp>
        <p:nvSpPr>
          <p:cNvPr id="35" name="34 - TextBox"/>
          <p:cNvSpPr txBox="1"/>
          <p:nvPr/>
        </p:nvSpPr>
        <p:spPr>
          <a:xfrm>
            <a:off x="2000232" y="4929198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40</a:t>
            </a:r>
            <a:endParaRPr lang="el-GR" sz="1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071670" y="3571876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80</a:t>
            </a:r>
            <a:endParaRPr lang="el-GR" sz="1200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5500694" y="6488668"/>
            <a:ext cx="108395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b="1" dirty="0" smtClean="0"/>
              <a:t>Χρόνος (λεπτά)</a:t>
            </a:r>
            <a:endParaRPr lang="el-GR" sz="1100" b="1" dirty="0"/>
          </a:p>
        </p:txBody>
      </p:sp>
      <p:sp>
        <p:nvSpPr>
          <p:cNvPr id="38" name="37 - Ορθογώνιο"/>
          <p:cNvSpPr/>
          <p:nvPr/>
        </p:nvSpPr>
        <p:spPr>
          <a:xfrm rot="16362256">
            <a:off x="1148853" y="4816681"/>
            <a:ext cx="13115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b="1" dirty="0" smtClean="0"/>
              <a:t>Θερμοκρασία (</a:t>
            </a:r>
            <a:r>
              <a:rPr lang="en-US" sz="1100" b="1" baseline="30000" dirty="0" err="1" smtClean="0"/>
              <a:t>o</a:t>
            </a:r>
            <a:r>
              <a:rPr lang="en-US" sz="1100" b="1" dirty="0" err="1" smtClean="0"/>
              <a:t>C</a:t>
            </a:r>
            <a:r>
              <a:rPr lang="en-US" sz="1100" b="1" dirty="0" smtClean="0"/>
              <a:t>  </a:t>
            </a:r>
            <a:r>
              <a:rPr lang="el-GR" sz="1100" b="1" dirty="0" smtClean="0"/>
              <a:t>)</a:t>
            </a:r>
            <a:endParaRPr lang="el-GR" sz="1100" b="1" dirty="0"/>
          </a:p>
        </p:txBody>
      </p:sp>
      <p:cxnSp>
        <p:nvCxnSpPr>
          <p:cNvPr id="40" name="39 - Ευθεία γραμμή σύνδεσης"/>
          <p:cNvCxnSpPr/>
          <p:nvPr/>
        </p:nvCxnSpPr>
        <p:spPr>
          <a:xfrm>
            <a:off x="0" y="3429000"/>
            <a:ext cx="571472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642910" y="3286124"/>
            <a:ext cx="1214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Μικρό δοχείο</a:t>
            </a:r>
            <a:endParaRPr lang="el-GR" sz="12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0" y="3786190"/>
            <a:ext cx="571472" cy="1588"/>
          </a:xfrm>
          <a:prstGeom prst="line">
            <a:avLst/>
          </a:prstGeom>
          <a:ln w="222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642910" y="3643314"/>
            <a:ext cx="1214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λεκάνη</a:t>
            </a:r>
            <a:endParaRPr lang="el-GR" sz="1200" dirty="0"/>
          </a:p>
        </p:txBody>
      </p:sp>
      <p:sp>
        <p:nvSpPr>
          <p:cNvPr id="44" name="43 - TextBox"/>
          <p:cNvSpPr txBox="1"/>
          <p:nvPr/>
        </p:nvSpPr>
        <p:spPr>
          <a:xfrm>
            <a:off x="928662" y="164305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θ1</a:t>
            </a:r>
            <a:endParaRPr lang="el-GR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1643042" y="255960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θ2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3845</TotalTime>
  <Words>495</Words>
  <PresentationFormat>Προβολή στην οθόνη (4:3)</PresentationFormat>
  <Paragraphs>123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478</cp:revision>
  <dcterms:created xsi:type="dcterms:W3CDTF">2020-03-28T09:35:19Z</dcterms:created>
  <dcterms:modified xsi:type="dcterms:W3CDTF">2024-01-16T13:56:23Z</dcterms:modified>
</cp:coreProperties>
</file>