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273" r:id="rId8"/>
    <p:sldId id="297" r:id="rId9"/>
    <p:sldId id="274" r:id="rId10"/>
    <p:sldId id="322" r:id="rId11"/>
    <p:sldId id="323" r:id="rId12"/>
    <p:sldId id="324" r:id="rId13"/>
    <p:sldId id="325" r:id="rId14"/>
    <p:sldId id="326" r:id="rId15"/>
    <p:sldId id="327" r:id="rId16"/>
    <p:sldId id="332" r:id="rId17"/>
    <p:sldId id="333" r:id="rId18"/>
    <p:sldId id="334" r:id="rId19"/>
    <p:sldId id="335" r:id="rId20"/>
    <p:sldId id="328" r:id="rId21"/>
    <p:sldId id="329" r:id="rId22"/>
    <p:sldId id="330" r:id="rId23"/>
    <p:sldId id="331" r:id="rId24"/>
    <p:sldId id="290" r:id="rId25"/>
    <p:sldId id="295" r:id="rId26"/>
    <p:sldId id="296" r:id="rId27"/>
    <p:sldId id="29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00016" y="2214554"/>
            <a:ext cx="8743984" cy="1012823"/>
          </a:xfrm>
        </p:spPr>
        <p:txBody>
          <a:bodyPr>
            <a:normAutofit fontScale="90000"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ΜΑΖΑ – ΒΑΡΟΣ (ΒΑΡΥΤΗΤΑ) </a:t>
            </a:r>
            <a:r>
              <a:rPr lang="el-GR" dirty="0"/>
              <a:t>      </a:t>
            </a:r>
            <a:br>
              <a:rPr lang="el-GR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50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00034" y="1500174"/>
            <a:ext cx="671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/>
              <a:t>Βαρυτική δύναμη  = Βάρος  = Βαρύτητα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3429000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/>
              <a:t>Το βάρος είναι μια δύναμη …που έλκει δυο υλικά αντικείμενα</a:t>
            </a:r>
            <a:endParaRPr lang="en-US" sz="2400" u="sng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2500298" y="5929330"/>
            <a:ext cx="17145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5429256" y="5857892"/>
            <a:ext cx="1633550" cy="11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071802" y="55007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5786446" y="542926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429264"/>
            <a:ext cx="83407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357158" y="78579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Βαρυτική δύναμη  = Βάρος  = Βαρύτητα</a:t>
            </a:r>
            <a:endParaRPr lang="en-US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143248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/>
              <a:t>Όλα τα υλικά σώματα έλκονται  μεταξύ τους  …αυτή  η  έλξη  λέγεται βαρυτική  δύναμη</a:t>
            </a:r>
            <a:endParaRPr lang="en-US" sz="2400" u="sng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929190" y="6357958"/>
            <a:ext cx="121444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>
            <a:off x="6858016" y="6286520"/>
            <a:ext cx="120492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286380" y="592933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7143768" y="592933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0" y="4714884"/>
            <a:ext cx="2428860" cy="2143116"/>
          </a:xfrm>
          <a:prstGeom prst="cloudCallout">
            <a:avLst>
              <a:gd name="adj1" fmla="val 110945"/>
              <a:gd name="adj2" fmla="val 231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285720" y="5000636"/>
            <a:ext cx="20717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/>
              <a:t>Στις εικόνες το γράμμα  </a:t>
            </a:r>
            <a:r>
              <a:rPr lang="en-US" sz="2000" b="1" dirty="0" smtClean="0"/>
              <a:t>w</a:t>
            </a:r>
          </a:p>
          <a:p>
            <a:r>
              <a:rPr lang="el-GR" sz="2000" b="1" i="1" dirty="0" smtClean="0"/>
              <a:t>, </a:t>
            </a:r>
            <a:r>
              <a:rPr lang="el-GR" sz="2000" b="1" i="1" dirty="0"/>
              <a:t>συμβολίζει την δύναμη της βαρύτητας</a:t>
            </a:r>
            <a:endParaRPr lang="en-US" sz="2000" b="1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16252">
            <a:off x="4212380" y="6056857"/>
            <a:ext cx="969682" cy="5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8802">
            <a:off x="8101878" y="5817829"/>
            <a:ext cx="83407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00372"/>
            <a:ext cx="3590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16252">
            <a:off x="2808708" y="5695117"/>
            <a:ext cx="802257" cy="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</a:t>
            </a:r>
            <a:endParaRPr lang="en-US" sz="3200" b="1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428992" y="5572140"/>
            <a:ext cx="571504" cy="191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4714876" y="5072074"/>
            <a:ext cx="776294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4857752" y="48577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428596" y="857232"/>
            <a:ext cx="4450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Η βαρυτική  δύναμη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γίνεται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 μεγάλη  όταν: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14282" y="185736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απόσταση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μεταξύ των δύο σωμάτων  είναι σχετικά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μικρή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(δηλαδή τα δυο σώματα βρίσκονται κοντά).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85720" y="357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Όταν το ένα ή και τα δύο σώματα έχουν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μεγάλη μάζα.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14285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928662" y="200024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l-GR" sz="2400" u="sng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571472" y="6286520"/>
            <a:ext cx="135732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>
            <a:off x="7072330" y="6500834"/>
            <a:ext cx="127636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000100" y="585789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7572396" y="614364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16252">
            <a:off x="94065" y="5973858"/>
            <a:ext cx="802257" cy="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5039" y="6000768"/>
            <a:ext cx="718961" cy="6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214282" y="1428736"/>
            <a:ext cx="428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Η βαρυτική  δύναμη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γίνεται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 μικρή  όταν: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928662" y="2643182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απόσταση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μεταξύ των δύο σωμάτων  είναι σχετικά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μεγάλη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(δηλαδή τα δυο σώματα βρίσκονται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μακριά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142976" y="3929066"/>
            <a:ext cx="465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Όταν τα δύο σώματα έχουν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μικρή μάζα.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85720" y="150017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latin typeface="Arial" pitchFamily="34" charset="0"/>
              <a:cs typeface="Arial" pitchFamily="34" charset="0"/>
            </a:endParaRPr>
          </a:p>
          <a:p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115334"/>
            <a:ext cx="3143272" cy="320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TextBox"/>
          <p:cNvSpPr txBox="1"/>
          <p:nvPr/>
        </p:nvSpPr>
        <p:spPr>
          <a:xfrm>
            <a:off x="7072330" y="4572008"/>
            <a:ext cx="57150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/>
              <a:t>γη</a:t>
            </a:r>
            <a:endParaRPr lang="en-US" sz="2000" b="1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6894529" y="4106867"/>
            <a:ext cx="78581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6143636" y="4714884"/>
            <a:ext cx="785818" cy="1031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>
            <a:off x="7500958" y="4714884"/>
            <a:ext cx="930282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6929454" y="5429264"/>
            <a:ext cx="71438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Ορθογώνιο"/>
          <p:cNvSpPr/>
          <p:nvPr/>
        </p:nvSpPr>
        <p:spPr>
          <a:xfrm rot="11124679">
            <a:off x="7231742" y="5232735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</a:p>
        </p:txBody>
      </p:sp>
      <p:sp>
        <p:nvSpPr>
          <p:cNvPr id="26" name="25 - Ορθογώνιο"/>
          <p:cNvSpPr/>
          <p:nvPr/>
        </p:nvSpPr>
        <p:spPr>
          <a:xfrm>
            <a:off x="6357950" y="4429132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</a:p>
        </p:txBody>
      </p:sp>
      <p:sp>
        <p:nvSpPr>
          <p:cNvPr id="27" name="26 - Ορθογώνιο"/>
          <p:cNvSpPr/>
          <p:nvPr/>
        </p:nvSpPr>
        <p:spPr>
          <a:xfrm>
            <a:off x="7715272" y="4429132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</a:p>
        </p:txBody>
      </p:sp>
      <p:sp>
        <p:nvSpPr>
          <p:cNvPr id="28" name="27 - Ορθογώνιο"/>
          <p:cNvSpPr/>
          <p:nvPr/>
        </p:nvSpPr>
        <p:spPr>
          <a:xfrm>
            <a:off x="7249174" y="3857628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</a:p>
        </p:txBody>
      </p:sp>
      <p:sp>
        <p:nvSpPr>
          <p:cNvPr id="29" name="28 - Ορθογώνιο"/>
          <p:cNvSpPr/>
          <p:nvPr/>
        </p:nvSpPr>
        <p:spPr>
          <a:xfrm>
            <a:off x="500034" y="1714488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γη ασκεί βαρυτική δύναμη σε όλα τα υλικά αντικείμενα  που  βρίσκονται κοντά της.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571472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Αυτή η βαρυτική έλξη (ή βάρος) έχει φορά προς το κέντρο της γης….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28572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Δηλαδή η γη έλκει όλα τα αντικείμενα που βρίσκονται  κοντά της …….αυτή η έλξη ονομάζεται βάρος…..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285860"/>
            <a:ext cx="5786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Arial" pitchFamily="34" charset="0"/>
                <a:cs typeface="Arial" pitchFamily="34" charset="0"/>
              </a:rPr>
              <a:t>Μονάδα  μέτρησης της βαρύτητας:</a:t>
            </a:r>
          </a:p>
          <a:p>
            <a:endParaRPr lang="el-GR" sz="2400" u="sng" dirty="0">
              <a:latin typeface="Arial" pitchFamily="34" charset="0"/>
              <a:cs typeface="Arial" pitchFamily="34" charset="0"/>
            </a:endParaRPr>
          </a:p>
          <a:p>
            <a:r>
              <a:rPr lang="el-GR" sz="2400" dirty="0">
                <a:latin typeface="Arial" pitchFamily="34" charset="0"/>
                <a:cs typeface="Arial" pitchFamily="34" charset="0"/>
              </a:rPr>
              <a:t>Η βαρύτητα ή  βάρος είναι και αυτή μια δύναμη ……άρα </a:t>
            </a:r>
            <a:r>
              <a:rPr lang="el-GR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όπως όλες οι δυνάμεις θα έχει μονάδα  μέτρησης  τα  </a:t>
            </a:r>
            <a:r>
              <a:rPr lang="el-GR" sz="24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νιούτον</a:t>
            </a:r>
            <a:r>
              <a:rPr lang="el-GR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(Ν).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 rot="17878889" flipH="1">
            <a:off x="6977771" y="4728933"/>
            <a:ext cx="457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657" y="2428868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85720" y="2285992"/>
            <a:ext cx="5786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Μονάδα  μέτρησης της βαρύτητας:</a:t>
            </a:r>
          </a:p>
          <a:p>
            <a:endParaRPr lang="el-GR" sz="2400" u="sng" dirty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Η βαρύτητα ή  βάρος είναι και αυτή μια δύναμη ……άρα </a:t>
            </a:r>
            <a:r>
              <a:rPr lang="el-GR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όπως όλες οι δυνάμεις θα έχει μονάδα  μέτρησης  τα  </a:t>
            </a:r>
            <a:r>
              <a:rPr lang="el-GR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νιούτον</a:t>
            </a:r>
            <a:r>
              <a:rPr lang="el-GR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(Ν).</a:t>
            </a:r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5400000" flipH="1" flipV="1">
            <a:off x="6643702" y="4714884"/>
            <a:ext cx="135732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 rot="17878889" flipH="1">
            <a:off x="6661346" y="4639004"/>
            <a:ext cx="983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</a:t>
            </a:r>
            <a:r>
              <a:rPr lang="el-GR" sz="1400" b="1" dirty="0" smtClean="0">
                <a:solidFill>
                  <a:srgbClr val="FF0000"/>
                </a:solidFill>
              </a:rPr>
              <a:t> </a:t>
            </a:r>
            <a:r>
              <a:rPr lang="el-GR" sz="1400" b="1" dirty="0" smtClean="0">
                <a:solidFill>
                  <a:srgbClr val="FF0000"/>
                </a:solidFill>
              </a:rPr>
              <a:t>= 700Ν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l-GR" dirty="0" smtClean="0"/>
              <a:t>0</a:t>
            </a:r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785786" y="521495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l-GR" dirty="0" smtClean="0"/>
              <a:t> η βαρυτική δύναμη που δέχεται ο άνθρωπος από την γη είναι 700Ν (=700 </a:t>
            </a:r>
            <a:r>
              <a:rPr lang="el-GR" dirty="0" err="1" smtClean="0"/>
              <a:t>νιούτον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857364"/>
            <a:ext cx="4929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Εάν ξέρω την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μάζα ενός σώματος που βρίσκεται  πάνω στην γη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 τότε μπορώ να βρω…..  την δύναμη της βαρύτητας… που δέχεται από την ….γη 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…….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αν πολλαπλασιάσω   την  μάζα (που είναι σε  κιλά) ….. με τον αριθμό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l-GR" dirty="0" smtClean="0"/>
              <a:t>0</a:t>
            </a:r>
            <a:r>
              <a:rPr lang="en-US" dirty="0" smtClean="0"/>
              <a:t>kg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928802"/>
            <a:ext cx="6066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- Ευθύγραμμο βέλος σύνδεσης"/>
          <p:cNvCxnSpPr/>
          <p:nvPr/>
        </p:nvCxnSpPr>
        <p:spPr>
          <a:xfrm rot="5400000">
            <a:off x="7419996" y="2581268"/>
            <a:ext cx="509590" cy="61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 rot="20976213" flipH="1">
            <a:off x="7318992" y="2538284"/>
            <a:ext cx="45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8072462" y="207167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0,2  </a:t>
            </a:r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15" name="14 - TextBox"/>
          <p:cNvSpPr txBox="1"/>
          <p:nvPr/>
        </p:nvSpPr>
        <p:spPr>
          <a:xfrm>
            <a:off x="2714612" y="61436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Ακολουθεί παράδειγμα ….</a:t>
            </a:r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 rot="17242296" flipH="1">
            <a:off x="6589910" y="4719256"/>
            <a:ext cx="983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</a:t>
            </a:r>
            <a:r>
              <a:rPr lang="el-GR" sz="1400" b="1" dirty="0" smtClean="0">
                <a:solidFill>
                  <a:srgbClr val="FF0000"/>
                </a:solidFill>
              </a:rPr>
              <a:t> </a:t>
            </a:r>
            <a:r>
              <a:rPr lang="el-GR" sz="1400" b="1" dirty="0" smtClean="0">
                <a:solidFill>
                  <a:srgbClr val="FF0000"/>
                </a:solidFill>
              </a:rPr>
              <a:t>= 700Ν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500034" y="2571744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Παράδειγμα</a:t>
            </a:r>
            <a:r>
              <a:rPr lang="el-GR" sz="2400" dirty="0" smtClean="0"/>
              <a:t> αν ένας άνθρωπος έχει μάζα 70</a:t>
            </a:r>
            <a:r>
              <a:rPr lang="en-US" sz="2400" dirty="0" smtClean="0"/>
              <a:t>kg,</a:t>
            </a:r>
            <a:r>
              <a:rPr lang="el-GR" sz="2400" dirty="0" smtClean="0"/>
              <a:t> </a:t>
            </a:r>
          </a:p>
          <a:p>
            <a:endParaRPr lang="el-GR" sz="2400" dirty="0" smtClean="0"/>
          </a:p>
          <a:p>
            <a:r>
              <a:rPr lang="el-GR" sz="2400" dirty="0" smtClean="0"/>
              <a:t>70 * </a:t>
            </a:r>
            <a:r>
              <a:rPr lang="en-US" sz="2400" dirty="0" smtClean="0"/>
              <a:t>10</a:t>
            </a:r>
            <a:r>
              <a:rPr lang="el-GR" sz="2400" dirty="0" smtClean="0"/>
              <a:t>  =</a:t>
            </a:r>
            <a:r>
              <a:rPr lang="en-US" sz="2400" dirty="0" smtClean="0"/>
              <a:t>700</a:t>
            </a:r>
            <a:r>
              <a:rPr lang="el-GR" sz="2400" dirty="0" smtClean="0"/>
              <a:t> Ν</a:t>
            </a:r>
          </a:p>
          <a:p>
            <a:endParaRPr lang="el-GR" sz="2400" dirty="0" smtClean="0"/>
          </a:p>
          <a:p>
            <a:r>
              <a:rPr lang="el-GR" sz="2400" dirty="0" smtClean="0"/>
              <a:t>τότε θα δέχεται από την γη βαρυτική δύναμη περίπου </a:t>
            </a:r>
            <a:r>
              <a:rPr lang="en-US" sz="2400" dirty="0" smtClean="0"/>
              <a:t>700</a:t>
            </a:r>
            <a:r>
              <a:rPr lang="el-GR" sz="2400" dirty="0" smtClean="0"/>
              <a:t>Ν</a:t>
            </a:r>
            <a:endParaRPr lang="en-US" sz="2400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l-GR" dirty="0" smtClean="0"/>
              <a:t>0</a:t>
            </a:r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36" name="35 - Επεξήγηση με σύννεφο"/>
          <p:cNvSpPr/>
          <p:nvPr/>
        </p:nvSpPr>
        <p:spPr>
          <a:xfrm>
            <a:off x="0" y="1714488"/>
            <a:ext cx="5572132" cy="4643446"/>
          </a:xfrm>
          <a:prstGeom prst="cloudCallout">
            <a:avLst>
              <a:gd name="adj1" fmla="val 69296"/>
              <a:gd name="adj2" fmla="val 25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 rot="17468438" flipH="1">
            <a:off x="6544151" y="4932455"/>
            <a:ext cx="983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</a:t>
            </a:r>
            <a:r>
              <a:rPr lang="el-GR" sz="1400" b="1" dirty="0" smtClean="0">
                <a:solidFill>
                  <a:srgbClr val="FF0000"/>
                </a:solidFill>
              </a:rPr>
              <a:t> </a:t>
            </a:r>
            <a:r>
              <a:rPr lang="el-GR" sz="1400" b="1" dirty="0" smtClean="0">
                <a:solidFill>
                  <a:srgbClr val="FF0000"/>
                </a:solidFill>
              </a:rPr>
              <a:t>= 700Ν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657" y="2571744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285860"/>
            <a:ext cx="5786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Μονάδα  μέτρησης της βαρύτητας:</a:t>
            </a:r>
          </a:p>
          <a:p>
            <a:endParaRPr lang="el-GR" sz="2400" u="sng" dirty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Η βαρύτητα ή  βάρος είναι και αυτή μια δύναμη ……άρα </a:t>
            </a:r>
            <a:r>
              <a:rPr lang="el-GR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όπως όλες οι δυνάμεις θα έχει μονάδα  μέτρησης  τα  </a:t>
            </a:r>
            <a:r>
              <a:rPr lang="el-GR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νιούτον</a:t>
            </a:r>
            <a:r>
              <a:rPr lang="el-GR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(Ν).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642910" y="4929198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Παράδειγμα</a:t>
            </a:r>
            <a:r>
              <a:rPr lang="el-GR" sz="2400" dirty="0" smtClean="0"/>
              <a:t> αν ένας άνθρωπος έχει μάζα </a:t>
            </a:r>
            <a:r>
              <a:rPr lang="en-US" sz="2400" dirty="0" smtClean="0"/>
              <a:t>5</a:t>
            </a:r>
            <a:r>
              <a:rPr lang="el-GR" sz="2400" dirty="0" smtClean="0"/>
              <a:t>0</a:t>
            </a:r>
            <a:r>
              <a:rPr lang="en-US" sz="2400" dirty="0" smtClean="0"/>
              <a:t>kg, </a:t>
            </a:r>
            <a:r>
              <a:rPr lang="el-GR" sz="2400" dirty="0" smtClean="0"/>
              <a:t>τότε θα δέχεται από την γη βαρυτική δύναμη περίπου </a:t>
            </a:r>
            <a:r>
              <a:rPr lang="en-US" sz="2400" dirty="0" smtClean="0"/>
              <a:t>5</a:t>
            </a:r>
            <a:r>
              <a:rPr lang="el-GR" sz="2400" dirty="0" smtClean="0"/>
              <a:t>00Ν</a:t>
            </a:r>
            <a:endParaRPr lang="en-US" sz="2400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 rot="17878889" flipH="1">
            <a:off x="6618703" y="4790975"/>
            <a:ext cx="82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Β</a:t>
            </a:r>
            <a:r>
              <a:rPr lang="en-US" sz="1200" b="1" dirty="0" smtClean="0">
                <a:solidFill>
                  <a:srgbClr val="FF0000"/>
                </a:solidFill>
              </a:rPr>
              <a:t> =500N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0</a:t>
            </a:r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36" name="35 - Επεξήγηση με σύννεφο"/>
          <p:cNvSpPr/>
          <p:nvPr/>
        </p:nvSpPr>
        <p:spPr>
          <a:xfrm>
            <a:off x="0" y="4429132"/>
            <a:ext cx="5143536" cy="2428868"/>
          </a:xfrm>
          <a:prstGeom prst="cloudCallout">
            <a:avLst>
              <a:gd name="adj1" fmla="val 72704"/>
              <a:gd name="adj2" fmla="val 2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500034" y="1357298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/>
              <a:t>Όλα</a:t>
            </a:r>
            <a:r>
              <a:rPr lang="el-GR" sz="2800" dirty="0"/>
              <a:t> τα υλικά </a:t>
            </a:r>
            <a:r>
              <a:rPr lang="el-GR" sz="2800" u="sng" dirty="0"/>
              <a:t>σώματα</a:t>
            </a:r>
            <a:r>
              <a:rPr lang="el-GR" sz="2800" dirty="0"/>
              <a:t> και σωματίδια </a:t>
            </a:r>
            <a:r>
              <a:rPr lang="el-GR" sz="2800" u="sng" dirty="0"/>
              <a:t>έχουν </a:t>
            </a:r>
            <a:r>
              <a:rPr lang="el-GR" sz="2800" u="sng" dirty="0" err="1">
                <a:solidFill>
                  <a:srgbClr val="FF0000"/>
                </a:solidFill>
              </a:rPr>
              <a:t>μάζα</a:t>
            </a:r>
            <a:r>
              <a:rPr lang="el-GR" sz="2800" dirty="0" err="1"/>
              <a:t>…….έναν</a:t>
            </a:r>
            <a:r>
              <a:rPr lang="el-GR" sz="2800" dirty="0"/>
              <a:t> αριθμό….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143504" y="578645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Στη φυσική </a:t>
            </a:r>
            <a:r>
              <a:rPr lang="el-GR" u="sng" dirty="0"/>
              <a:t>σωματίδια</a:t>
            </a:r>
            <a:r>
              <a:rPr lang="el-GR" dirty="0"/>
              <a:t> είναι τα πρωτόνια, τα ηλεκτρόνια τα άτομα, ιόντα……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857232"/>
            <a:ext cx="2866627" cy="267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3538544" cy="20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- TextBox"/>
          <p:cNvSpPr txBox="1"/>
          <p:nvPr/>
        </p:nvSpPr>
        <p:spPr>
          <a:xfrm>
            <a:off x="285720" y="385762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Και στην </a:t>
            </a:r>
            <a:r>
              <a:rPr lang="en-US" sz="2400" dirty="0"/>
              <a:t> </a:t>
            </a:r>
            <a:r>
              <a:rPr lang="el-GR" sz="2400" dirty="0"/>
              <a:t>γη και στην σελήνη, η </a:t>
            </a:r>
            <a:r>
              <a:rPr lang="el-GR" sz="2400" b="1" dirty="0"/>
              <a:t>μάζα</a:t>
            </a:r>
            <a:r>
              <a:rPr lang="el-GR" sz="2400" dirty="0"/>
              <a:t> του ίδιου αθλητή ….. είναι η </a:t>
            </a:r>
            <a:r>
              <a:rPr lang="el-GR" sz="2400" b="1" dirty="0"/>
              <a:t>ίδια</a:t>
            </a:r>
            <a:r>
              <a:rPr lang="el-GR" sz="2400" dirty="0"/>
              <a:t>,   είναι 70</a:t>
            </a:r>
            <a:r>
              <a:rPr lang="en-US" sz="2400" dirty="0"/>
              <a:t>kg</a:t>
            </a:r>
            <a:r>
              <a:rPr lang="el-GR" sz="2400" dirty="0"/>
              <a:t>.</a:t>
            </a:r>
          </a:p>
        </p:txBody>
      </p:sp>
      <p:sp>
        <p:nvSpPr>
          <p:cNvPr id="35" name="34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1927946" cy="18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TextBox"/>
          <p:cNvSpPr txBox="1"/>
          <p:nvPr/>
        </p:nvSpPr>
        <p:spPr>
          <a:xfrm>
            <a:off x="3214678" y="6429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61779">
            <a:off x="2605268" y="287207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357158" y="235743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σελήνη</a:t>
            </a:r>
            <a:endParaRPr lang="el-GR" sz="24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8001024" y="3286124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γη 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14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1927946" cy="18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214282" y="4180344"/>
            <a:ext cx="4857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ΠΡΟΣΟΧΗ!!  Το βάρος του αθλητή  στην </a:t>
            </a:r>
            <a:r>
              <a:rPr lang="el-GR" sz="2400" b="1" dirty="0"/>
              <a:t>γη</a:t>
            </a:r>
            <a:r>
              <a:rPr lang="el-GR" sz="2400" dirty="0"/>
              <a:t> είναι </a:t>
            </a:r>
            <a:r>
              <a:rPr lang="en-US" sz="2400" b="1" dirty="0" smtClean="0"/>
              <a:t>700</a:t>
            </a:r>
            <a:r>
              <a:rPr lang="el-GR" sz="2400" b="1" dirty="0" smtClean="0"/>
              <a:t>Ν</a:t>
            </a:r>
            <a:r>
              <a:rPr lang="el-GR" sz="2400" dirty="0"/>
              <a:t>.</a:t>
            </a:r>
          </a:p>
          <a:p>
            <a:endParaRPr lang="el-GR" sz="2400" dirty="0"/>
          </a:p>
          <a:p>
            <a:r>
              <a:rPr lang="el-GR" sz="2400" dirty="0"/>
              <a:t>Στη σελήνη  η δύναμη του βάρους που δέχεται ο αθλητής από την </a:t>
            </a:r>
            <a:r>
              <a:rPr lang="el-GR" sz="2400" b="1" dirty="0"/>
              <a:t>σελήνη</a:t>
            </a:r>
            <a:r>
              <a:rPr lang="el-GR" sz="2400" dirty="0"/>
              <a:t> είναι περίπου  </a:t>
            </a:r>
            <a:r>
              <a:rPr lang="el-GR" sz="2400" b="1" dirty="0"/>
              <a:t>117Ν</a:t>
            </a:r>
            <a:r>
              <a:rPr lang="el-GR" sz="2400" dirty="0"/>
              <a:t>….</a:t>
            </a:r>
          </a:p>
          <a:p>
            <a:endParaRPr lang="en-US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3214678" y="6429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61779">
            <a:off x="2605268" y="287207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ύγραμμο βέλος σύνδεσης"/>
          <p:cNvCxnSpPr/>
          <p:nvPr/>
        </p:nvCxnSpPr>
        <p:spPr>
          <a:xfrm rot="10800000" flipV="1">
            <a:off x="2214546" y="1000108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 rot="559919" flipH="1">
            <a:off x="6802128" y="4996825"/>
            <a:ext cx="855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</a:t>
            </a:r>
            <a:r>
              <a:rPr lang="el-GR" sz="1100" b="1" dirty="0" smtClean="0">
                <a:solidFill>
                  <a:srgbClr val="FF0000"/>
                </a:solidFill>
              </a:rPr>
              <a:t> =700Ν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357158" y="235743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σελήνη</a:t>
            </a:r>
            <a:endParaRPr lang="el-GR" sz="2400" b="1" dirty="0"/>
          </a:p>
        </p:txBody>
      </p:sp>
      <p:sp>
        <p:nvSpPr>
          <p:cNvPr id="29" name="28 - Ορθογώνιο"/>
          <p:cNvSpPr/>
          <p:nvPr/>
        </p:nvSpPr>
        <p:spPr>
          <a:xfrm>
            <a:off x="8001024" y="3286124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γη </a:t>
            </a:r>
            <a:endParaRPr lang="el-GR" sz="4000" b="1" dirty="0"/>
          </a:p>
        </p:txBody>
      </p:sp>
      <p:sp>
        <p:nvSpPr>
          <p:cNvPr id="21" name="20 - TextBox"/>
          <p:cNvSpPr txBox="1"/>
          <p:nvPr/>
        </p:nvSpPr>
        <p:spPr>
          <a:xfrm rot="2175683" flipH="1">
            <a:off x="1998184" y="729649"/>
            <a:ext cx="86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W</a:t>
            </a:r>
            <a:r>
              <a:rPr lang="el-GR" sz="1200" b="1" dirty="0" smtClean="0">
                <a:solidFill>
                  <a:srgbClr val="FF0000"/>
                </a:solidFill>
              </a:rPr>
              <a:t> =117Ν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  <p:bldP spid="24" grpId="0"/>
      <p:bldP spid="27" grpId="0"/>
      <p:bldP spid="28" grpId="0"/>
      <p:bldP spid="2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TextBox"/>
          <p:cNvSpPr txBox="1"/>
          <p:nvPr/>
        </p:nvSpPr>
        <p:spPr>
          <a:xfrm>
            <a:off x="285720" y="3571876"/>
            <a:ext cx="4857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ΠΡΟΣΟΧΗ!!</a:t>
            </a:r>
          </a:p>
          <a:p>
            <a:r>
              <a:rPr lang="el-GR" sz="2400" dirty="0"/>
              <a:t>Γενικά το ίδιο σώμα, όταν  βρίσκεται στο  φεγγάρι  (σελήνη),  το φεγγάρι θα του ασκεί βαρυτική  δύναμη…..6 φορές  μικρότερη,   από αυτή   που θα του ασκεί   η </a:t>
            </a:r>
            <a:r>
              <a:rPr lang="el-GR" sz="2400" dirty="0" smtClean="0"/>
              <a:t>γη</a:t>
            </a:r>
            <a:r>
              <a:rPr lang="el-GR" sz="2400" dirty="0"/>
              <a:t>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 rot="17878889" flipH="1">
            <a:off x="6841872" y="4667742"/>
            <a:ext cx="45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1927946" cy="18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- TextBox"/>
          <p:cNvSpPr txBox="1"/>
          <p:nvPr/>
        </p:nvSpPr>
        <p:spPr>
          <a:xfrm>
            <a:off x="3214678" y="6429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61779">
            <a:off x="2605268" y="287207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ύγραμμο βέλος σύνδεσης"/>
          <p:cNvCxnSpPr/>
          <p:nvPr/>
        </p:nvCxnSpPr>
        <p:spPr>
          <a:xfrm rot="10800000" flipV="1">
            <a:off x="2214546" y="1000108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 rot="17878889" flipH="1">
            <a:off x="1912650" y="810090"/>
            <a:ext cx="45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357158" y="235743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σελήνη</a:t>
            </a:r>
            <a:endParaRPr lang="el-GR" sz="2400" b="1" dirty="0"/>
          </a:p>
        </p:txBody>
      </p:sp>
      <p:sp>
        <p:nvSpPr>
          <p:cNvPr id="29" name="28 - Ορθογώνιο"/>
          <p:cNvSpPr/>
          <p:nvPr/>
        </p:nvSpPr>
        <p:spPr>
          <a:xfrm>
            <a:off x="8001024" y="3286124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γη 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2" grpId="0"/>
      <p:bldP spid="24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21510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785814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28596" y="285728"/>
            <a:ext cx="7572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ένα ορισμένο τόπο  στη γη, δύο σώματα που έχουν την ίδια μάζα, θα έχουν και το ίδιο βάρος. ( Δηλαδή θα </a:t>
            </a:r>
            <a:r>
              <a:rPr lang="en-US" dirty="0" smtClean="0"/>
              <a:t> </a:t>
            </a:r>
            <a:r>
              <a:rPr lang="el-GR" dirty="0" smtClean="0"/>
              <a:t>τους ασκείται από τη γη η ίδια βαρυτική δύναμη)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Παράδειγμα</a:t>
            </a:r>
            <a:r>
              <a:rPr lang="el-GR" dirty="0" smtClean="0"/>
              <a:t>: Ένας άνθρωπος που είναι 70</a:t>
            </a:r>
            <a:r>
              <a:rPr lang="en-US" dirty="0" smtClean="0"/>
              <a:t>kg, </a:t>
            </a:r>
            <a:r>
              <a:rPr lang="el-GR" dirty="0" smtClean="0"/>
              <a:t>βρίσκεται στον ίδιο τόπο με μία αγελάδα που επίσης έχει μάζα 70 </a:t>
            </a:r>
            <a:r>
              <a:rPr lang="en-US" dirty="0" smtClean="0"/>
              <a:t>kg</a:t>
            </a:r>
            <a:r>
              <a:rPr lang="el-GR" dirty="0" smtClean="0"/>
              <a:t>.  Άρα η  γη θα ασκεί την ίδια βαρυτική δύναμη και στην αγελάδα και στον άνθρωπο 700N</a:t>
            </a:r>
            <a:r>
              <a:rPr lang="en-US" dirty="0" smtClean="0"/>
              <a:t> .</a:t>
            </a: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956158" cy="22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5400000">
            <a:off x="1286646" y="5785660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14884"/>
            <a:ext cx="1357322" cy="11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5286380" y="47863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r>
              <a:rPr lang="el-GR" b="1" dirty="0" smtClean="0"/>
              <a:t>0</a:t>
            </a:r>
            <a:r>
              <a:rPr lang="en-US" b="1" dirty="0" smtClean="0"/>
              <a:t>kg</a:t>
            </a:r>
            <a:endParaRPr lang="en-US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1785918" y="457200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r>
              <a:rPr lang="el-GR" b="1" dirty="0" smtClean="0"/>
              <a:t>0</a:t>
            </a:r>
            <a:r>
              <a:rPr lang="en-US" b="1" dirty="0" smtClean="0"/>
              <a:t>kg</a:t>
            </a:r>
            <a:endParaRPr lang="en-US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>
            <a:off x="4429918" y="5928536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1785918" y="557214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700 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929190" y="57864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700 Ν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28662" y="642918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Σταθμά</a:t>
            </a:r>
            <a:r>
              <a:rPr lang="el-GR" dirty="0" smtClean="0"/>
              <a:t> είναι υλικά σώματα των οποίων η μάζα τους είναι γνωστή,  πάνω  στα σταθμά αναγράφεται και η μάζα τους.</a:t>
            </a:r>
          </a:p>
          <a:p>
            <a:endParaRPr lang="el-GR" dirty="0" smtClean="0"/>
          </a:p>
          <a:p>
            <a:r>
              <a:rPr lang="el-GR" dirty="0" smtClean="0"/>
              <a:t>  Στην παρακάτω εικόνα φαίνονται μερικά σταθμά:  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1063"/>
            <a:ext cx="3894137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2357422" y="3500438"/>
            <a:ext cx="2000264" cy="1714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4500562" y="328612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Σταθμό 2</a:t>
            </a:r>
            <a:r>
              <a:rPr lang="en-US" dirty="0" smtClean="0"/>
              <a:t>kg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3714744" y="4429132"/>
            <a:ext cx="2000264" cy="1714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5786446" y="421481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Σταθμό </a:t>
            </a:r>
            <a:r>
              <a:rPr lang="en-US" dirty="0" smtClean="0"/>
              <a:t>0,5 kg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581501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4786314" y="3786190"/>
            <a:ext cx="164307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286512" y="3500438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συνολική μάζα των σταθμών είναι 1000 </a:t>
            </a:r>
            <a:r>
              <a:rPr lang="en-US" dirty="0" err="1" smtClean="0"/>
              <a:t>gr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500034" y="357166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smtClean="0">
                <a:solidFill>
                  <a:srgbClr val="FF0000"/>
                </a:solidFill>
              </a:rPr>
              <a:t>ζυγαριά</a:t>
            </a:r>
            <a:r>
              <a:rPr lang="el-GR" dirty="0" smtClean="0"/>
              <a:t> που φαίνεται  στην παρακάτω εικόνα </a:t>
            </a:r>
            <a:r>
              <a:rPr lang="el-GR" b="1" dirty="0" smtClean="0">
                <a:solidFill>
                  <a:srgbClr val="FF0000"/>
                </a:solidFill>
              </a:rPr>
              <a:t>ισορροπεί</a:t>
            </a:r>
            <a:r>
              <a:rPr lang="el-GR" dirty="0" smtClean="0"/>
              <a:t> , άρα η μάζα του μπουκαλιού θα είναι ίση με τη συνολική μάζα των σταθμών .</a:t>
            </a:r>
          </a:p>
          <a:p>
            <a:endParaRPr lang="el-GR" dirty="0" smtClean="0"/>
          </a:p>
          <a:p>
            <a:r>
              <a:rPr lang="el-GR" dirty="0" smtClean="0"/>
              <a:t> Επειδή η </a:t>
            </a:r>
            <a:r>
              <a:rPr lang="el-GR" u="sng" dirty="0" smtClean="0"/>
              <a:t>συνολική μάζα των σταθμών είναι 1000 </a:t>
            </a:r>
            <a:r>
              <a:rPr lang="en-US" u="sng" dirty="0" err="1" smtClean="0"/>
              <a:t>gr</a:t>
            </a:r>
            <a:r>
              <a:rPr lang="en-US" u="sng" dirty="0" smtClean="0"/>
              <a:t> </a:t>
            </a:r>
            <a:r>
              <a:rPr lang="en-US" dirty="0" smtClean="0"/>
              <a:t>,</a:t>
            </a:r>
            <a:r>
              <a:rPr lang="el-GR" dirty="0" smtClean="0"/>
              <a:t> άρα και η μάζα του  μπουκαλιού θα είναι 1000 </a:t>
            </a:r>
            <a:r>
              <a:rPr lang="en-US" dirty="0" err="1" smtClean="0"/>
              <a:t>gr</a:t>
            </a:r>
            <a:r>
              <a:rPr lang="el-GR" dirty="0" smtClean="0"/>
              <a:t>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785814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5286380" y="48577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200</a:t>
            </a:r>
            <a:r>
              <a:rPr lang="en-US" b="1" dirty="0" err="1" smtClean="0"/>
              <a:t>gr</a:t>
            </a:r>
            <a:endParaRPr lang="en-US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>
            <a:off x="4429918" y="5928536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4929190" y="57864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B = 2 </a:t>
            </a:r>
            <a:r>
              <a:rPr lang="el-GR" b="1" dirty="0" smtClean="0">
                <a:solidFill>
                  <a:srgbClr val="FF0000"/>
                </a:solidFill>
              </a:rPr>
              <a:t> 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142976" y="142852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Άσκηση 1</a:t>
            </a:r>
            <a:endParaRPr lang="el-GR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214282" y="57148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Έστω ένα αντικείμενο έχει μάζα 200 γραμμάρια,  πόση βαρυτική δύναμη δέχεται αυτό το αντικείμενο από τη γη;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714884"/>
            <a:ext cx="83407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2428860" y="11429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ΛΥΣΗ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571472" y="157161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Πρώτα θα μετατρέψω τα γραμμάρια σε κιλά,  για να το κάνουμε αυτό διαιρώ τα γραμμάρια με το 1000 ( αφού Το 1 κιλό είναι 1000 γραμμάρια) 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1071538" y="23574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200: 1000=</a:t>
            </a:r>
            <a:r>
              <a:rPr lang="en-US" dirty="0" smtClean="0"/>
              <a:t> </a:t>
            </a:r>
            <a:r>
              <a:rPr lang="el-GR" dirty="0" smtClean="0"/>
              <a:t>0,2 </a:t>
            </a:r>
            <a:r>
              <a:rPr lang="en-US" dirty="0" err="1" smtClean="0"/>
              <a:t>kgr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357158" y="282883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 συνέχεια πολλαπλασιάζω τη μάζα που είναι σε κιλά με τον αριθμό 10,  για να βρω τη βαρυτική δύναμη που ασκεί η γη  στο αντικείμενο :</a:t>
            </a:r>
          </a:p>
          <a:p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2143108" y="364331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0,2 </a:t>
            </a:r>
            <a:r>
              <a:rPr lang="en-US" dirty="0" smtClean="0"/>
              <a:t>x 10 =  2  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785794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Η </a:t>
            </a:r>
            <a:r>
              <a:rPr lang="el-GR" sz="2800" u="sng" dirty="0"/>
              <a:t>μάζα</a:t>
            </a:r>
            <a:r>
              <a:rPr lang="el-GR" sz="2800" dirty="0"/>
              <a:t> ενός υλικού σώματος είναι ένας </a:t>
            </a:r>
            <a:r>
              <a:rPr lang="el-GR" sz="2800" u="sng" dirty="0"/>
              <a:t>αριθμός</a:t>
            </a:r>
            <a:r>
              <a:rPr lang="el-GR" sz="2800" dirty="0"/>
              <a:t> που δείχνει από </a:t>
            </a:r>
            <a:r>
              <a:rPr lang="el-GR" sz="2800" u="sng" dirty="0"/>
              <a:t>πόση ύλη αποτελείται το σώμα.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2571744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/>
              <a:t>Παράδειγμα</a:t>
            </a:r>
            <a:r>
              <a:rPr lang="el-GR" sz="2800" dirty="0"/>
              <a:t> η μάζα της </a:t>
            </a:r>
            <a:r>
              <a:rPr lang="el-GR" sz="2800" u="sng" dirty="0"/>
              <a:t>γης</a:t>
            </a:r>
            <a:r>
              <a:rPr lang="el-GR" sz="2800" dirty="0"/>
              <a:t> θα είναι πολύ μεγαλύτερη από τη μάζα ενός </a:t>
            </a:r>
            <a:r>
              <a:rPr lang="el-GR" sz="2800" u="sng" dirty="0"/>
              <a:t>φορτηγού</a:t>
            </a:r>
            <a:r>
              <a:rPr lang="el-GR" sz="2800" dirty="0"/>
              <a:t>.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92" y="2071678"/>
            <a:ext cx="4711712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39713"/>
            <a:ext cx="2424115" cy="17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214546" y="3824591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r>
              <a:rPr lang="el-GR" sz="2400" dirty="0" smtClean="0"/>
              <a:t>    </a:t>
            </a:r>
            <a:r>
              <a:rPr lang="el-GR" sz="2400" dirty="0"/>
              <a:t>γραμμάρια</a:t>
            </a:r>
            <a:r>
              <a:rPr lang="en-US" sz="2400" dirty="0"/>
              <a:t>       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785786" y="1000108"/>
            <a:ext cx="304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Μονάδες μέτρησης της μάζας: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285852" y="2000240"/>
            <a:ext cx="1013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 </a:t>
            </a:r>
            <a:r>
              <a:rPr lang="el-GR" sz="2400" dirty="0" smtClean="0"/>
              <a:t>κιλά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928662" y="3824591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gr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1714480" y="3824591"/>
            <a:ext cx="328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785786" y="2000240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kg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127068"/>
            <a:ext cx="2714612" cy="2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1000100" y="6488668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u="sng" dirty="0"/>
              <a:t>γη έχει μάζα    περίπου </a:t>
            </a:r>
            <a:r>
              <a:rPr lang="el-GR" dirty="0"/>
              <a:t>6</a:t>
            </a:r>
            <a:r>
              <a:rPr lang="en-US" dirty="0"/>
              <a:t>×10</a:t>
            </a:r>
            <a:r>
              <a:rPr lang="en-US" baseline="30000" dirty="0"/>
              <a:t>24</a:t>
            </a:r>
            <a:r>
              <a:rPr lang="en-US" dirty="0"/>
              <a:t> kg</a:t>
            </a:r>
            <a:r>
              <a:rPr lang="el-GR" dirty="0"/>
              <a:t> =6000000000000000000000000</a:t>
            </a:r>
            <a:r>
              <a:rPr lang="en-US" dirty="0" smtClean="0"/>
              <a:t>kg</a:t>
            </a:r>
            <a:endParaRPr lang="en-US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ΜΑΖΑ</a:t>
            </a:r>
            <a:endParaRPr lang="en-US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357554" y="1071546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Ένα </a:t>
            </a:r>
            <a:r>
              <a:rPr lang="el-GR" u="sng" dirty="0"/>
              <a:t>βιβλίο</a:t>
            </a:r>
            <a:r>
              <a:rPr lang="el-GR" dirty="0"/>
              <a:t>  μπορεί </a:t>
            </a:r>
            <a:r>
              <a:rPr lang="el-GR" u="sng" dirty="0"/>
              <a:t> να έχει μάζα    </a:t>
            </a:r>
            <a:r>
              <a:rPr lang="el-GR" dirty="0"/>
              <a:t>περίπου   1</a:t>
            </a:r>
            <a:r>
              <a:rPr lang="en-US" dirty="0"/>
              <a:t>kg</a:t>
            </a:r>
            <a:r>
              <a:rPr lang="el-GR" dirty="0"/>
              <a:t>  = 1000</a:t>
            </a:r>
            <a:r>
              <a:rPr lang="en-US" dirty="0" err="1"/>
              <a:t>gr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1857388" cy="13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260" y="142852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0" y="4286256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</a:t>
            </a:r>
            <a:r>
              <a:rPr lang="el-GR" u="sng" dirty="0" smtClean="0"/>
              <a:t>φορτηγό έχει μάζα 3.500</a:t>
            </a:r>
            <a:r>
              <a:rPr lang="en-US" u="sng" dirty="0" smtClean="0"/>
              <a:t> kg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02715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127068"/>
            <a:ext cx="2714612" cy="2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00034" y="3714752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/>
              <a:t>Παραδείγματα</a:t>
            </a:r>
            <a:r>
              <a:rPr lang="el-GR" sz="2400" dirty="0"/>
              <a:t>: </a:t>
            </a:r>
          </a:p>
          <a:p>
            <a:r>
              <a:rPr lang="el-GR" sz="2400" dirty="0"/>
              <a:t>Η μάζα του φορτηγού, της  γης,   του βιβλίου …. παραμένει η ίδια όπου και αν βάλω …..το φορτηγό,  την γη,  το βιβλίο</a:t>
            </a:r>
            <a:r>
              <a:rPr lang="el-GR" sz="2400" dirty="0" smtClean="0"/>
              <a:t>….</a:t>
            </a:r>
            <a:r>
              <a:rPr lang="el-GR" sz="2400" u="sng" dirty="0" smtClean="0"/>
              <a:t> </a:t>
            </a:r>
            <a:endParaRPr lang="en-US" sz="24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214546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500034" y="1071546"/>
            <a:ext cx="7777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/>
              <a:t>Η μάζα των υλικών σωμάτων</a:t>
            </a:r>
            <a:r>
              <a:rPr lang="el-GR" sz="2400" dirty="0"/>
              <a:t>,  δεν μεταβάλλεται (σε κανονικές συνθήκες……) αλλά </a:t>
            </a:r>
            <a:r>
              <a:rPr lang="el-GR" sz="2400" u="sng" dirty="0"/>
              <a:t>παραμένει η ίδια….</a:t>
            </a:r>
            <a:r>
              <a:rPr lang="el-GR" sz="2400" dirty="0"/>
              <a:t>. όπου και αν βάλω το σώμα…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57166"/>
            <a:ext cx="131014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90041">
            <a:off x="5394195" y="1433543"/>
            <a:ext cx="435174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14282" y="571480"/>
            <a:ext cx="600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Εμπειρικός  ορισμός της δύναμης:    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παράδειγμα</a:t>
            </a:r>
            <a:r>
              <a:rPr lang="el-GR" sz="2800" dirty="0" smtClean="0"/>
              <a:t>  όταν χτυπάμε το χέρι μας στο τραπέζι ..… λέμε ότι το χέρι μας </a:t>
            </a:r>
            <a:r>
              <a:rPr lang="el-GR" sz="2800" u="sng" dirty="0" smtClean="0"/>
              <a:t>άσκησε μια δύναμη </a:t>
            </a:r>
            <a:r>
              <a:rPr lang="el-GR" sz="2800" dirty="0" smtClean="0"/>
              <a:t>στο τραπέζι.</a:t>
            </a:r>
          </a:p>
          <a:p>
            <a:endParaRPr lang="el-GR" sz="2800" u="sng" dirty="0" smtClean="0"/>
          </a:p>
          <a:p>
            <a:r>
              <a:rPr lang="el-GR" sz="2800" u="sng" dirty="0" smtClean="0"/>
              <a:t>παράδειγμα  </a:t>
            </a:r>
            <a:r>
              <a:rPr lang="el-GR" sz="2800" dirty="0" smtClean="0"/>
              <a:t>αν έχω δυο  μαγνήτες  τότε ο ένας μαγνήτης </a:t>
            </a:r>
            <a:r>
              <a:rPr lang="el-GR" sz="2800" u="sng" dirty="0" smtClean="0"/>
              <a:t>ασκεί δύναμη </a:t>
            </a:r>
            <a:r>
              <a:rPr lang="el-GR" sz="2800" dirty="0" smtClean="0"/>
              <a:t>στον άλλο μαγνήτη.</a:t>
            </a:r>
            <a:r>
              <a:rPr lang="en-US" sz="2800" dirty="0" smtClean="0"/>
              <a:t>     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929198"/>
            <a:ext cx="34004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90041">
            <a:off x="5394195" y="1433543"/>
            <a:ext cx="435174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14282" y="2143116"/>
            <a:ext cx="600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Παράδειγμα λέμε ότι σε ένα σώμα ασκείτε δύναμη 5 </a:t>
            </a:r>
            <a:r>
              <a:rPr lang="el-GR" sz="2800" u="sng" dirty="0" err="1" smtClean="0"/>
              <a:t>νιούτον</a:t>
            </a:r>
            <a:r>
              <a:rPr lang="el-GR" sz="2800" u="sng" dirty="0" smtClean="0"/>
              <a:t> ή 5Ν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929198"/>
            <a:ext cx="34004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571736" y="1785926"/>
            <a:ext cx="4500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Άρα η δύναμη είναι μια αλληλεπίδραση ……</a:t>
            </a:r>
            <a:r>
              <a:rPr lang="el-GR" sz="2800" u="sng" dirty="0" smtClean="0"/>
              <a:t>μεταξύ δυο σωμάτων</a:t>
            </a:r>
            <a:r>
              <a:rPr lang="el-GR" sz="2800" dirty="0" smtClean="0"/>
              <a:t>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5000636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Στη συνέχεια θα περιγράψουμε με μια πολύ σημαντική δύναμη την </a:t>
            </a:r>
            <a:r>
              <a:rPr lang="el-GR" sz="2400" u="sng" dirty="0" smtClean="0"/>
              <a:t>βαρυτική δύναμη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899</Words>
  <PresentationFormat>Προβολή στην οθόνη (4:3)</PresentationFormat>
  <Paragraphs>158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ΜΑΖΑ – ΒΑΡΟΣ (ΒΑΡΥΤΗΤΑ)      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184</cp:revision>
  <dcterms:created xsi:type="dcterms:W3CDTF">2020-04-07T16:42:53Z</dcterms:created>
  <dcterms:modified xsi:type="dcterms:W3CDTF">2024-01-07T13:17:42Z</dcterms:modified>
</cp:coreProperties>
</file>