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63" r:id="rId3"/>
    <p:sldId id="291" r:id="rId4"/>
    <p:sldId id="335" r:id="rId5"/>
    <p:sldId id="333" r:id="rId6"/>
    <p:sldId id="334" r:id="rId7"/>
    <p:sldId id="305" r:id="rId8"/>
    <p:sldId id="312" r:id="rId9"/>
    <p:sldId id="313" r:id="rId10"/>
    <p:sldId id="314" r:id="rId11"/>
    <p:sldId id="337" r:id="rId12"/>
    <p:sldId id="315" r:id="rId13"/>
    <p:sldId id="317" r:id="rId14"/>
    <p:sldId id="320" r:id="rId15"/>
    <p:sldId id="327" r:id="rId16"/>
    <p:sldId id="328" r:id="rId17"/>
    <p:sldId id="329" r:id="rId18"/>
    <p:sldId id="330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D8F"/>
    <a:srgbClr val="951F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6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1000100" y="3643314"/>
            <a:ext cx="6429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3643306" y="228599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8 : 2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071538" y="300037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1000100" y="364331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4000" dirty="0"/>
          </a:p>
        </p:txBody>
      </p:sp>
      <p:cxnSp>
        <p:nvCxnSpPr>
          <p:cNvPr id="22" name="21 - Ευθεία γραμμή σύνδεσης"/>
          <p:cNvCxnSpPr/>
          <p:nvPr/>
        </p:nvCxnSpPr>
        <p:spPr>
          <a:xfrm>
            <a:off x="6572264" y="4864254"/>
            <a:ext cx="6429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6643702" y="428625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4" name="23 - Ευθεία γραμμή σύνδεσης"/>
          <p:cNvCxnSpPr/>
          <p:nvPr/>
        </p:nvCxnSpPr>
        <p:spPr>
          <a:xfrm rot="5400000">
            <a:off x="5791208" y="5138750"/>
            <a:ext cx="1571636" cy="95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Ορθογώνιο"/>
          <p:cNvSpPr/>
          <p:nvPr/>
        </p:nvSpPr>
        <p:spPr>
          <a:xfrm>
            <a:off x="6000760" y="428625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928662" y="135729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</a:rPr>
              <a:t>Κλάσματα   =  λόγος   =   πηλίκο   =  διαίρεση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1 - Τίτλος"/>
          <p:cNvSpPr>
            <a:spLocks noGrp="1"/>
          </p:cNvSpPr>
          <p:nvPr>
            <p:ph type="ctrTitle"/>
          </p:nvPr>
        </p:nvSpPr>
        <p:spPr>
          <a:xfrm>
            <a:off x="2143108" y="0"/>
            <a:ext cx="2957506" cy="869947"/>
          </a:xfrm>
        </p:spPr>
        <p:txBody>
          <a:bodyPr/>
          <a:lstStyle/>
          <a:p>
            <a:r>
              <a:rPr lang="el-GR" dirty="0" smtClean="0"/>
              <a:t>ΚΛΑΣΜΑΤΑ </a:t>
            </a:r>
            <a:endParaRPr lang="en-US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1428728" y="5929330"/>
            <a:ext cx="714380" cy="50006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0" y="6286520"/>
            <a:ext cx="857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Διάφοροι τρόποι …για την ίδια διαίρεση</a:t>
            </a:r>
            <a:endParaRPr lang="en-US" sz="2800" dirty="0"/>
          </a:p>
        </p:txBody>
      </p:sp>
      <p:sp>
        <p:nvSpPr>
          <p:cNvPr id="17" name="16 - TextBox"/>
          <p:cNvSpPr txBox="1"/>
          <p:nvPr/>
        </p:nvSpPr>
        <p:spPr>
          <a:xfrm>
            <a:off x="7215206" y="2571744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8 /2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3" grpId="0"/>
      <p:bldP spid="27" grpId="0"/>
      <p:bldP spid="1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143108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grpSp>
        <p:nvGrpSpPr>
          <p:cNvPr id="2" name="59 - Ομάδα"/>
          <p:cNvGrpSpPr/>
          <p:nvPr/>
        </p:nvGrpSpPr>
        <p:grpSpPr>
          <a:xfrm>
            <a:off x="1357290" y="1643055"/>
            <a:ext cx="3929090" cy="1183108"/>
            <a:chOff x="1214414" y="5715016"/>
            <a:chExt cx="3012302" cy="519300"/>
          </a:xfrm>
        </p:grpSpPr>
        <p:sp>
          <p:nvSpPr>
            <p:cNvPr id="54" name="53 - Ορθογώνιο"/>
            <p:cNvSpPr/>
            <p:nvPr/>
          </p:nvSpPr>
          <p:spPr>
            <a:xfrm>
              <a:off x="1214414" y="5857892"/>
              <a:ext cx="1721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Πυκνότητα    = </a:t>
              </a:r>
              <a:endParaRPr lang="en-US" dirty="0"/>
            </a:p>
          </p:txBody>
        </p:sp>
        <p:cxnSp>
          <p:nvCxnSpPr>
            <p:cNvPr id="56" name="55 - Ευθεία γραμμή σύνδεσης"/>
            <p:cNvCxnSpPr/>
            <p:nvPr/>
          </p:nvCxnSpPr>
          <p:spPr>
            <a:xfrm flipV="1">
              <a:off x="2802719" y="5934509"/>
              <a:ext cx="1423997" cy="104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- Ορθογώνιο"/>
            <p:cNvSpPr/>
            <p:nvPr/>
          </p:nvSpPr>
          <p:spPr>
            <a:xfrm>
              <a:off x="3214678" y="5715016"/>
              <a:ext cx="716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8F0D8F"/>
                  </a:solidFill>
                  <a:latin typeface="Times New Roman" pitchFamily="18" charset="0"/>
                  <a:cs typeface="Times New Roman" pitchFamily="18" charset="0"/>
                </a:rPr>
                <a:t>μάζα </a:t>
              </a:r>
              <a:endParaRPr lang="en-US" b="1" dirty="0">
                <a:solidFill>
                  <a:srgbClr val="8F0D8F"/>
                </a:solidFill>
              </a:endParaRPr>
            </a:p>
          </p:txBody>
        </p:sp>
        <p:sp>
          <p:nvSpPr>
            <p:cNvPr id="59" name="58 - Ορθογώνιο"/>
            <p:cNvSpPr/>
            <p:nvPr/>
          </p:nvSpPr>
          <p:spPr>
            <a:xfrm>
              <a:off x="3143240" y="6072206"/>
              <a:ext cx="613305" cy="162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latin typeface="Times New Roman" pitchFamily="18" charset="0"/>
                  <a:cs typeface="Times New Roman" pitchFamily="18" charset="0"/>
                </a:rPr>
                <a:t>όγκος </a:t>
              </a:r>
              <a:endParaRPr lang="en-US" dirty="0"/>
            </a:p>
          </p:txBody>
        </p:sp>
      </p:grpSp>
      <p:grpSp>
        <p:nvGrpSpPr>
          <p:cNvPr id="3" name="60 - Ομάδα"/>
          <p:cNvGrpSpPr/>
          <p:nvPr/>
        </p:nvGrpSpPr>
        <p:grpSpPr>
          <a:xfrm>
            <a:off x="2643174" y="3857628"/>
            <a:ext cx="1357322" cy="726522"/>
            <a:chOff x="1214414" y="5715016"/>
            <a:chExt cx="1357322" cy="726522"/>
          </a:xfrm>
        </p:grpSpPr>
        <p:sp>
          <p:nvSpPr>
            <p:cNvPr id="62" name="61 - Ορθογώνιο"/>
            <p:cNvSpPr/>
            <p:nvPr/>
          </p:nvSpPr>
          <p:spPr>
            <a:xfrm>
              <a:off x="1214414" y="5857892"/>
              <a:ext cx="6751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l-G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= </a:t>
              </a:r>
              <a:endParaRPr lang="en-US" dirty="0"/>
            </a:p>
          </p:txBody>
        </p:sp>
        <p:cxnSp>
          <p:nvCxnSpPr>
            <p:cNvPr id="63" name="62 - Ευθεία γραμμή σύνδεσης"/>
            <p:cNvCxnSpPr/>
            <p:nvPr/>
          </p:nvCxnSpPr>
          <p:spPr>
            <a:xfrm>
              <a:off x="1857356" y="6072206"/>
              <a:ext cx="7143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63 - Ορθογώνιο"/>
            <p:cNvSpPr/>
            <p:nvPr/>
          </p:nvSpPr>
          <p:spPr>
            <a:xfrm>
              <a:off x="2000232" y="5715016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8F0D8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b="1" dirty="0">
                <a:solidFill>
                  <a:srgbClr val="8F0D8F"/>
                </a:solidFill>
              </a:endParaRPr>
            </a:p>
          </p:txBody>
        </p:sp>
        <p:sp>
          <p:nvSpPr>
            <p:cNvPr id="65" name="64 - Ορθογώνιο"/>
            <p:cNvSpPr/>
            <p:nvPr/>
          </p:nvSpPr>
          <p:spPr>
            <a:xfrm>
              <a:off x="2077482" y="6072206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dirty="0"/>
            </a:p>
          </p:txBody>
        </p:sp>
      </p:grpSp>
      <p:cxnSp>
        <p:nvCxnSpPr>
          <p:cNvPr id="24" name="23 - Ευθύγραμμο βέλος σύνδεσης"/>
          <p:cNvCxnSpPr/>
          <p:nvPr/>
        </p:nvCxnSpPr>
        <p:spPr>
          <a:xfrm rot="16200000" flipH="1">
            <a:off x="2928926" y="4714884"/>
            <a:ext cx="642942" cy="357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2143108" y="521495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τύπος , σχέση,  εξίσωση </a:t>
            </a:r>
            <a:endParaRPr lang="en-US" dirty="0"/>
          </a:p>
        </p:txBody>
      </p:sp>
      <p:sp>
        <p:nvSpPr>
          <p:cNvPr id="16" name="15 - Ελεύθερη σχεδίαση"/>
          <p:cNvSpPr/>
          <p:nvPr/>
        </p:nvSpPr>
        <p:spPr>
          <a:xfrm>
            <a:off x="2389909" y="3511801"/>
            <a:ext cx="1877836" cy="1228620"/>
          </a:xfrm>
          <a:custGeom>
            <a:avLst/>
            <a:gdLst>
              <a:gd name="connsiteX0" fmla="*/ 394855 w 1877836"/>
              <a:gd name="connsiteY0" fmla="*/ 21108 h 1228620"/>
              <a:gd name="connsiteX1" fmla="*/ 280555 w 1877836"/>
              <a:gd name="connsiteY1" fmla="*/ 41890 h 1228620"/>
              <a:gd name="connsiteX2" fmla="*/ 238991 w 1877836"/>
              <a:gd name="connsiteY2" fmla="*/ 52281 h 1228620"/>
              <a:gd name="connsiteX3" fmla="*/ 176646 w 1877836"/>
              <a:gd name="connsiteY3" fmla="*/ 93844 h 1228620"/>
              <a:gd name="connsiteX4" fmla="*/ 93518 w 1877836"/>
              <a:gd name="connsiteY4" fmla="*/ 125017 h 1228620"/>
              <a:gd name="connsiteX5" fmla="*/ 62346 w 1877836"/>
              <a:gd name="connsiteY5" fmla="*/ 156190 h 1228620"/>
              <a:gd name="connsiteX6" fmla="*/ 31173 w 1877836"/>
              <a:gd name="connsiteY6" fmla="*/ 166581 h 1228620"/>
              <a:gd name="connsiteX7" fmla="*/ 0 w 1877836"/>
              <a:gd name="connsiteY7" fmla="*/ 218535 h 1228620"/>
              <a:gd name="connsiteX8" fmla="*/ 41564 w 1877836"/>
              <a:gd name="connsiteY8" fmla="*/ 301663 h 1228620"/>
              <a:gd name="connsiteX9" fmla="*/ 31173 w 1877836"/>
              <a:gd name="connsiteY9" fmla="*/ 332835 h 1228620"/>
              <a:gd name="connsiteX10" fmla="*/ 10391 w 1877836"/>
              <a:gd name="connsiteY10" fmla="*/ 384790 h 1228620"/>
              <a:gd name="connsiteX11" fmla="*/ 31173 w 1877836"/>
              <a:gd name="connsiteY11" fmla="*/ 540654 h 1228620"/>
              <a:gd name="connsiteX12" fmla="*/ 51955 w 1877836"/>
              <a:gd name="connsiteY12" fmla="*/ 571826 h 1228620"/>
              <a:gd name="connsiteX13" fmla="*/ 93518 w 1877836"/>
              <a:gd name="connsiteY13" fmla="*/ 634172 h 1228620"/>
              <a:gd name="connsiteX14" fmla="*/ 103909 w 1877836"/>
              <a:gd name="connsiteY14" fmla="*/ 706908 h 1228620"/>
              <a:gd name="connsiteX15" fmla="*/ 124691 w 1877836"/>
              <a:gd name="connsiteY15" fmla="*/ 738081 h 1228620"/>
              <a:gd name="connsiteX16" fmla="*/ 145473 w 1877836"/>
              <a:gd name="connsiteY16" fmla="*/ 790035 h 1228620"/>
              <a:gd name="connsiteX17" fmla="*/ 187036 w 1877836"/>
              <a:gd name="connsiteY17" fmla="*/ 821208 h 1228620"/>
              <a:gd name="connsiteX18" fmla="*/ 218209 w 1877836"/>
              <a:gd name="connsiteY18" fmla="*/ 852381 h 1228620"/>
              <a:gd name="connsiteX19" fmla="*/ 249382 w 1877836"/>
              <a:gd name="connsiteY19" fmla="*/ 862772 h 1228620"/>
              <a:gd name="connsiteX20" fmla="*/ 301336 w 1877836"/>
              <a:gd name="connsiteY20" fmla="*/ 883554 h 1228620"/>
              <a:gd name="connsiteX21" fmla="*/ 394855 w 1877836"/>
              <a:gd name="connsiteY21" fmla="*/ 914726 h 1228620"/>
              <a:gd name="connsiteX22" fmla="*/ 498764 w 1877836"/>
              <a:gd name="connsiteY22" fmla="*/ 945899 h 1228620"/>
              <a:gd name="connsiteX23" fmla="*/ 529936 w 1877836"/>
              <a:gd name="connsiteY23" fmla="*/ 966681 h 1228620"/>
              <a:gd name="connsiteX24" fmla="*/ 571500 w 1877836"/>
              <a:gd name="connsiteY24" fmla="*/ 977072 h 1228620"/>
              <a:gd name="connsiteX25" fmla="*/ 602673 w 1877836"/>
              <a:gd name="connsiteY25" fmla="*/ 1008244 h 1228620"/>
              <a:gd name="connsiteX26" fmla="*/ 716973 w 1877836"/>
              <a:gd name="connsiteY26" fmla="*/ 1039417 h 1228620"/>
              <a:gd name="connsiteX27" fmla="*/ 758536 w 1877836"/>
              <a:gd name="connsiteY27" fmla="*/ 1060199 h 1228620"/>
              <a:gd name="connsiteX28" fmla="*/ 800100 w 1877836"/>
              <a:gd name="connsiteY28" fmla="*/ 1070590 h 1228620"/>
              <a:gd name="connsiteX29" fmla="*/ 862446 w 1877836"/>
              <a:gd name="connsiteY29" fmla="*/ 1112154 h 1228620"/>
              <a:gd name="connsiteX30" fmla="*/ 1039091 w 1877836"/>
              <a:gd name="connsiteY30" fmla="*/ 1143326 h 1228620"/>
              <a:gd name="connsiteX31" fmla="*/ 1070264 w 1877836"/>
              <a:gd name="connsiteY31" fmla="*/ 1164108 h 1228620"/>
              <a:gd name="connsiteX32" fmla="*/ 1309255 w 1877836"/>
              <a:gd name="connsiteY32" fmla="*/ 1195281 h 1228620"/>
              <a:gd name="connsiteX33" fmla="*/ 1641764 w 1877836"/>
              <a:gd name="connsiteY33" fmla="*/ 1153717 h 1228620"/>
              <a:gd name="connsiteX34" fmla="*/ 1672936 w 1877836"/>
              <a:gd name="connsiteY34" fmla="*/ 1122544 h 1228620"/>
              <a:gd name="connsiteX35" fmla="*/ 1714500 w 1877836"/>
              <a:gd name="connsiteY35" fmla="*/ 1060199 h 1228620"/>
              <a:gd name="connsiteX36" fmla="*/ 1745673 w 1877836"/>
              <a:gd name="connsiteY36" fmla="*/ 1008244 h 1228620"/>
              <a:gd name="connsiteX37" fmla="*/ 1766455 w 1877836"/>
              <a:gd name="connsiteY37" fmla="*/ 966681 h 1228620"/>
              <a:gd name="connsiteX38" fmla="*/ 1797627 w 1877836"/>
              <a:gd name="connsiteY38" fmla="*/ 935508 h 1228620"/>
              <a:gd name="connsiteX39" fmla="*/ 1808018 w 1877836"/>
              <a:gd name="connsiteY39" fmla="*/ 862772 h 1228620"/>
              <a:gd name="connsiteX40" fmla="*/ 1839191 w 1877836"/>
              <a:gd name="connsiteY40" fmla="*/ 821208 h 1228620"/>
              <a:gd name="connsiteX41" fmla="*/ 1870364 w 1877836"/>
              <a:gd name="connsiteY41" fmla="*/ 758863 h 1228620"/>
              <a:gd name="connsiteX42" fmla="*/ 1849582 w 1877836"/>
              <a:gd name="connsiteY42" fmla="*/ 540654 h 1228620"/>
              <a:gd name="connsiteX43" fmla="*/ 1766455 w 1877836"/>
              <a:gd name="connsiteY43" fmla="*/ 457526 h 1228620"/>
              <a:gd name="connsiteX44" fmla="*/ 1704109 w 1877836"/>
              <a:gd name="connsiteY44" fmla="*/ 395181 h 1228620"/>
              <a:gd name="connsiteX45" fmla="*/ 1652155 w 1877836"/>
              <a:gd name="connsiteY45" fmla="*/ 353617 h 1228620"/>
              <a:gd name="connsiteX46" fmla="*/ 1620982 w 1877836"/>
              <a:gd name="connsiteY46" fmla="*/ 322444 h 1228620"/>
              <a:gd name="connsiteX47" fmla="*/ 1589809 w 1877836"/>
              <a:gd name="connsiteY47" fmla="*/ 312054 h 1228620"/>
              <a:gd name="connsiteX48" fmla="*/ 1537855 w 1877836"/>
              <a:gd name="connsiteY48" fmla="*/ 291272 h 1228620"/>
              <a:gd name="connsiteX49" fmla="*/ 1506682 w 1877836"/>
              <a:gd name="connsiteY49" fmla="*/ 260099 h 1228620"/>
              <a:gd name="connsiteX50" fmla="*/ 1475509 w 1877836"/>
              <a:gd name="connsiteY50" fmla="*/ 249708 h 1228620"/>
              <a:gd name="connsiteX51" fmla="*/ 1444336 w 1877836"/>
              <a:gd name="connsiteY51" fmla="*/ 228926 h 1228620"/>
              <a:gd name="connsiteX52" fmla="*/ 1413164 w 1877836"/>
              <a:gd name="connsiteY52" fmla="*/ 218535 h 1228620"/>
              <a:gd name="connsiteX53" fmla="*/ 1330036 w 1877836"/>
              <a:gd name="connsiteY53" fmla="*/ 187363 h 1228620"/>
              <a:gd name="connsiteX54" fmla="*/ 1257300 w 1877836"/>
              <a:gd name="connsiteY54" fmla="*/ 145799 h 1228620"/>
              <a:gd name="connsiteX55" fmla="*/ 1091046 w 1877836"/>
              <a:gd name="connsiteY55" fmla="*/ 114626 h 1228620"/>
              <a:gd name="connsiteX56" fmla="*/ 987136 w 1877836"/>
              <a:gd name="connsiteY56" fmla="*/ 83454 h 1228620"/>
              <a:gd name="connsiteX57" fmla="*/ 883227 w 1877836"/>
              <a:gd name="connsiteY57" fmla="*/ 73063 h 1228620"/>
              <a:gd name="connsiteX58" fmla="*/ 706582 w 1877836"/>
              <a:gd name="connsiteY58" fmla="*/ 41890 h 1228620"/>
              <a:gd name="connsiteX59" fmla="*/ 602673 w 1877836"/>
              <a:gd name="connsiteY59" fmla="*/ 10717 h 1228620"/>
              <a:gd name="connsiteX60" fmla="*/ 311727 w 1877836"/>
              <a:gd name="connsiteY60" fmla="*/ 10717 h 122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877836" h="1228620">
                <a:moveTo>
                  <a:pt x="394855" y="21108"/>
                </a:moveTo>
                <a:lnTo>
                  <a:pt x="280555" y="41890"/>
                </a:lnTo>
                <a:cubicBezTo>
                  <a:pt x="266551" y="44691"/>
                  <a:pt x="251764" y="45894"/>
                  <a:pt x="238991" y="52281"/>
                </a:cubicBezTo>
                <a:cubicBezTo>
                  <a:pt x="216651" y="63451"/>
                  <a:pt x="200341" y="85946"/>
                  <a:pt x="176646" y="93844"/>
                </a:cubicBezTo>
                <a:cubicBezTo>
                  <a:pt x="127778" y="110133"/>
                  <a:pt x="155643" y="100167"/>
                  <a:pt x="93518" y="125017"/>
                </a:cubicBezTo>
                <a:cubicBezTo>
                  <a:pt x="83127" y="135408"/>
                  <a:pt x="74573" y="148039"/>
                  <a:pt x="62346" y="156190"/>
                </a:cubicBezTo>
                <a:cubicBezTo>
                  <a:pt x="53233" y="162266"/>
                  <a:pt x="38918" y="158836"/>
                  <a:pt x="31173" y="166581"/>
                </a:cubicBezTo>
                <a:cubicBezTo>
                  <a:pt x="16892" y="180862"/>
                  <a:pt x="10391" y="201217"/>
                  <a:pt x="0" y="218535"/>
                </a:cubicBezTo>
                <a:cubicBezTo>
                  <a:pt x="13855" y="246244"/>
                  <a:pt x="33413" y="271775"/>
                  <a:pt x="41564" y="301663"/>
                </a:cubicBezTo>
                <a:cubicBezTo>
                  <a:pt x="44446" y="312230"/>
                  <a:pt x="35019" y="322580"/>
                  <a:pt x="31173" y="332835"/>
                </a:cubicBezTo>
                <a:cubicBezTo>
                  <a:pt x="24624" y="350300"/>
                  <a:pt x="17318" y="367472"/>
                  <a:pt x="10391" y="384790"/>
                </a:cubicBezTo>
                <a:cubicBezTo>
                  <a:pt x="17318" y="436745"/>
                  <a:pt x="19803" y="489488"/>
                  <a:pt x="31173" y="540654"/>
                </a:cubicBezTo>
                <a:cubicBezTo>
                  <a:pt x="33882" y="552845"/>
                  <a:pt x="46370" y="560656"/>
                  <a:pt x="51955" y="571826"/>
                </a:cubicBezTo>
                <a:cubicBezTo>
                  <a:pt x="82032" y="631980"/>
                  <a:pt x="34424" y="575076"/>
                  <a:pt x="93518" y="634172"/>
                </a:cubicBezTo>
                <a:cubicBezTo>
                  <a:pt x="96982" y="658417"/>
                  <a:pt x="96871" y="683449"/>
                  <a:pt x="103909" y="706908"/>
                </a:cubicBezTo>
                <a:cubicBezTo>
                  <a:pt x="107498" y="718870"/>
                  <a:pt x="119106" y="726911"/>
                  <a:pt x="124691" y="738081"/>
                </a:cubicBezTo>
                <a:cubicBezTo>
                  <a:pt x="133033" y="754764"/>
                  <a:pt x="134282" y="775113"/>
                  <a:pt x="145473" y="790035"/>
                </a:cubicBezTo>
                <a:cubicBezTo>
                  <a:pt x="155864" y="803889"/>
                  <a:pt x="173887" y="809937"/>
                  <a:pt x="187036" y="821208"/>
                </a:cubicBezTo>
                <a:cubicBezTo>
                  <a:pt x="198193" y="830772"/>
                  <a:pt x="205982" y="844230"/>
                  <a:pt x="218209" y="852381"/>
                </a:cubicBezTo>
                <a:cubicBezTo>
                  <a:pt x="227323" y="858457"/>
                  <a:pt x="239126" y="858926"/>
                  <a:pt x="249382" y="862772"/>
                </a:cubicBezTo>
                <a:cubicBezTo>
                  <a:pt x="266846" y="869321"/>
                  <a:pt x="283771" y="877281"/>
                  <a:pt x="301336" y="883554"/>
                </a:cubicBezTo>
                <a:cubicBezTo>
                  <a:pt x="332281" y="894606"/>
                  <a:pt x="394855" y="914726"/>
                  <a:pt x="394855" y="914726"/>
                </a:cubicBezTo>
                <a:cubicBezTo>
                  <a:pt x="465001" y="961491"/>
                  <a:pt x="377194" y="909428"/>
                  <a:pt x="498764" y="945899"/>
                </a:cubicBezTo>
                <a:cubicBezTo>
                  <a:pt x="510725" y="949487"/>
                  <a:pt x="518458" y="961762"/>
                  <a:pt x="529936" y="966681"/>
                </a:cubicBezTo>
                <a:cubicBezTo>
                  <a:pt x="543062" y="972307"/>
                  <a:pt x="557645" y="973608"/>
                  <a:pt x="571500" y="977072"/>
                </a:cubicBezTo>
                <a:cubicBezTo>
                  <a:pt x="581891" y="987463"/>
                  <a:pt x="589827" y="1001108"/>
                  <a:pt x="602673" y="1008244"/>
                </a:cubicBezTo>
                <a:cubicBezTo>
                  <a:pt x="632337" y="1024724"/>
                  <a:pt x="683395" y="1032701"/>
                  <a:pt x="716973" y="1039417"/>
                </a:cubicBezTo>
                <a:cubicBezTo>
                  <a:pt x="730827" y="1046344"/>
                  <a:pt x="744033" y="1054760"/>
                  <a:pt x="758536" y="1060199"/>
                </a:cubicBezTo>
                <a:cubicBezTo>
                  <a:pt x="771908" y="1065213"/>
                  <a:pt x="787327" y="1064203"/>
                  <a:pt x="800100" y="1070590"/>
                </a:cubicBezTo>
                <a:cubicBezTo>
                  <a:pt x="822440" y="1081760"/>
                  <a:pt x="837720" y="1108622"/>
                  <a:pt x="862446" y="1112154"/>
                </a:cubicBezTo>
                <a:cubicBezTo>
                  <a:pt x="970149" y="1127539"/>
                  <a:pt x="911166" y="1117741"/>
                  <a:pt x="1039091" y="1143326"/>
                </a:cubicBezTo>
                <a:cubicBezTo>
                  <a:pt x="1049482" y="1150253"/>
                  <a:pt x="1058197" y="1160890"/>
                  <a:pt x="1070264" y="1164108"/>
                </a:cubicBezTo>
                <a:cubicBezTo>
                  <a:pt x="1140276" y="1182778"/>
                  <a:pt x="1236897" y="1188703"/>
                  <a:pt x="1309255" y="1195281"/>
                </a:cubicBezTo>
                <a:cubicBezTo>
                  <a:pt x="1420969" y="1187576"/>
                  <a:pt x="1551882" y="1228620"/>
                  <a:pt x="1641764" y="1153717"/>
                </a:cubicBezTo>
                <a:cubicBezTo>
                  <a:pt x="1653053" y="1144309"/>
                  <a:pt x="1662545" y="1132935"/>
                  <a:pt x="1672936" y="1122544"/>
                </a:cubicBezTo>
                <a:cubicBezTo>
                  <a:pt x="1693776" y="1060027"/>
                  <a:pt x="1667798" y="1122468"/>
                  <a:pt x="1714500" y="1060199"/>
                </a:cubicBezTo>
                <a:cubicBezTo>
                  <a:pt x="1726618" y="1044042"/>
                  <a:pt x="1735865" y="1025899"/>
                  <a:pt x="1745673" y="1008244"/>
                </a:cubicBezTo>
                <a:cubicBezTo>
                  <a:pt x="1753196" y="994704"/>
                  <a:pt x="1757452" y="979286"/>
                  <a:pt x="1766455" y="966681"/>
                </a:cubicBezTo>
                <a:cubicBezTo>
                  <a:pt x="1774996" y="954723"/>
                  <a:pt x="1787236" y="945899"/>
                  <a:pt x="1797627" y="935508"/>
                </a:cubicBezTo>
                <a:cubicBezTo>
                  <a:pt x="1801091" y="911263"/>
                  <a:pt x="1799648" y="885789"/>
                  <a:pt x="1808018" y="862772"/>
                </a:cubicBezTo>
                <a:cubicBezTo>
                  <a:pt x="1813936" y="846496"/>
                  <a:pt x="1829125" y="835301"/>
                  <a:pt x="1839191" y="821208"/>
                </a:cubicBezTo>
                <a:cubicBezTo>
                  <a:pt x="1864370" y="785958"/>
                  <a:pt x="1857496" y="797466"/>
                  <a:pt x="1870364" y="758863"/>
                </a:cubicBezTo>
                <a:cubicBezTo>
                  <a:pt x="1870103" y="754166"/>
                  <a:pt x="1877836" y="597161"/>
                  <a:pt x="1849582" y="540654"/>
                </a:cubicBezTo>
                <a:cubicBezTo>
                  <a:pt x="1806952" y="455396"/>
                  <a:pt x="1836793" y="515075"/>
                  <a:pt x="1766455" y="457526"/>
                </a:cubicBezTo>
                <a:cubicBezTo>
                  <a:pt x="1743708" y="438915"/>
                  <a:pt x="1727059" y="413541"/>
                  <a:pt x="1704109" y="395181"/>
                </a:cubicBezTo>
                <a:cubicBezTo>
                  <a:pt x="1686791" y="381326"/>
                  <a:pt x="1668846" y="368221"/>
                  <a:pt x="1652155" y="353617"/>
                </a:cubicBezTo>
                <a:cubicBezTo>
                  <a:pt x="1641096" y="343940"/>
                  <a:pt x="1633209" y="330595"/>
                  <a:pt x="1620982" y="322444"/>
                </a:cubicBezTo>
                <a:cubicBezTo>
                  <a:pt x="1611869" y="316368"/>
                  <a:pt x="1600065" y="315900"/>
                  <a:pt x="1589809" y="312054"/>
                </a:cubicBezTo>
                <a:cubicBezTo>
                  <a:pt x="1572344" y="305505"/>
                  <a:pt x="1555173" y="298199"/>
                  <a:pt x="1537855" y="291272"/>
                </a:cubicBezTo>
                <a:cubicBezTo>
                  <a:pt x="1527464" y="280881"/>
                  <a:pt x="1518909" y="268250"/>
                  <a:pt x="1506682" y="260099"/>
                </a:cubicBezTo>
                <a:cubicBezTo>
                  <a:pt x="1497568" y="254023"/>
                  <a:pt x="1485306" y="254606"/>
                  <a:pt x="1475509" y="249708"/>
                </a:cubicBezTo>
                <a:cubicBezTo>
                  <a:pt x="1464339" y="244123"/>
                  <a:pt x="1455506" y="234511"/>
                  <a:pt x="1444336" y="228926"/>
                </a:cubicBezTo>
                <a:cubicBezTo>
                  <a:pt x="1434540" y="224028"/>
                  <a:pt x="1423419" y="222381"/>
                  <a:pt x="1413164" y="218535"/>
                </a:cubicBezTo>
                <a:cubicBezTo>
                  <a:pt x="1313775" y="181265"/>
                  <a:pt x="1400786" y="210946"/>
                  <a:pt x="1330036" y="187363"/>
                </a:cubicBezTo>
                <a:cubicBezTo>
                  <a:pt x="1311483" y="174994"/>
                  <a:pt x="1278395" y="151073"/>
                  <a:pt x="1257300" y="145799"/>
                </a:cubicBezTo>
                <a:cubicBezTo>
                  <a:pt x="1202600" y="132124"/>
                  <a:pt x="1144536" y="132456"/>
                  <a:pt x="1091046" y="114626"/>
                </a:cubicBezTo>
                <a:cubicBezTo>
                  <a:pt x="1061138" y="104657"/>
                  <a:pt x="1012421" y="87916"/>
                  <a:pt x="987136" y="83454"/>
                </a:cubicBezTo>
                <a:cubicBezTo>
                  <a:pt x="952857" y="77405"/>
                  <a:pt x="917863" y="76527"/>
                  <a:pt x="883227" y="73063"/>
                </a:cubicBezTo>
                <a:cubicBezTo>
                  <a:pt x="627511" y="0"/>
                  <a:pt x="1041974" y="113760"/>
                  <a:pt x="706582" y="41890"/>
                </a:cubicBezTo>
                <a:cubicBezTo>
                  <a:pt x="595189" y="18020"/>
                  <a:pt x="749644" y="15040"/>
                  <a:pt x="602673" y="10717"/>
                </a:cubicBezTo>
                <a:cubicBezTo>
                  <a:pt x="505733" y="7866"/>
                  <a:pt x="408709" y="10717"/>
                  <a:pt x="311727" y="10717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786050" y="3214686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d</a:t>
            </a:r>
            <a:r>
              <a:rPr lang="en-US" sz="6000" dirty="0" smtClean="0"/>
              <a:t> = </a:t>
            </a:r>
            <a:endParaRPr lang="en-US" sz="6000" dirty="0"/>
          </a:p>
        </p:txBody>
      </p:sp>
      <p:cxnSp>
        <p:nvCxnSpPr>
          <p:cNvPr id="19" name="18 - Ευθεία γραμμή σύνδεσης"/>
          <p:cNvCxnSpPr/>
          <p:nvPr/>
        </p:nvCxnSpPr>
        <p:spPr>
          <a:xfrm>
            <a:off x="4357686" y="3714752"/>
            <a:ext cx="92869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4357686" y="2714620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m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4500562" y="3500438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v</a:t>
            </a:r>
            <a:endParaRPr lang="en-US" sz="6000" dirty="0"/>
          </a:p>
        </p:txBody>
      </p:sp>
      <p:sp>
        <p:nvSpPr>
          <p:cNvPr id="18" name="17 - Ορθογώνιο"/>
          <p:cNvSpPr/>
          <p:nvPr/>
        </p:nvSpPr>
        <p:spPr>
          <a:xfrm>
            <a:off x="6286512" y="135729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m = </a:t>
            </a:r>
            <a:r>
              <a:rPr lang="el-GR" b="1" dirty="0" smtClean="0">
                <a:solidFill>
                  <a:srgbClr val="7030A0"/>
                </a:solidFill>
              </a:rPr>
              <a:t>μάζα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l-GR" b="1" dirty="0" smtClean="0">
                <a:solidFill>
                  <a:srgbClr val="7030A0"/>
                </a:solidFill>
              </a:rPr>
              <a:t>π.χ.  </a:t>
            </a:r>
            <a:r>
              <a:rPr lang="en-US" b="1" dirty="0" smtClean="0">
                <a:solidFill>
                  <a:srgbClr val="7030A0"/>
                </a:solidFill>
              </a:rPr>
              <a:t>m</a:t>
            </a:r>
            <a:r>
              <a:rPr lang="el-GR" b="1" dirty="0" smtClean="0">
                <a:solidFill>
                  <a:srgbClr val="7030A0"/>
                </a:solidFill>
              </a:rPr>
              <a:t>=  </a:t>
            </a:r>
            <a:r>
              <a:rPr lang="en-US" b="1" dirty="0" smtClean="0">
                <a:solidFill>
                  <a:srgbClr val="7030A0"/>
                </a:solidFill>
              </a:rPr>
              <a:t>20 g</a:t>
            </a:r>
            <a:r>
              <a:rPr lang="el-GR" b="1" dirty="0" smtClean="0">
                <a:solidFill>
                  <a:srgbClr val="7030A0"/>
                </a:solidFill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3" name="22 - Επεξήγηση με σύννεφο"/>
          <p:cNvSpPr/>
          <p:nvPr/>
        </p:nvSpPr>
        <p:spPr>
          <a:xfrm>
            <a:off x="6215074" y="1000108"/>
            <a:ext cx="2214578" cy="1214446"/>
          </a:xfrm>
          <a:prstGeom prst="cloudCallout">
            <a:avLst>
              <a:gd name="adj1" fmla="val -100053"/>
              <a:gd name="adj2" fmla="val 1296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4" name="23 - Επεξήγηση με σύννεφο"/>
          <p:cNvSpPr/>
          <p:nvPr/>
        </p:nvSpPr>
        <p:spPr>
          <a:xfrm>
            <a:off x="5143472" y="5357826"/>
            <a:ext cx="3071866" cy="1000132"/>
          </a:xfrm>
          <a:prstGeom prst="cloudCallout">
            <a:avLst>
              <a:gd name="adj1" fmla="val -58564"/>
              <a:gd name="adj2" fmla="val -1526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24 - Επεξήγηση με σύννεφο"/>
          <p:cNvSpPr/>
          <p:nvPr/>
        </p:nvSpPr>
        <p:spPr>
          <a:xfrm>
            <a:off x="285720" y="4572008"/>
            <a:ext cx="2357454" cy="1643074"/>
          </a:xfrm>
          <a:prstGeom prst="cloudCallout">
            <a:avLst>
              <a:gd name="adj1" fmla="val 59599"/>
              <a:gd name="adj2" fmla="val -844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500034" y="5000636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d = </a:t>
            </a:r>
            <a:r>
              <a:rPr lang="el-GR" b="1" dirty="0" smtClean="0">
                <a:solidFill>
                  <a:srgbClr val="FF0000"/>
                </a:solidFill>
              </a:rPr>
              <a:t>πυκνότητα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l-GR" b="1" dirty="0" smtClean="0">
                <a:solidFill>
                  <a:srgbClr val="FF0000"/>
                </a:solidFill>
              </a:rPr>
              <a:t>π.χ.  </a:t>
            </a:r>
            <a:r>
              <a:rPr lang="en-US" b="1" dirty="0" smtClean="0">
                <a:solidFill>
                  <a:srgbClr val="FF0000"/>
                </a:solidFill>
              </a:rPr>
              <a:t>d </a:t>
            </a:r>
            <a:r>
              <a:rPr lang="el-GR" b="1" dirty="0" smtClean="0">
                <a:solidFill>
                  <a:srgbClr val="FF0000"/>
                </a:solidFill>
              </a:rPr>
              <a:t>=  </a:t>
            </a:r>
            <a:r>
              <a:rPr lang="en-US" b="1" dirty="0" smtClean="0">
                <a:solidFill>
                  <a:srgbClr val="FF0000"/>
                </a:solidFill>
              </a:rPr>
              <a:t>4 g/ml</a:t>
            </a:r>
            <a:r>
              <a:rPr lang="el-GR" b="1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5786446" y="550070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 = </a:t>
            </a:r>
            <a:r>
              <a:rPr lang="el-GR" b="1" dirty="0" smtClean="0"/>
              <a:t>όγκος 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l-GR" b="1" dirty="0" smtClean="0"/>
              <a:t>π.χ.  </a:t>
            </a:r>
            <a:r>
              <a:rPr lang="en-US" b="1" dirty="0" smtClean="0"/>
              <a:t>V</a:t>
            </a:r>
            <a:r>
              <a:rPr lang="el-GR" b="1" dirty="0" smtClean="0"/>
              <a:t> =  </a:t>
            </a:r>
            <a:r>
              <a:rPr lang="en-US" b="1" dirty="0" smtClean="0"/>
              <a:t>5 ml</a:t>
            </a:r>
            <a:r>
              <a:rPr lang="el-GR" b="1" dirty="0" smtClean="0"/>
              <a:t>)</a:t>
            </a:r>
            <a:endParaRPr lang="en-US" dirty="0"/>
          </a:p>
        </p:txBody>
      </p:sp>
      <p:sp>
        <p:nvSpPr>
          <p:cNvPr id="28" name="27 - TextBox"/>
          <p:cNvSpPr txBox="1"/>
          <p:nvPr/>
        </p:nvSpPr>
        <p:spPr>
          <a:xfrm>
            <a:off x="2143108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500042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Άσκηση 1</a:t>
            </a:r>
          </a:p>
          <a:p>
            <a:r>
              <a:rPr lang="el-GR" sz="2400" dirty="0" smtClean="0"/>
              <a:t>Ένα σώμα έχει μάζα  10</a:t>
            </a:r>
            <a:r>
              <a:rPr lang="en-US" sz="2400" dirty="0" smtClean="0"/>
              <a:t>kg  </a:t>
            </a:r>
            <a:r>
              <a:rPr lang="el-GR" sz="2400" dirty="0" smtClean="0"/>
              <a:t>και όγκο 2</a:t>
            </a:r>
            <a:r>
              <a:rPr lang="en-US" sz="2400" dirty="0" smtClean="0"/>
              <a:t> m</a:t>
            </a:r>
            <a:r>
              <a:rPr lang="el-GR" sz="2400" baseline="30000" dirty="0" smtClean="0"/>
              <a:t>3</a:t>
            </a:r>
            <a:r>
              <a:rPr lang="el-GR" sz="2400" dirty="0" smtClean="0"/>
              <a:t> . Ποια είναι η πυκνότητά του;</a:t>
            </a:r>
            <a:endParaRPr lang="en-US" sz="2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3214678" y="157161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714712" y="607220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Άρα  η πυκνότητα είναι  5 </a:t>
            </a:r>
            <a:r>
              <a:rPr lang="en-US" b="1" i="1" dirty="0" smtClean="0"/>
              <a:t>kg / m</a:t>
            </a:r>
            <a:r>
              <a:rPr lang="el-GR" b="1" i="1" baseline="30000" dirty="0" smtClean="0"/>
              <a:t>3</a:t>
            </a:r>
            <a:endParaRPr lang="en-US" b="1" i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1214414" y="2143116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0" name="19 - Ευθεία γραμμή σύνδεσης"/>
          <p:cNvCxnSpPr/>
          <p:nvPr/>
        </p:nvCxnSpPr>
        <p:spPr>
          <a:xfrm>
            <a:off x="1285852" y="2620028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1285852" y="262002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V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857224" y="235743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=</a:t>
            </a:r>
            <a:endParaRPr lang="el-GR" sz="2800" dirty="0"/>
          </a:p>
        </p:txBody>
      </p:sp>
      <p:sp>
        <p:nvSpPr>
          <p:cNvPr id="23" name="22 - Ορθογώνιο"/>
          <p:cNvSpPr/>
          <p:nvPr/>
        </p:nvSpPr>
        <p:spPr>
          <a:xfrm>
            <a:off x="571472" y="2357430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26" name="25 - Ορθογώνιο"/>
          <p:cNvSpPr/>
          <p:nvPr/>
        </p:nvSpPr>
        <p:spPr>
          <a:xfrm>
            <a:off x="1214414" y="3324525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 kg</a:t>
            </a:r>
            <a:endParaRPr lang="el-GR" sz="2400" b="1" dirty="0">
              <a:solidFill>
                <a:srgbClr val="FF0000"/>
              </a:solidFill>
            </a:endParaRPr>
          </a:p>
        </p:txBody>
      </p:sp>
      <p:cxnSp>
        <p:nvCxnSpPr>
          <p:cNvPr id="27" name="26 - Ευθεία γραμμή σύνδεσης"/>
          <p:cNvCxnSpPr/>
          <p:nvPr/>
        </p:nvCxnSpPr>
        <p:spPr>
          <a:xfrm>
            <a:off x="1142976" y="3776307"/>
            <a:ext cx="135732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Ορθογώνιο"/>
          <p:cNvSpPr/>
          <p:nvPr/>
        </p:nvSpPr>
        <p:spPr>
          <a:xfrm>
            <a:off x="1285852" y="3824591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2 m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3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714348" y="351370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=</a:t>
            </a:r>
            <a:endParaRPr lang="el-GR" sz="2800" dirty="0"/>
          </a:p>
        </p:txBody>
      </p:sp>
      <p:sp>
        <p:nvSpPr>
          <p:cNvPr id="30" name="29 - Ορθογώνιο"/>
          <p:cNvSpPr/>
          <p:nvPr/>
        </p:nvSpPr>
        <p:spPr>
          <a:xfrm>
            <a:off x="428596" y="3513709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38" name="37 - Ορθογώνιο"/>
          <p:cNvSpPr/>
          <p:nvPr/>
        </p:nvSpPr>
        <p:spPr>
          <a:xfrm>
            <a:off x="1142976" y="4857760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2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>
          <a:xfrm>
            <a:off x="714348" y="461831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=</a:t>
            </a:r>
            <a:endParaRPr lang="el-GR" sz="2800" dirty="0"/>
          </a:p>
        </p:txBody>
      </p:sp>
      <p:sp>
        <p:nvSpPr>
          <p:cNvPr id="40" name="39 - Ορθογώνιο"/>
          <p:cNvSpPr/>
          <p:nvPr/>
        </p:nvSpPr>
        <p:spPr>
          <a:xfrm>
            <a:off x="428596" y="4618316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cxnSp>
        <p:nvCxnSpPr>
          <p:cNvPr id="45" name="44 - Ευθεία γραμμή σύνδεσης"/>
          <p:cNvCxnSpPr/>
          <p:nvPr/>
        </p:nvCxnSpPr>
        <p:spPr>
          <a:xfrm>
            <a:off x="1142976" y="4929198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- Ευθεία γραμμή σύνδεσης"/>
          <p:cNvCxnSpPr/>
          <p:nvPr/>
        </p:nvCxnSpPr>
        <p:spPr>
          <a:xfrm>
            <a:off x="1857356" y="4929198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- Ορθογώνιο"/>
          <p:cNvSpPr/>
          <p:nvPr/>
        </p:nvSpPr>
        <p:spPr>
          <a:xfrm>
            <a:off x="1857356" y="450057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kg</a:t>
            </a:r>
            <a:endParaRPr lang="en-US" dirty="0"/>
          </a:p>
        </p:txBody>
      </p:sp>
      <p:sp>
        <p:nvSpPr>
          <p:cNvPr id="48" name="47 - Ορθογώνιο"/>
          <p:cNvSpPr/>
          <p:nvPr/>
        </p:nvSpPr>
        <p:spPr>
          <a:xfrm>
            <a:off x="1857356" y="4929198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</a:t>
            </a:r>
            <a:r>
              <a:rPr lang="en-US" b="1" baseline="30000" dirty="0" smtClean="0">
                <a:solidFill>
                  <a:srgbClr val="00B050"/>
                </a:solidFill>
              </a:rPr>
              <a:t>3</a:t>
            </a:r>
            <a:endParaRPr lang="en-US" dirty="0"/>
          </a:p>
        </p:txBody>
      </p:sp>
      <p:sp>
        <p:nvSpPr>
          <p:cNvPr id="49" name="48 - Ορθογώνιο"/>
          <p:cNvSpPr/>
          <p:nvPr/>
        </p:nvSpPr>
        <p:spPr>
          <a:xfrm>
            <a:off x="1142976" y="450057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dirty="0"/>
          </a:p>
        </p:txBody>
      </p:sp>
      <p:sp>
        <p:nvSpPr>
          <p:cNvPr id="50" name="49 - TextBox"/>
          <p:cNvSpPr txBox="1"/>
          <p:nvPr/>
        </p:nvSpPr>
        <p:spPr>
          <a:xfrm>
            <a:off x="1593740" y="4500570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52" name="51 - Ορθογώνιο"/>
          <p:cNvSpPr/>
          <p:nvPr/>
        </p:nvSpPr>
        <p:spPr>
          <a:xfrm>
            <a:off x="928662" y="59634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=</a:t>
            </a:r>
            <a:endParaRPr lang="el-GR" sz="2800" dirty="0"/>
          </a:p>
        </p:txBody>
      </p:sp>
      <p:sp>
        <p:nvSpPr>
          <p:cNvPr id="53" name="52 - Ορθογώνιο"/>
          <p:cNvSpPr/>
          <p:nvPr/>
        </p:nvSpPr>
        <p:spPr>
          <a:xfrm>
            <a:off x="642910" y="5963496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cxnSp>
        <p:nvCxnSpPr>
          <p:cNvPr id="55" name="54 - Ευθεία γραμμή σύνδεσης"/>
          <p:cNvCxnSpPr/>
          <p:nvPr/>
        </p:nvCxnSpPr>
        <p:spPr>
          <a:xfrm>
            <a:off x="1714480" y="6274378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- Ορθογώνιο"/>
          <p:cNvSpPr/>
          <p:nvPr/>
        </p:nvSpPr>
        <p:spPr>
          <a:xfrm>
            <a:off x="1714480" y="584575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kg</a:t>
            </a:r>
            <a:endParaRPr lang="en-US" dirty="0"/>
          </a:p>
        </p:txBody>
      </p:sp>
      <p:sp>
        <p:nvSpPr>
          <p:cNvPr id="57" name="56 - Ορθογώνιο"/>
          <p:cNvSpPr/>
          <p:nvPr/>
        </p:nvSpPr>
        <p:spPr>
          <a:xfrm>
            <a:off x="1714480" y="6274378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</a:t>
            </a:r>
            <a:r>
              <a:rPr lang="en-US" b="1" baseline="30000" dirty="0" smtClean="0">
                <a:solidFill>
                  <a:srgbClr val="00B050"/>
                </a:solidFill>
              </a:rPr>
              <a:t>3</a:t>
            </a:r>
            <a:endParaRPr lang="en-US" dirty="0"/>
          </a:p>
        </p:txBody>
      </p:sp>
      <p:sp>
        <p:nvSpPr>
          <p:cNvPr id="58" name="57 - Ορθογώνιο"/>
          <p:cNvSpPr/>
          <p:nvPr/>
        </p:nvSpPr>
        <p:spPr>
          <a:xfrm>
            <a:off x="1285852" y="59886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  <p:bldP spid="23" grpId="0"/>
      <p:bldP spid="26" grpId="0"/>
      <p:bldP spid="28" grpId="0"/>
      <p:bldP spid="29" grpId="0"/>
      <p:bldP spid="30" grpId="0"/>
      <p:bldP spid="38" grpId="0"/>
      <p:bldP spid="39" grpId="0"/>
      <p:bldP spid="40" grpId="0"/>
      <p:bldP spid="47" grpId="0"/>
      <p:bldP spid="48" grpId="0"/>
      <p:bldP spid="49" grpId="0"/>
      <p:bldP spid="50" grpId="0"/>
      <p:bldP spid="52" grpId="0"/>
      <p:bldP spid="53" grpId="0"/>
      <p:bldP spid="56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57148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Άσκηση 2</a:t>
            </a:r>
          </a:p>
          <a:p>
            <a:r>
              <a:rPr lang="el-GR" sz="2400" dirty="0" smtClean="0"/>
              <a:t>Ένα σώμα έχει μάζα  </a:t>
            </a:r>
            <a:r>
              <a:rPr lang="en-US" sz="2400" dirty="0" smtClean="0"/>
              <a:t>8gr  </a:t>
            </a:r>
            <a:r>
              <a:rPr lang="el-GR" sz="2400" dirty="0" smtClean="0"/>
              <a:t>και όγκο </a:t>
            </a:r>
            <a:r>
              <a:rPr lang="en-US" sz="2400" dirty="0" smtClean="0"/>
              <a:t>2ml</a:t>
            </a:r>
            <a:r>
              <a:rPr lang="el-GR" sz="2400" dirty="0" smtClean="0"/>
              <a:t> . Ποια είναι η πυκνότητά του;</a:t>
            </a:r>
            <a:endParaRPr lang="en-US" sz="24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3214678" y="192880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4500562" y="6072206"/>
            <a:ext cx="342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Άρα  η πυκνότητα είναι  4</a:t>
            </a:r>
            <a:r>
              <a:rPr lang="en-US" b="1" i="1" dirty="0" err="1" smtClean="0"/>
              <a:t>gr</a:t>
            </a:r>
            <a:r>
              <a:rPr lang="en-US" b="1" i="1" dirty="0" smtClean="0"/>
              <a:t>/ </a:t>
            </a:r>
            <a:r>
              <a:rPr lang="en-US" b="1" dirty="0" smtClean="0"/>
              <a:t>ml</a:t>
            </a:r>
            <a:endParaRPr lang="en-US" b="1" i="1" dirty="0"/>
          </a:p>
        </p:txBody>
      </p:sp>
      <p:sp>
        <p:nvSpPr>
          <p:cNvPr id="27" name="26 - Ορθογώνιο"/>
          <p:cNvSpPr/>
          <p:nvPr/>
        </p:nvSpPr>
        <p:spPr>
          <a:xfrm>
            <a:off x="1214414" y="242886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8" name="27 - Ευθεία γραμμή σύνδεσης"/>
          <p:cNvCxnSpPr/>
          <p:nvPr/>
        </p:nvCxnSpPr>
        <p:spPr>
          <a:xfrm>
            <a:off x="1285852" y="2905780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Ορθογώνιο"/>
          <p:cNvSpPr/>
          <p:nvPr/>
        </p:nvSpPr>
        <p:spPr>
          <a:xfrm>
            <a:off x="1285852" y="2905780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V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857224" y="26431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=</a:t>
            </a:r>
            <a:endParaRPr lang="el-GR" sz="2800" dirty="0"/>
          </a:p>
        </p:txBody>
      </p:sp>
      <p:sp>
        <p:nvSpPr>
          <p:cNvPr id="31" name="30 - Ορθογώνιο"/>
          <p:cNvSpPr/>
          <p:nvPr/>
        </p:nvSpPr>
        <p:spPr>
          <a:xfrm>
            <a:off x="571472" y="2643182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32" name="31 - Ορθογώνιο"/>
          <p:cNvSpPr/>
          <p:nvPr/>
        </p:nvSpPr>
        <p:spPr>
          <a:xfrm>
            <a:off x="1285852" y="3500438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gr</a:t>
            </a:r>
            <a:endParaRPr lang="el-GR" sz="2400" b="1" dirty="0">
              <a:solidFill>
                <a:srgbClr val="FF0000"/>
              </a:solidFill>
            </a:endParaRPr>
          </a:p>
        </p:txBody>
      </p:sp>
      <p:cxnSp>
        <p:nvCxnSpPr>
          <p:cNvPr id="33" name="32 - Ευθεία γραμμή σύνδεσης"/>
          <p:cNvCxnSpPr>
            <a:endCxn id="32" idx="2"/>
          </p:cNvCxnSpPr>
          <p:nvPr/>
        </p:nvCxnSpPr>
        <p:spPr>
          <a:xfrm>
            <a:off x="1214414" y="3952220"/>
            <a:ext cx="857256" cy="98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- Ορθογώνιο"/>
          <p:cNvSpPr/>
          <p:nvPr/>
        </p:nvSpPr>
        <p:spPr>
          <a:xfrm>
            <a:off x="1357290" y="4000504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2 ml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>
          <a:xfrm>
            <a:off x="785786" y="368962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=</a:t>
            </a:r>
            <a:endParaRPr lang="el-GR" sz="2800" dirty="0"/>
          </a:p>
        </p:txBody>
      </p:sp>
      <p:sp>
        <p:nvSpPr>
          <p:cNvPr id="36" name="35 - Ορθογώνιο"/>
          <p:cNvSpPr/>
          <p:nvPr/>
        </p:nvSpPr>
        <p:spPr>
          <a:xfrm>
            <a:off x="500034" y="3689622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39" name="38 - Ορθογώνιο"/>
          <p:cNvSpPr/>
          <p:nvPr/>
        </p:nvSpPr>
        <p:spPr>
          <a:xfrm>
            <a:off x="1142976" y="5000636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2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40" name="39 - Ορθογώνιο"/>
          <p:cNvSpPr/>
          <p:nvPr/>
        </p:nvSpPr>
        <p:spPr>
          <a:xfrm>
            <a:off x="714348" y="476119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=</a:t>
            </a:r>
            <a:endParaRPr lang="el-GR" sz="2800" dirty="0"/>
          </a:p>
        </p:txBody>
      </p:sp>
      <p:sp>
        <p:nvSpPr>
          <p:cNvPr id="41" name="40 - Ορθογώνιο"/>
          <p:cNvSpPr/>
          <p:nvPr/>
        </p:nvSpPr>
        <p:spPr>
          <a:xfrm>
            <a:off x="428596" y="4761192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cxnSp>
        <p:nvCxnSpPr>
          <p:cNvPr id="42" name="41 - Ευθεία γραμμή σύνδεσης"/>
          <p:cNvCxnSpPr/>
          <p:nvPr/>
        </p:nvCxnSpPr>
        <p:spPr>
          <a:xfrm>
            <a:off x="1142976" y="5072074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εία γραμμή σύνδεσης"/>
          <p:cNvCxnSpPr/>
          <p:nvPr/>
        </p:nvCxnSpPr>
        <p:spPr>
          <a:xfrm>
            <a:off x="1857356" y="5072074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- Ορθογώνιο"/>
          <p:cNvSpPr/>
          <p:nvPr/>
        </p:nvSpPr>
        <p:spPr>
          <a:xfrm>
            <a:off x="1857356" y="464344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gr</a:t>
            </a:r>
            <a:endParaRPr lang="en-US" dirty="0"/>
          </a:p>
        </p:txBody>
      </p:sp>
      <p:sp>
        <p:nvSpPr>
          <p:cNvPr id="45" name="44 - Ορθογώνιο"/>
          <p:cNvSpPr/>
          <p:nvPr/>
        </p:nvSpPr>
        <p:spPr>
          <a:xfrm>
            <a:off x="1857356" y="507207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ml</a:t>
            </a:r>
            <a:endParaRPr lang="en-US" dirty="0"/>
          </a:p>
        </p:txBody>
      </p:sp>
      <p:sp>
        <p:nvSpPr>
          <p:cNvPr id="46" name="45 - Ορθογώνιο"/>
          <p:cNvSpPr/>
          <p:nvPr/>
        </p:nvSpPr>
        <p:spPr>
          <a:xfrm>
            <a:off x="1142976" y="464344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8</a:t>
            </a:r>
            <a:endParaRPr lang="en-US" dirty="0"/>
          </a:p>
        </p:txBody>
      </p:sp>
      <p:sp>
        <p:nvSpPr>
          <p:cNvPr id="47" name="46 - TextBox"/>
          <p:cNvSpPr txBox="1"/>
          <p:nvPr/>
        </p:nvSpPr>
        <p:spPr>
          <a:xfrm>
            <a:off x="1593740" y="464344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48" name="47 - Ορθογώνιο"/>
          <p:cNvSpPr/>
          <p:nvPr/>
        </p:nvSpPr>
        <p:spPr>
          <a:xfrm>
            <a:off x="928662" y="59042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=</a:t>
            </a:r>
            <a:endParaRPr lang="el-GR" sz="2800" dirty="0"/>
          </a:p>
        </p:txBody>
      </p:sp>
      <p:sp>
        <p:nvSpPr>
          <p:cNvPr id="49" name="48 - Ορθογώνιο"/>
          <p:cNvSpPr/>
          <p:nvPr/>
        </p:nvSpPr>
        <p:spPr>
          <a:xfrm>
            <a:off x="642910" y="5904200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cxnSp>
        <p:nvCxnSpPr>
          <p:cNvPr id="50" name="49 - Ευθεία γραμμή σύνδεσης"/>
          <p:cNvCxnSpPr/>
          <p:nvPr/>
        </p:nvCxnSpPr>
        <p:spPr>
          <a:xfrm>
            <a:off x="1714480" y="6215082"/>
            <a:ext cx="42862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- Ορθογώνιο"/>
          <p:cNvSpPr/>
          <p:nvPr/>
        </p:nvSpPr>
        <p:spPr>
          <a:xfrm>
            <a:off x="1714480" y="578645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gr</a:t>
            </a:r>
            <a:endParaRPr lang="en-US" dirty="0"/>
          </a:p>
        </p:txBody>
      </p:sp>
      <p:sp>
        <p:nvSpPr>
          <p:cNvPr id="52" name="51 - Ορθογώνιο"/>
          <p:cNvSpPr/>
          <p:nvPr/>
        </p:nvSpPr>
        <p:spPr>
          <a:xfrm>
            <a:off x="1714480" y="621508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ml</a:t>
            </a:r>
            <a:endParaRPr lang="en-US" dirty="0"/>
          </a:p>
        </p:txBody>
      </p:sp>
      <p:sp>
        <p:nvSpPr>
          <p:cNvPr id="53" name="52 - Ορθογώνιο"/>
          <p:cNvSpPr/>
          <p:nvPr/>
        </p:nvSpPr>
        <p:spPr>
          <a:xfrm>
            <a:off x="1285852" y="592933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4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9" grpId="0"/>
      <p:bldP spid="40" grpId="0"/>
      <p:bldP spid="41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714356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Μονάδες μέτρησης πυκνότητας ..μπορεί να είναι</a:t>
            </a:r>
            <a:endParaRPr lang="en-US" sz="24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18 - Ευθεία γραμμή σύνδεσης"/>
          <p:cNvCxnSpPr/>
          <p:nvPr/>
        </p:nvCxnSpPr>
        <p:spPr>
          <a:xfrm>
            <a:off x="2143108" y="2357430"/>
            <a:ext cx="92869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Ορθογώνιο"/>
          <p:cNvSpPr/>
          <p:nvPr/>
        </p:nvSpPr>
        <p:spPr>
          <a:xfrm>
            <a:off x="2285984" y="1785926"/>
            <a:ext cx="625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kg</a:t>
            </a:r>
            <a:endParaRPr lang="en-US" sz="3600" dirty="0"/>
          </a:p>
        </p:txBody>
      </p:sp>
      <p:sp>
        <p:nvSpPr>
          <p:cNvPr id="21" name="20 - Ορθογώνιο"/>
          <p:cNvSpPr/>
          <p:nvPr/>
        </p:nvSpPr>
        <p:spPr>
          <a:xfrm>
            <a:off x="2285984" y="2282603"/>
            <a:ext cx="71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</a:t>
            </a:r>
            <a:r>
              <a:rPr lang="en-US" sz="3600" b="1" baseline="30000" dirty="0" smtClean="0">
                <a:solidFill>
                  <a:srgbClr val="00B050"/>
                </a:solidFill>
              </a:rPr>
              <a:t>3</a:t>
            </a:r>
            <a:endParaRPr lang="en-US" sz="3600" dirty="0"/>
          </a:p>
        </p:txBody>
      </p:sp>
      <p:cxnSp>
        <p:nvCxnSpPr>
          <p:cNvPr id="23" name="22 - Ευθεία γραμμή σύνδεσης"/>
          <p:cNvCxnSpPr/>
          <p:nvPr/>
        </p:nvCxnSpPr>
        <p:spPr>
          <a:xfrm>
            <a:off x="7143768" y="2428868"/>
            <a:ext cx="92869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Ορθογώνιο"/>
          <p:cNvSpPr/>
          <p:nvPr/>
        </p:nvSpPr>
        <p:spPr>
          <a:xfrm>
            <a:off x="7286644" y="1857364"/>
            <a:ext cx="625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kg</a:t>
            </a:r>
            <a:endParaRPr lang="en-US" sz="3600" dirty="0"/>
          </a:p>
        </p:txBody>
      </p:sp>
      <p:sp>
        <p:nvSpPr>
          <p:cNvPr id="25" name="24 - Ορθογώνιο"/>
          <p:cNvSpPr/>
          <p:nvPr/>
        </p:nvSpPr>
        <p:spPr>
          <a:xfrm>
            <a:off x="7215206" y="2354041"/>
            <a:ext cx="909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cm</a:t>
            </a:r>
            <a:r>
              <a:rPr lang="en-US" sz="3600" b="1" baseline="30000" dirty="0" smtClean="0">
                <a:solidFill>
                  <a:srgbClr val="00B050"/>
                </a:solidFill>
              </a:rPr>
              <a:t>3</a:t>
            </a:r>
            <a:endParaRPr lang="en-US" sz="3600" dirty="0"/>
          </a:p>
        </p:txBody>
      </p:sp>
      <p:sp>
        <p:nvSpPr>
          <p:cNvPr id="29" name="28 - Ορθογώνιο"/>
          <p:cNvSpPr/>
          <p:nvPr/>
        </p:nvSpPr>
        <p:spPr>
          <a:xfrm>
            <a:off x="2000232" y="5357826"/>
            <a:ext cx="1105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</a:t>
            </a:r>
            <a:r>
              <a:rPr lang="el-GR" sz="3600" b="1" dirty="0" smtClean="0">
                <a:solidFill>
                  <a:srgbClr val="FF0000"/>
                </a:solidFill>
              </a:rPr>
              <a:t>/</a:t>
            </a:r>
            <a:r>
              <a:rPr lang="en-US" sz="3600" b="1" dirty="0" smtClean="0">
                <a:solidFill>
                  <a:srgbClr val="00B050"/>
                </a:solidFill>
              </a:rPr>
              <a:t>ml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1652966" y="200024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/>
              <a:t>8</a:t>
            </a:r>
            <a:endParaRPr lang="en-US" sz="3600" dirty="0"/>
          </a:p>
        </p:txBody>
      </p:sp>
      <p:sp>
        <p:nvSpPr>
          <p:cNvPr id="28" name="27 - Ελεύθερη σχεδίαση"/>
          <p:cNvSpPr/>
          <p:nvPr/>
        </p:nvSpPr>
        <p:spPr>
          <a:xfrm>
            <a:off x="2143108" y="1714488"/>
            <a:ext cx="1467997" cy="1268368"/>
          </a:xfrm>
          <a:custGeom>
            <a:avLst/>
            <a:gdLst>
              <a:gd name="connsiteX0" fmla="*/ 271585 w 1467997"/>
              <a:gd name="connsiteY0" fmla="*/ 103909 h 1268368"/>
              <a:gd name="connsiteX1" fmla="*/ 209239 w 1467997"/>
              <a:gd name="connsiteY1" fmla="*/ 114300 h 1268368"/>
              <a:gd name="connsiteX2" fmla="*/ 178067 w 1467997"/>
              <a:gd name="connsiteY2" fmla="*/ 135082 h 1268368"/>
              <a:gd name="connsiteX3" fmla="*/ 105330 w 1467997"/>
              <a:gd name="connsiteY3" fmla="*/ 197428 h 1268368"/>
              <a:gd name="connsiteX4" fmla="*/ 74158 w 1467997"/>
              <a:gd name="connsiteY4" fmla="*/ 249382 h 1268368"/>
              <a:gd name="connsiteX5" fmla="*/ 53376 w 1467997"/>
              <a:gd name="connsiteY5" fmla="*/ 290946 h 1268368"/>
              <a:gd name="connsiteX6" fmla="*/ 22203 w 1467997"/>
              <a:gd name="connsiteY6" fmla="*/ 311728 h 1268368"/>
              <a:gd name="connsiteX7" fmla="*/ 1421 w 1467997"/>
              <a:gd name="connsiteY7" fmla="*/ 374073 h 1268368"/>
              <a:gd name="connsiteX8" fmla="*/ 11812 w 1467997"/>
              <a:gd name="connsiteY8" fmla="*/ 415637 h 1268368"/>
              <a:gd name="connsiteX9" fmla="*/ 42985 w 1467997"/>
              <a:gd name="connsiteY9" fmla="*/ 477982 h 1268368"/>
              <a:gd name="connsiteX10" fmla="*/ 53376 w 1467997"/>
              <a:gd name="connsiteY10" fmla="*/ 509155 h 1268368"/>
              <a:gd name="connsiteX11" fmla="*/ 63767 w 1467997"/>
              <a:gd name="connsiteY11" fmla="*/ 966355 h 1268368"/>
              <a:gd name="connsiteX12" fmla="*/ 94939 w 1467997"/>
              <a:gd name="connsiteY12" fmla="*/ 1007918 h 1268368"/>
              <a:gd name="connsiteX13" fmla="*/ 115721 w 1467997"/>
              <a:gd name="connsiteY13" fmla="*/ 1039091 h 1268368"/>
              <a:gd name="connsiteX14" fmla="*/ 126112 w 1467997"/>
              <a:gd name="connsiteY14" fmla="*/ 1070264 h 1268368"/>
              <a:gd name="connsiteX15" fmla="*/ 157285 w 1467997"/>
              <a:gd name="connsiteY15" fmla="*/ 1101437 h 1268368"/>
              <a:gd name="connsiteX16" fmla="*/ 178067 w 1467997"/>
              <a:gd name="connsiteY16" fmla="*/ 1132609 h 1268368"/>
              <a:gd name="connsiteX17" fmla="*/ 188458 w 1467997"/>
              <a:gd name="connsiteY17" fmla="*/ 1174173 h 1268368"/>
              <a:gd name="connsiteX18" fmla="*/ 219630 w 1467997"/>
              <a:gd name="connsiteY18" fmla="*/ 1184564 h 1268368"/>
              <a:gd name="connsiteX19" fmla="*/ 271585 w 1467997"/>
              <a:gd name="connsiteY19" fmla="*/ 1205346 h 1268368"/>
              <a:gd name="connsiteX20" fmla="*/ 437839 w 1467997"/>
              <a:gd name="connsiteY20" fmla="*/ 1226128 h 1268368"/>
              <a:gd name="connsiteX21" fmla="*/ 469012 w 1467997"/>
              <a:gd name="connsiteY21" fmla="*/ 1236518 h 1268368"/>
              <a:gd name="connsiteX22" fmla="*/ 708003 w 1467997"/>
              <a:gd name="connsiteY22" fmla="*/ 1267691 h 1268368"/>
              <a:gd name="connsiteX23" fmla="*/ 1040512 w 1467997"/>
              <a:gd name="connsiteY23" fmla="*/ 1236518 h 1268368"/>
              <a:gd name="connsiteX24" fmla="*/ 1102858 w 1467997"/>
              <a:gd name="connsiteY24" fmla="*/ 1215737 h 1268368"/>
              <a:gd name="connsiteX25" fmla="*/ 1134030 w 1467997"/>
              <a:gd name="connsiteY25" fmla="*/ 1194955 h 1268368"/>
              <a:gd name="connsiteX26" fmla="*/ 1175594 w 1467997"/>
              <a:gd name="connsiteY26" fmla="*/ 1163782 h 1268368"/>
              <a:gd name="connsiteX27" fmla="*/ 1227549 w 1467997"/>
              <a:gd name="connsiteY27" fmla="*/ 1153391 h 1268368"/>
              <a:gd name="connsiteX28" fmla="*/ 1258721 w 1467997"/>
              <a:gd name="connsiteY28" fmla="*/ 1132609 h 1268368"/>
              <a:gd name="connsiteX29" fmla="*/ 1289894 w 1467997"/>
              <a:gd name="connsiteY29" fmla="*/ 1122218 h 1268368"/>
              <a:gd name="connsiteX30" fmla="*/ 1310676 w 1467997"/>
              <a:gd name="connsiteY30" fmla="*/ 1080655 h 1268368"/>
              <a:gd name="connsiteX31" fmla="*/ 1362630 w 1467997"/>
              <a:gd name="connsiteY31" fmla="*/ 1018309 h 1268368"/>
              <a:gd name="connsiteX32" fmla="*/ 1373021 w 1467997"/>
              <a:gd name="connsiteY32" fmla="*/ 987137 h 1268368"/>
              <a:gd name="connsiteX33" fmla="*/ 1393803 w 1467997"/>
              <a:gd name="connsiteY33" fmla="*/ 935182 h 1268368"/>
              <a:gd name="connsiteX34" fmla="*/ 1404194 w 1467997"/>
              <a:gd name="connsiteY34" fmla="*/ 872837 h 1268368"/>
              <a:gd name="connsiteX35" fmla="*/ 1424976 w 1467997"/>
              <a:gd name="connsiteY35" fmla="*/ 841664 h 1268368"/>
              <a:gd name="connsiteX36" fmla="*/ 1456149 w 1467997"/>
              <a:gd name="connsiteY36" fmla="*/ 779318 h 1268368"/>
              <a:gd name="connsiteX37" fmla="*/ 1435367 w 1467997"/>
              <a:gd name="connsiteY37" fmla="*/ 561109 h 1268368"/>
              <a:gd name="connsiteX38" fmla="*/ 1414585 w 1467997"/>
              <a:gd name="connsiteY38" fmla="*/ 498764 h 1268368"/>
              <a:gd name="connsiteX39" fmla="*/ 1404194 w 1467997"/>
              <a:gd name="connsiteY39" fmla="*/ 457200 h 1268368"/>
              <a:gd name="connsiteX40" fmla="*/ 1289894 w 1467997"/>
              <a:gd name="connsiteY40" fmla="*/ 363682 h 1268368"/>
              <a:gd name="connsiteX41" fmla="*/ 1258721 w 1467997"/>
              <a:gd name="connsiteY41" fmla="*/ 342900 h 1268368"/>
              <a:gd name="connsiteX42" fmla="*/ 1217158 w 1467997"/>
              <a:gd name="connsiteY42" fmla="*/ 280555 h 1268368"/>
              <a:gd name="connsiteX43" fmla="*/ 1165203 w 1467997"/>
              <a:gd name="connsiteY43" fmla="*/ 207818 h 1268368"/>
              <a:gd name="connsiteX44" fmla="*/ 1154812 w 1467997"/>
              <a:gd name="connsiteY44" fmla="*/ 176646 h 1268368"/>
              <a:gd name="connsiteX45" fmla="*/ 1071685 w 1467997"/>
              <a:gd name="connsiteY45" fmla="*/ 114300 h 1268368"/>
              <a:gd name="connsiteX46" fmla="*/ 1040512 w 1467997"/>
              <a:gd name="connsiteY46" fmla="*/ 93518 h 1268368"/>
              <a:gd name="connsiteX47" fmla="*/ 998949 w 1467997"/>
              <a:gd name="connsiteY47" fmla="*/ 62346 h 1268368"/>
              <a:gd name="connsiteX48" fmla="*/ 946994 w 1467997"/>
              <a:gd name="connsiteY48" fmla="*/ 51955 h 1268368"/>
              <a:gd name="connsiteX49" fmla="*/ 832694 w 1467997"/>
              <a:gd name="connsiteY49" fmla="*/ 20782 h 1268368"/>
              <a:gd name="connsiteX50" fmla="*/ 801521 w 1467997"/>
              <a:gd name="connsiteY50" fmla="*/ 0 h 1268368"/>
              <a:gd name="connsiteX51" fmla="*/ 313149 w 1467997"/>
              <a:gd name="connsiteY51" fmla="*/ 10391 h 1268368"/>
              <a:gd name="connsiteX52" fmla="*/ 240412 w 1467997"/>
              <a:gd name="connsiteY52" fmla="*/ 41564 h 1268368"/>
              <a:gd name="connsiteX53" fmla="*/ 209239 w 1467997"/>
              <a:gd name="connsiteY53" fmla="*/ 72737 h 1268368"/>
              <a:gd name="connsiteX54" fmla="*/ 146894 w 1467997"/>
              <a:gd name="connsiteY54" fmla="*/ 103909 h 1268368"/>
              <a:gd name="connsiteX55" fmla="*/ 115721 w 1467997"/>
              <a:gd name="connsiteY55" fmla="*/ 155864 h 1268368"/>
              <a:gd name="connsiteX56" fmla="*/ 94939 w 1467997"/>
              <a:gd name="connsiteY56" fmla="*/ 187037 h 1268368"/>
              <a:gd name="connsiteX57" fmla="*/ 63767 w 1467997"/>
              <a:gd name="connsiteY57" fmla="*/ 207818 h 1268368"/>
              <a:gd name="connsiteX58" fmla="*/ 63767 w 1467997"/>
              <a:gd name="connsiteY58" fmla="*/ 270164 h 126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67997" h="1268368">
                <a:moveTo>
                  <a:pt x="271585" y="103909"/>
                </a:moveTo>
                <a:cubicBezTo>
                  <a:pt x="250803" y="107373"/>
                  <a:pt x="229226" y="107637"/>
                  <a:pt x="209239" y="114300"/>
                </a:cubicBezTo>
                <a:cubicBezTo>
                  <a:pt x="197392" y="118249"/>
                  <a:pt x="188229" y="127823"/>
                  <a:pt x="178067" y="135082"/>
                </a:cubicBezTo>
                <a:cubicBezTo>
                  <a:pt x="155376" y="151290"/>
                  <a:pt x="122759" y="174189"/>
                  <a:pt x="105330" y="197428"/>
                </a:cubicBezTo>
                <a:cubicBezTo>
                  <a:pt x="93212" y="213585"/>
                  <a:pt x="83966" y="231727"/>
                  <a:pt x="74158" y="249382"/>
                </a:cubicBezTo>
                <a:cubicBezTo>
                  <a:pt x="66635" y="262923"/>
                  <a:pt x="63292" y="279046"/>
                  <a:pt x="53376" y="290946"/>
                </a:cubicBezTo>
                <a:cubicBezTo>
                  <a:pt x="45381" y="300540"/>
                  <a:pt x="32594" y="304801"/>
                  <a:pt x="22203" y="311728"/>
                </a:cubicBezTo>
                <a:cubicBezTo>
                  <a:pt x="15276" y="332510"/>
                  <a:pt x="3601" y="352276"/>
                  <a:pt x="1421" y="374073"/>
                </a:cubicBezTo>
                <a:cubicBezTo>
                  <a:pt x="0" y="388283"/>
                  <a:pt x="7889" y="401905"/>
                  <a:pt x="11812" y="415637"/>
                </a:cubicBezTo>
                <a:cubicBezTo>
                  <a:pt x="29223" y="476576"/>
                  <a:pt x="12626" y="417263"/>
                  <a:pt x="42985" y="477982"/>
                </a:cubicBezTo>
                <a:cubicBezTo>
                  <a:pt x="47883" y="487779"/>
                  <a:pt x="49912" y="498764"/>
                  <a:pt x="53376" y="509155"/>
                </a:cubicBezTo>
                <a:cubicBezTo>
                  <a:pt x="56840" y="661555"/>
                  <a:pt x="51108" y="814442"/>
                  <a:pt x="63767" y="966355"/>
                </a:cubicBezTo>
                <a:cubicBezTo>
                  <a:pt x="65205" y="983613"/>
                  <a:pt x="84873" y="993826"/>
                  <a:pt x="94939" y="1007918"/>
                </a:cubicBezTo>
                <a:cubicBezTo>
                  <a:pt x="102198" y="1018080"/>
                  <a:pt x="110136" y="1027921"/>
                  <a:pt x="115721" y="1039091"/>
                </a:cubicBezTo>
                <a:cubicBezTo>
                  <a:pt x="120619" y="1048888"/>
                  <a:pt x="120036" y="1061150"/>
                  <a:pt x="126112" y="1070264"/>
                </a:cubicBezTo>
                <a:cubicBezTo>
                  <a:pt x="134263" y="1082491"/>
                  <a:pt x="147877" y="1090148"/>
                  <a:pt x="157285" y="1101437"/>
                </a:cubicBezTo>
                <a:cubicBezTo>
                  <a:pt x="165280" y="1111031"/>
                  <a:pt x="171140" y="1122218"/>
                  <a:pt x="178067" y="1132609"/>
                </a:cubicBezTo>
                <a:cubicBezTo>
                  <a:pt x="181531" y="1146464"/>
                  <a:pt x="179537" y="1163021"/>
                  <a:pt x="188458" y="1174173"/>
                </a:cubicBezTo>
                <a:cubicBezTo>
                  <a:pt x="195300" y="1182726"/>
                  <a:pt x="209375" y="1180718"/>
                  <a:pt x="219630" y="1184564"/>
                </a:cubicBezTo>
                <a:cubicBezTo>
                  <a:pt x="237095" y="1191113"/>
                  <a:pt x="253262" y="1201856"/>
                  <a:pt x="271585" y="1205346"/>
                </a:cubicBezTo>
                <a:cubicBezTo>
                  <a:pt x="326448" y="1215796"/>
                  <a:pt x="382421" y="1219201"/>
                  <a:pt x="437839" y="1226128"/>
                </a:cubicBezTo>
                <a:cubicBezTo>
                  <a:pt x="448230" y="1229591"/>
                  <a:pt x="458302" y="1234223"/>
                  <a:pt x="469012" y="1236518"/>
                </a:cubicBezTo>
                <a:cubicBezTo>
                  <a:pt x="585841" y="1261552"/>
                  <a:pt x="586194" y="1257540"/>
                  <a:pt x="708003" y="1267691"/>
                </a:cubicBezTo>
                <a:cubicBezTo>
                  <a:pt x="810854" y="1260344"/>
                  <a:pt x="934342" y="1268368"/>
                  <a:pt x="1040512" y="1236518"/>
                </a:cubicBezTo>
                <a:cubicBezTo>
                  <a:pt x="1061494" y="1230223"/>
                  <a:pt x="1082076" y="1222664"/>
                  <a:pt x="1102858" y="1215737"/>
                </a:cubicBezTo>
                <a:cubicBezTo>
                  <a:pt x="1113249" y="1208810"/>
                  <a:pt x="1123868" y="1202214"/>
                  <a:pt x="1134030" y="1194955"/>
                </a:cubicBezTo>
                <a:cubicBezTo>
                  <a:pt x="1148122" y="1184889"/>
                  <a:pt x="1159768" y="1170816"/>
                  <a:pt x="1175594" y="1163782"/>
                </a:cubicBezTo>
                <a:cubicBezTo>
                  <a:pt x="1191733" y="1156609"/>
                  <a:pt x="1210231" y="1156855"/>
                  <a:pt x="1227549" y="1153391"/>
                </a:cubicBezTo>
                <a:cubicBezTo>
                  <a:pt x="1237940" y="1146464"/>
                  <a:pt x="1247551" y="1138194"/>
                  <a:pt x="1258721" y="1132609"/>
                </a:cubicBezTo>
                <a:cubicBezTo>
                  <a:pt x="1268518" y="1127711"/>
                  <a:pt x="1282149" y="1129963"/>
                  <a:pt x="1289894" y="1122218"/>
                </a:cubicBezTo>
                <a:cubicBezTo>
                  <a:pt x="1300847" y="1111265"/>
                  <a:pt x="1302991" y="1094104"/>
                  <a:pt x="1310676" y="1080655"/>
                </a:cubicBezTo>
                <a:cubicBezTo>
                  <a:pt x="1329965" y="1046900"/>
                  <a:pt x="1333976" y="1046964"/>
                  <a:pt x="1362630" y="1018309"/>
                </a:cubicBezTo>
                <a:cubicBezTo>
                  <a:pt x="1366094" y="1007918"/>
                  <a:pt x="1369175" y="997392"/>
                  <a:pt x="1373021" y="987137"/>
                </a:cubicBezTo>
                <a:cubicBezTo>
                  <a:pt x="1379570" y="969672"/>
                  <a:pt x="1388895" y="953177"/>
                  <a:pt x="1393803" y="935182"/>
                </a:cubicBezTo>
                <a:cubicBezTo>
                  <a:pt x="1399346" y="914856"/>
                  <a:pt x="1397532" y="892824"/>
                  <a:pt x="1404194" y="872837"/>
                </a:cubicBezTo>
                <a:cubicBezTo>
                  <a:pt x="1408143" y="860989"/>
                  <a:pt x="1419391" y="852834"/>
                  <a:pt x="1424976" y="841664"/>
                </a:cubicBezTo>
                <a:cubicBezTo>
                  <a:pt x="1467997" y="755623"/>
                  <a:pt x="1396591" y="868655"/>
                  <a:pt x="1456149" y="779318"/>
                </a:cubicBezTo>
                <a:cubicBezTo>
                  <a:pt x="1451890" y="711167"/>
                  <a:pt x="1454347" y="630701"/>
                  <a:pt x="1435367" y="561109"/>
                </a:cubicBezTo>
                <a:cubicBezTo>
                  <a:pt x="1429603" y="539975"/>
                  <a:pt x="1420880" y="519746"/>
                  <a:pt x="1414585" y="498764"/>
                </a:cubicBezTo>
                <a:cubicBezTo>
                  <a:pt x="1410481" y="485085"/>
                  <a:pt x="1412384" y="468900"/>
                  <a:pt x="1404194" y="457200"/>
                </a:cubicBezTo>
                <a:cubicBezTo>
                  <a:pt x="1364942" y="401126"/>
                  <a:pt x="1341367" y="395853"/>
                  <a:pt x="1289894" y="363682"/>
                </a:cubicBezTo>
                <a:cubicBezTo>
                  <a:pt x="1279304" y="357063"/>
                  <a:pt x="1269112" y="349827"/>
                  <a:pt x="1258721" y="342900"/>
                </a:cubicBezTo>
                <a:cubicBezTo>
                  <a:pt x="1244867" y="322118"/>
                  <a:pt x="1232144" y="300536"/>
                  <a:pt x="1217158" y="280555"/>
                </a:cubicBezTo>
                <a:cubicBezTo>
                  <a:pt x="1210097" y="271141"/>
                  <a:pt x="1172800" y="223013"/>
                  <a:pt x="1165203" y="207818"/>
                </a:cubicBezTo>
                <a:cubicBezTo>
                  <a:pt x="1160305" y="198022"/>
                  <a:pt x="1160888" y="185759"/>
                  <a:pt x="1154812" y="176646"/>
                </a:cubicBezTo>
                <a:cubicBezTo>
                  <a:pt x="1133990" y="145413"/>
                  <a:pt x="1102388" y="133489"/>
                  <a:pt x="1071685" y="114300"/>
                </a:cubicBezTo>
                <a:cubicBezTo>
                  <a:pt x="1061095" y="107681"/>
                  <a:pt x="1050674" y="100777"/>
                  <a:pt x="1040512" y="93518"/>
                </a:cubicBezTo>
                <a:cubicBezTo>
                  <a:pt x="1026420" y="83452"/>
                  <a:pt x="1014774" y="69379"/>
                  <a:pt x="998949" y="62346"/>
                </a:cubicBezTo>
                <a:cubicBezTo>
                  <a:pt x="982810" y="55173"/>
                  <a:pt x="963910" y="57030"/>
                  <a:pt x="946994" y="51955"/>
                </a:cubicBezTo>
                <a:cubicBezTo>
                  <a:pt x="821839" y="14409"/>
                  <a:pt x="974023" y="44337"/>
                  <a:pt x="832694" y="20782"/>
                </a:cubicBezTo>
                <a:cubicBezTo>
                  <a:pt x="822303" y="13855"/>
                  <a:pt x="814007" y="250"/>
                  <a:pt x="801521" y="0"/>
                </a:cubicBezTo>
                <a:lnTo>
                  <a:pt x="313149" y="10391"/>
                </a:lnTo>
                <a:cubicBezTo>
                  <a:pt x="298776" y="10966"/>
                  <a:pt x="247231" y="36693"/>
                  <a:pt x="240412" y="41564"/>
                </a:cubicBezTo>
                <a:cubicBezTo>
                  <a:pt x="228454" y="50105"/>
                  <a:pt x="220528" y="63329"/>
                  <a:pt x="209239" y="72737"/>
                </a:cubicBezTo>
                <a:cubicBezTo>
                  <a:pt x="182383" y="95117"/>
                  <a:pt x="178135" y="93495"/>
                  <a:pt x="146894" y="103909"/>
                </a:cubicBezTo>
                <a:cubicBezTo>
                  <a:pt x="136503" y="121227"/>
                  <a:pt x="126425" y="138737"/>
                  <a:pt x="115721" y="155864"/>
                </a:cubicBezTo>
                <a:cubicBezTo>
                  <a:pt x="109102" y="166454"/>
                  <a:pt x="103770" y="178206"/>
                  <a:pt x="94939" y="187037"/>
                </a:cubicBezTo>
                <a:cubicBezTo>
                  <a:pt x="86109" y="195867"/>
                  <a:pt x="68152" y="196125"/>
                  <a:pt x="63767" y="207818"/>
                </a:cubicBezTo>
                <a:cubicBezTo>
                  <a:pt x="56470" y="227277"/>
                  <a:pt x="63767" y="249382"/>
                  <a:pt x="63767" y="27016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2" name="31 - Ευθύγραμμο βέλος σύνδεσης"/>
          <p:cNvCxnSpPr>
            <a:stCxn id="28" idx="26"/>
          </p:cNvCxnSpPr>
          <p:nvPr/>
        </p:nvCxnSpPr>
        <p:spPr>
          <a:xfrm>
            <a:off x="3318702" y="2878270"/>
            <a:ext cx="442906" cy="939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>
            <a:off x="2714612" y="371475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Μονάδα μέτρησης της πυκνότητας</a:t>
            </a:r>
            <a:endParaRPr lang="el-GR" dirty="0"/>
          </a:p>
        </p:txBody>
      </p:sp>
      <p:sp>
        <p:nvSpPr>
          <p:cNvPr id="34" name="33 - Ορθογώνιο"/>
          <p:cNvSpPr/>
          <p:nvPr/>
        </p:nvSpPr>
        <p:spPr>
          <a:xfrm>
            <a:off x="6500826" y="2071678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/>
              <a:t>20</a:t>
            </a:r>
            <a:endParaRPr lang="en-US" sz="3600" dirty="0"/>
          </a:p>
        </p:txBody>
      </p:sp>
      <p:sp>
        <p:nvSpPr>
          <p:cNvPr id="35" name="34 - Ελεύθερη σχεδίαση"/>
          <p:cNvSpPr/>
          <p:nvPr/>
        </p:nvSpPr>
        <p:spPr>
          <a:xfrm>
            <a:off x="7072330" y="1714488"/>
            <a:ext cx="1467997" cy="1268368"/>
          </a:xfrm>
          <a:custGeom>
            <a:avLst/>
            <a:gdLst>
              <a:gd name="connsiteX0" fmla="*/ 271585 w 1467997"/>
              <a:gd name="connsiteY0" fmla="*/ 103909 h 1268368"/>
              <a:gd name="connsiteX1" fmla="*/ 209239 w 1467997"/>
              <a:gd name="connsiteY1" fmla="*/ 114300 h 1268368"/>
              <a:gd name="connsiteX2" fmla="*/ 178067 w 1467997"/>
              <a:gd name="connsiteY2" fmla="*/ 135082 h 1268368"/>
              <a:gd name="connsiteX3" fmla="*/ 105330 w 1467997"/>
              <a:gd name="connsiteY3" fmla="*/ 197428 h 1268368"/>
              <a:gd name="connsiteX4" fmla="*/ 74158 w 1467997"/>
              <a:gd name="connsiteY4" fmla="*/ 249382 h 1268368"/>
              <a:gd name="connsiteX5" fmla="*/ 53376 w 1467997"/>
              <a:gd name="connsiteY5" fmla="*/ 290946 h 1268368"/>
              <a:gd name="connsiteX6" fmla="*/ 22203 w 1467997"/>
              <a:gd name="connsiteY6" fmla="*/ 311728 h 1268368"/>
              <a:gd name="connsiteX7" fmla="*/ 1421 w 1467997"/>
              <a:gd name="connsiteY7" fmla="*/ 374073 h 1268368"/>
              <a:gd name="connsiteX8" fmla="*/ 11812 w 1467997"/>
              <a:gd name="connsiteY8" fmla="*/ 415637 h 1268368"/>
              <a:gd name="connsiteX9" fmla="*/ 42985 w 1467997"/>
              <a:gd name="connsiteY9" fmla="*/ 477982 h 1268368"/>
              <a:gd name="connsiteX10" fmla="*/ 53376 w 1467997"/>
              <a:gd name="connsiteY10" fmla="*/ 509155 h 1268368"/>
              <a:gd name="connsiteX11" fmla="*/ 63767 w 1467997"/>
              <a:gd name="connsiteY11" fmla="*/ 966355 h 1268368"/>
              <a:gd name="connsiteX12" fmla="*/ 94939 w 1467997"/>
              <a:gd name="connsiteY12" fmla="*/ 1007918 h 1268368"/>
              <a:gd name="connsiteX13" fmla="*/ 115721 w 1467997"/>
              <a:gd name="connsiteY13" fmla="*/ 1039091 h 1268368"/>
              <a:gd name="connsiteX14" fmla="*/ 126112 w 1467997"/>
              <a:gd name="connsiteY14" fmla="*/ 1070264 h 1268368"/>
              <a:gd name="connsiteX15" fmla="*/ 157285 w 1467997"/>
              <a:gd name="connsiteY15" fmla="*/ 1101437 h 1268368"/>
              <a:gd name="connsiteX16" fmla="*/ 178067 w 1467997"/>
              <a:gd name="connsiteY16" fmla="*/ 1132609 h 1268368"/>
              <a:gd name="connsiteX17" fmla="*/ 188458 w 1467997"/>
              <a:gd name="connsiteY17" fmla="*/ 1174173 h 1268368"/>
              <a:gd name="connsiteX18" fmla="*/ 219630 w 1467997"/>
              <a:gd name="connsiteY18" fmla="*/ 1184564 h 1268368"/>
              <a:gd name="connsiteX19" fmla="*/ 271585 w 1467997"/>
              <a:gd name="connsiteY19" fmla="*/ 1205346 h 1268368"/>
              <a:gd name="connsiteX20" fmla="*/ 437839 w 1467997"/>
              <a:gd name="connsiteY20" fmla="*/ 1226128 h 1268368"/>
              <a:gd name="connsiteX21" fmla="*/ 469012 w 1467997"/>
              <a:gd name="connsiteY21" fmla="*/ 1236518 h 1268368"/>
              <a:gd name="connsiteX22" fmla="*/ 708003 w 1467997"/>
              <a:gd name="connsiteY22" fmla="*/ 1267691 h 1268368"/>
              <a:gd name="connsiteX23" fmla="*/ 1040512 w 1467997"/>
              <a:gd name="connsiteY23" fmla="*/ 1236518 h 1268368"/>
              <a:gd name="connsiteX24" fmla="*/ 1102858 w 1467997"/>
              <a:gd name="connsiteY24" fmla="*/ 1215737 h 1268368"/>
              <a:gd name="connsiteX25" fmla="*/ 1134030 w 1467997"/>
              <a:gd name="connsiteY25" fmla="*/ 1194955 h 1268368"/>
              <a:gd name="connsiteX26" fmla="*/ 1175594 w 1467997"/>
              <a:gd name="connsiteY26" fmla="*/ 1163782 h 1268368"/>
              <a:gd name="connsiteX27" fmla="*/ 1227549 w 1467997"/>
              <a:gd name="connsiteY27" fmla="*/ 1153391 h 1268368"/>
              <a:gd name="connsiteX28" fmla="*/ 1258721 w 1467997"/>
              <a:gd name="connsiteY28" fmla="*/ 1132609 h 1268368"/>
              <a:gd name="connsiteX29" fmla="*/ 1289894 w 1467997"/>
              <a:gd name="connsiteY29" fmla="*/ 1122218 h 1268368"/>
              <a:gd name="connsiteX30" fmla="*/ 1310676 w 1467997"/>
              <a:gd name="connsiteY30" fmla="*/ 1080655 h 1268368"/>
              <a:gd name="connsiteX31" fmla="*/ 1362630 w 1467997"/>
              <a:gd name="connsiteY31" fmla="*/ 1018309 h 1268368"/>
              <a:gd name="connsiteX32" fmla="*/ 1373021 w 1467997"/>
              <a:gd name="connsiteY32" fmla="*/ 987137 h 1268368"/>
              <a:gd name="connsiteX33" fmla="*/ 1393803 w 1467997"/>
              <a:gd name="connsiteY33" fmla="*/ 935182 h 1268368"/>
              <a:gd name="connsiteX34" fmla="*/ 1404194 w 1467997"/>
              <a:gd name="connsiteY34" fmla="*/ 872837 h 1268368"/>
              <a:gd name="connsiteX35" fmla="*/ 1424976 w 1467997"/>
              <a:gd name="connsiteY35" fmla="*/ 841664 h 1268368"/>
              <a:gd name="connsiteX36" fmla="*/ 1456149 w 1467997"/>
              <a:gd name="connsiteY36" fmla="*/ 779318 h 1268368"/>
              <a:gd name="connsiteX37" fmla="*/ 1435367 w 1467997"/>
              <a:gd name="connsiteY37" fmla="*/ 561109 h 1268368"/>
              <a:gd name="connsiteX38" fmla="*/ 1414585 w 1467997"/>
              <a:gd name="connsiteY38" fmla="*/ 498764 h 1268368"/>
              <a:gd name="connsiteX39" fmla="*/ 1404194 w 1467997"/>
              <a:gd name="connsiteY39" fmla="*/ 457200 h 1268368"/>
              <a:gd name="connsiteX40" fmla="*/ 1289894 w 1467997"/>
              <a:gd name="connsiteY40" fmla="*/ 363682 h 1268368"/>
              <a:gd name="connsiteX41" fmla="*/ 1258721 w 1467997"/>
              <a:gd name="connsiteY41" fmla="*/ 342900 h 1268368"/>
              <a:gd name="connsiteX42" fmla="*/ 1217158 w 1467997"/>
              <a:gd name="connsiteY42" fmla="*/ 280555 h 1268368"/>
              <a:gd name="connsiteX43" fmla="*/ 1165203 w 1467997"/>
              <a:gd name="connsiteY43" fmla="*/ 207818 h 1268368"/>
              <a:gd name="connsiteX44" fmla="*/ 1154812 w 1467997"/>
              <a:gd name="connsiteY44" fmla="*/ 176646 h 1268368"/>
              <a:gd name="connsiteX45" fmla="*/ 1071685 w 1467997"/>
              <a:gd name="connsiteY45" fmla="*/ 114300 h 1268368"/>
              <a:gd name="connsiteX46" fmla="*/ 1040512 w 1467997"/>
              <a:gd name="connsiteY46" fmla="*/ 93518 h 1268368"/>
              <a:gd name="connsiteX47" fmla="*/ 998949 w 1467997"/>
              <a:gd name="connsiteY47" fmla="*/ 62346 h 1268368"/>
              <a:gd name="connsiteX48" fmla="*/ 946994 w 1467997"/>
              <a:gd name="connsiteY48" fmla="*/ 51955 h 1268368"/>
              <a:gd name="connsiteX49" fmla="*/ 832694 w 1467997"/>
              <a:gd name="connsiteY49" fmla="*/ 20782 h 1268368"/>
              <a:gd name="connsiteX50" fmla="*/ 801521 w 1467997"/>
              <a:gd name="connsiteY50" fmla="*/ 0 h 1268368"/>
              <a:gd name="connsiteX51" fmla="*/ 313149 w 1467997"/>
              <a:gd name="connsiteY51" fmla="*/ 10391 h 1268368"/>
              <a:gd name="connsiteX52" fmla="*/ 240412 w 1467997"/>
              <a:gd name="connsiteY52" fmla="*/ 41564 h 1268368"/>
              <a:gd name="connsiteX53" fmla="*/ 209239 w 1467997"/>
              <a:gd name="connsiteY53" fmla="*/ 72737 h 1268368"/>
              <a:gd name="connsiteX54" fmla="*/ 146894 w 1467997"/>
              <a:gd name="connsiteY54" fmla="*/ 103909 h 1268368"/>
              <a:gd name="connsiteX55" fmla="*/ 115721 w 1467997"/>
              <a:gd name="connsiteY55" fmla="*/ 155864 h 1268368"/>
              <a:gd name="connsiteX56" fmla="*/ 94939 w 1467997"/>
              <a:gd name="connsiteY56" fmla="*/ 187037 h 1268368"/>
              <a:gd name="connsiteX57" fmla="*/ 63767 w 1467997"/>
              <a:gd name="connsiteY57" fmla="*/ 207818 h 1268368"/>
              <a:gd name="connsiteX58" fmla="*/ 63767 w 1467997"/>
              <a:gd name="connsiteY58" fmla="*/ 270164 h 126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67997" h="1268368">
                <a:moveTo>
                  <a:pt x="271585" y="103909"/>
                </a:moveTo>
                <a:cubicBezTo>
                  <a:pt x="250803" y="107373"/>
                  <a:pt x="229226" y="107637"/>
                  <a:pt x="209239" y="114300"/>
                </a:cubicBezTo>
                <a:cubicBezTo>
                  <a:pt x="197392" y="118249"/>
                  <a:pt x="188229" y="127823"/>
                  <a:pt x="178067" y="135082"/>
                </a:cubicBezTo>
                <a:cubicBezTo>
                  <a:pt x="155376" y="151290"/>
                  <a:pt x="122759" y="174189"/>
                  <a:pt x="105330" y="197428"/>
                </a:cubicBezTo>
                <a:cubicBezTo>
                  <a:pt x="93212" y="213585"/>
                  <a:pt x="83966" y="231727"/>
                  <a:pt x="74158" y="249382"/>
                </a:cubicBezTo>
                <a:cubicBezTo>
                  <a:pt x="66635" y="262923"/>
                  <a:pt x="63292" y="279046"/>
                  <a:pt x="53376" y="290946"/>
                </a:cubicBezTo>
                <a:cubicBezTo>
                  <a:pt x="45381" y="300540"/>
                  <a:pt x="32594" y="304801"/>
                  <a:pt x="22203" y="311728"/>
                </a:cubicBezTo>
                <a:cubicBezTo>
                  <a:pt x="15276" y="332510"/>
                  <a:pt x="3601" y="352276"/>
                  <a:pt x="1421" y="374073"/>
                </a:cubicBezTo>
                <a:cubicBezTo>
                  <a:pt x="0" y="388283"/>
                  <a:pt x="7889" y="401905"/>
                  <a:pt x="11812" y="415637"/>
                </a:cubicBezTo>
                <a:cubicBezTo>
                  <a:pt x="29223" y="476576"/>
                  <a:pt x="12626" y="417263"/>
                  <a:pt x="42985" y="477982"/>
                </a:cubicBezTo>
                <a:cubicBezTo>
                  <a:pt x="47883" y="487779"/>
                  <a:pt x="49912" y="498764"/>
                  <a:pt x="53376" y="509155"/>
                </a:cubicBezTo>
                <a:cubicBezTo>
                  <a:pt x="56840" y="661555"/>
                  <a:pt x="51108" y="814442"/>
                  <a:pt x="63767" y="966355"/>
                </a:cubicBezTo>
                <a:cubicBezTo>
                  <a:pt x="65205" y="983613"/>
                  <a:pt x="84873" y="993826"/>
                  <a:pt x="94939" y="1007918"/>
                </a:cubicBezTo>
                <a:cubicBezTo>
                  <a:pt x="102198" y="1018080"/>
                  <a:pt x="110136" y="1027921"/>
                  <a:pt x="115721" y="1039091"/>
                </a:cubicBezTo>
                <a:cubicBezTo>
                  <a:pt x="120619" y="1048888"/>
                  <a:pt x="120036" y="1061150"/>
                  <a:pt x="126112" y="1070264"/>
                </a:cubicBezTo>
                <a:cubicBezTo>
                  <a:pt x="134263" y="1082491"/>
                  <a:pt x="147877" y="1090148"/>
                  <a:pt x="157285" y="1101437"/>
                </a:cubicBezTo>
                <a:cubicBezTo>
                  <a:pt x="165280" y="1111031"/>
                  <a:pt x="171140" y="1122218"/>
                  <a:pt x="178067" y="1132609"/>
                </a:cubicBezTo>
                <a:cubicBezTo>
                  <a:pt x="181531" y="1146464"/>
                  <a:pt x="179537" y="1163021"/>
                  <a:pt x="188458" y="1174173"/>
                </a:cubicBezTo>
                <a:cubicBezTo>
                  <a:pt x="195300" y="1182726"/>
                  <a:pt x="209375" y="1180718"/>
                  <a:pt x="219630" y="1184564"/>
                </a:cubicBezTo>
                <a:cubicBezTo>
                  <a:pt x="237095" y="1191113"/>
                  <a:pt x="253262" y="1201856"/>
                  <a:pt x="271585" y="1205346"/>
                </a:cubicBezTo>
                <a:cubicBezTo>
                  <a:pt x="326448" y="1215796"/>
                  <a:pt x="382421" y="1219201"/>
                  <a:pt x="437839" y="1226128"/>
                </a:cubicBezTo>
                <a:cubicBezTo>
                  <a:pt x="448230" y="1229591"/>
                  <a:pt x="458302" y="1234223"/>
                  <a:pt x="469012" y="1236518"/>
                </a:cubicBezTo>
                <a:cubicBezTo>
                  <a:pt x="585841" y="1261552"/>
                  <a:pt x="586194" y="1257540"/>
                  <a:pt x="708003" y="1267691"/>
                </a:cubicBezTo>
                <a:cubicBezTo>
                  <a:pt x="810854" y="1260344"/>
                  <a:pt x="934342" y="1268368"/>
                  <a:pt x="1040512" y="1236518"/>
                </a:cubicBezTo>
                <a:cubicBezTo>
                  <a:pt x="1061494" y="1230223"/>
                  <a:pt x="1082076" y="1222664"/>
                  <a:pt x="1102858" y="1215737"/>
                </a:cubicBezTo>
                <a:cubicBezTo>
                  <a:pt x="1113249" y="1208810"/>
                  <a:pt x="1123868" y="1202214"/>
                  <a:pt x="1134030" y="1194955"/>
                </a:cubicBezTo>
                <a:cubicBezTo>
                  <a:pt x="1148122" y="1184889"/>
                  <a:pt x="1159768" y="1170816"/>
                  <a:pt x="1175594" y="1163782"/>
                </a:cubicBezTo>
                <a:cubicBezTo>
                  <a:pt x="1191733" y="1156609"/>
                  <a:pt x="1210231" y="1156855"/>
                  <a:pt x="1227549" y="1153391"/>
                </a:cubicBezTo>
                <a:cubicBezTo>
                  <a:pt x="1237940" y="1146464"/>
                  <a:pt x="1247551" y="1138194"/>
                  <a:pt x="1258721" y="1132609"/>
                </a:cubicBezTo>
                <a:cubicBezTo>
                  <a:pt x="1268518" y="1127711"/>
                  <a:pt x="1282149" y="1129963"/>
                  <a:pt x="1289894" y="1122218"/>
                </a:cubicBezTo>
                <a:cubicBezTo>
                  <a:pt x="1300847" y="1111265"/>
                  <a:pt x="1302991" y="1094104"/>
                  <a:pt x="1310676" y="1080655"/>
                </a:cubicBezTo>
                <a:cubicBezTo>
                  <a:pt x="1329965" y="1046900"/>
                  <a:pt x="1333976" y="1046964"/>
                  <a:pt x="1362630" y="1018309"/>
                </a:cubicBezTo>
                <a:cubicBezTo>
                  <a:pt x="1366094" y="1007918"/>
                  <a:pt x="1369175" y="997392"/>
                  <a:pt x="1373021" y="987137"/>
                </a:cubicBezTo>
                <a:cubicBezTo>
                  <a:pt x="1379570" y="969672"/>
                  <a:pt x="1388895" y="953177"/>
                  <a:pt x="1393803" y="935182"/>
                </a:cubicBezTo>
                <a:cubicBezTo>
                  <a:pt x="1399346" y="914856"/>
                  <a:pt x="1397532" y="892824"/>
                  <a:pt x="1404194" y="872837"/>
                </a:cubicBezTo>
                <a:cubicBezTo>
                  <a:pt x="1408143" y="860989"/>
                  <a:pt x="1419391" y="852834"/>
                  <a:pt x="1424976" y="841664"/>
                </a:cubicBezTo>
                <a:cubicBezTo>
                  <a:pt x="1467997" y="755623"/>
                  <a:pt x="1396591" y="868655"/>
                  <a:pt x="1456149" y="779318"/>
                </a:cubicBezTo>
                <a:cubicBezTo>
                  <a:pt x="1451890" y="711167"/>
                  <a:pt x="1454347" y="630701"/>
                  <a:pt x="1435367" y="561109"/>
                </a:cubicBezTo>
                <a:cubicBezTo>
                  <a:pt x="1429603" y="539975"/>
                  <a:pt x="1420880" y="519746"/>
                  <a:pt x="1414585" y="498764"/>
                </a:cubicBezTo>
                <a:cubicBezTo>
                  <a:pt x="1410481" y="485085"/>
                  <a:pt x="1412384" y="468900"/>
                  <a:pt x="1404194" y="457200"/>
                </a:cubicBezTo>
                <a:cubicBezTo>
                  <a:pt x="1364942" y="401126"/>
                  <a:pt x="1341367" y="395853"/>
                  <a:pt x="1289894" y="363682"/>
                </a:cubicBezTo>
                <a:cubicBezTo>
                  <a:pt x="1279304" y="357063"/>
                  <a:pt x="1269112" y="349827"/>
                  <a:pt x="1258721" y="342900"/>
                </a:cubicBezTo>
                <a:cubicBezTo>
                  <a:pt x="1244867" y="322118"/>
                  <a:pt x="1232144" y="300536"/>
                  <a:pt x="1217158" y="280555"/>
                </a:cubicBezTo>
                <a:cubicBezTo>
                  <a:pt x="1210097" y="271141"/>
                  <a:pt x="1172800" y="223013"/>
                  <a:pt x="1165203" y="207818"/>
                </a:cubicBezTo>
                <a:cubicBezTo>
                  <a:pt x="1160305" y="198022"/>
                  <a:pt x="1160888" y="185759"/>
                  <a:pt x="1154812" y="176646"/>
                </a:cubicBezTo>
                <a:cubicBezTo>
                  <a:pt x="1133990" y="145413"/>
                  <a:pt x="1102388" y="133489"/>
                  <a:pt x="1071685" y="114300"/>
                </a:cubicBezTo>
                <a:cubicBezTo>
                  <a:pt x="1061095" y="107681"/>
                  <a:pt x="1050674" y="100777"/>
                  <a:pt x="1040512" y="93518"/>
                </a:cubicBezTo>
                <a:cubicBezTo>
                  <a:pt x="1026420" y="83452"/>
                  <a:pt x="1014774" y="69379"/>
                  <a:pt x="998949" y="62346"/>
                </a:cubicBezTo>
                <a:cubicBezTo>
                  <a:pt x="982810" y="55173"/>
                  <a:pt x="963910" y="57030"/>
                  <a:pt x="946994" y="51955"/>
                </a:cubicBezTo>
                <a:cubicBezTo>
                  <a:pt x="821839" y="14409"/>
                  <a:pt x="974023" y="44337"/>
                  <a:pt x="832694" y="20782"/>
                </a:cubicBezTo>
                <a:cubicBezTo>
                  <a:pt x="822303" y="13855"/>
                  <a:pt x="814007" y="250"/>
                  <a:pt x="801521" y="0"/>
                </a:cubicBezTo>
                <a:lnTo>
                  <a:pt x="313149" y="10391"/>
                </a:lnTo>
                <a:cubicBezTo>
                  <a:pt x="298776" y="10966"/>
                  <a:pt x="247231" y="36693"/>
                  <a:pt x="240412" y="41564"/>
                </a:cubicBezTo>
                <a:cubicBezTo>
                  <a:pt x="228454" y="50105"/>
                  <a:pt x="220528" y="63329"/>
                  <a:pt x="209239" y="72737"/>
                </a:cubicBezTo>
                <a:cubicBezTo>
                  <a:pt x="182383" y="95117"/>
                  <a:pt x="178135" y="93495"/>
                  <a:pt x="146894" y="103909"/>
                </a:cubicBezTo>
                <a:cubicBezTo>
                  <a:pt x="136503" y="121227"/>
                  <a:pt x="126425" y="138737"/>
                  <a:pt x="115721" y="155864"/>
                </a:cubicBezTo>
                <a:cubicBezTo>
                  <a:pt x="109102" y="166454"/>
                  <a:pt x="103770" y="178206"/>
                  <a:pt x="94939" y="187037"/>
                </a:cubicBezTo>
                <a:cubicBezTo>
                  <a:pt x="86109" y="195867"/>
                  <a:pt x="68152" y="196125"/>
                  <a:pt x="63767" y="207818"/>
                </a:cubicBezTo>
                <a:cubicBezTo>
                  <a:pt x="56470" y="227277"/>
                  <a:pt x="63767" y="249382"/>
                  <a:pt x="63767" y="27016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6" name="35 - Ευθύγραμμο βέλος σύνδεσης"/>
          <p:cNvCxnSpPr/>
          <p:nvPr/>
        </p:nvCxnSpPr>
        <p:spPr>
          <a:xfrm>
            <a:off x="7858148" y="2928934"/>
            <a:ext cx="442906" cy="939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TextBox"/>
          <p:cNvSpPr txBox="1"/>
          <p:nvPr/>
        </p:nvSpPr>
        <p:spPr>
          <a:xfrm>
            <a:off x="6572232" y="378619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Μονάδα μέτρησης της πυκνότητας</a:t>
            </a:r>
            <a:endParaRPr lang="el-GR" dirty="0"/>
          </a:p>
        </p:txBody>
      </p:sp>
      <p:sp>
        <p:nvSpPr>
          <p:cNvPr id="38" name="37 - Ορθογώνιο"/>
          <p:cNvSpPr/>
          <p:nvPr/>
        </p:nvSpPr>
        <p:spPr>
          <a:xfrm>
            <a:off x="1428728" y="535782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/>
              <a:t>22</a:t>
            </a:r>
            <a:endParaRPr lang="en-US" sz="3600" dirty="0"/>
          </a:p>
        </p:txBody>
      </p:sp>
      <p:sp>
        <p:nvSpPr>
          <p:cNvPr id="39" name="38 - Ελεύθερη σχεδίαση"/>
          <p:cNvSpPr/>
          <p:nvPr/>
        </p:nvSpPr>
        <p:spPr>
          <a:xfrm>
            <a:off x="1928810" y="5303270"/>
            <a:ext cx="1285884" cy="714380"/>
          </a:xfrm>
          <a:custGeom>
            <a:avLst/>
            <a:gdLst>
              <a:gd name="connsiteX0" fmla="*/ 271585 w 1467997"/>
              <a:gd name="connsiteY0" fmla="*/ 103909 h 1268368"/>
              <a:gd name="connsiteX1" fmla="*/ 209239 w 1467997"/>
              <a:gd name="connsiteY1" fmla="*/ 114300 h 1268368"/>
              <a:gd name="connsiteX2" fmla="*/ 178067 w 1467997"/>
              <a:gd name="connsiteY2" fmla="*/ 135082 h 1268368"/>
              <a:gd name="connsiteX3" fmla="*/ 105330 w 1467997"/>
              <a:gd name="connsiteY3" fmla="*/ 197428 h 1268368"/>
              <a:gd name="connsiteX4" fmla="*/ 74158 w 1467997"/>
              <a:gd name="connsiteY4" fmla="*/ 249382 h 1268368"/>
              <a:gd name="connsiteX5" fmla="*/ 53376 w 1467997"/>
              <a:gd name="connsiteY5" fmla="*/ 290946 h 1268368"/>
              <a:gd name="connsiteX6" fmla="*/ 22203 w 1467997"/>
              <a:gd name="connsiteY6" fmla="*/ 311728 h 1268368"/>
              <a:gd name="connsiteX7" fmla="*/ 1421 w 1467997"/>
              <a:gd name="connsiteY7" fmla="*/ 374073 h 1268368"/>
              <a:gd name="connsiteX8" fmla="*/ 11812 w 1467997"/>
              <a:gd name="connsiteY8" fmla="*/ 415637 h 1268368"/>
              <a:gd name="connsiteX9" fmla="*/ 42985 w 1467997"/>
              <a:gd name="connsiteY9" fmla="*/ 477982 h 1268368"/>
              <a:gd name="connsiteX10" fmla="*/ 53376 w 1467997"/>
              <a:gd name="connsiteY10" fmla="*/ 509155 h 1268368"/>
              <a:gd name="connsiteX11" fmla="*/ 63767 w 1467997"/>
              <a:gd name="connsiteY11" fmla="*/ 966355 h 1268368"/>
              <a:gd name="connsiteX12" fmla="*/ 94939 w 1467997"/>
              <a:gd name="connsiteY12" fmla="*/ 1007918 h 1268368"/>
              <a:gd name="connsiteX13" fmla="*/ 115721 w 1467997"/>
              <a:gd name="connsiteY13" fmla="*/ 1039091 h 1268368"/>
              <a:gd name="connsiteX14" fmla="*/ 126112 w 1467997"/>
              <a:gd name="connsiteY14" fmla="*/ 1070264 h 1268368"/>
              <a:gd name="connsiteX15" fmla="*/ 157285 w 1467997"/>
              <a:gd name="connsiteY15" fmla="*/ 1101437 h 1268368"/>
              <a:gd name="connsiteX16" fmla="*/ 178067 w 1467997"/>
              <a:gd name="connsiteY16" fmla="*/ 1132609 h 1268368"/>
              <a:gd name="connsiteX17" fmla="*/ 188458 w 1467997"/>
              <a:gd name="connsiteY17" fmla="*/ 1174173 h 1268368"/>
              <a:gd name="connsiteX18" fmla="*/ 219630 w 1467997"/>
              <a:gd name="connsiteY18" fmla="*/ 1184564 h 1268368"/>
              <a:gd name="connsiteX19" fmla="*/ 271585 w 1467997"/>
              <a:gd name="connsiteY19" fmla="*/ 1205346 h 1268368"/>
              <a:gd name="connsiteX20" fmla="*/ 437839 w 1467997"/>
              <a:gd name="connsiteY20" fmla="*/ 1226128 h 1268368"/>
              <a:gd name="connsiteX21" fmla="*/ 469012 w 1467997"/>
              <a:gd name="connsiteY21" fmla="*/ 1236518 h 1268368"/>
              <a:gd name="connsiteX22" fmla="*/ 708003 w 1467997"/>
              <a:gd name="connsiteY22" fmla="*/ 1267691 h 1268368"/>
              <a:gd name="connsiteX23" fmla="*/ 1040512 w 1467997"/>
              <a:gd name="connsiteY23" fmla="*/ 1236518 h 1268368"/>
              <a:gd name="connsiteX24" fmla="*/ 1102858 w 1467997"/>
              <a:gd name="connsiteY24" fmla="*/ 1215737 h 1268368"/>
              <a:gd name="connsiteX25" fmla="*/ 1134030 w 1467997"/>
              <a:gd name="connsiteY25" fmla="*/ 1194955 h 1268368"/>
              <a:gd name="connsiteX26" fmla="*/ 1175594 w 1467997"/>
              <a:gd name="connsiteY26" fmla="*/ 1163782 h 1268368"/>
              <a:gd name="connsiteX27" fmla="*/ 1227549 w 1467997"/>
              <a:gd name="connsiteY27" fmla="*/ 1153391 h 1268368"/>
              <a:gd name="connsiteX28" fmla="*/ 1258721 w 1467997"/>
              <a:gd name="connsiteY28" fmla="*/ 1132609 h 1268368"/>
              <a:gd name="connsiteX29" fmla="*/ 1289894 w 1467997"/>
              <a:gd name="connsiteY29" fmla="*/ 1122218 h 1268368"/>
              <a:gd name="connsiteX30" fmla="*/ 1310676 w 1467997"/>
              <a:gd name="connsiteY30" fmla="*/ 1080655 h 1268368"/>
              <a:gd name="connsiteX31" fmla="*/ 1362630 w 1467997"/>
              <a:gd name="connsiteY31" fmla="*/ 1018309 h 1268368"/>
              <a:gd name="connsiteX32" fmla="*/ 1373021 w 1467997"/>
              <a:gd name="connsiteY32" fmla="*/ 987137 h 1268368"/>
              <a:gd name="connsiteX33" fmla="*/ 1393803 w 1467997"/>
              <a:gd name="connsiteY33" fmla="*/ 935182 h 1268368"/>
              <a:gd name="connsiteX34" fmla="*/ 1404194 w 1467997"/>
              <a:gd name="connsiteY34" fmla="*/ 872837 h 1268368"/>
              <a:gd name="connsiteX35" fmla="*/ 1424976 w 1467997"/>
              <a:gd name="connsiteY35" fmla="*/ 841664 h 1268368"/>
              <a:gd name="connsiteX36" fmla="*/ 1456149 w 1467997"/>
              <a:gd name="connsiteY36" fmla="*/ 779318 h 1268368"/>
              <a:gd name="connsiteX37" fmla="*/ 1435367 w 1467997"/>
              <a:gd name="connsiteY37" fmla="*/ 561109 h 1268368"/>
              <a:gd name="connsiteX38" fmla="*/ 1414585 w 1467997"/>
              <a:gd name="connsiteY38" fmla="*/ 498764 h 1268368"/>
              <a:gd name="connsiteX39" fmla="*/ 1404194 w 1467997"/>
              <a:gd name="connsiteY39" fmla="*/ 457200 h 1268368"/>
              <a:gd name="connsiteX40" fmla="*/ 1289894 w 1467997"/>
              <a:gd name="connsiteY40" fmla="*/ 363682 h 1268368"/>
              <a:gd name="connsiteX41" fmla="*/ 1258721 w 1467997"/>
              <a:gd name="connsiteY41" fmla="*/ 342900 h 1268368"/>
              <a:gd name="connsiteX42" fmla="*/ 1217158 w 1467997"/>
              <a:gd name="connsiteY42" fmla="*/ 280555 h 1268368"/>
              <a:gd name="connsiteX43" fmla="*/ 1165203 w 1467997"/>
              <a:gd name="connsiteY43" fmla="*/ 207818 h 1268368"/>
              <a:gd name="connsiteX44" fmla="*/ 1154812 w 1467997"/>
              <a:gd name="connsiteY44" fmla="*/ 176646 h 1268368"/>
              <a:gd name="connsiteX45" fmla="*/ 1071685 w 1467997"/>
              <a:gd name="connsiteY45" fmla="*/ 114300 h 1268368"/>
              <a:gd name="connsiteX46" fmla="*/ 1040512 w 1467997"/>
              <a:gd name="connsiteY46" fmla="*/ 93518 h 1268368"/>
              <a:gd name="connsiteX47" fmla="*/ 998949 w 1467997"/>
              <a:gd name="connsiteY47" fmla="*/ 62346 h 1268368"/>
              <a:gd name="connsiteX48" fmla="*/ 946994 w 1467997"/>
              <a:gd name="connsiteY48" fmla="*/ 51955 h 1268368"/>
              <a:gd name="connsiteX49" fmla="*/ 832694 w 1467997"/>
              <a:gd name="connsiteY49" fmla="*/ 20782 h 1268368"/>
              <a:gd name="connsiteX50" fmla="*/ 801521 w 1467997"/>
              <a:gd name="connsiteY50" fmla="*/ 0 h 1268368"/>
              <a:gd name="connsiteX51" fmla="*/ 313149 w 1467997"/>
              <a:gd name="connsiteY51" fmla="*/ 10391 h 1268368"/>
              <a:gd name="connsiteX52" fmla="*/ 240412 w 1467997"/>
              <a:gd name="connsiteY52" fmla="*/ 41564 h 1268368"/>
              <a:gd name="connsiteX53" fmla="*/ 209239 w 1467997"/>
              <a:gd name="connsiteY53" fmla="*/ 72737 h 1268368"/>
              <a:gd name="connsiteX54" fmla="*/ 146894 w 1467997"/>
              <a:gd name="connsiteY54" fmla="*/ 103909 h 1268368"/>
              <a:gd name="connsiteX55" fmla="*/ 115721 w 1467997"/>
              <a:gd name="connsiteY55" fmla="*/ 155864 h 1268368"/>
              <a:gd name="connsiteX56" fmla="*/ 94939 w 1467997"/>
              <a:gd name="connsiteY56" fmla="*/ 187037 h 1268368"/>
              <a:gd name="connsiteX57" fmla="*/ 63767 w 1467997"/>
              <a:gd name="connsiteY57" fmla="*/ 207818 h 1268368"/>
              <a:gd name="connsiteX58" fmla="*/ 63767 w 1467997"/>
              <a:gd name="connsiteY58" fmla="*/ 270164 h 126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67997" h="1268368">
                <a:moveTo>
                  <a:pt x="271585" y="103909"/>
                </a:moveTo>
                <a:cubicBezTo>
                  <a:pt x="250803" y="107373"/>
                  <a:pt x="229226" y="107637"/>
                  <a:pt x="209239" y="114300"/>
                </a:cubicBezTo>
                <a:cubicBezTo>
                  <a:pt x="197392" y="118249"/>
                  <a:pt x="188229" y="127823"/>
                  <a:pt x="178067" y="135082"/>
                </a:cubicBezTo>
                <a:cubicBezTo>
                  <a:pt x="155376" y="151290"/>
                  <a:pt x="122759" y="174189"/>
                  <a:pt x="105330" y="197428"/>
                </a:cubicBezTo>
                <a:cubicBezTo>
                  <a:pt x="93212" y="213585"/>
                  <a:pt x="83966" y="231727"/>
                  <a:pt x="74158" y="249382"/>
                </a:cubicBezTo>
                <a:cubicBezTo>
                  <a:pt x="66635" y="262923"/>
                  <a:pt x="63292" y="279046"/>
                  <a:pt x="53376" y="290946"/>
                </a:cubicBezTo>
                <a:cubicBezTo>
                  <a:pt x="45381" y="300540"/>
                  <a:pt x="32594" y="304801"/>
                  <a:pt x="22203" y="311728"/>
                </a:cubicBezTo>
                <a:cubicBezTo>
                  <a:pt x="15276" y="332510"/>
                  <a:pt x="3601" y="352276"/>
                  <a:pt x="1421" y="374073"/>
                </a:cubicBezTo>
                <a:cubicBezTo>
                  <a:pt x="0" y="388283"/>
                  <a:pt x="7889" y="401905"/>
                  <a:pt x="11812" y="415637"/>
                </a:cubicBezTo>
                <a:cubicBezTo>
                  <a:pt x="29223" y="476576"/>
                  <a:pt x="12626" y="417263"/>
                  <a:pt x="42985" y="477982"/>
                </a:cubicBezTo>
                <a:cubicBezTo>
                  <a:pt x="47883" y="487779"/>
                  <a:pt x="49912" y="498764"/>
                  <a:pt x="53376" y="509155"/>
                </a:cubicBezTo>
                <a:cubicBezTo>
                  <a:pt x="56840" y="661555"/>
                  <a:pt x="51108" y="814442"/>
                  <a:pt x="63767" y="966355"/>
                </a:cubicBezTo>
                <a:cubicBezTo>
                  <a:pt x="65205" y="983613"/>
                  <a:pt x="84873" y="993826"/>
                  <a:pt x="94939" y="1007918"/>
                </a:cubicBezTo>
                <a:cubicBezTo>
                  <a:pt x="102198" y="1018080"/>
                  <a:pt x="110136" y="1027921"/>
                  <a:pt x="115721" y="1039091"/>
                </a:cubicBezTo>
                <a:cubicBezTo>
                  <a:pt x="120619" y="1048888"/>
                  <a:pt x="120036" y="1061150"/>
                  <a:pt x="126112" y="1070264"/>
                </a:cubicBezTo>
                <a:cubicBezTo>
                  <a:pt x="134263" y="1082491"/>
                  <a:pt x="147877" y="1090148"/>
                  <a:pt x="157285" y="1101437"/>
                </a:cubicBezTo>
                <a:cubicBezTo>
                  <a:pt x="165280" y="1111031"/>
                  <a:pt x="171140" y="1122218"/>
                  <a:pt x="178067" y="1132609"/>
                </a:cubicBezTo>
                <a:cubicBezTo>
                  <a:pt x="181531" y="1146464"/>
                  <a:pt x="179537" y="1163021"/>
                  <a:pt x="188458" y="1174173"/>
                </a:cubicBezTo>
                <a:cubicBezTo>
                  <a:pt x="195300" y="1182726"/>
                  <a:pt x="209375" y="1180718"/>
                  <a:pt x="219630" y="1184564"/>
                </a:cubicBezTo>
                <a:cubicBezTo>
                  <a:pt x="237095" y="1191113"/>
                  <a:pt x="253262" y="1201856"/>
                  <a:pt x="271585" y="1205346"/>
                </a:cubicBezTo>
                <a:cubicBezTo>
                  <a:pt x="326448" y="1215796"/>
                  <a:pt x="382421" y="1219201"/>
                  <a:pt x="437839" y="1226128"/>
                </a:cubicBezTo>
                <a:cubicBezTo>
                  <a:pt x="448230" y="1229591"/>
                  <a:pt x="458302" y="1234223"/>
                  <a:pt x="469012" y="1236518"/>
                </a:cubicBezTo>
                <a:cubicBezTo>
                  <a:pt x="585841" y="1261552"/>
                  <a:pt x="586194" y="1257540"/>
                  <a:pt x="708003" y="1267691"/>
                </a:cubicBezTo>
                <a:cubicBezTo>
                  <a:pt x="810854" y="1260344"/>
                  <a:pt x="934342" y="1268368"/>
                  <a:pt x="1040512" y="1236518"/>
                </a:cubicBezTo>
                <a:cubicBezTo>
                  <a:pt x="1061494" y="1230223"/>
                  <a:pt x="1082076" y="1222664"/>
                  <a:pt x="1102858" y="1215737"/>
                </a:cubicBezTo>
                <a:cubicBezTo>
                  <a:pt x="1113249" y="1208810"/>
                  <a:pt x="1123868" y="1202214"/>
                  <a:pt x="1134030" y="1194955"/>
                </a:cubicBezTo>
                <a:cubicBezTo>
                  <a:pt x="1148122" y="1184889"/>
                  <a:pt x="1159768" y="1170816"/>
                  <a:pt x="1175594" y="1163782"/>
                </a:cubicBezTo>
                <a:cubicBezTo>
                  <a:pt x="1191733" y="1156609"/>
                  <a:pt x="1210231" y="1156855"/>
                  <a:pt x="1227549" y="1153391"/>
                </a:cubicBezTo>
                <a:cubicBezTo>
                  <a:pt x="1237940" y="1146464"/>
                  <a:pt x="1247551" y="1138194"/>
                  <a:pt x="1258721" y="1132609"/>
                </a:cubicBezTo>
                <a:cubicBezTo>
                  <a:pt x="1268518" y="1127711"/>
                  <a:pt x="1282149" y="1129963"/>
                  <a:pt x="1289894" y="1122218"/>
                </a:cubicBezTo>
                <a:cubicBezTo>
                  <a:pt x="1300847" y="1111265"/>
                  <a:pt x="1302991" y="1094104"/>
                  <a:pt x="1310676" y="1080655"/>
                </a:cubicBezTo>
                <a:cubicBezTo>
                  <a:pt x="1329965" y="1046900"/>
                  <a:pt x="1333976" y="1046964"/>
                  <a:pt x="1362630" y="1018309"/>
                </a:cubicBezTo>
                <a:cubicBezTo>
                  <a:pt x="1366094" y="1007918"/>
                  <a:pt x="1369175" y="997392"/>
                  <a:pt x="1373021" y="987137"/>
                </a:cubicBezTo>
                <a:cubicBezTo>
                  <a:pt x="1379570" y="969672"/>
                  <a:pt x="1388895" y="953177"/>
                  <a:pt x="1393803" y="935182"/>
                </a:cubicBezTo>
                <a:cubicBezTo>
                  <a:pt x="1399346" y="914856"/>
                  <a:pt x="1397532" y="892824"/>
                  <a:pt x="1404194" y="872837"/>
                </a:cubicBezTo>
                <a:cubicBezTo>
                  <a:pt x="1408143" y="860989"/>
                  <a:pt x="1419391" y="852834"/>
                  <a:pt x="1424976" y="841664"/>
                </a:cubicBezTo>
                <a:cubicBezTo>
                  <a:pt x="1467997" y="755623"/>
                  <a:pt x="1396591" y="868655"/>
                  <a:pt x="1456149" y="779318"/>
                </a:cubicBezTo>
                <a:cubicBezTo>
                  <a:pt x="1451890" y="711167"/>
                  <a:pt x="1454347" y="630701"/>
                  <a:pt x="1435367" y="561109"/>
                </a:cubicBezTo>
                <a:cubicBezTo>
                  <a:pt x="1429603" y="539975"/>
                  <a:pt x="1420880" y="519746"/>
                  <a:pt x="1414585" y="498764"/>
                </a:cubicBezTo>
                <a:cubicBezTo>
                  <a:pt x="1410481" y="485085"/>
                  <a:pt x="1412384" y="468900"/>
                  <a:pt x="1404194" y="457200"/>
                </a:cubicBezTo>
                <a:cubicBezTo>
                  <a:pt x="1364942" y="401126"/>
                  <a:pt x="1341367" y="395853"/>
                  <a:pt x="1289894" y="363682"/>
                </a:cubicBezTo>
                <a:cubicBezTo>
                  <a:pt x="1279304" y="357063"/>
                  <a:pt x="1269112" y="349827"/>
                  <a:pt x="1258721" y="342900"/>
                </a:cubicBezTo>
                <a:cubicBezTo>
                  <a:pt x="1244867" y="322118"/>
                  <a:pt x="1232144" y="300536"/>
                  <a:pt x="1217158" y="280555"/>
                </a:cubicBezTo>
                <a:cubicBezTo>
                  <a:pt x="1210097" y="271141"/>
                  <a:pt x="1172800" y="223013"/>
                  <a:pt x="1165203" y="207818"/>
                </a:cubicBezTo>
                <a:cubicBezTo>
                  <a:pt x="1160305" y="198022"/>
                  <a:pt x="1160888" y="185759"/>
                  <a:pt x="1154812" y="176646"/>
                </a:cubicBezTo>
                <a:cubicBezTo>
                  <a:pt x="1133990" y="145413"/>
                  <a:pt x="1102388" y="133489"/>
                  <a:pt x="1071685" y="114300"/>
                </a:cubicBezTo>
                <a:cubicBezTo>
                  <a:pt x="1061095" y="107681"/>
                  <a:pt x="1050674" y="100777"/>
                  <a:pt x="1040512" y="93518"/>
                </a:cubicBezTo>
                <a:cubicBezTo>
                  <a:pt x="1026420" y="83452"/>
                  <a:pt x="1014774" y="69379"/>
                  <a:pt x="998949" y="62346"/>
                </a:cubicBezTo>
                <a:cubicBezTo>
                  <a:pt x="982810" y="55173"/>
                  <a:pt x="963910" y="57030"/>
                  <a:pt x="946994" y="51955"/>
                </a:cubicBezTo>
                <a:cubicBezTo>
                  <a:pt x="821839" y="14409"/>
                  <a:pt x="974023" y="44337"/>
                  <a:pt x="832694" y="20782"/>
                </a:cubicBezTo>
                <a:cubicBezTo>
                  <a:pt x="822303" y="13855"/>
                  <a:pt x="814007" y="250"/>
                  <a:pt x="801521" y="0"/>
                </a:cubicBezTo>
                <a:lnTo>
                  <a:pt x="313149" y="10391"/>
                </a:lnTo>
                <a:cubicBezTo>
                  <a:pt x="298776" y="10966"/>
                  <a:pt x="247231" y="36693"/>
                  <a:pt x="240412" y="41564"/>
                </a:cubicBezTo>
                <a:cubicBezTo>
                  <a:pt x="228454" y="50105"/>
                  <a:pt x="220528" y="63329"/>
                  <a:pt x="209239" y="72737"/>
                </a:cubicBezTo>
                <a:cubicBezTo>
                  <a:pt x="182383" y="95117"/>
                  <a:pt x="178135" y="93495"/>
                  <a:pt x="146894" y="103909"/>
                </a:cubicBezTo>
                <a:cubicBezTo>
                  <a:pt x="136503" y="121227"/>
                  <a:pt x="126425" y="138737"/>
                  <a:pt x="115721" y="155864"/>
                </a:cubicBezTo>
                <a:cubicBezTo>
                  <a:pt x="109102" y="166454"/>
                  <a:pt x="103770" y="178206"/>
                  <a:pt x="94939" y="187037"/>
                </a:cubicBezTo>
                <a:cubicBezTo>
                  <a:pt x="86109" y="195867"/>
                  <a:pt x="68152" y="196125"/>
                  <a:pt x="63767" y="207818"/>
                </a:cubicBezTo>
                <a:cubicBezTo>
                  <a:pt x="56470" y="227277"/>
                  <a:pt x="63767" y="249382"/>
                  <a:pt x="63767" y="27016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0" name="39 - Ευθύγραμμο βέλος σύνδεσης"/>
          <p:cNvCxnSpPr/>
          <p:nvPr/>
        </p:nvCxnSpPr>
        <p:spPr>
          <a:xfrm>
            <a:off x="3286116" y="5715016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- TextBox"/>
          <p:cNvSpPr txBox="1"/>
          <p:nvPr/>
        </p:nvSpPr>
        <p:spPr>
          <a:xfrm>
            <a:off x="3214678" y="592933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Μονάδα μέτρησης της πυκνότητας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9" grpId="0"/>
      <p:bldP spid="27" grpId="0"/>
      <p:bldP spid="28" grpId="0" animBg="1"/>
      <p:bldP spid="33" grpId="0"/>
      <p:bldP spid="34" grpId="0"/>
      <p:bldP spid="35" grpId="0" animBg="1"/>
      <p:bldP spid="37" grpId="0"/>
      <p:bldP spid="38" grpId="0"/>
      <p:bldP spid="39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571744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8F0D8F"/>
                </a:solidFill>
              </a:rPr>
              <a:t>Απάντηση</a:t>
            </a:r>
            <a:endParaRPr lang="el-GR" sz="2400" dirty="0" smtClean="0"/>
          </a:p>
          <a:p>
            <a:r>
              <a:rPr lang="el-GR" sz="2400" dirty="0" smtClean="0"/>
              <a:t>Σημαίνει ότι</a:t>
            </a:r>
            <a:r>
              <a:rPr lang="en-US" sz="2400" dirty="0" smtClean="0"/>
              <a:t> </a:t>
            </a:r>
            <a:r>
              <a:rPr lang="el-GR" sz="2400" dirty="0" smtClean="0"/>
              <a:t>αν πάρω ένα κομμάτι του σώματος (ξύλο) που  </a:t>
            </a:r>
          </a:p>
          <a:p>
            <a:r>
              <a:rPr lang="el-GR" sz="2400" dirty="0" smtClean="0"/>
              <a:t>έχει </a:t>
            </a:r>
            <a:r>
              <a:rPr lang="el-GR" sz="2400" u="sng" dirty="0" smtClean="0"/>
              <a:t>όγκο 1 </a:t>
            </a:r>
            <a:r>
              <a:rPr lang="en-US" sz="2400" u="sng" dirty="0" smtClean="0"/>
              <a:t>m</a:t>
            </a:r>
            <a:r>
              <a:rPr lang="en-US" sz="2400" u="sng" baseline="30000" dirty="0" smtClean="0"/>
              <a:t>3</a:t>
            </a:r>
            <a:r>
              <a:rPr lang="en-US" sz="2400" dirty="0" smtClean="0"/>
              <a:t>,  </a:t>
            </a:r>
            <a:r>
              <a:rPr lang="el-GR" sz="2400" dirty="0" smtClean="0"/>
              <a:t>τότε μέσα σε αυτό το</a:t>
            </a:r>
          </a:p>
          <a:p>
            <a:r>
              <a:rPr lang="el-GR" sz="2400" dirty="0" smtClean="0"/>
              <a:t> χώρο θα υπάρχει ύλη που έχει </a:t>
            </a:r>
            <a:r>
              <a:rPr lang="el-GR" sz="2400" u="sng" dirty="0" smtClean="0"/>
              <a:t>μάζα 150</a:t>
            </a:r>
            <a:r>
              <a:rPr lang="en-US" sz="2400" u="sng" dirty="0" smtClean="0"/>
              <a:t>kg</a:t>
            </a:r>
            <a:endParaRPr lang="en-US" sz="2400" u="sng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0" y="4286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8F0D8F"/>
                </a:solidFill>
              </a:rPr>
              <a:t>Ερώτηση</a:t>
            </a:r>
            <a:endParaRPr lang="en-US" sz="2400" b="1" u="sng" dirty="0" smtClean="0">
              <a:solidFill>
                <a:srgbClr val="8F0D8F"/>
              </a:solidFill>
            </a:endParaRPr>
          </a:p>
          <a:p>
            <a:endParaRPr lang="el-GR" sz="2400" b="1" u="sng" dirty="0" smtClean="0">
              <a:solidFill>
                <a:srgbClr val="8F0D8F"/>
              </a:solidFill>
            </a:endParaRPr>
          </a:p>
          <a:p>
            <a:r>
              <a:rPr lang="el-GR" sz="2400" dirty="0" smtClean="0"/>
              <a:t>Τι σημαίνει ότι ένα σώμα (π.χ. ξύλο)  έχει πυκνότητα                           ;;;</a:t>
            </a:r>
            <a:endParaRPr lang="en-US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72008"/>
            <a:ext cx="2500331" cy="208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- TextBox"/>
          <p:cNvSpPr txBox="1"/>
          <p:nvPr/>
        </p:nvSpPr>
        <p:spPr>
          <a:xfrm>
            <a:off x="1357290" y="6396335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571472" y="600076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2786050" y="5857892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16200000" flipH="1">
            <a:off x="970335" y="3958831"/>
            <a:ext cx="738193" cy="250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 rot="10800000" flipV="1">
            <a:off x="2000232" y="4071942"/>
            <a:ext cx="264320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- Ορθογώνιο"/>
          <p:cNvSpPr/>
          <p:nvPr/>
        </p:nvSpPr>
        <p:spPr>
          <a:xfrm>
            <a:off x="1714480" y="557214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smtClean="0"/>
              <a:t>150</a:t>
            </a:r>
            <a:r>
              <a:rPr lang="en-US" u="sng" dirty="0" smtClean="0"/>
              <a:t>kg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4382" y="4357694"/>
            <a:ext cx="336961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46 - Ευθύγραμμο βέλος σύνδεσης"/>
          <p:cNvCxnSpPr/>
          <p:nvPr/>
        </p:nvCxnSpPr>
        <p:spPr>
          <a:xfrm rot="10800000" flipV="1">
            <a:off x="4000496" y="5000636"/>
            <a:ext cx="1785950" cy="785818"/>
          </a:xfrm>
          <a:prstGeom prst="straightConnector1">
            <a:avLst/>
          </a:prstGeom>
          <a:ln w="28575">
            <a:solidFill>
              <a:srgbClr val="8F0D8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071546"/>
            <a:ext cx="803278" cy="62865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  <p:bldP spid="32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2928934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8F0D8F"/>
                </a:solidFill>
              </a:rPr>
              <a:t>Απάντηση</a:t>
            </a:r>
            <a:endParaRPr lang="el-GR" sz="2400" dirty="0" smtClean="0"/>
          </a:p>
          <a:p>
            <a:r>
              <a:rPr lang="el-GR" sz="2400" dirty="0" smtClean="0"/>
              <a:t>Σημαίνει ότι</a:t>
            </a:r>
            <a:r>
              <a:rPr lang="en-US" sz="2400" dirty="0" smtClean="0"/>
              <a:t> </a:t>
            </a:r>
            <a:r>
              <a:rPr lang="el-GR" sz="2400" dirty="0" smtClean="0"/>
              <a:t>αν πάρω ένα κομμάτι του σώματος (καφέ)  που  </a:t>
            </a:r>
          </a:p>
          <a:p>
            <a:r>
              <a:rPr lang="el-GR" sz="2400" dirty="0" smtClean="0"/>
              <a:t>έχει </a:t>
            </a:r>
            <a:r>
              <a:rPr lang="el-GR" sz="2400" u="sng" dirty="0" smtClean="0"/>
              <a:t>όγκο 1 </a:t>
            </a:r>
            <a:r>
              <a:rPr lang="en-US" sz="2400" u="sng" dirty="0" smtClean="0"/>
              <a:t>ml</a:t>
            </a:r>
            <a:r>
              <a:rPr lang="en-US" sz="2400" dirty="0" smtClean="0"/>
              <a:t>,  </a:t>
            </a:r>
            <a:r>
              <a:rPr lang="el-GR" sz="2400" dirty="0" smtClean="0"/>
              <a:t>τότε μέσα σε αυτό το</a:t>
            </a:r>
          </a:p>
          <a:p>
            <a:r>
              <a:rPr lang="el-GR" sz="2400" dirty="0" smtClean="0"/>
              <a:t> χώρο θα υπάρχει καφές που έχει </a:t>
            </a:r>
            <a:r>
              <a:rPr lang="el-GR" sz="2400" u="sng" dirty="0" smtClean="0"/>
              <a:t>μάζα </a:t>
            </a:r>
            <a:r>
              <a:rPr lang="en-US" sz="2400" u="sng" dirty="0" smtClean="0"/>
              <a:t>4g</a:t>
            </a:r>
            <a:endParaRPr lang="en-US" sz="2400" u="sng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0" y="1214422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8F0D8F"/>
                </a:solidFill>
              </a:rPr>
              <a:t>Ερώτηση</a:t>
            </a:r>
            <a:endParaRPr lang="en-US" sz="2400" b="1" u="sng" dirty="0" smtClean="0">
              <a:solidFill>
                <a:srgbClr val="8F0D8F"/>
              </a:solidFill>
            </a:endParaRPr>
          </a:p>
          <a:p>
            <a:endParaRPr lang="el-GR" sz="2400" b="1" u="sng" dirty="0" smtClean="0">
              <a:solidFill>
                <a:srgbClr val="8F0D8F"/>
              </a:solidFill>
            </a:endParaRPr>
          </a:p>
          <a:p>
            <a:r>
              <a:rPr lang="el-GR" sz="2400" dirty="0" smtClean="0"/>
              <a:t>Τι σημαίνει ότι ένα σώμα (π.χ. καφές)  έχει πυκνότητα                           ;;;</a:t>
            </a:r>
            <a:endParaRPr lang="en-US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621529"/>
            <a:ext cx="1243023" cy="103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- TextBox"/>
          <p:cNvSpPr txBox="1"/>
          <p:nvPr/>
        </p:nvSpPr>
        <p:spPr>
          <a:xfrm>
            <a:off x="3857620" y="6335909"/>
            <a:ext cx="86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1cm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16200000" flipH="1">
            <a:off x="1607323" y="4179099"/>
            <a:ext cx="1643076" cy="1428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 rot="5400000">
            <a:off x="3286116" y="4643446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- Ορθογώνιο"/>
          <p:cNvSpPr/>
          <p:nvPr/>
        </p:nvSpPr>
        <p:spPr>
          <a:xfrm>
            <a:off x="3214678" y="5978719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4g</a:t>
            </a:r>
            <a:endParaRPr lang="en-US" dirty="0"/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785926"/>
            <a:ext cx="1309697" cy="785818"/>
          </a:xfrm>
          <a:prstGeom prst="rect">
            <a:avLst/>
          </a:prstGeom>
          <a:noFill/>
        </p:spPr>
      </p:pic>
      <p:sp>
        <p:nvSpPr>
          <p:cNvPr id="34" name="33 - TextBox"/>
          <p:cNvSpPr txBox="1"/>
          <p:nvPr/>
        </p:nvSpPr>
        <p:spPr>
          <a:xfrm>
            <a:off x="2928926" y="6550223"/>
            <a:ext cx="86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1cm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2571736" y="6121595"/>
            <a:ext cx="86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1cm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9442" y="3981445"/>
            <a:ext cx="3244558" cy="287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3" name="42 - Ευθύγραμμο βέλος σύνδεσης"/>
          <p:cNvCxnSpPr/>
          <p:nvPr/>
        </p:nvCxnSpPr>
        <p:spPr>
          <a:xfrm rot="10800000" flipV="1">
            <a:off x="5214942" y="5286388"/>
            <a:ext cx="642942" cy="500066"/>
          </a:xfrm>
          <a:prstGeom prst="straightConnector1">
            <a:avLst/>
          </a:prstGeom>
          <a:ln w="28575">
            <a:solidFill>
              <a:srgbClr val="8F0D8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44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928934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8F0D8F"/>
                </a:solidFill>
              </a:rPr>
              <a:t>Απάντηση</a:t>
            </a:r>
            <a:endParaRPr lang="el-GR" sz="2400" dirty="0" smtClean="0"/>
          </a:p>
          <a:p>
            <a:r>
              <a:rPr lang="el-GR" sz="2400" dirty="0" smtClean="0"/>
              <a:t>Σημαίνει ότι</a:t>
            </a:r>
            <a:r>
              <a:rPr lang="en-US" sz="2400" dirty="0" smtClean="0"/>
              <a:t> </a:t>
            </a:r>
            <a:r>
              <a:rPr lang="el-GR" sz="2400" dirty="0" smtClean="0"/>
              <a:t>αν πάρω ένα κομμάτι ζάχαρη που  </a:t>
            </a:r>
          </a:p>
          <a:p>
            <a:r>
              <a:rPr lang="el-GR" sz="2400" dirty="0" smtClean="0"/>
              <a:t>έχει </a:t>
            </a:r>
            <a:r>
              <a:rPr lang="el-GR" sz="2400" u="sng" dirty="0" smtClean="0"/>
              <a:t>όγκο 1 </a:t>
            </a:r>
            <a:r>
              <a:rPr lang="en-US" sz="2400" u="sng" dirty="0" smtClean="0"/>
              <a:t>m</a:t>
            </a:r>
            <a:r>
              <a:rPr lang="en-US" sz="2400" u="sng" baseline="30000" dirty="0" smtClean="0"/>
              <a:t>3</a:t>
            </a:r>
            <a:r>
              <a:rPr lang="en-US" sz="2400" dirty="0" smtClean="0"/>
              <a:t>,  </a:t>
            </a:r>
            <a:r>
              <a:rPr lang="el-GR" sz="2400" dirty="0" smtClean="0"/>
              <a:t>τότε μέσα σε αυτό το</a:t>
            </a:r>
          </a:p>
          <a:p>
            <a:r>
              <a:rPr lang="el-GR" sz="2400" dirty="0" smtClean="0"/>
              <a:t> χώρο θα υπάρχει ζάχαρη που έχει </a:t>
            </a:r>
            <a:r>
              <a:rPr lang="el-GR" sz="2400" u="sng" dirty="0" smtClean="0"/>
              <a:t>μάζα 10</a:t>
            </a:r>
            <a:r>
              <a:rPr lang="en-US" sz="2400" u="sng" dirty="0" smtClean="0"/>
              <a:t>g</a:t>
            </a:r>
            <a:endParaRPr lang="en-US" sz="2400" u="sng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0" y="78579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8F0D8F"/>
                </a:solidFill>
              </a:rPr>
              <a:t>Ερώτηση</a:t>
            </a:r>
            <a:endParaRPr lang="en-US" sz="2400" b="1" u="sng" dirty="0" smtClean="0">
              <a:solidFill>
                <a:srgbClr val="8F0D8F"/>
              </a:solidFill>
            </a:endParaRPr>
          </a:p>
          <a:p>
            <a:endParaRPr lang="el-GR" sz="2400" b="1" u="sng" dirty="0" smtClean="0">
              <a:solidFill>
                <a:srgbClr val="8F0D8F"/>
              </a:solidFill>
            </a:endParaRPr>
          </a:p>
          <a:p>
            <a:r>
              <a:rPr lang="el-GR" sz="2400" dirty="0" smtClean="0"/>
              <a:t>Τι σημαίνει ότι ένα σώμα (π.χ. ζάχαρη)  έχει πυκνότητα                           ;;;</a:t>
            </a:r>
            <a:endParaRPr lang="en-US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621529"/>
            <a:ext cx="1243023" cy="103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- TextBox"/>
          <p:cNvSpPr txBox="1"/>
          <p:nvPr/>
        </p:nvSpPr>
        <p:spPr>
          <a:xfrm>
            <a:off x="3857620" y="6335909"/>
            <a:ext cx="86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1cm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16200000" flipH="1">
            <a:off x="1607323" y="4179099"/>
            <a:ext cx="1643076" cy="1428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 rot="5400000">
            <a:off x="3286116" y="4643446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- Ορθογώνιο"/>
          <p:cNvSpPr/>
          <p:nvPr/>
        </p:nvSpPr>
        <p:spPr>
          <a:xfrm>
            <a:off x="3143240" y="5978719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/>
              <a:t>10</a:t>
            </a:r>
            <a:r>
              <a:rPr lang="en-US" u="sng" dirty="0" smtClean="0"/>
              <a:t>g</a:t>
            </a:r>
            <a:endParaRPr lang="en-US" dirty="0"/>
          </a:p>
        </p:txBody>
      </p:sp>
      <p:sp>
        <p:nvSpPr>
          <p:cNvPr id="34" name="33 - TextBox"/>
          <p:cNvSpPr txBox="1"/>
          <p:nvPr/>
        </p:nvSpPr>
        <p:spPr>
          <a:xfrm>
            <a:off x="2928926" y="6550223"/>
            <a:ext cx="86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1cm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2571736" y="6121595"/>
            <a:ext cx="86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1cm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3" name="42 - Ευθύγραμμο βέλος σύνδεσης"/>
          <p:cNvCxnSpPr/>
          <p:nvPr/>
        </p:nvCxnSpPr>
        <p:spPr>
          <a:xfrm rot="10800000" flipV="1">
            <a:off x="5429256" y="5286388"/>
            <a:ext cx="1357322" cy="642942"/>
          </a:xfrm>
          <a:prstGeom prst="straightConnector1">
            <a:avLst/>
          </a:prstGeom>
          <a:ln w="28575">
            <a:solidFill>
              <a:srgbClr val="8F0D8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500174"/>
            <a:ext cx="857256" cy="62865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7025" y="3286125"/>
            <a:ext cx="24669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44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857892"/>
            <a:ext cx="8604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57203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0" y="857232"/>
            <a:ext cx="85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Σύμφωνα με τον ορισμό της  πυκνότητας  ενός υλικού ..προκύπτει ότι </a:t>
            </a:r>
            <a:r>
              <a:rPr lang="el-GR" sz="2400" u="sng" dirty="0" smtClean="0">
                <a:solidFill>
                  <a:srgbClr val="8F0D8F"/>
                </a:solidFill>
              </a:rPr>
              <a:t>η πυκνότητα είναι  ίδια ….. για οποιοδήποτε κομμάτι του ίδιου  υλικού</a:t>
            </a:r>
            <a:endParaRPr lang="en-US" sz="2400" u="sng" dirty="0">
              <a:solidFill>
                <a:srgbClr val="8F0D8F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715016"/>
            <a:ext cx="512764" cy="485776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5357826"/>
            <a:ext cx="512764" cy="485776"/>
          </a:xfrm>
          <a:prstGeom prst="rect">
            <a:avLst/>
          </a:prstGeom>
          <a:noFill/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000504"/>
            <a:ext cx="512764" cy="485776"/>
          </a:xfrm>
          <a:prstGeom prst="rect">
            <a:avLst/>
          </a:prstGeom>
          <a:noFill/>
        </p:spPr>
      </p:pic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143380"/>
            <a:ext cx="512764" cy="485776"/>
          </a:xfrm>
          <a:prstGeom prst="rect">
            <a:avLst/>
          </a:prstGeom>
          <a:noFill/>
        </p:spPr>
      </p:pic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072074"/>
            <a:ext cx="512764" cy="485776"/>
          </a:xfrm>
          <a:prstGeom prst="rect">
            <a:avLst/>
          </a:prstGeom>
          <a:noFill/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6372224"/>
            <a:ext cx="512764" cy="485776"/>
          </a:xfrm>
          <a:prstGeom prst="rect">
            <a:avLst/>
          </a:prstGeom>
          <a:noFill/>
        </p:spPr>
      </p:pic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929066"/>
            <a:ext cx="512764" cy="485776"/>
          </a:xfrm>
          <a:prstGeom prst="rect">
            <a:avLst/>
          </a:prstGeom>
          <a:noFill/>
        </p:spPr>
      </p:pic>
      <p:cxnSp>
        <p:nvCxnSpPr>
          <p:cNvPr id="48" name="47 - Ευθύγραμμο βέλος σύνδεσης"/>
          <p:cNvCxnSpPr/>
          <p:nvPr/>
        </p:nvCxnSpPr>
        <p:spPr>
          <a:xfrm flipV="1">
            <a:off x="4572000" y="4357694"/>
            <a:ext cx="1214446" cy="89296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- TextBox"/>
          <p:cNvSpPr txBox="1"/>
          <p:nvPr/>
        </p:nvSpPr>
        <p:spPr>
          <a:xfrm>
            <a:off x="5715008" y="3214686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Παράδειγμα </a:t>
            </a:r>
            <a:r>
              <a:rPr lang="el-GR" sz="2400" dirty="0" smtClean="0"/>
              <a:t>οποιαδήποτε ποσότητα χρυσού θα έχει την ίδια </a:t>
            </a:r>
            <a:r>
              <a:rPr lang="el-GR" sz="2400" dirty="0" smtClean="0"/>
              <a:t>πυκνότητα</a:t>
            </a:r>
            <a:r>
              <a:rPr lang="en-US" sz="2400" dirty="0" smtClean="0"/>
              <a:t> 19</a:t>
            </a:r>
            <a:r>
              <a:rPr lang="en-US" sz="2400" dirty="0" smtClean="0"/>
              <a:t>kg/m</a:t>
            </a:r>
            <a:r>
              <a:rPr lang="en-US" sz="2400" baseline="30000" dirty="0" smtClean="0"/>
              <a:t>3</a:t>
            </a:r>
            <a:r>
              <a:rPr lang="el-GR" sz="2400" dirty="0" smtClean="0"/>
              <a:t> </a:t>
            </a:r>
            <a:r>
              <a:rPr lang="el-GR" sz="2400" dirty="0" smtClean="0"/>
              <a:t>που είναι: </a:t>
            </a:r>
            <a:endParaRPr lang="en-US" sz="2400" b="1" dirty="0">
              <a:solidFill>
                <a:srgbClr val="8F0D8F"/>
              </a:solidFill>
            </a:endParaRP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5715016"/>
            <a:ext cx="504035" cy="477507"/>
          </a:xfrm>
          <a:prstGeom prst="rect">
            <a:avLst/>
          </a:prstGeom>
          <a:noFill/>
        </p:spPr>
      </p:pic>
      <p:cxnSp>
        <p:nvCxnSpPr>
          <p:cNvPr id="35" name="34 - Ευθύγραμμο βέλος σύνδεσης"/>
          <p:cNvCxnSpPr/>
          <p:nvPr/>
        </p:nvCxnSpPr>
        <p:spPr>
          <a:xfrm flipV="1">
            <a:off x="7500958" y="5929330"/>
            <a:ext cx="785818" cy="14287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357694"/>
            <a:ext cx="2714612" cy="27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3143240" y="6000768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u="sng" dirty="0" smtClean="0"/>
              <a:t>γη έχει μάζα    περίπου </a:t>
            </a:r>
            <a:r>
              <a:rPr lang="el-GR" sz="2000" dirty="0" smtClean="0"/>
              <a:t> 6000000000000000000000000</a:t>
            </a:r>
            <a:r>
              <a:rPr lang="en-US" sz="2000" dirty="0" smtClean="0"/>
              <a:t>kg</a:t>
            </a:r>
            <a:endParaRPr lang="en-US" sz="20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428596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ΜΑΖΑ</a:t>
            </a:r>
            <a:endParaRPr lang="en-US" sz="32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928662" y="2928934"/>
            <a:ext cx="421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Ένα </a:t>
            </a:r>
            <a:r>
              <a:rPr lang="el-GR" sz="2000" u="sng" dirty="0" smtClean="0"/>
              <a:t>βιβλίο</a:t>
            </a:r>
            <a:r>
              <a:rPr lang="el-GR" sz="2000" dirty="0" smtClean="0"/>
              <a:t>  μπορεί </a:t>
            </a:r>
            <a:r>
              <a:rPr lang="el-GR" sz="2000" u="sng" dirty="0" smtClean="0"/>
              <a:t> να έχει μάζα    </a:t>
            </a:r>
            <a:r>
              <a:rPr lang="el-GR" sz="2000" dirty="0" smtClean="0"/>
              <a:t>περίπου   1</a:t>
            </a:r>
            <a:r>
              <a:rPr lang="en-US" sz="2000" dirty="0" smtClean="0"/>
              <a:t>kg</a:t>
            </a:r>
            <a:r>
              <a:rPr lang="el-GR" sz="2000" dirty="0" smtClean="0"/>
              <a:t>  = 1000</a:t>
            </a:r>
            <a:r>
              <a:rPr lang="en-US" sz="2000" dirty="0" err="1" smtClean="0"/>
              <a:t>gr</a:t>
            </a:r>
            <a:endParaRPr lang="el-GR" sz="20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57430"/>
            <a:ext cx="2481740" cy="14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1285852" y="2285992"/>
            <a:ext cx="1902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Παραδείγματα: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1142976" y="785794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μάζα ενός υλικού σώματος είναι η ποσότητα της </a:t>
            </a:r>
            <a:r>
              <a:rPr lang="el-GR" sz="2000" dirty="0" smtClean="0"/>
              <a:t>ύλης(δηλαδή από πόση ύλη αποτελείτε), </a:t>
            </a:r>
            <a:r>
              <a:rPr lang="el-GR" sz="2000" dirty="0" smtClean="0"/>
              <a:t>από την οποία αποτελείτε  το σώμα.</a:t>
            </a:r>
            <a:endParaRPr lang="el-GR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107154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Ο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</a:rPr>
              <a:t>όγκος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είναι ένας αριθμός που δείχνει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</a:rPr>
              <a:t>πόσο χώρο «πιάνει»  ένα σώμα…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335" y="2643182"/>
            <a:ext cx="3812665" cy="39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00826" y="521495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μπαλόνι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357826"/>
            <a:ext cx="1285884" cy="11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142976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ξύστρα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214282" y="2428868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…το μπαλόνι  έχει περισσότερο  όγκο από την   ξύστρα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1335" y="2643182"/>
            <a:ext cx="3812665" cy="39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00826" y="521495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μπαλόνι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357826"/>
            <a:ext cx="1285884" cy="11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142976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ξύστρα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71472" y="1643050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…το μπαλόνι  έχει μικρότερη  μάζα   από την   ξύστρα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ΟΓΚΟΣ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35729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Μονάδες μέτρησης όγκου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2285992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cm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=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κυβικό  εκατοστό  =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ml  =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</a:rPr>
              <a:t>εμ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ελ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1472" y="357187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ml  = 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είναι ο χώρος που «πιάνει»  ένας  κύβος  που όλες  οι ακμές του είναι 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cm (1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εκατοστό)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857760"/>
            <a:ext cx="107157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TextBox"/>
          <p:cNvSpPr txBox="1"/>
          <p:nvPr/>
        </p:nvSpPr>
        <p:spPr>
          <a:xfrm>
            <a:off x="7072330" y="5072074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1cm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6215074" y="457200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1cm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5857884" y="5572140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1cm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7" grpId="0"/>
      <p:bldP spid="17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ΟΓΚΟΣ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35729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Μονάδες μέτρησης όγκου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928662" y="2143116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L=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1λίτρο = 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dm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κυβικό 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δέκατο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1472" y="3571876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= 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είναι ο χώρος που «πιάνει»  ένας  κύβος  που όλες  οι ακμές του είναι 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cm</a:t>
            </a:r>
            <a:endParaRPr lang="el-G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cm=1dm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= 1 δέκατο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71942"/>
            <a:ext cx="2100278" cy="17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TextBox"/>
          <p:cNvSpPr txBox="1"/>
          <p:nvPr/>
        </p:nvSpPr>
        <p:spPr>
          <a:xfrm>
            <a:off x="7143768" y="5429264"/>
            <a:ext cx="8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10cm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7643834" y="4643446"/>
            <a:ext cx="8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10cm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143636" y="5643578"/>
            <a:ext cx="8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10cm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6643702" y="3857628"/>
            <a:ext cx="8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10cm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000760" y="4357694"/>
            <a:ext cx="8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10cm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5857884" y="4071942"/>
            <a:ext cx="642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10cm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1357290" y="1071546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Το φυσικό μέγεθος </a:t>
            </a:r>
            <a:r>
              <a:rPr lang="el-GR" sz="2800" b="1" dirty="0" smtClean="0">
                <a:solidFill>
                  <a:srgbClr val="FF0000"/>
                </a:solidFill>
              </a:rPr>
              <a:t>όγκος</a:t>
            </a:r>
            <a:r>
              <a:rPr lang="el-GR" sz="2800" b="1" dirty="0" smtClean="0"/>
              <a:t> έχει μονάδες μέτρησης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571472" y="3929066"/>
            <a:ext cx="20717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1 </a:t>
            </a:r>
            <a:r>
              <a:rPr lang="en-US" sz="2800" b="1" dirty="0" smtClean="0">
                <a:solidFill>
                  <a:srgbClr val="FF0000"/>
                </a:solidFill>
              </a:rPr>
              <a:t>cm</a:t>
            </a:r>
            <a:r>
              <a:rPr lang="el-GR" sz="28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 = 1</a:t>
            </a:r>
            <a:r>
              <a:rPr lang="en-US" sz="2800" b="1" dirty="0" smtClean="0">
                <a:solidFill>
                  <a:srgbClr val="FF0000"/>
                </a:solidFill>
              </a:rPr>
              <a:t>ml </a:t>
            </a:r>
            <a:r>
              <a:rPr lang="el-GR" dirty="0" smtClean="0">
                <a:solidFill>
                  <a:srgbClr val="FF0000"/>
                </a:solidFill>
              </a:rPr>
              <a:t>κυβικό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εκατοστό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l-GR" dirty="0" err="1" smtClean="0">
                <a:solidFill>
                  <a:srgbClr val="FF0000"/>
                </a:solidFill>
              </a:rPr>
              <a:t>εμ</a:t>
            </a:r>
            <a:r>
              <a:rPr lang="el-GR" dirty="0" smtClean="0">
                <a:solidFill>
                  <a:srgbClr val="FF0000"/>
                </a:solidFill>
              </a:rPr>
              <a:t> ελ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>
            <a:off x="1428728" y="2500306"/>
            <a:ext cx="1714512" cy="1000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6929454" y="2786058"/>
            <a:ext cx="1428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1 </a:t>
            </a:r>
            <a:r>
              <a:rPr lang="en-US" sz="2800" b="1" dirty="0" smtClean="0"/>
              <a:t>m</a:t>
            </a:r>
            <a:r>
              <a:rPr lang="el-GR" sz="2800" b="1" baseline="30000" dirty="0" smtClean="0"/>
              <a:t>3</a:t>
            </a:r>
            <a:r>
              <a:rPr lang="en-US" sz="2800" b="1" dirty="0" smtClean="0"/>
              <a:t> </a:t>
            </a:r>
            <a:r>
              <a:rPr lang="el-GR" dirty="0" smtClean="0"/>
              <a:t>κυβικό μέτρο</a:t>
            </a:r>
            <a:endParaRPr lang="en-US" dirty="0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>
            <a:off x="5572132" y="2000240"/>
            <a:ext cx="1214446" cy="10001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429264"/>
            <a:ext cx="107157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1643042" y="564357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214414" y="6143644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500034" y="528638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71942"/>
            <a:ext cx="2100278" cy="17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- TextBox"/>
          <p:cNvSpPr txBox="1"/>
          <p:nvPr/>
        </p:nvSpPr>
        <p:spPr>
          <a:xfrm>
            <a:off x="7143768" y="542926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1m</a:t>
            </a:r>
            <a:endParaRPr lang="en-US" sz="2400" b="1" dirty="0"/>
          </a:p>
        </p:txBody>
      </p:sp>
      <p:sp>
        <p:nvSpPr>
          <p:cNvPr id="29" name="28 - TextBox"/>
          <p:cNvSpPr txBox="1"/>
          <p:nvPr/>
        </p:nvSpPr>
        <p:spPr>
          <a:xfrm>
            <a:off x="7643834" y="4643446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1m</a:t>
            </a:r>
            <a:endParaRPr lang="en-US" sz="24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6143636" y="564357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1m</a:t>
            </a:r>
            <a:endParaRPr lang="en-US" sz="2400" b="1" dirty="0"/>
          </a:p>
        </p:txBody>
      </p:sp>
      <p:sp>
        <p:nvSpPr>
          <p:cNvPr id="31" name="30 - TextBox"/>
          <p:cNvSpPr txBox="1"/>
          <p:nvPr/>
        </p:nvSpPr>
        <p:spPr>
          <a:xfrm>
            <a:off x="6643702" y="385762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1m</a:t>
            </a:r>
            <a:endParaRPr lang="en-US" sz="2400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6000760" y="435769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1m</a:t>
            </a:r>
            <a:endParaRPr lang="en-US" sz="2400" b="1" dirty="0"/>
          </a:p>
        </p:txBody>
      </p:sp>
      <p:sp>
        <p:nvSpPr>
          <p:cNvPr id="33" name="32 - TextBox"/>
          <p:cNvSpPr txBox="1"/>
          <p:nvPr/>
        </p:nvSpPr>
        <p:spPr>
          <a:xfrm>
            <a:off x="5643570" y="400050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1m</a:t>
            </a:r>
            <a:endParaRPr lang="en-US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19" grpId="0"/>
      <p:bldP spid="20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500034" y="342900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Σώμα     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57158" y="1428736"/>
            <a:ext cx="2000264" cy="1714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6072198" y="314324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Σώμα   Β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715008" y="1214422"/>
            <a:ext cx="2000264" cy="1714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1214414" y="17144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785786" y="192880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Έλλειψη"/>
          <p:cNvSpPr/>
          <p:nvPr/>
        </p:nvSpPr>
        <p:spPr>
          <a:xfrm>
            <a:off x="1785918" y="178592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Έλλειψη"/>
          <p:cNvSpPr/>
          <p:nvPr/>
        </p:nvSpPr>
        <p:spPr>
          <a:xfrm>
            <a:off x="1071538" y="23574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1142976" y="285749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Έλλειψη"/>
          <p:cNvSpPr/>
          <p:nvPr/>
        </p:nvSpPr>
        <p:spPr>
          <a:xfrm>
            <a:off x="1714480" y="23574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- Έλλειψη"/>
          <p:cNvSpPr/>
          <p:nvPr/>
        </p:nvSpPr>
        <p:spPr>
          <a:xfrm>
            <a:off x="6429388" y="135729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- Έλλειψη"/>
          <p:cNvSpPr/>
          <p:nvPr/>
        </p:nvSpPr>
        <p:spPr>
          <a:xfrm>
            <a:off x="6000760" y="157161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Έλλειψη"/>
          <p:cNvSpPr/>
          <p:nvPr/>
        </p:nvSpPr>
        <p:spPr>
          <a:xfrm>
            <a:off x="7000892" y="14287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6286512" y="20002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Έλλειψη"/>
          <p:cNvSpPr/>
          <p:nvPr/>
        </p:nvSpPr>
        <p:spPr>
          <a:xfrm>
            <a:off x="6357950" y="250030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- Έλλειψη"/>
          <p:cNvSpPr/>
          <p:nvPr/>
        </p:nvSpPr>
        <p:spPr>
          <a:xfrm>
            <a:off x="6929454" y="20002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Έλλειψη"/>
          <p:cNvSpPr/>
          <p:nvPr/>
        </p:nvSpPr>
        <p:spPr>
          <a:xfrm>
            <a:off x="7072330" y="18668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- Έλλειψη"/>
          <p:cNvSpPr/>
          <p:nvPr/>
        </p:nvSpPr>
        <p:spPr>
          <a:xfrm>
            <a:off x="6643702" y="208120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- Έλλειψη"/>
          <p:cNvSpPr/>
          <p:nvPr/>
        </p:nvSpPr>
        <p:spPr>
          <a:xfrm>
            <a:off x="7643834" y="193832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Έλλειψη"/>
          <p:cNvSpPr/>
          <p:nvPr/>
        </p:nvSpPr>
        <p:spPr>
          <a:xfrm>
            <a:off x="6929454" y="25098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Έλλειψη"/>
          <p:cNvSpPr/>
          <p:nvPr/>
        </p:nvSpPr>
        <p:spPr>
          <a:xfrm>
            <a:off x="5929322" y="271462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Έλλειψη"/>
          <p:cNvSpPr/>
          <p:nvPr/>
        </p:nvSpPr>
        <p:spPr>
          <a:xfrm>
            <a:off x="7572396" y="25098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Έλλειψη"/>
          <p:cNvSpPr/>
          <p:nvPr/>
        </p:nvSpPr>
        <p:spPr>
          <a:xfrm>
            <a:off x="6929454" y="128586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- Έλλειψη"/>
          <p:cNvSpPr/>
          <p:nvPr/>
        </p:nvSpPr>
        <p:spPr>
          <a:xfrm>
            <a:off x="6500826" y="15001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- Έλλειψη"/>
          <p:cNvSpPr/>
          <p:nvPr/>
        </p:nvSpPr>
        <p:spPr>
          <a:xfrm>
            <a:off x="7500958" y="135729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- Έλλειψη"/>
          <p:cNvSpPr/>
          <p:nvPr/>
        </p:nvSpPr>
        <p:spPr>
          <a:xfrm>
            <a:off x="6786578" y="192880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- Έλλειψη"/>
          <p:cNvSpPr/>
          <p:nvPr/>
        </p:nvSpPr>
        <p:spPr>
          <a:xfrm>
            <a:off x="6858016" y="242886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- Έλλειψη"/>
          <p:cNvSpPr/>
          <p:nvPr/>
        </p:nvSpPr>
        <p:spPr>
          <a:xfrm>
            <a:off x="7429520" y="192880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9 - Έλλειψη"/>
          <p:cNvSpPr/>
          <p:nvPr/>
        </p:nvSpPr>
        <p:spPr>
          <a:xfrm>
            <a:off x="6072198" y="18668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- Έλλειψη"/>
          <p:cNvSpPr/>
          <p:nvPr/>
        </p:nvSpPr>
        <p:spPr>
          <a:xfrm>
            <a:off x="6072198" y="214311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1 - Έλλειψη"/>
          <p:cNvSpPr/>
          <p:nvPr/>
        </p:nvSpPr>
        <p:spPr>
          <a:xfrm>
            <a:off x="6643702" y="193832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- Έλλειψη"/>
          <p:cNvSpPr/>
          <p:nvPr/>
        </p:nvSpPr>
        <p:spPr>
          <a:xfrm>
            <a:off x="5929322" y="25098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- Έλλειψη"/>
          <p:cNvSpPr/>
          <p:nvPr/>
        </p:nvSpPr>
        <p:spPr>
          <a:xfrm>
            <a:off x="6643702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44 - Έλλειψη"/>
          <p:cNvSpPr/>
          <p:nvPr/>
        </p:nvSpPr>
        <p:spPr>
          <a:xfrm>
            <a:off x="6572264" y="25098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45 - TextBox"/>
          <p:cNvSpPr txBox="1"/>
          <p:nvPr/>
        </p:nvSpPr>
        <p:spPr>
          <a:xfrm>
            <a:off x="642910" y="4357695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Παρατηρώ ότι το σώμα Β έχει μεγαλύτερη πυκνότητα από το σώμα Α………</a:t>
            </a:r>
            <a:endParaRPr lang="en-US" sz="2400" b="1" dirty="0">
              <a:solidFill>
                <a:srgbClr val="8F0D8F"/>
              </a:solidFill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4000464" y="5657671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Γιατί</a:t>
            </a:r>
            <a:r>
              <a:rPr lang="el-GR" sz="2400" b="1" dirty="0" smtClean="0">
                <a:solidFill>
                  <a:srgbClr val="8F0D8F"/>
                </a:solidFill>
              </a:rPr>
              <a:t>  το σώμα Β έχει περισσότερη υλη </a:t>
            </a:r>
            <a:r>
              <a:rPr lang="el-GR" sz="2400" b="1" dirty="0" smtClean="0">
                <a:solidFill>
                  <a:srgbClr val="8F0D8F"/>
                </a:solidFill>
              </a:rPr>
              <a:t> από </a:t>
            </a:r>
            <a:r>
              <a:rPr lang="el-GR" sz="2400" b="1" dirty="0" smtClean="0">
                <a:solidFill>
                  <a:srgbClr val="8F0D8F"/>
                </a:solidFill>
              </a:rPr>
              <a:t>το σώμα Α………</a:t>
            </a:r>
          </a:p>
          <a:p>
            <a:endParaRPr lang="en-US" sz="2400" b="1" dirty="0">
              <a:solidFill>
                <a:srgbClr val="8F0D8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14" grpId="0"/>
      <p:bldP spid="8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143108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46" name="45 - TextBox"/>
          <p:cNvSpPr txBox="1"/>
          <p:nvPr/>
        </p:nvSpPr>
        <p:spPr>
          <a:xfrm>
            <a:off x="357158" y="78579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Για να βρω την πυκνότητα ενός σώματος  (γης, γάτας,  πέτρας…. </a:t>
            </a:r>
            <a:r>
              <a:rPr lang="el-GR" sz="2400" b="1" dirty="0" err="1" smtClean="0">
                <a:solidFill>
                  <a:srgbClr val="8F0D8F"/>
                </a:solidFill>
              </a:rPr>
              <a:t>κ.α</a:t>
            </a:r>
            <a:r>
              <a:rPr lang="el-GR" sz="2400" b="1" dirty="0" smtClean="0">
                <a:solidFill>
                  <a:srgbClr val="8F0D8F"/>
                </a:solidFill>
              </a:rPr>
              <a:t>) ακολουθώ τα παρακάτω βήματα:</a:t>
            </a:r>
          </a:p>
          <a:p>
            <a:endParaRPr lang="el-GR" sz="2400" b="1" dirty="0" smtClean="0">
              <a:solidFill>
                <a:srgbClr val="8F0D8F"/>
              </a:solidFill>
            </a:endParaRPr>
          </a:p>
          <a:p>
            <a:endParaRPr lang="en-US" sz="2400" b="1" dirty="0">
              <a:solidFill>
                <a:srgbClr val="8F0D8F"/>
              </a:solidFill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928662" y="2143116"/>
            <a:ext cx="821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Μετράω την μάζα του σώματος  (π.χ. το σώμα έχει μάζα 10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kg)</a:t>
            </a:r>
            <a:r>
              <a:rPr lang="el-GR" sz="2000" b="1" dirty="0" smtClean="0">
                <a:solidFill>
                  <a:srgbClr val="8F0D8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b="1" dirty="0">
              <a:solidFill>
                <a:srgbClr val="8F0D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214282" y="214311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1.</a:t>
            </a:r>
            <a:endParaRPr lang="en-US" sz="4000" dirty="0"/>
          </a:p>
        </p:txBody>
      </p:sp>
      <p:sp>
        <p:nvSpPr>
          <p:cNvPr id="49" name="48 - TextBox"/>
          <p:cNvSpPr txBox="1"/>
          <p:nvPr/>
        </p:nvSpPr>
        <p:spPr>
          <a:xfrm>
            <a:off x="928662" y="3429000"/>
            <a:ext cx="821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Μετράω τον  όγκο  του σώματος  (π.χ. το σώμα έχει όγκο 2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000" b="1" dirty="0" smtClean="0">
                <a:solidFill>
                  <a:srgbClr val="8F0D8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b="1" dirty="0">
              <a:solidFill>
                <a:srgbClr val="8F0D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214282" y="342900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</a:t>
            </a:r>
            <a:r>
              <a:rPr lang="el-GR" sz="4000" dirty="0" smtClean="0"/>
              <a:t>.</a:t>
            </a:r>
            <a:endParaRPr lang="en-US" sz="4000" dirty="0"/>
          </a:p>
        </p:txBody>
      </p:sp>
      <p:sp>
        <p:nvSpPr>
          <p:cNvPr id="51" name="50 - TextBox"/>
          <p:cNvSpPr txBox="1"/>
          <p:nvPr/>
        </p:nvSpPr>
        <p:spPr>
          <a:xfrm>
            <a:off x="857224" y="4556477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Διαιρώ την μάζα του σώματος (10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με τον όγκο του (2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)……και ο αριθμός που βρίσκω είναι η πυκνότητα του σώματος… (10: 2= 5)</a:t>
            </a:r>
            <a:endParaRPr lang="el-GR" sz="2000" b="1" dirty="0" smtClean="0">
              <a:solidFill>
                <a:srgbClr val="8F0D8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8F0D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142844" y="4556477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3.</a:t>
            </a:r>
            <a:endParaRPr lang="en-US" sz="4000" dirty="0"/>
          </a:p>
        </p:txBody>
      </p:sp>
      <p:grpSp>
        <p:nvGrpSpPr>
          <p:cNvPr id="60" name="59 - Ομάδα"/>
          <p:cNvGrpSpPr/>
          <p:nvPr/>
        </p:nvGrpSpPr>
        <p:grpSpPr>
          <a:xfrm>
            <a:off x="3500430" y="5715016"/>
            <a:ext cx="3286148" cy="726522"/>
            <a:chOff x="1214414" y="5715016"/>
            <a:chExt cx="3286148" cy="726522"/>
          </a:xfrm>
        </p:grpSpPr>
        <p:sp>
          <p:nvSpPr>
            <p:cNvPr id="54" name="53 - Ορθογώνιο"/>
            <p:cNvSpPr/>
            <p:nvPr/>
          </p:nvSpPr>
          <p:spPr>
            <a:xfrm>
              <a:off x="1214414" y="5857892"/>
              <a:ext cx="1721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Πυκνότητα    = </a:t>
              </a:r>
              <a:endParaRPr lang="en-US" dirty="0"/>
            </a:p>
          </p:txBody>
        </p:sp>
        <p:cxnSp>
          <p:nvCxnSpPr>
            <p:cNvPr id="56" name="55 - Ευθεία γραμμή σύνδεσης"/>
            <p:cNvCxnSpPr>
              <a:stCxn id="54" idx="3"/>
            </p:cNvCxnSpPr>
            <p:nvPr/>
          </p:nvCxnSpPr>
          <p:spPr>
            <a:xfrm flipV="1">
              <a:off x="2936360" y="6000768"/>
              <a:ext cx="1564202" cy="417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- Ορθογώνιο"/>
            <p:cNvSpPr/>
            <p:nvPr/>
          </p:nvSpPr>
          <p:spPr>
            <a:xfrm>
              <a:off x="3214678" y="5715016"/>
              <a:ext cx="716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8F0D8F"/>
                  </a:solidFill>
                  <a:latin typeface="Times New Roman" pitchFamily="18" charset="0"/>
                  <a:cs typeface="Times New Roman" pitchFamily="18" charset="0"/>
                </a:rPr>
                <a:t>μάζα </a:t>
              </a:r>
              <a:endParaRPr lang="en-US" b="1" dirty="0">
                <a:solidFill>
                  <a:srgbClr val="8F0D8F"/>
                </a:solidFill>
              </a:endParaRPr>
            </a:p>
          </p:txBody>
        </p:sp>
        <p:sp>
          <p:nvSpPr>
            <p:cNvPr id="59" name="58 - Ορθογώνιο"/>
            <p:cNvSpPr/>
            <p:nvPr/>
          </p:nvSpPr>
          <p:spPr>
            <a:xfrm>
              <a:off x="3143240" y="6072206"/>
              <a:ext cx="7999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όγκος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736</Words>
  <PresentationFormat>Προβολή στην οθόνη (4:3)</PresentationFormat>
  <Paragraphs>191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ΚΛΑΣΜΑΤΑ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ΜΑΖΑ       -     ΒΑΡΟΣ (ή ΒΑΡΥΤΗΤΑ)</dc:title>
  <dc:creator>Panorea</dc:creator>
  <cp:lastModifiedBy>hp pc</cp:lastModifiedBy>
  <cp:revision>345</cp:revision>
  <dcterms:created xsi:type="dcterms:W3CDTF">2020-04-07T16:42:53Z</dcterms:created>
  <dcterms:modified xsi:type="dcterms:W3CDTF">2024-02-20T19:00:58Z</dcterms:modified>
</cp:coreProperties>
</file>