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85" r:id="rId3"/>
    <p:sldId id="274" r:id="rId4"/>
    <p:sldId id="286" r:id="rId5"/>
    <p:sldId id="305" r:id="rId6"/>
    <p:sldId id="296" r:id="rId7"/>
    <p:sldId id="288" r:id="rId8"/>
    <p:sldId id="310" r:id="rId9"/>
    <p:sldId id="333" r:id="rId10"/>
    <p:sldId id="356" r:id="rId11"/>
    <p:sldId id="375" r:id="rId12"/>
    <p:sldId id="357" r:id="rId13"/>
    <p:sldId id="358" r:id="rId14"/>
    <p:sldId id="338" r:id="rId15"/>
    <p:sldId id="359" r:id="rId16"/>
    <p:sldId id="367" r:id="rId17"/>
    <p:sldId id="366" r:id="rId18"/>
    <p:sldId id="368" r:id="rId19"/>
    <p:sldId id="369" r:id="rId20"/>
    <p:sldId id="373" r:id="rId21"/>
    <p:sldId id="374" r:id="rId22"/>
    <p:sldId id="372" r:id="rId23"/>
    <p:sldId id="371" r:id="rId2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2" autoAdjust="0"/>
    <p:restoredTop sz="94624" autoAdjust="0"/>
  </p:normalViewPr>
  <p:slideViewPr>
    <p:cSldViewPr>
      <p:cViewPr>
        <p:scale>
          <a:sx n="73" d="100"/>
          <a:sy n="73" d="100"/>
        </p:scale>
        <p:origin x="-1714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6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19/3/2023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19/3/2023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19/3/2023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19/3/2023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71472" y="233203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Το </a:t>
            </a:r>
            <a:r>
              <a:rPr lang="el-GR" u="sng" dirty="0" smtClean="0">
                <a:solidFill>
                  <a:srgbClr val="FF0000"/>
                </a:solidFill>
              </a:rPr>
              <a:t>ηλεκτρικό φορτίο </a:t>
            </a:r>
            <a:r>
              <a:rPr lang="el-GR" dirty="0" smtClean="0"/>
              <a:t>…είναι μια ιδιότητα  που έχουν κάποια (όχι όλα) υλικά σώματα</a:t>
            </a:r>
          </a:p>
          <a:p>
            <a:pPr>
              <a:buNone/>
            </a:pPr>
            <a:endParaRPr lang="el-GR" dirty="0" smtClean="0"/>
          </a:p>
        </p:txBody>
      </p:sp>
      <p:sp>
        <p:nvSpPr>
          <p:cNvPr id="4" name="3 - TextBox"/>
          <p:cNvSpPr txBox="1"/>
          <p:nvPr/>
        </p:nvSpPr>
        <p:spPr>
          <a:xfrm>
            <a:off x="1928794" y="500042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285720" y="6211669"/>
            <a:ext cx="5357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/>
              <a:t>Το τι ακριβώς είναι το ηλεκτρικό φορτίο δεν το γνωρίζουμε……..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285984" y="214290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ΙΟΝ  - ΙΟΝΤΑ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0" y="714356"/>
            <a:ext cx="76438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l-GR" sz="2000" dirty="0" smtClean="0"/>
              <a:t>    Από  ένα  άτομο   </a:t>
            </a:r>
            <a:r>
              <a:rPr lang="el-GR" sz="2000" u="sng" dirty="0" smtClean="0"/>
              <a:t>μπορεί  να  φύγουν </a:t>
            </a:r>
            <a:r>
              <a:rPr lang="el-GR" sz="2000" dirty="0" smtClean="0"/>
              <a:t>	1	 ή   περισσότερα </a:t>
            </a:r>
            <a:r>
              <a:rPr lang="el-GR" sz="2000" u="sng" dirty="0" smtClean="0"/>
              <a:t>ηλεκτρόνια</a:t>
            </a:r>
            <a:r>
              <a:rPr lang="el-GR" sz="2000" dirty="0" smtClean="0"/>
              <a:t>   . Σε αυτή την περίπτωση το άτομο θα έχει </a:t>
            </a:r>
            <a:r>
              <a:rPr lang="el-GR" sz="2000" b="1" dirty="0" smtClean="0"/>
              <a:t>περισσότερα πρωτόνια από ηλεκτρόνια</a:t>
            </a:r>
            <a:r>
              <a:rPr lang="el-GR" sz="2000" dirty="0" smtClean="0"/>
              <a:t>… και πλέον δεν θα λέγεται άτομο αλλά </a:t>
            </a:r>
            <a:r>
              <a:rPr lang="el-GR" sz="2000" b="1" dirty="0" smtClean="0"/>
              <a:t>ιόν</a:t>
            </a:r>
            <a:r>
              <a:rPr lang="el-GR" sz="2000" dirty="0" smtClean="0"/>
              <a:t>.</a:t>
            </a:r>
          </a:p>
          <a:p>
            <a:endParaRPr lang="en-US" sz="2000" dirty="0"/>
          </a:p>
        </p:txBody>
      </p:sp>
      <p:sp>
        <p:nvSpPr>
          <p:cNvPr id="5" name="4 - Έλλειψη"/>
          <p:cNvSpPr/>
          <p:nvPr/>
        </p:nvSpPr>
        <p:spPr>
          <a:xfrm>
            <a:off x="-71470" y="214309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847700" y="520540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2633650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2276460" y="256219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363378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2347898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2633650" y="40623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277652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241933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2062146" y="434814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2490774" y="48482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2133584" y="4491022"/>
            <a:ext cx="285752" cy="523220"/>
            <a:chOff x="5143504" y="1000108"/>
            <a:chExt cx="285752" cy="523220"/>
          </a:xfrm>
        </p:grpSpPr>
        <p:sp>
          <p:nvSpPr>
            <p:cNvPr id="19" name="18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2205022" y="396780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24" name="23 - TextBox"/>
          <p:cNvSpPr txBox="1"/>
          <p:nvPr/>
        </p:nvSpPr>
        <p:spPr>
          <a:xfrm>
            <a:off x="2562212" y="391951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847700" y="506252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2276460" y="241932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356234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2633650" y="44195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 rot="5400000" flipH="1" flipV="1">
            <a:off x="4357686" y="2786058"/>
            <a:ext cx="1357322" cy="9286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Έλλειψη"/>
          <p:cNvSpPr/>
          <p:nvPr/>
        </p:nvSpPr>
        <p:spPr>
          <a:xfrm>
            <a:off x="5500694" y="221455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TextBox"/>
          <p:cNvSpPr txBox="1"/>
          <p:nvPr/>
        </p:nvSpPr>
        <p:spPr>
          <a:xfrm>
            <a:off x="5500694" y="207167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6000760" y="2428868"/>
            <a:ext cx="1714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Ηλεκτρόνιο που έχει φύγει μέσα από το άτομο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/>
      <p:bldP spid="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0" y="714356"/>
            <a:ext cx="76438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l-GR" sz="2000" dirty="0" smtClean="0"/>
              <a:t>    </a:t>
            </a:r>
            <a:r>
              <a:rPr lang="el-GR" sz="2000" dirty="0" smtClean="0"/>
              <a:t>Το ηλεκτρόνιο που έχει φύγει μέσα από το άτομο ονομάζεται </a:t>
            </a:r>
            <a:r>
              <a:rPr lang="el-GR" sz="2000" b="1" dirty="0" smtClean="0">
                <a:solidFill>
                  <a:srgbClr val="FF0000"/>
                </a:solidFill>
              </a:rPr>
              <a:t>ελεύθερο ηλεκτρόνιο</a:t>
            </a:r>
            <a:endParaRPr lang="el-GR" sz="2000" b="1" dirty="0" smtClean="0">
              <a:solidFill>
                <a:srgbClr val="FF0000"/>
              </a:solidFill>
            </a:endParaRPr>
          </a:p>
          <a:p>
            <a:endParaRPr lang="en-US" sz="2000" dirty="0"/>
          </a:p>
        </p:txBody>
      </p:sp>
      <p:sp>
        <p:nvSpPr>
          <p:cNvPr id="5" name="4 - Έλλειψη"/>
          <p:cNvSpPr/>
          <p:nvPr/>
        </p:nvSpPr>
        <p:spPr>
          <a:xfrm>
            <a:off x="-71470" y="214309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847700" y="520540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2633650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2276460" y="256219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363378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2347898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2633650" y="40623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277652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241933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2062146" y="434814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2490774" y="48482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2133584" y="4491022"/>
            <a:ext cx="285752" cy="523220"/>
            <a:chOff x="5143504" y="1000108"/>
            <a:chExt cx="285752" cy="523220"/>
          </a:xfrm>
        </p:grpSpPr>
        <p:sp>
          <p:nvSpPr>
            <p:cNvPr id="19" name="18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2205022" y="396780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24" name="23 - TextBox"/>
          <p:cNvSpPr txBox="1"/>
          <p:nvPr/>
        </p:nvSpPr>
        <p:spPr>
          <a:xfrm>
            <a:off x="2562212" y="391951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847700" y="506252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2276460" y="241932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356234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2633650" y="44195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3" name="32 - Έλλειψη"/>
          <p:cNvSpPr/>
          <p:nvPr/>
        </p:nvSpPr>
        <p:spPr>
          <a:xfrm>
            <a:off x="5500694" y="221455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TextBox"/>
          <p:cNvSpPr txBox="1"/>
          <p:nvPr/>
        </p:nvSpPr>
        <p:spPr>
          <a:xfrm>
            <a:off x="5500694" y="207167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5857884" y="2143116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Ελεύθερο ηλεκτρόνιο </a:t>
            </a:r>
            <a:r>
              <a:rPr lang="el-GR" sz="1200" dirty="0" smtClean="0"/>
              <a:t>που έχει φύγει μέσα από το άτομο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/>
      <p:bldP spid="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142844" y="571480"/>
            <a:ext cx="76438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l-GR" sz="2000" dirty="0" smtClean="0"/>
              <a:t>    Ένα άτομο </a:t>
            </a:r>
            <a:r>
              <a:rPr lang="el-GR" sz="2000" u="sng" dirty="0" smtClean="0"/>
              <a:t>μπορεί να πάρει </a:t>
            </a:r>
            <a:r>
              <a:rPr lang="el-GR" sz="2000" dirty="0" smtClean="0"/>
              <a:t>επιπλέον  	1	 ή   περισσότερα </a:t>
            </a:r>
            <a:r>
              <a:rPr lang="el-GR" sz="2000" u="sng" dirty="0" smtClean="0"/>
              <a:t>ηλεκτρόνια</a:t>
            </a:r>
            <a:r>
              <a:rPr lang="el-GR" sz="2000" dirty="0" smtClean="0"/>
              <a:t>   .  Σε αυτή την περίπτωση το άτομο θα έχει περισσότερα ηλεκτρόνια από πρωτόνια … και πλέον δεν θα λέγεται άτομο αλλά </a:t>
            </a:r>
            <a:r>
              <a:rPr lang="el-GR" sz="2000" b="1" dirty="0" smtClean="0"/>
              <a:t>ιόν</a:t>
            </a:r>
          </a:p>
          <a:p>
            <a:endParaRPr lang="en-US" sz="2000" dirty="0"/>
          </a:p>
        </p:txBody>
      </p:sp>
      <p:sp>
        <p:nvSpPr>
          <p:cNvPr id="5" name="4 - Έλλειψη"/>
          <p:cNvSpPr/>
          <p:nvPr/>
        </p:nvSpPr>
        <p:spPr>
          <a:xfrm>
            <a:off x="1357290" y="214309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Έλλειψη"/>
          <p:cNvSpPr/>
          <p:nvPr/>
        </p:nvSpPr>
        <p:spPr>
          <a:xfrm>
            <a:off x="5572132" y="328612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2276460" y="520540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4062410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3705220" y="256219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3929058" y="600076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3776658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4062410" y="40623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420528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384809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3490906" y="434814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3919534" y="48482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3562344" y="4491022"/>
            <a:ext cx="285752" cy="523220"/>
            <a:chOff x="5143504" y="1000108"/>
            <a:chExt cx="285752" cy="523220"/>
          </a:xfrm>
        </p:grpSpPr>
        <p:sp>
          <p:nvSpPr>
            <p:cNvPr id="19" name="18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3633782" y="396780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24" name="23 - TextBox"/>
          <p:cNvSpPr txBox="1"/>
          <p:nvPr/>
        </p:nvSpPr>
        <p:spPr>
          <a:xfrm>
            <a:off x="3990972" y="391951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2276460" y="506252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3705220" y="241932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3857620" y="578645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5572132" y="314324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4062410" y="44195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 rot="10800000" flipV="1">
            <a:off x="6215074" y="4500570"/>
            <a:ext cx="1928826" cy="5715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Έλλειψη"/>
          <p:cNvSpPr/>
          <p:nvPr/>
        </p:nvSpPr>
        <p:spPr>
          <a:xfrm>
            <a:off x="8215338" y="414338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TextBox"/>
          <p:cNvSpPr txBox="1"/>
          <p:nvPr/>
        </p:nvSpPr>
        <p:spPr>
          <a:xfrm>
            <a:off x="8215338" y="400050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4929190" y="5572140"/>
            <a:ext cx="1714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Ηλεκτρόνιο που έχει πάρει το άτομο</a:t>
            </a:r>
            <a:endParaRPr lang="en-US" sz="1200" dirty="0"/>
          </a:p>
        </p:txBody>
      </p:sp>
      <p:sp>
        <p:nvSpPr>
          <p:cNvPr id="38" name="37 - Έλλειψη"/>
          <p:cNvSpPr/>
          <p:nvPr/>
        </p:nvSpPr>
        <p:spPr>
          <a:xfrm>
            <a:off x="5786446" y="500063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38 - TextBox"/>
          <p:cNvSpPr txBox="1"/>
          <p:nvPr/>
        </p:nvSpPr>
        <p:spPr>
          <a:xfrm>
            <a:off x="5786446" y="485776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2285984" y="214290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ΙΟΝ  - ΙΟΝΤΑ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/>
      <p:bldP spid="36" grpId="0"/>
      <p:bldP spid="38" grpId="0" animBg="1"/>
      <p:bldP spid="3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00034" y="1785926"/>
            <a:ext cx="76438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l-GR" sz="2000" dirty="0" smtClean="0"/>
              <a:t>   Προσοχή!!!! Μέσα σε  ένα </a:t>
            </a:r>
            <a:r>
              <a:rPr lang="el-GR" sz="2000" b="1" dirty="0" smtClean="0"/>
              <a:t>άτομο</a:t>
            </a:r>
            <a:r>
              <a:rPr lang="el-GR" sz="2000" dirty="0" smtClean="0"/>
              <a:t> </a:t>
            </a:r>
            <a:r>
              <a:rPr lang="el-GR" sz="2000" b="1" dirty="0" smtClean="0"/>
              <a:t>υπάρχει ίσος αριθμός πρωτονίων και ηλεκτρονίων</a:t>
            </a:r>
            <a:r>
              <a:rPr lang="el-GR" sz="2000" dirty="0" smtClean="0"/>
              <a:t>. </a:t>
            </a:r>
            <a:r>
              <a:rPr lang="el-GR" sz="2000" u="sng" dirty="0" smtClean="0"/>
              <a:t>Παράδειγμα</a:t>
            </a:r>
            <a:r>
              <a:rPr lang="el-GR" sz="2000" dirty="0" smtClean="0"/>
              <a:t> αν ένα άτομο έχει 8 πρωτόνια τότε οπωσδήποτε θα έχει και 8 ηλεκτρόνια.</a:t>
            </a:r>
            <a:endParaRPr lang="el-GR" sz="2000" b="1" dirty="0" smtClean="0"/>
          </a:p>
          <a:p>
            <a:endParaRPr lang="en-US" sz="2000" dirty="0"/>
          </a:p>
        </p:txBody>
      </p:sp>
      <p:sp>
        <p:nvSpPr>
          <p:cNvPr id="40" name="39 - TextBox"/>
          <p:cNvSpPr txBox="1"/>
          <p:nvPr/>
        </p:nvSpPr>
        <p:spPr>
          <a:xfrm>
            <a:off x="2285984" y="214290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ΙΟΝ  - ΙΟΝΤΑ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500034" y="3714752"/>
            <a:ext cx="76438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l-GR" sz="2000" dirty="0" smtClean="0"/>
              <a:t>   Προσοχή!!!! Μέσα σε  ένα </a:t>
            </a:r>
            <a:r>
              <a:rPr lang="el-GR" sz="2000" b="1" dirty="0" err="1" smtClean="0"/>
              <a:t>ιον</a:t>
            </a:r>
            <a:r>
              <a:rPr lang="el-GR" sz="2000" b="1" dirty="0" smtClean="0"/>
              <a:t> υπάρχει διαφορετικός αριθμός πρωτονίων και ηλεκτρονίων</a:t>
            </a:r>
            <a:r>
              <a:rPr lang="el-GR" sz="2000" dirty="0" smtClean="0"/>
              <a:t>. </a:t>
            </a:r>
            <a:r>
              <a:rPr lang="el-GR" sz="2000" u="sng" dirty="0" smtClean="0"/>
              <a:t>Παράδειγμα</a:t>
            </a:r>
            <a:r>
              <a:rPr lang="el-GR" sz="2000" dirty="0" smtClean="0"/>
              <a:t> ένα ιόν μπορεί να έχει 8 πρωτόνια  και 10 ηλεκτρόνια.</a:t>
            </a:r>
            <a:endParaRPr lang="el-GR" sz="2000" b="1" dirty="0" smtClean="0"/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Έλλειψη"/>
          <p:cNvSpPr/>
          <p:nvPr/>
        </p:nvSpPr>
        <p:spPr>
          <a:xfrm>
            <a:off x="0" y="1643050"/>
            <a:ext cx="4071934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Έλλειψη"/>
          <p:cNvSpPr/>
          <p:nvPr/>
        </p:nvSpPr>
        <p:spPr>
          <a:xfrm>
            <a:off x="3571868" y="335756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714348" y="3959727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2357422" y="3539494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1785918" y="1673711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3071802" y="4602669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2071670" y="3539494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2357422" y="3039428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2500298" y="325374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2143108" y="325374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1785918" y="3325180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2214546" y="3825246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28 - Ομάδα"/>
          <p:cNvGrpSpPr/>
          <p:nvPr/>
        </p:nvGrpSpPr>
        <p:grpSpPr>
          <a:xfrm>
            <a:off x="1785914" y="3500438"/>
            <a:ext cx="293690" cy="451869"/>
            <a:chOff x="5051655" y="1000108"/>
            <a:chExt cx="377601" cy="523220"/>
          </a:xfrm>
        </p:grpSpPr>
        <p:sp>
          <p:nvSpPr>
            <p:cNvPr id="19" name="18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TextBox"/>
            <p:cNvSpPr txBox="1"/>
            <p:nvPr/>
          </p:nvSpPr>
          <p:spPr>
            <a:xfrm>
              <a:off x="5051655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21" name="39 - Ομάδα"/>
          <p:cNvGrpSpPr/>
          <p:nvPr/>
        </p:nvGrpSpPr>
        <p:grpSpPr>
          <a:xfrm>
            <a:off x="1928794" y="2977218"/>
            <a:ext cx="222252" cy="451869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24" name="23 - TextBox"/>
          <p:cNvSpPr txBox="1"/>
          <p:nvPr/>
        </p:nvSpPr>
        <p:spPr>
          <a:xfrm>
            <a:off x="2285984" y="2928934"/>
            <a:ext cx="1666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714348" y="3786190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1714480" y="1500174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3000364" y="4429132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3500430" y="3143248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2285984" y="3429000"/>
            <a:ext cx="277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5572132" y="5429264"/>
            <a:ext cx="335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Είναι </a:t>
            </a:r>
            <a:r>
              <a:rPr lang="el-GR" sz="2000" b="1" dirty="0" smtClean="0"/>
              <a:t>ιόν</a:t>
            </a:r>
            <a:r>
              <a:rPr lang="el-GR" sz="2000" dirty="0" smtClean="0"/>
              <a:t> γιατί έχει 3 πρωτόνια και 2 ηλεκτρόνια</a:t>
            </a:r>
            <a:endParaRPr lang="en-US" sz="2000" dirty="0"/>
          </a:p>
        </p:txBody>
      </p:sp>
      <p:sp>
        <p:nvSpPr>
          <p:cNvPr id="31" name="30 - Έλλειψη"/>
          <p:cNvSpPr/>
          <p:nvPr/>
        </p:nvSpPr>
        <p:spPr>
          <a:xfrm>
            <a:off x="5072066" y="1571612"/>
            <a:ext cx="4071934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Έλλειψη"/>
          <p:cNvSpPr/>
          <p:nvPr/>
        </p:nvSpPr>
        <p:spPr>
          <a:xfrm>
            <a:off x="7858148" y="4102603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Έλλειψη"/>
          <p:cNvSpPr/>
          <p:nvPr/>
        </p:nvSpPr>
        <p:spPr>
          <a:xfrm>
            <a:off x="5786414" y="3888289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Έλλειψη"/>
          <p:cNvSpPr/>
          <p:nvPr/>
        </p:nvSpPr>
        <p:spPr>
          <a:xfrm>
            <a:off x="7777186" y="3101230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Έλλειψη"/>
          <p:cNvSpPr/>
          <p:nvPr/>
        </p:nvSpPr>
        <p:spPr>
          <a:xfrm>
            <a:off x="7491434" y="3101230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Έλλειψη"/>
          <p:cNvSpPr/>
          <p:nvPr/>
        </p:nvSpPr>
        <p:spPr>
          <a:xfrm>
            <a:off x="7562872" y="2815478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40 - Έλλειψη"/>
          <p:cNvSpPr/>
          <p:nvPr/>
        </p:nvSpPr>
        <p:spPr>
          <a:xfrm>
            <a:off x="7205682" y="2886916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28 - Ομάδα"/>
          <p:cNvGrpSpPr/>
          <p:nvPr/>
        </p:nvGrpSpPr>
        <p:grpSpPr>
          <a:xfrm>
            <a:off x="7277120" y="3062174"/>
            <a:ext cx="222252" cy="451869"/>
            <a:chOff x="5143504" y="1000108"/>
            <a:chExt cx="285752" cy="523220"/>
          </a:xfrm>
        </p:grpSpPr>
        <p:sp>
          <p:nvSpPr>
            <p:cNvPr id="44" name="43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44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46" name="39 - Ομάδα"/>
          <p:cNvGrpSpPr/>
          <p:nvPr/>
        </p:nvGrpSpPr>
        <p:grpSpPr>
          <a:xfrm>
            <a:off x="7286639" y="2500306"/>
            <a:ext cx="284166" cy="451869"/>
            <a:chOff x="5063900" y="955357"/>
            <a:chExt cx="365356" cy="523220"/>
          </a:xfrm>
        </p:grpSpPr>
        <p:sp>
          <p:nvSpPr>
            <p:cNvPr id="47" name="46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47 - TextBox"/>
            <p:cNvSpPr txBox="1"/>
            <p:nvPr/>
          </p:nvSpPr>
          <p:spPr>
            <a:xfrm>
              <a:off x="5063900" y="955357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50" name="49 - TextBox"/>
          <p:cNvSpPr txBox="1"/>
          <p:nvPr/>
        </p:nvSpPr>
        <p:spPr>
          <a:xfrm>
            <a:off x="5715008" y="3714752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TextBox"/>
          <p:cNvSpPr txBox="1"/>
          <p:nvPr/>
        </p:nvSpPr>
        <p:spPr>
          <a:xfrm>
            <a:off x="7858148" y="3929066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4" name="53 - TextBox"/>
          <p:cNvSpPr txBox="1"/>
          <p:nvPr/>
        </p:nvSpPr>
        <p:spPr>
          <a:xfrm>
            <a:off x="7715272" y="3000372"/>
            <a:ext cx="277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55" name="54 - TextBox"/>
          <p:cNvSpPr txBox="1"/>
          <p:nvPr/>
        </p:nvSpPr>
        <p:spPr>
          <a:xfrm>
            <a:off x="214282" y="5572140"/>
            <a:ext cx="335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Είναι </a:t>
            </a:r>
            <a:r>
              <a:rPr lang="el-GR" sz="2000" b="1" dirty="0" smtClean="0"/>
              <a:t>άτομο</a:t>
            </a:r>
            <a:r>
              <a:rPr lang="el-GR" sz="2000" dirty="0" smtClean="0"/>
              <a:t> γιατί έχει 4 πρωτόνια και 4 ηλεκτρόνια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Έλλειψη"/>
          <p:cNvSpPr/>
          <p:nvPr/>
        </p:nvSpPr>
        <p:spPr>
          <a:xfrm>
            <a:off x="-142876" y="3071810"/>
            <a:ext cx="4071934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571472" y="5388487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2214546" y="4968254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2000232" y="3531099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1928794" y="4968254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2214546" y="4468188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2357422" y="468250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2000232" y="468250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1643042" y="4753940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2071670" y="5254006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1643038" y="4929198"/>
            <a:ext cx="293690" cy="451869"/>
            <a:chOff x="5051655" y="1000108"/>
            <a:chExt cx="377601" cy="523220"/>
          </a:xfrm>
        </p:grpSpPr>
        <p:sp>
          <p:nvSpPr>
            <p:cNvPr id="19" name="18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TextBox"/>
            <p:cNvSpPr txBox="1"/>
            <p:nvPr/>
          </p:nvSpPr>
          <p:spPr>
            <a:xfrm>
              <a:off x="5051655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1785918" y="4405978"/>
            <a:ext cx="222252" cy="451869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24" name="23 - TextBox"/>
          <p:cNvSpPr txBox="1"/>
          <p:nvPr/>
        </p:nvSpPr>
        <p:spPr>
          <a:xfrm>
            <a:off x="2143108" y="4357694"/>
            <a:ext cx="1666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571472" y="5214950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1928794" y="3357562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2143108" y="4857760"/>
            <a:ext cx="277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1" name="30 - Έλλειψη"/>
          <p:cNvSpPr/>
          <p:nvPr/>
        </p:nvSpPr>
        <p:spPr>
          <a:xfrm>
            <a:off x="4929190" y="3000372"/>
            <a:ext cx="4071934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Έλλειψη"/>
          <p:cNvSpPr/>
          <p:nvPr/>
        </p:nvSpPr>
        <p:spPr>
          <a:xfrm>
            <a:off x="7715272" y="5531363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Έλλειψη"/>
          <p:cNvSpPr/>
          <p:nvPr/>
        </p:nvSpPr>
        <p:spPr>
          <a:xfrm>
            <a:off x="5643538" y="5317049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Έλλειψη"/>
          <p:cNvSpPr/>
          <p:nvPr/>
        </p:nvSpPr>
        <p:spPr>
          <a:xfrm>
            <a:off x="7348563" y="481574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Έλλειψη"/>
          <p:cNvSpPr/>
          <p:nvPr/>
        </p:nvSpPr>
        <p:spPr>
          <a:xfrm>
            <a:off x="7062811" y="481574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Έλλειψη"/>
          <p:cNvSpPr/>
          <p:nvPr/>
        </p:nvSpPr>
        <p:spPr>
          <a:xfrm>
            <a:off x="7134249" y="4529990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40 - Έλλειψη"/>
          <p:cNvSpPr/>
          <p:nvPr/>
        </p:nvSpPr>
        <p:spPr>
          <a:xfrm>
            <a:off x="6777059" y="4601428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28 - Ομάδα"/>
          <p:cNvGrpSpPr/>
          <p:nvPr/>
        </p:nvGrpSpPr>
        <p:grpSpPr>
          <a:xfrm>
            <a:off x="6786578" y="4714884"/>
            <a:ext cx="284171" cy="451869"/>
            <a:chOff x="5063894" y="928547"/>
            <a:chExt cx="365362" cy="523220"/>
          </a:xfrm>
        </p:grpSpPr>
        <p:sp>
          <p:nvSpPr>
            <p:cNvPr id="44" name="43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44 - TextBox"/>
            <p:cNvSpPr txBox="1"/>
            <p:nvPr/>
          </p:nvSpPr>
          <p:spPr>
            <a:xfrm>
              <a:off x="5063894" y="928547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6" name="39 - Ομάδα"/>
          <p:cNvGrpSpPr/>
          <p:nvPr/>
        </p:nvGrpSpPr>
        <p:grpSpPr>
          <a:xfrm>
            <a:off x="6858016" y="4214818"/>
            <a:ext cx="284166" cy="451869"/>
            <a:chOff x="5063900" y="955357"/>
            <a:chExt cx="365356" cy="523220"/>
          </a:xfrm>
        </p:grpSpPr>
        <p:sp>
          <p:nvSpPr>
            <p:cNvPr id="47" name="46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47 - TextBox"/>
            <p:cNvSpPr txBox="1"/>
            <p:nvPr/>
          </p:nvSpPr>
          <p:spPr>
            <a:xfrm>
              <a:off x="5063900" y="955357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50" name="49 - TextBox"/>
          <p:cNvSpPr txBox="1"/>
          <p:nvPr/>
        </p:nvSpPr>
        <p:spPr>
          <a:xfrm>
            <a:off x="5572132" y="5143512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TextBox"/>
          <p:cNvSpPr txBox="1"/>
          <p:nvPr/>
        </p:nvSpPr>
        <p:spPr>
          <a:xfrm>
            <a:off x="7715272" y="5357826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4" name="53 - TextBox"/>
          <p:cNvSpPr txBox="1"/>
          <p:nvPr/>
        </p:nvSpPr>
        <p:spPr>
          <a:xfrm>
            <a:off x="7286649" y="4714884"/>
            <a:ext cx="277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55" name="54 - TextBox"/>
          <p:cNvSpPr txBox="1"/>
          <p:nvPr/>
        </p:nvSpPr>
        <p:spPr>
          <a:xfrm>
            <a:off x="0" y="1571612"/>
            <a:ext cx="33575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ΚΑΤΙΟΝΤΑ</a:t>
            </a:r>
            <a:r>
              <a:rPr lang="el-GR" sz="2000" dirty="0" smtClean="0"/>
              <a:t> που έχουν </a:t>
            </a:r>
            <a:r>
              <a:rPr lang="el-GR" sz="2000" dirty="0" smtClean="0">
                <a:solidFill>
                  <a:srgbClr val="FF0000"/>
                </a:solidFill>
              </a:rPr>
              <a:t>περισσότερα     πρωτόνια  </a:t>
            </a:r>
            <a:r>
              <a:rPr lang="el-GR" sz="2000" dirty="0" smtClean="0"/>
              <a:t>από  ηλεκτρόνια.  </a:t>
            </a:r>
            <a:endParaRPr lang="en-US" sz="20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2571736" y="214290"/>
            <a:ext cx="3071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Τα </a:t>
            </a:r>
            <a:r>
              <a:rPr lang="el-GR" sz="2000" b="1" dirty="0" smtClean="0">
                <a:solidFill>
                  <a:srgbClr val="FF0000"/>
                </a:solidFill>
              </a:rPr>
              <a:t>ΙΟΝΤΑ</a:t>
            </a:r>
            <a:r>
              <a:rPr lang="el-GR" sz="2000" b="1" dirty="0" smtClean="0"/>
              <a:t> χωρίζονται σε :</a:t>
            </a:r>
            <a:endParaRPr lang="en-US" sz="2000" b="1" dirty="0"/>
          </a:p>
        </p:txBody>
      </p:sp>
      <p:cxnSp>
        <p:nvCxnSpPr>
          <p:cNvPr id="51" name="50 - Ευθύγραμμο βέλος σύνδεσης"/>
          <p:cNvCxnSpPr/>
          <p:nvPr/>
        </p:nvCxnSpPr>
        <p:spPr>
          <a:xfrm>
            <a:off x="4643438" y="642918"/>
            <a:ext cx="1357322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- Ευθύγραμμο βέλος σύνδεσης"/>
          <p:cNvCxnSpPr/>
          <p:nvPr/>
        </p:nvCxnSpPr>
        <p:spPr>
          <a:xfrm rot="10800000" flipV="1">
            <a:off x="2000232" y="642918"/>
            <a:ext cx="1500198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5786414" y="1571612"/>
            <a:ext cx="33575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ΑΝΙΟΝΤΑ </a:t>
            </a:r>
            <a:r>
              <a:rPr lang="el-GR" sz="2000" dirty="0" smtClean="0"/>
              <a:t>που έχουν </a:t>
            </a:r>
            <a:r>
              <a:rPr lang="el-GR" sz="2000" dirty="0" smtClean="0">
                <a:solidFill>
                  <a:srgbClr val="FF0000"/>
                </a:solidFill>
              </a:rPr>
              <a:t>περισσότερα     ηλεκτρόνια </a:t>
            </a:r>
            <a:r>
              <a:rPr lang="el-GR" sz="2000" dirty="0" smtClean="0"/>
              <a:t>από  πρωτόνια.  </a:t>
            </a:r>
            <a:endParaRPr lang="en-US" sz="2000" b="1" dirty="0"/>
          </a:p>
        </p:txBody>
      </p:sp>
      <p:sp>
        <p:nvSpPr>
          <p:cNvPr id="63" name="62 - Έλλειψη"/>
          <p:cNvSpPr/>
          <p:nvPr/>
        </p:nvSpPr>
        <p:spPr>
          <a:xfrm>
            <a:off x="5786414" y="4174041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63 - TextBox"/>
          <p:cNvSpPr txBox="1"/>
          <p:nvPr/>
        </p:nvSpPr>
        <p:spPr>
          <a:xfrm>
            <a:off x="5715008" y="4000504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65" name="64 - Έλλειψη"/>
          <p:cNvSpPr/>
          <p:nvPr/>
        </p:nvSpPr>
        <p:spPr>
          <a:xfrm>
            <a:off x="8072430" y="4174041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65 - TextBox"/>
          <p:cNvSpPr txBox="1"/>
          <p:nvPr/>
        </p:nvSpPr>
        <p:spPr>
          <a:xfrm>
            <a:off x="8001024" y="4000504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67" name="66 - Έλλειψη"/>
          <p:cNvSpPr/>
          <p:nvPr/>
        </p:nvSpPr>
        <p:spPr>
          <a:xfrm>
            <a:off x="6429356" y="5888553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67 - TextBox"/>
          <p:cNvSpPr txBox="1"/>
          <p:nvPr/>
        </p:nvSpPr>
        <p:spPr>
          <a:xfrm>
            <a:off x="6357950" y="5715016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69" name="68 - Έλλειψη"/>
          <p:cNvSpPr/>
          <p:nvPr/>
        </p:nvSpPr>
        <p:spPr>
          <a:xfrm>
            <a:off x="7215174" y="3388223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69 - TextBox"/>
          <p:cNvSpPr txBox="1"/>
          <p:nvPr/>
        </p:nvSpPr>
        <p:spPr>
          <a:xfrm>
            <a:off x="7143768" y="3214686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4" grpId="0"/>
      <p:bldP spid="25" grpId="0"/>
      <p:bldP spid="26" grpId="0"/>
      <p:bldP spid="29" grpId="0"/>
      <p:bldP spid="31" grpId="0" animBg="1"/>
      <p:bldP spid="32" grpId="0" animBg="1"/>
      <p:bldP spid="33" grpId="0" animBg="1"/>
      <p:bldP spid="34" grpId="0" animBg="1"/>
      <p:bldP spid="37" grpId="0" animBg="1"/>
      <p:bldP spid="40" grpId="0" animBg="1"/>
      <p:bldP spid="41" grpId="0" animBg="1"/>
      <p:bldP spid="50" grpId="0"/>
      <p:bldP spid="53" grpId="0"/>
      <p:bldP spid="54" grpId="0"/>
      <p:bldP spid="55" grpId="0"/>
      <p:bldP spid="60" grpId="0"/>
      <p:bldP spid="63" grpId="0" animBg="1"/>
      <p:bldP spid="64" grpId="0"/>
      <p:bldP spid="65" grpId="0" animBg="1"/>
      <p:bldP spid="66" grpId="0"/>
      <p:bldP spid="67" grpId="0" animBg="1"/>
      <p:bldP spid="68" grpId="0"/>
      <p:bldP spid="69" grpId="0" animBg="1"/>
      <p:bldP spid="7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Έλλειψη"/>
          <p:cNvSpPr/>
          <p:nvPr/>
        </p:nvSpPr>
        <p:spPr>
          <a:xfrm>
            <a:off x="-142876" y="3071810"/>
            <a:ext cx="4071934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571472" y="5388487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2214546" y="4968254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2000232" y="3531099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1928794" y="4968254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2214546" y="4468188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2357422" y="468250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2000232" y="468250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1643042" y="4753940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2071670" y="5254006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1643038" y="4929198"/>
            <a:ext cx="293690" cy="451869"/>
            <a:chOff x="5051655" y="1000108"/>
            <a:chExt cx="377601" cy="523220"/>
          </a:xfrm>
        </p:grpSpPr>
        <p:sp>
          <p:nvSpPr>
            <p:cNvPr id="19" name="18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TextBox"/>
            <p:cNvSpPr txBox="1"/>
            <p:nvPr/>
          </p:nvSpPr>
          <p:spPr>
            <a:xfrm>
              <a:off x="5051655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1785918" y="4405978"/>
            <a:ext cx="222252" cy="451869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24" name="23 - TextBox"/>
          <p:cNvSpPr txBox="1"/>
          <p:nvPr/>
        </p:nvSpPr>
        <p:spPr>
          <a:xfrm>
            <a:off x="2143108" y="4357694"/>
            <a:ext cx="1666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571472" y="5214950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1928794" y="3357562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2143108" y="4857760"/>
            <a:ext cx="277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1" name="30 - Έλλειψη"/>
          <p:cNvSpPr/>
          <p:nvPr/>
        </p:nvSpPr>
        <p:spPr>
          <a:xfrm>
            <a:off x="4929190" y="3000372"/>
            <a:ext cx="4071934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Έλλειψη"/>
          <p:cNvSpPr/>
          <p:nvPr/>
        </p:nvSpPr>
        <p:spPr>
          <a:xfrm>
            <a:off x="7715272" y="5531363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Έλλειψη"/>
          <p:cNvSpPr/>
          <p:nvPr/>
        </p:nvSpPr>
        <p:spPr>
          <a:xfrm>
            <a:off x="5643538" y="5317049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Έλλειψη"/>
          <p:cNvSpPr/>
          <p:nvPr/>
        </p:nvSpPr>
        <p:spPr>
          <a:xfrm>
            <a:off x="7348563" y="481574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Έλλειψη"/>
          <p:cNvSpPr/>
          <p:nvPr/>
        </p:nvSpPr>
        <p:spPr>
          <a:xfrm>
            <a:off x="7062811" y="481574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Έλλειψη"/>
          <p:cNvSpPr/>
          <p:nvPr/>
        </p:nvSpPr>
        <p:spPr>
          <a:xfrm>
            <a:off x="7134249" y="4529990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40 - Έλλειψη"/>
          <p:cNvSpPr/>
          <p:nvPr/>
        </p:nvSpPr>
        <p:spPr>
          <a:xfrm>
            <a:off x="6777059" y="4601428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28 - Ομάδα"/>
          <p:cNvGrpSpPr/>
          <p:nvPr/>
        </p:nvGrpSpPr>
        <p:grpSpPr>
          <a:xfrm>
            <a:off x="6786578" y="4714884"/>
            <a:ext cx="284171" cy="451869"/>
            <a:chOff x="5063894" y="928547"/>
            <a:chExt cx="365362" cy="523220"/>
          </a:xfrm>
        </p:grpSpPr>
        <p:sp>
          <p:nvSpPr>
            <p:cNvPr id="44" name="43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44 - TextBox"/>
            <p:cNvSpPr txBox="1"/>
            <p:nvPr/>
          </p:nvSpPr>
          <p:spPr>
            <a:xfrm>
              <a:off x="5063894" y="928547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6" name="39 - Ομάδα"/>
          <p:cNvGrpSpPr/>
          <p:nvPr/>
        </p:nvGrpSpPr>
        <p:grpSpPr>
          <a:xfrm>
            <a:off x="6858016" y="4214818"/>
            <a:ext cx="284166" cy="451869"/>
            <a:chOff x="5063900" y="955357"/>
            <a:chExt cx="365356" cy="523220"/>
          </a:xfrm>
        </p:grpSpPr>
        <p:sp>
          <p:nvSpPr>
            <p:cNvPr id="47" name="46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47 - TextBox"/>
            <p:cNvSpPr txBox="1"/>
            <p:nvPr/>
          </p:nvSpPr>
          <p:spPr>
            <a:xfrm>
              <a:off x="5063900" y="955357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50" name="49 - TextBox"/>
          <p:cNvSpPr txBox="1"/>
          <p:nvPr/>
        </p:nvSpPr>
        <p:spPr>
          <a:xfrm>
            <a:off x="5572132" y="5143512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TextBox"/>
          <p:cNvSpPr txBox="1"/>
          <p:nvPr/>
        </p:nvSpPr>
        <p:spPr>
          <a:xfrm>
            <a:off x="7715272" y="5357826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4" name="53 - TextBox"/>
          <p:cNvSpPr txBox="1"/>
          <p:nvPr/>
        </p:nvSpPr>
        <p:spPr>
          <a:xfrm>
            <a:off x="7286649" y="4714884"/>
            <a:ext cx="277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55" name="54 - TextBox"/>
          <p:cNvSpPr txBox="1"/>
          <p:nvPr/>
        </p:nvSpPr>
        <p:spPr>
          <a:xfrm>
            <a:off x="0" y="1214422"/>
            <a:ext cx="364330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ΚΑΤΙΟΝΤΑ</a:t>
            </a:r>
            <a:r>
              <a:rPr lang="el-GR" sz="2000" dirty="0" smtClean="0"/>
              <a:t> που έχουν </a:t>
            </a:r>
            <a:r>
              <a:rPr lang="el-GR" sz="2000" dirty="0" smtClean="0">
                <a:solidFill>
                  <a:srgbClr val="FF0000"/>
                </a:solidFill>
              </a:rPr>
              <a:t>περισσότερα     πρωτόνια  </a:t>
            </a:r>
            <a:r>
              <a:rPr lang="el-GR" sz="2000" dirty="0" smtClean="0"/>
              <a:t>από  </a:t>
            </a:r>
            <a:r>
              <a:rPr lang="el-GR" sz="2000" dirty="0" smtClean="0"/>
              <a:t>ηλεκτρόνια</a:t>
            </a:r>
            <a:r>
              <a:rPr lang="el-GR" sz="2000" dirty="0" smtClean="0"/>
              <a:t>, άρα  ένα </a:t>
            </a:r>
            <a:r>
              <a:rPr lang="el-GR" sz="2000" dirty="0" smtClean="0">
                <a:solidFill>
                  <a:srgbClr val="FF0000"/>
                </a:solidFill>
              </a:rPr>
              <a:t>κατιόν έχει θετικό συνολικό φορτίο </a:t>
            </a:r>
            <a:r>
              <a:rPr lang="el-GR" sz="2000" dirty="0" smtClean="0"/>
              <a:t>, αφού έχει περισσότερα θετικά πρωτόνια. </a:t>
            </a:r>
            <a:r>
              <a:rPr lang="el-GR" sz="2000" dirty="0" smtClean="0"/>
              <a:t> </a:t>
            </a:r>
            <a:endParaRPr lang="en-US" sz="20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2571736" y="214290"/>
            <a:ext cx="3071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Τα </a:t>
            </a:r>
            <a:r>
              <a:rPr lang="el-GR" sz="2000" b="1" dirty="0" smtClean="0">
                <a:solidFill>
                  <a:srgbClr val="FF0000"/>
                </a:solidFill>
              </a:rPr>
              <a:t>ΙΟΝΤΑ</a:t>
            </a:r>
            <a:r>
              <a:rPr lang="el-GR" sz="2000" b="1" dirty="0" smtClean="0"/>
              <a:t> χωρίζονται σε :</a:t>
            </a:r>
            <a:endParaRPr lang="en-US" sz="2000" b="1" dirty="0"/>
          </a:p>
        </p:txBody>
      </p:sp>
      <p:cxnSp>
        <p:nvCxnSpPr>
          <p:cNvPr id="51" name="50 - Ευθύγραμμο βέλος σύνδεσης"/>
          <p:cNvCxnSpPr/>
          <p:nvPr/>
        </p:nvCxnSpPr>
        <p:spPr>
          <a:xfrm>
            <a:off x="4643438" y="642918"/>
            <a:ext cx="114300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- Ευθύγραμμο βέλος σύνδεσης"/>
          <p:cNvCxnSpPr/>
          <p:nvPr/>
        </p:nvCxnSpPr>
        <p:spPr>
          <a:xfrm rot="10800000" flipV="1">
            <a:off x="2643174" y="642918"/>
            <a:ext cx="85725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5286380" y="1214422"/>
            <a:ext cx="38576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ΑΝΙΟΝΤΑ </a:t>
            </a:r>
            <a:r>
              <a:rPr lang="el-GR" sz="2000" dirty="0" smtClean="0"/>
              <a:t>που έχουν </a:t>
            </a:r>
            <a:r>
              <a:rPr lang="el-GR" sz="2000" dirty="0" smtClean="0">
                <a:solidFill>
                  <a:srgbClr val="FF0000"/>
                </a:solidFill>
              </a:rPr>
              <a:t>περισσότερα     ηλεκτρόνια </a:t>
            </a:r>
            <a:r>
              <a:rPr lang="el-GR" sz="2000" dirty="0" smtClean="0"/>
              <a:t>από  </a:t>
            </a:r>
            <a:r>
              <a:rPr lang="el-GR" sz="2000" dirty="0" smtClean="0"/>
              <a:t>πρωτόνια, άρα  ένα </a:t>
            </a:r>
            <a:r>
              <a:rPr lang="el-GR" sz="2000" dirty="0" smtClean="0">
                <a:solidFill>
                  <a:srgbClr val="FF0000"/>
                </a:solidFill>
              </a:rPr>
              <a:t>ανιόν  έχει αρνητικό συνολικό φορτίο</a:t>
            </a:r>
            <a:r>
              <a:rPr lang="el-GR" sz="2000" dirty="0" smtClean="0"/>
              <a:t> </a:t>
            </a:r>
            <a:r>
              <a:rPr lang="el-GR" sz="2000" dirty="0" smtClean="0"/>
              <a:t>, αφού έχει περισσότερα </a:t>
            </a:r>
            <a:r>
              <a:rPr lang="el-GR" sz="2000" dirty="0" smtClean="0"/>
              <a:t>αρνητικά ηλεκτρόνια..  </a:t>
            </a:r>
            <a:endParaRPr lang="en-US" sz="2000" b="1" dirty="0"/>
          </a:p>
        </p:txBody>
      </p:sp>
      <p:sp>
        <p:nvSpPr>
          <p:cNvPr id="63" name="62 - Έλλειψη"/>
          <p:cNvSpPr/>
          <p:nvPr/>
        </p:nvSpPr>
        <p:spPr>
          <a:xfrm>
            <a:off x="5786414" y="4174041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63 - TextBox"/>
          <p:cNvSpPr txBox="1"/>
          <p:nvPr/>
        </p:nvSpPr>
        <p:spPr>
          <a:xfrm>
            <a:off x="5715008" y="4000504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65" name="64 - Έλλειψη"/>
          <p:cNvSpPr/>
          <p:nvPr/>
        </p:nvSpPr>
        <p:spPr>
          <a:xfrm>
            <a:off x="8072430" y="4174041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65 - TextBox"/>
          <p:cNvSpPr txBox="1"/>
          <p:nvPr/>
        </p:nvSpPr>
        <p:spPr>
          <a:xfrm>
            <a:off x="8001024" y="4000504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67" name="66 - Έλλειψη"/>
          <p:cNvSpPr/>
          <p:nvPr/>
        </p:nvSpPr>
        <p:spPr>
          <a:xfrm>
            <a:off x="6429356" y="5888553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67 - TextBox"/>
          <p:cNvSpPr txBox="1"/>
          <p:nvPr/>
        </p:nvSpPr>
        <p:spPr>
          <a:xfrm>
            <a:off x="6357950" y="5715016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69" name="68 - Έλλειψη"/>
          <p:cNvSpPr/>
          <p:nvPr/>
        </p:nvSpPr>
        <p:spPr>
          <a:xfrm>
            <a:off x="7215174" y="3388223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69 - TextBox"/>
          <p:cNvSpPr txBox="1"/>
          <p:nvPr/>
        </p:nvSpPr>
        <p:spPr>
          <a:xfrm>
            <a:off x="7143768" y="3214686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000100" y="1000108"/>
            <a:ext cx="635798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Άρα η ύλη αποτελείται από:</a:t>
            </a:r>
          </a:p>
          <a:p>
            <a:endParaRPr lang="el-GR" sz="3200" dirty="0" smtClean="0"/>
          </a:p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l-GR" sz="3200" b="1" dirty="0" smtClean="0"/>
              <a:t>Άτομα</a:t>
            </a:r>
          </a:p>
          <a:p>
            <a:endParaRPr lang="el-GR" sz="3200" dirty="0" smtClean="0"/>
          </a:p>
          <a:p>
            <a:endParaRPr lang="el-GR" sz="3200" dirty="0" smtClean="0"/>
          </a:p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l-GR" sz="3200" b="1" dirty="0" smtClean="0"/>
              <a:t>Ιόντα</a:t>
            </a:r>
            <a:r>
              <a:rPr lang="el-GR" sz="3200" dirty="0" smtClean="0"/>
              <a:t> (κατιόντα , ανιόντα)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71472" y="357166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	</a:t>
            </a:r>
            <a:endParaRPr lang="en-US" sz="20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571472" y="214290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Σωματίδια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642910" y="928670"/>
            <a:ext cx="7215238" cy="2308324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Σωματίδια στη  φυσική</a:t>
            </a:r>
            <a:r>
              <a:rPr lang="el-GR" sz="2400" b="1" dirty="0" smtClean="0"/>
              <a:t>, είναι τα   πολύ…. πολύ μικρά  σώματα….. δεν  φαίνονται ούτε  με το μικροσκόπιο. </a:t>
            </a:r>
          </a:p>
          <a:p>
            <a:endParaRPr lang="el-GR" sz="2400" b="1" dirty="0" smtClean="0"/>
          </a:p>
          <a:p>
            <a:r>
              <a:rPr lang="el-GR" sz="2400" b="1" dirty="0" smtClean="0"/>
              <a:t>Σωματίδια  είναι :  </a:t>
            </a:r>
            <a:r>
              <a:rPr lang="el-GR" sz="2400" b="1" dirty="0" smtClean="0">
                <a:solidFill>
                  <a:srgbClr val="FF0000"/>
                </a:solidFill>
              </a:rPr>
              <a:t>τα  ηλεκτρόνια,  τα άτομα,   τα μόρια,  τα  πρωτόνια,  τα νετρόνια, τα ανιόντα,  τα  κατιόντα……. 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4000504"/>
            <a:ext cx="3550696" cy="3019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71472" y="357166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	</a:t>
            </a:r>
            <a:endParaRPr lang="en-US" sz="20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571472" y="214290"/>
            <a:ext cx="4071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Φορτισμένα    Σωματίδια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0" y="785794"/>
            <a:ext cx="9144000" cy="2308324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Φορτισμένα σωματίδια στη  φυσική</a:t>
            </a:r>
            <a:r>
              <a:rPr lang="el-GR" sz="2400" b="1" dirty="0" smtClean="0"/>
              <a:t>,  είναι τα σωματίδια που έχουν  ηλεκτρικό  φορτίο, δηλαδή είτε έχουν  θετικό  ηλεκτρικό φορτίο ή αρνητικό  ηλεκτρικό  φορτίο.</a:t>
            </a:r>
          </a:p>
          <a:p>
            <a:endParaRPr lang="el-GR" sz="2400" b="1" dirty="0" smtClean="0"/>
          </a:p>
          <a:p>
            <a:r>
              <a:rPr lang="el-GR" sz="2400" b="1" dirty="0" smtClean="0"/>
              <a:t>Φορτισμένα σωματίδια  είναι </a:t>
            </a:r>
            <a:r>
              <a:rPr lang="el-GR" sz="2400" b="1" dirty="0" smtClean="0">
                <a:solidFill>
                  <a:srgbClr val="FF0000"/>
                </a:solidFill>
              </a:rPr>
              <a:t>:  τα  ηλεκτρόνια, τα  πρωτόνια,  τα ιόντα  (ανιόντα και κατιόντα)….  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71472" y="233203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Όποιο  σώμα  </a:t>
            </a:r>
            <a:r>
              <a:rPr lang="el-GR" dirty="0" smtClean="0">
                <a:solidFill>
                  <a:srgbClr val="FF0000"/>
                </a:solidFill>
              </a:rPr>
              <a:t>έχει ηλεκτρικό φορτίο </a:t>
            </a:r>
            <a:r>
              <a:rPr lang="el-GR" dirty="0" smtClean="0"/>
              <a:t>μπορεί να </a:t>
            </a:r>
            <a:r>
              <a:rPr lang="el-GR" dirty="0" smtClean="0">
                <a:solidFill>
                  <a:srgbClr val="FF0000"/>
                </a:solidFill>
              </a:rPr>
              <a:t>ασκήσει</a:t>
            </a:r>
            <a:r>
              <a:rPr lang="el-GR" dirty="0" smtClean="0"/>
              <a:t> ηλεκτρική δύναμη αλλά και να </a:t>
            </a:r>
            <a:r>
              <a:rPr lang="el-GR" dirty="0" smtClean="0">
                <a:solidFill>
                  <a:srgbClr val="FF0000"/>
                </a:solidFill>
              </a:rPr>
              <a:t>δεχτεί</a:t>
            </a:r>
            <a:r>
              <a:rPr lang="el-GR" dirty="0" smtClean="0"/>
              <a:t> ηλεκτρική δύναμη……..</a:t>
            </a:r>
          </a:p>
          <a:p>
            <a:pPr>
              <a:buNone/>
            </a:pPr>
            <a:endParaRPr lang="el-GR" dirty="0" smtClean="0"/>
          </a:p>
        </p:txBody>
      </p:sp>
      <p:sp>
        <p:nvSpPr>
          <p:cNvPr id="4" name="3 - TextBox"/>
          <p:cNvSpPr txBox="1"/>
          <p:nvPr/>
        </p:nvSpPr>
        <p:spPr>
          <a:xfrm>
            <a:off x="1928794" y="500042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2714612" y="0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Ηλεκτρικό ρεύμα </a:t>
            </a:r>
            <a:endParaRPr lang="en-US" sz="2000" b="1" dirty="0"/>
          </a:p>
        </p:txBody>
      </p:sp>
      <p:sp>
        <p:nvSpPr>
          <p:cNvPr id="9" name="8 - TextBox"/>
          <p:cNvSpPr txBox="1"/>
          <p:nvPr/>
        </p:nvSpPr>
        <p:spPr>
          <a:xfrm>
            <a:off x="0" y="500042"/>
            <a:ext cx="9144000" cy="1200329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Ηλεκτρικό ρεύμα </a:t>
            </a:r>
            <a:r>
              <a:rPr lang="el-GR" sz="2400" dirty="0" smtClean="0"/>
              <a:t>μέσα σε ένα υλικό δημιουργείται όταν φορτισμένα σωματίδια( </a:t>
            </a:r>
            <a:r>
              <a:rPr lang="el-GR" sz="2400" dirty="0" smtClean="0"/>
              <a:t>ηλεκτρόνια, κατιόντα </a:t>
            </a:r>
            <a:r>
              <a:rPr lang="el-GR" sz="2400" dirty="0" err="1" smtClean="0"/>
              <a:t>κ.α</a:t>
            </a:r>
            <a:r>
              <a:rPr lang="el-GR" sz="2400" dirty="0" smtClean="0"/>
              <a:t>)</a:t>
            </a:r>
            <a:r>
              <a:rPr lang="el-GR" sz="2400" dirty="0" smtClean="0"/>
              <a:t>  που υπάρχουν μέσα στο </a:t>
            </a:r>
            <a:r>
              <a:rPr lang="el-GR" sz="2400" dirty="0" smtClean="0"/>
              <a:t>υλικό, </a:t>
            </a:r>
            <a:r>
              <a:rPr lang="el-GR" sz="2400" dirty="0" smtClean="0"/>
              <a:t>κινούνται προς μία κατεύθυνση.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216317">
            <a:off x="-175350" y="4164583"/>
            <a:ext cx="7144174" cy="150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6 - Ευθύγραμμο βέλος σύνδεσης"/>
          <p:cNvCxnSpPr/>
          <p:nvPr/>
        </p:nvCxnSpPr>
        <p:spPr>
          <a:xfrm rot="16200000" flipH="1">
            <a:off x="642910" y="5473796"/>
            <a:ext cx="1785950" cy="7143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ύγραμμο βέλος σύνδεσης"/>
          <p:cNvCxnSpPr/>
          <p:nvPr/>
        </p:nvCxnSpPr>
        <p:spPr>
          <a:xfrm rot="16200000" flipH="1">
            <a:off x="1000100" y="5402358"/>
            <a:ext cx="1785950" cy="7143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- Ευθύγραμμο βέλος σύνδεσης"/>
          <p:cNvCxnSpPr/>
          <p:nvPr/>
        </p:nvCxnSpPr>
        <p:spPr>
          <a:xfrm rot="5400000">
            <a:off x="1321571" y="5366639"/>
            <a:ext cx="1785950" cy="14287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ύγραμμο βέλος σύνδεσης"/>
          <p:cNvCxnSpPr/>
          <p:nvPr/>
        </p:nvCxnSpPr>
        <p:spPr>
          <a:xfrm rot="5400000">
            <a:off x="2857488" y="5616672"/>
            <a:ext cx="928694" cy="92869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500034" y="6331052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Φορτισμένα σωματίδια</a:t>
            </a:r>
            <a:endParaRPr lang="el-GR" dirty="0"/>
          </a:p>
        </p:txBody>
      </p:sp>
      <p:sp>
        <p:nvSpPr>
          <p:cNvPr id="18" name="17 - TextBox"/>
          <p:cNvSpPr txBox="1"/>
          <p:nvPr/>
        </p:nvSpPr>
        <p:spPr>
          <a:xfrm>
            <a:off x="5643570" y="3714752"/>
            <a:ext cx="35004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Μέσα σε αυτό το υλικό έχω ηλεκτρικό ρεύμα, αφού τα φορτισμένα σωματίδια του κινούνται προς μια κατεύθυνση.</a:t>
            </a:r>
            <a:endParaRPr lang="el-GR" dirty="0"/>
          </a:p>
        </p:txBody>
      </p:sp>
      <p:cxnSp>
        <p:nvCxnSpPr>
          <p:cNvPr id="19" name="18 - Ευθύγραμμο βέλος σύνδεσης"/>
          <p:cNvCxnSpPr/>
          <p:nvPr/>
        </p:nvCxnSpPr>
        <p:spPr>
          <a:xfrm flipV="1">
            <a:off x="5000628" y="4214818"/>
            <a:ext cx="642942" cy="50006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1214414" y="0"/>
            <a:ext cx="4000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Ηλεκτρικό ρεύμα </a:t>
            </a:r>
            <a:r>
              <a:rPr lang="el-GR" sz="2000" b="1" dirty="0" smtClean="0">
                <a:solidFill>
                  <a:srgbClr val="FF0000"/>
                </a:solidFill>
              </a:rPr>
              <a:t> στα μέταλλα</a:t>
            </a:r>
            <a:endParaRPr lang="en-US" sz="2000" b="1" dirty="0"/>
          </a:p>
        </p:txBody>
      </p:sp>
      <p:sp>
        <p:nvSpPr>
          <p:cNvPr id="54" name="53 - TextBox"/>
          <p:cNvSpPr txBox="1"/>
          <p:nvPr/>
        </p:nvSpPr>
        <p:spPr>
          <a:xfrm>
            <a:off x="428596" y="500042"/>
            <a:ext cx="80010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</a:t>
            </a:r>
            <a:r>
              <a:rPr lang="el-GR" dirty="0" smtClean="0"/>
              <a:t>Στα </a:t>
            </a:r>
            <a:r>
              <a:rPr lang="el-GR" b="1" dirty="0" smtClean="0"/>
              <a:t>μέταλλα</a:t>
            </a:r>
            <a:r>
              <a:rPr lang="el-GR" dirty="0" smtClean="0"/>
              <a:t>, ηλεκτρικό ρεύμα δημιουργείται , όταν τα ελεύθερα ηλεκτρόνια του μετάλλου κινούνται προς μια κατεύθυνση.</a:t>
            </a:r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000240"/>
            <a:ext cx="5786478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10 - Ευθύγραμμο βέλος σύνδεσης"/>
          <p:cNvCxnSpPr/>
          <p:nvPr/>
        </p:nvCxnSpPr>
        <p:spPr>
          <a:xfrm rot="5400000" flipH="1" flipV="1">
            <a:off x="5036347" y="4607727"/>
            <a:ext cx="2143140" cy="21431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ύγραμμο βέλος σύνδεσης"/>
          <p:cNvCxnSpPr/>
          <p:nvPr/>
        </p:nvCxnSpPr>
        <p:spPr>
          <a:xfrm rot="10800000">
            <a:off x="2857488" y="3571876"/>
            <a:ext cx="3000396" cy="235745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ύγραμμο βέλος σύνδεσης"/>
          <p:cNvCxnSpPr/>
          <p:nvPr/>
        </p:nvCxnSpPr>
        <p:spPr>
          <a:xfrm rot="16200000" flipV="1">
            <a:off x="4714876" y="4143380"/>
            <a:ext cx="2143140" cy="128588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5429256" y="6000768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    </a:t>
            </a:r>
            <a:r>
              <a:rPr lang="el-GR" b="1" dirty="0" smtClean="0">
                <a:solidFill>
                  <a:srgbClr val="FF0000"/>
                </a:solidFill>
              </a:rPr>
              <a:t>ελεύθερα ηλεκτρόνια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2" name="31 - Επεξήγηση με σύννεφο"/>
          <p:cNvSpPr/>
          <p:nvPr/>
        </p:nvSpPr>
        <p:spPr>
          <a:xfrm flipV="1">
            <a:off x="428596" y="4929198"/>
            <a:ext cx="2000232" cy="1214470"/>
          </a:xfrm>
          <a:prstGeom prst="cloudCallout">
            <a:avLst>
              <a:gd name="adj1" fmla="val 75380"/>
              <a:gd name="adj2" fmla="val 9846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TextBox"/>
          <p:cNvSpPr txBox="1"/>
          <p:nvPr/>
        </p:nvSpPr>
        <p:spPr>
          <a:xfrm>
            <a:off x="785786" y="5214950"/>
            <a:ext cx="1643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Κομμάτι μετάλλου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643050"/>
            <a:ext cx="6022243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2428860" y="285728"/>
            <a:ext cx="5214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Ηλεκτρικό  κύκλωμα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216317">
            <a:off x="1000100" y="5643578"/>
            <a:ext cx="436245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714356"/>
            <a:ext cx="4714908" cy="369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2428860" y="285728"/>
            <a:ext cx="5214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Ηλεκτρικό  κύκλωμα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2357422" y="4286256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Αν πάρω ένα κομμάτι καλωδίου</a:t>
            </a:r>
            <a:endParaRPr lang="en-US" b="1" dirty="0"/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 rot="5400000">
            <a:off x="2714612" y="3429000"/>
            <a:ext cx="1357322" cy="21431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ύγραμμο βέλος σύνδεσης"/>
          <p:cNvCxnSpPr/>
          <p:nvPr/>
        </p:nvCxnSpPr>
        <p:spPr>
          <a:xfrm rot="5400000">
            <a:off x="2714612" y="5286388"/>
            <a:ext cx="785818" cy="7143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ύγραμμο βέλος σύνδεσης"/>
          <p:cNvCxnSpPr/>
          <p:nvPr/>
        </p:nvCxnSpPr>
        <p:spPr>
          <a:xfrm flipV="1">
            <a:off x="4429124" y="5572140"/>
            <a:ext cx="1000132" cy="50006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5429224" y="5072074"/>
            <a:ext cx="3714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τα </a:t>
            </a:r>
            <a:r>
              <a:rPr lang="el-GR" sz="1600" dirty="0" smtClean="0"/>
              <a:t>ελεύθερα ηλεκτρόνια, μέσα στο ηλεκτρικό </a:t>
            </a:r>
            <a:r>
              <a:rPr lang="el-GR" sz="1600" dirty="0" smtClean="0"/>
              <a:t>κύκλωμα, κινούνται προς μια κατεύθυνση</a:t>
            </a:r>
            <a:endParaRPr lang="en-US" sz="16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000232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643051"/>
            <a:ext cx="8229600" cy="22860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2400" dirty="0" smtClean="0"/>
              <a:t>Υπάρχουν δύο είδη </a:t>
            </a:r>
            <a:r>
              <a:rPr lang="el-GR" sz="2400" dirty="0" smtClean="0">
                <a:solidFill>
                  <a:srgbClr val="FF0000"/>
                </a:solidFill>
              </a:rPr>
              <a:t>ηλεκτρικού  φορτίου</a:t>
            </a:r>
          </a:p>
          <a:p>
            <a:pPr>
              <a:buNone/>
            </a:pPr>
            <a:endParaRPr lang="el-GR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sz="2400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endParaRPr lang="el-GR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sz="2400" dirty="0" smtClean="0">
                <a:solidFill>
                  <a:srgbClr val="FF0000"/>
                </a:solidFill>
              </a:rPr>
              <a:t>Το </a:t>
            </a:r>
            <a:r>
              <a:rPr lang="el-GR" sz="2400" b="1" u="sng" dirty="0" smtClean="0"/>
              <a:t>θετικό</a:t>
            </a:r>
            <a:r>
              <a:rPr lang="el-GR" sz="2400" dirty="0" smtClean="0">
                <a:solidFill>
                  <a:srgbClr val="FF0000"/>
                </a:solidFill>
              </a:rPr>
              <a:t> ηλεκτρικό φορτίο (συμβολίζεται με  </a:t>
            </a:r>
            <a:r>
              <a:rPr lang="el-GR" sz="2400" b="1" dirty="0" smtClean="0"/>
              <a:t>+</a:t>
            </a:r>
            <a:r>
              <a:rPr lang="el-GR" sz="2400" dirty="0" smtClean="0">
                <a:solidFill>
                  <a:srgbClr val="FF0000"/>
                </a:solidFill>
              </a:rPr>
              <a:t>)</a:t>
            </a:r>
          </a:p>
          <a:p>
            <a:pPr>
              <a:buNone/>
            </a:pPr>
            <a:endParaRPr lang="el-GR" sz="2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l-GR" sz="2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l-GR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sz="2400" dirty="0" smtClean="0">
                <a:solidFill>
                  <a:srgbClr val="FF0000"/>
                </a:solidFill>
              </a:rPr>
              <a:t>  </a:t>
            </a:r>
            <a:endParaRPr lang="el-GR" sz="2400" dirty="0" smtClean="0"/>
          </a:p>
          <a:p>
            <a:pPr>
              <a:buNone/>
            </a:pPr>
            <a:r>
              <a:rPr lang="el-GR" sz="2400" dirty="0" smtClean="0">
                <a:solidFill>
                  <a:srgbClr val="FF0000"/>
                </a:solidFill>
              </a:rPr>
              <a:t>Το </a:t>
            </a:r>
            <a:r>
              <a:rPr lang="el-GR" sz="2400" b="1" u="sng" dirty="0" smtClean="0"/>
              <a:t>αρνητικό</a:t>
            </a:r>
            <a:r>
              <a:rPr lang="el-GR" sz="2400" dirty="0" smtClean="0">
                <a:solidFill>
                  <a:srgbClr val="FF0000"/>
                </a:solidFill>
              </a:rPr>
              <a:t> ηλεκτρικό φορτίο (συμβολίζεται με  </a:t>
            </a:r>
            <a:r>
              <a:rPr lang="el-GR" sz="2400" b="1" dirty="0" smtClean="0"/>
              <a:t>-</a:t>
            </a:r>
            <a:r>
              <a:rPr lang="el-GR" sz="2400" dirty="0" smtClean="0">
                <a:solidFill>
                  <a:srgbClr val="FF0000"/>
                </a:solidFill>
              </a:rPr>
              <a:t>) </a:t>
            </a:r>
            <a:endParaRPr lang="el-GR" sz="2400" dirty="0" smtClean="0"/>
          </a:p>
          <a:p>
            <a:pPr>
              <a:buNone/>
            </a:pPr>
            <a:endParaRPr lang="el-GR" sz="2400" dirty="0" smtClean="0"/>
          </a:p>
          <a:p>
            <a:pPr>
              <a:buNone/>
            </a:pPr>
            <a:endParaRPr lang="el-GR" sz="2400" dirty="0" smtClean="0"/>
          </a:p>
        </p:txBody>
      </p:sp>
      <p:sp>
        <p:nvSpPr>
          <p:cNvPr id="6" name="5 - Έλλειψη"/>
          <p:cNvSpPr/>
          <p:nvPr/>
        </p:nvSpPr>
        <p:spPr>
          <a:xfrm flipH="1">
            <a:off x="778674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 flipH="1">
            <a:off x="8363709" y="5357826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TextBox"/>
          <p:cNvSpPr txBox="1"/>
          <p:nvPr/>
        </p:nvSpPr>
        <p:spPr>
          <a:xfrm flipH="1">
            <a:off x="8429652" y="4786322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 flipH="1">
            <a:off x="778674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857356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1000100" y="3143225"/>
            <a:ext cx="6072230" cy="37147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Τα σώματα που έχουν Θετικό ηλεκτρικό φορτίο λέμε ότι είναι είναι θετικά φορτισμένα</a:t>
            </a:r>
          </a:p>
          <a:p>
            <a:pPr>
              <a:buFont typeface="Wingdings" pitchFamily="2" charset="2"/>
              <a:buChar char="ü"/>
            </a:pPr>
            <a:endParaRPr lang="el-GR" dirty="0" smtClean="0"/>
          </a:p>
          <a:p>
            <a:pPr>
              <a:buNone/>
            </a:pPr>
            <a:endParaRPr lang="el-GR" dirty="0" smtClean="0"/>
          </a:p>
        </p:txBody>
      </p:sp>
      <p:sp>
        <p:nvSpPr>
          <p:cNvPr id="8" name="7 - Έλλειψη"/>
          <p:cNvSpPr/>
          <p:nvPr/>
        </p:nvSpPr>
        <p:spPr>
          <a:xfrm flipH="1">
            <a:off x="6858016" y="556245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 flipH="1">
            <a:off x="6858016" y="507207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857356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1000100" y="3143225"/>
            <a:ext cx="6072230" cy="37147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Τα σώματα που έχουν αρνητικό ηλεκτρικό φορτίο λέμε ότι είναι αρνητικά φορτισμένα</a:t>
            </a:r>
          </a:p>
          <a:p>
            <a:pPr>
              <a:buFont typeface="Wingdings" pitchFamily="2" charset="2"/>
              <a:buChar char="ü"/>
            </a:pPr>
            <a:endParaRPr lang="el-GR" dirty="0" smtClean="0"/>
          </a:p>
          <a:p>
            <a:pPr>
              <a:buNone/>
            </a:pPr>
            <a:endParaRPr lang="el-GR" dirty="0" smtClean="0"/>
          </a:p>
        </p:txBody>
      </p:sp>
      <p:sp>
        <p:nvSpPr>
          <p:cNvPr id="8" name="7 - Έλλειψη"/>
          <p:cNvSpPr/>
          <p:nvPr/>
        </p:nvSpPr>
        <p:spPr>
          <a:xfrm flipH="1">
            <a:off x="6858016" y="556245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 flipH="1">
            <a:off x="6858016" y="507207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282" y="214290"/>
            <a:ext cx="8358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Αφόρτιστα – ηλεκτρικά ουδέτερα σώματα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928662" y="3071810"/>
            <a:ext cx="72866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None/>
            </a:pPr>
            <a:r>
              <a:rPr lang="el-GR" sz="2400" dirty="0" smtClean="0"/>
              <a:t>Αφόρτιστα  (ηλεκτρικά ουδέτερα) σώματα είναι αυτά που </a:t>
            </a:r>
            <a:r>
              <a:rPr lang="el-GR" sz="2400" dirty="0" smtClean="0">
                <a:solidFill>
                  <a:srgbClr val="FF0000"/>
                </a:solidFill>
              </a:rPr>
              <a:t>δεν έχουν ηλεκτρικό φορτίο, δεν έχουν ούτε θετικό ούτε αρνητικό ηλεκτρικό φορτίο</a:t>
            </a:r>
            <a:r>
              <a:rPr lang="el-GR" sz="2400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857356" y="0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ΗΛΕΚΤΡΙΚΗ ΔΥΝΑΜΗ 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928670"/>
            <a:ext cx="8229600" cy="371477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000" dirty="0" smtClean="0"/>
              <a:t> Είναι μια δύναμη που ασκείται </a:t>
            </a:r>
            <a:r>
              <a:rPr lang="el-GR" sz="2000" b="1" u="sng" dirty="0" smtClean="0">
                <a:solidFill>
                  <a:srgbClr val="FF0000"/>
                </a:solidFill>
              </a:rPr>
              <a:t>μόνο</a:t>
            </a:r>
            <a:r>
              <a:rPr lang="el-GR" sz="2000" dirty="0" smtClean="0"/>
              <a:t> </a:t>
            </a:r>
            <a:r>
              <a:rPr lang="el-GR" sz="2000" dirty="0" smtClean="0">
                <a:solidFill>
                  <a:srgbClr val="FF0000"/>
                </a:solidFill>
              </a:rPr>
              <a:t>μεταξύ σωμάτων</a:t>
            </a:r>
            <a:r>
              <a:rPr lang="el-GR" sz="2000" dirty="0" smtClean="0"/>
              <a:t> </a:t>
            </a:r>
            <a:r>
              <a:rPr lang="el-GR" sz="2000" u="sng" dirty="0" smtClean="0">
                <a:solidFill>
                  <a:srgbClr val="FF0000"/>
                </a:solidFill>
              </a:rPr>
              <a:t>που έχουν ηλεκτρικό φορτίο</a:t>
            </a:r>
            <a:r>
              <a:rPr lang="el-GR" sz="2000" u="sng" dirty="0" smtClean="0"/>
              <a:t> (είναι ηλεκτρικά φορτισμένα</a:t>
            </a:r>
            <a:r>
              <a:rPr lang="el-GR" sz="2000" dirty="0" smtClean="0"/>
              <a:t>)….</a:t>
            </a:r>
          </a:p>
          <a:p>
            <a:pPr>
              <a:buFont typeface="Wingdings" pitchFamily="2" charset="2"/>
              <a:buChar char="ü"/>
            </a:pPr>
            <a:endParaRPr lang="el-GR" sz="2000" dirty="0" smtClean="0"/>
          </a:p>
          <a:p>
            <a:pPr>
              <a:buFont typeface="Wingdings" pitchFamily="2" charset="2"/>
              <a:buChar char="ü"/>
            </a:pPr>
            <a:endParaRPr lang="el-GR" sz="2000" dirty="0" smtClean="0"/>
          </a:p>
          <a:p>
            <a:pPr>
              <a:buFont typeface="Wingdings" pitchFamily="2" charset="2"/>
              <a:buChar char="ü"/>
            </a:pPr>
            <a:endParaRPr lang="el-GR" sz="2000" dirty="0" smtClean="0"/>
          </a:p>
          <a:p>
            <a:pPr>
              <a:buFont typeface="Wingdings" pitchFamily="2" charset="2"/>
              <a:buChar char="ü"/>
            </a:pPr>
            <a:r>
              <a:rPr lang="el-GR" sz="2000" dirty="0" smtClean="0"/>
              <a:t>Είναι μια δύναμη που μπορεί να …</a:t>
            </a:r>
            <a:r>
              <a:rPr lang="el-GR" sz="2000" u="sng" dirty="0" smtClean="0">
                <a:solidFill>
                  <a:srgbClr val="FF0000"/>
                </a:solidFill>
              </a:rPr>
              <a:t>ασκείται από απόσταση (από μακριά). </a:t>
            </a:r>
          </a:p>
          <a:p>
            <a:pPr>
              <a:buNone/>
            </a:pPr>
            <a:r>
              <a:rPr lang="el-GR" sz="2000" dirty="0" smtClean="0"/>
              <a:t>Δηλαδή τα δυο φορτισμένα σώματα  βρίσκονται μακριά  …..αλλά μεταξύ τους ασκείται η ηλεκτρική δύναμη….</a:t>
            </a:r>
          </a:p>
          <a:p>
            <a:pPr>
              <a:buFont typeface="Wingdings" pitchFamily="2" charset="2"/>
              <a:buChar char="ü"/>
            </a:pPr>
            <a:endParaRPr lang="el-GR" sz="2000" dirty="0" smtClean="0"/>
          </a:p>
          <a:p>
            <a:pPr>
              <a:buNone/>
            </a:pPr>
            <a:endParaRPr lang="el-GR" sz="2000" dirty="0" smtClean="0"/>
          </a:p>
        </p:txBody>
      </p:sp>
      <p:sp>
        <p:nvSpPr>
          <p:cNvPr id="17" name="16 - TextBox"/>
          <p:cNvSpPr txBox="1"/>
          <p:nvPr/>
        </p:nvSpPr>
        <p:spPr>
          <a:xfrm>
            <a:off x="0" y="5934670"/>
            <a:ext cx="45005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σώμα που δεν έχει ηλεκτρικό φορτίο δεν μπορεί ούτε  να ασκήσει ηλεκτρική δύναμη, ούτε μπορεί να δεχτεί ηλεκτρική δύναμη</a:t>
            </a:r>
            <a:endParaRPr lang="en-US" dirty="0"/>
          </a:p>
        </p:txBody>
      </p:sp>
      <p:sp>
        <p:nvSpPr>
          <p:cNvPr id="18" name="17 - Έλλειψη"/>
          <p:cNvSpPr/>
          <p:nvPr/>
        </p:nvSpPr>
        <p:spPr>
          <a:xfrm flipH="1">
            <a:off x="7500958" y="6133956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 flipH="1">
            <a:off x="8077925" y="521495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TextBox"/>
          <p:cNvSpPr txBox="1"/>
          <p:nvPr/>
        </p:nvSpPr>
        <p:spPr>
          <a:xfrm flipH="1">
            <a:off x="7500958" y="5643578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 flipH="1">
            <a:off x="8286744" y="471488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Επεξήγηση με σύννεφο"/>
          <p:cNvSpPr/>
          <p:nvPr/>
        </p:nvSpPr>
        <p:spPr>
          <a:xfrm>
            <a:off x="0" y="0"/>
            <a:ext cx="3286116" cy="1928802"/>
          </a:xfrm>
          <a:prstGeom prst="cloudCallout">
            <a:avLst>
              <a:gd name="adj1" fmla="val 76582"/>
              <a:gd name="adj2" fmla="val 4012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500034" y="428604"/>
            <a:ext cx="24288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000" b="1" dirty="0" smtClean="0"/>
              <a:t>άτομο</a:t>
            </a:r>
            <a:endParaRPr lang="en-US" sz="6000" b="1" dirty="0"/>
          </a:p>
        </p:txBody>
      </p:sp>
      <p:sp>
        <p:nvSpPr>
          <p:cNvPr id="11" name="10 - Έλλειψη"/>
          <p:cNvSpPr/>
          <p:nvPr/>
        </p:nvSpPr>
        <p:spPr>
          <a:xfrm>
            <a:off x="2581260" y="208120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072330" y="38576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3500430" y="51435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5286380" y="450057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4929190" y="250030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286512" y="605893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5000628" y="450057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5286380" y="400050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5429256" y="42148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5072066" y="42148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4714876" y="428625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5143504" y="478632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4786314" y="442913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4857752" y="3905912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5214942" y="385762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3500430" y="500063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4929190" y="235743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215074" y="584462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072330" y="37147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5286380" y="435769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2" name="31 - Έλλειψη"/>
          <p:cNvSpPr/>
          <p:nvPr/>
        </p:nvSpPr>
        <p:spPr>
          <a:xfrm>
            <a:off x="7286644" y="285728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Έλλειψη"/>
          <p:cNvSpPr/>
          <p:nvPr/>
        </p:nvSpPr>
        <p:spPr>
          <a:xfrm>
            <a:off x="0" y="271462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34 - TextBox"/>
          <p:cNvSpPr txBox="1"/>
          <p:nvPr/>
        </p:nvSpPr>
        <p:spPr>
          <a:xfrm>
            <a:off x="0" y="257174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285720" y="2643182"/>
            <a:ext cx="16430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 </a:t>
            </a:r>
            <a:r>
              <a:rPr lang="el-GR" u="sng" dirty="0" smtClean="0">
                <a:solidFill>
                  <a:srgbClr val="FF0000"/>
                </a:solidFill>
              </a:rPr>
              <a:t>Ηλεκτρόνιο</a:t>
            </a:r>
            <a:r>
              <a:rPr lang="el-GR" dirty="0" smtClean="0"/>
              <a:t> που έχει </a:t>
            </a:r>
            <a:r>
              <a:rPr lang="el-GR" u="sng" dirty="0" smtClean="0"/>
              <a:t>αρνητικό</a:t>
            </a:r>
            <a:r>
              <a:rPr lang="el-GR" dirty="0" smtClean="0"/>
              <a:t> ηλεκτρικό φορτίο</a:t>
            </a:r>
            <a:endParaRPr lang="en-US" dirty="0"/>
          </a:p>
        </p:txBody>
      </p:sp>
      <p:sp>
        <p:nvSpPr>
          <p:cNvPr id="37" name="36 - Έλλειψη"/>
          <p:cNvSpPr/>
          <p:nvPr/>
        </p:nvSpPr>
        <p:spPr>
          <a:xfrm>
            <a:off x="0" y="535782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37 - TextBox"/>
          <p:cNvSpPr txBox="1"/>
          <p:nvPr/>
        </p:nvSpPr>
        <p:spPr>
          <a:xfrm>
            <a:off x="0" y="521495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9" name="38 - TextBox"/>
          <p:cNvSpPr txBox="1"/>
          <p:nvPr/>
        </p:nvSpPr>
        <p:spPr>
          <a:xfrm>
            <a:off x="285720" y="5286388"/>
            <a:ext cx="16430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 </a:t>
            </a:r>
            <a:r>
              <a:rPr lang="el-GR" u="sng" dirty="0" smtClean="0">
                <a:solidFill>
                  <a:srgbClr val="FF0000"/>
                </a:solidFill>
              </a:rPr>
              <a:t>Πρωτόνιο</a:t>
            </a:r>
            <a:r>
              <a:rPr lang="el-GR" dirty="0" smtClean="0"/>
              <a:t> που έχει </a:t>
            </a:r>
            <a:r>
              <a:rPr lang="el-GR" u="sng" dirty="0" smtClean="0"/>
              <a:t>θετικό</a:t>
            </a:r>
            <a:r>
              <a:rPr lang="el-GR" dirty="0" smtClean="0"/>
              <a:t> ηλεκτρικό φορτίο</a:t>
            </a:r>
            <a:endParaRPr lang="en-US" dirty="0"/>
          </a:p>
        </p:txBody>
      </p:sp>
      <p:sp>
        <p:nvSpPr>
          <p:cNvPr id="48" name="47 - TextBox"/>
          <p:cNvSpPr txBox="1"/>
          <p:nvPr/>
        </p:nvSpPr>
        <p:spPr>
          <a:xfrm>
            <a:off x="7500926" y="214290"/>
            <a:ext cx="164307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=</a:t>
            </a:r>
            <a:r>
              <a:rPr lang="el-GR" u="sng" dirty="0" smtClean="0">
                <a:solidFill>
                  <a:srgbClr val="FF0000"/>
                </a:solidFill>
              </a:rPr>
              <a:t>νετρόνιο</a:t>
            </a:r>
            <a:r>
              <a:rPr lang="el-GR" dirty="0" smtClean="0"/>
              <a:t> που δεν έχει ηλεκτρικό φορτίο, άρα είναι </a:t>
            </a:r>
            <a:r>
              <a:rPr lang="el-GR" u="sng" dirty="0" smtClean="0"/>
              <a:t>ηλεκτρικά ουδέτερο </a:t>
            </a:r>
            <a:r>
              <a:rPr lang="el-GR" dirty="0" smtClean="0"/>
              <a:t>(αφόρτιστο).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3143240" y="214309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634310" y="39195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4062410" y="520540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5848360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5491170" y="256219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84849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5562608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5848360" y="40623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599123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563404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5276856" y="434814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5705484" y="48482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5348294" y="449102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5419732" y="3967802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5776922" y="391951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4062410" y="506252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5491170" y="241932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77705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634310" y="37766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5848360" y="44195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2143108" y="214290"/>
            <a:ext cx="3000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Δομή ατόμου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9" name="48 - TextBox"/>
          <p:cNvSpPr txBox="1"/>
          <p:nvPr/>
        </p:nvSpPr>
        <p:spPr>
          <a:xfrm>
            <a:off x="357158" y="1071546"/>
            <a:ext cx="364333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Προσοχή !! </a:t>
            </a:r>
            <a:r>
              <a:rPr lang="el-GR" sz="2400" dirty="0" smtClean="0"/>
              <a:t>Σε ένα </a:t>
            </a:r>
            <a:r>
              <a:rPr lang="el-GR" sz="2400" b="1" dirty="0" smtClean="0"/>
              <a:t>άτομο</a:t>
            </a:r>
            <a:r>
              <a:rPr lang="el-GR" sz="2400" dirty="0" smtClean="0"/>
              <a:t> έχω ίσο αριθμό πρωτονίων και ηλεκτρονίων. </a:t>
            </a:r>
          </a:p>
          <a:p>
            <a:endParaRPr lang="el-GR" sz="2400" dirty="0" smtClean="0"/>
          </a:p>
          <a:p>
            <a:endParaRPr lang="el-GR" sz="2400" dirty="0" smtClean="0"/>
          </a:p>
          <a:p>
            <a:r>
              <a:rPr lang="el-GR" sz="2400" b="1" dirty="0" smtClean="0">
                <a:solidFill>
                  <a:srgbClr val="FF0000"/>
                </a:solidFill>
              </a:rPr>
              <a:t>Παράδειγμα</a:t>
            </a:r>
            <a:r>
              <a:rPr lang="el-GR" sz="2400" b="1" dirty="0" smtClean="0"/>
              <a:t>: </a:t>
            </a:r>
            <a:r>
              <a:rPr lang="el-GR" sz="2400" dirty="0" smtClean="0"/>
              <a:t>Αν σε ένα </a:t>
            </a:r>
            <a:r>
              <a:rPr lang="el-GR" sz="2400" b="1" dirty="0" smtClean="0"/>
              <a:t>άτομο</a:t>
            </a:r>
            <a:r>
              <a:rPr lang="el-GR" sz="2400" dirty="0" smtClean="0"/>
              <a:t> υπάρχουν 4  πρωτόνια τότε οπωσδήποτε θα υπάρχουν και 4 ηλεκτρόνια.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3520</TotalTime>
  <Words>747</Words>
  <PresentationFormat>Προβολή στην οθόνη (4:3)</PresentationFormat>
  <Paragraphs>179</Paragraphs>
  <Slides>23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4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453</cp:revision>
  <dcterms:created xsi:type="dcterms:W3CDTF">2020-03-28T09:35:19Z</dcterms:created>
  <dcterms:modified xsi:type="dcterms:W3CDTF">2023-03-19T13:12:58Z</dcterms:modified>
</cp:coreProperties>
</file>