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17" r:id="rId2"/>
    <p:sldId id="418" r:id="rId3"/>
    <p:sldId id="419" r:id="rId4"/>
    <p:sldId id="420" r:id="rId5"/>
    <p:sldId id="421" r:id="rId6"/>
    <p:sldId id="422" r:id="rId7"/>
    <p:sldId id="423" r:id="rId8"/>
    <p:sldId id="424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51F07"/>
    <a:srgbClr val="8F0D8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Μεσαίο στυλ 2 - Έμφαση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1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4C3D4-07B0-433C-B3B8-E7F60C948500}" type="datetimeFigureOut">
              <a:rPr lang="el-GR" smtClean="0"/>
              <a:t>10/10/2023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6A4D9-BE1F-48A7-9B7B-8B4EC6C1DBFC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45C71-34BE-463A-8D72-36AFE7922B3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10/10/2023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714356"/>
            <a:ext cx="48554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i="1" dirty="0" smtClean="0">
                <a:solidFill>
                  <a:srgbClr val="0070C0"/>
                </a:solidFill>
              </a:rPr>
              <a:t>Μονάδες μέτρησης του χρόνου:</a:t>
            </a:r>
          </a:p>
        </p:txBody>
      </p:sp>
      <p:sp>
        <p:nvSpPr>
          <p:cNvPr id="9" name="8 - Ορθογώνιο"/>
          <p:cNvSpPr/>
          <p:nvPr/>
        </p:nvSpPr>
        <p:spPr>
          <a:xfrm>
            <a:off x="428596" y="1802303"/>
            <a:ext cx="6158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/>
              <a:t> </a:t>
            </a:r>
            <a:r>
              <a:rPr lang="en-US" sz="4400" b="1" dirty="0" smtClean="0"/>
              <a:t>h</a:t>
            </a:r>
            <a:endParaRPr lang="el-GR" sz="4400" b="1" dirty="0" smtClean="0"/>
          </a:p>
        </p:txBody>
      </p:sp>
      <p:sp>
        <p:nvSpPr>
          <p:cNvPr id="11" name="10 - Ορθογώνιο"/>
          <p:cNvSpPr/>
          <p:nvPr/>
        </p:nvSpPr>
        <p:spPr>
          <a:xfrm>
            <a:off x="1357290" y="1857364"/>
            <a:ext cx="147187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=  </a:t>
            </a:r>
            <a:r>
              <a:rPr lang="el-GR" sz="3600" b="1" dirty="0" smtClean="0"/>
              <a:t>ώρα</a:t>
            </a:r>
            <a:endParaRPr lang="en-US" sz="3600" b="1" dirty="0"/>
          </a:p>
        </p:txBody>
      </p:sp>
      <p:sp>
        <p:nvSpPr>
          <p:cNvPr id="12" name="11 - Ορθογώνιο"/>
          <p:cNvSpPr/>
          <p:nvPr/>
        </p:nvSpPr>
        <p:spPr>
          <a:xfrm>
            <a:off x="357158" y="3373939"/>
            <a:ext cx="12121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FF0000"/>
                </a:solidFill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min</a:t>
            </a:r>
            <a:endParaRPr lang="el-GR" sz="44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785918" y="3497049"/>
            <a:ext cx="20717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=  </a:t>
            </a:r>
            <a:r>
              <a:rPr lang="el-GR" sz="3600" b="1" dirty="0" smtClean="0">
                <a:solidFill>
                  <a:srgbClr val="FF0000"/>
                </a:solidFill>
              </a:rPr>
              <a:t>λεπτά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42844" y="4802699"/>
            <a:ext cx="181171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7030A0"/>
                </a:solidFill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</a:rPr>
              <a:t>s,   sec</a:t>
            </a:r>
            <a:endParaRPr lang="el-GR" sz="4400" b="1" dirty="0" smtClean="0">
              <a:solidFill>
                <a:srgbClr val="7030A0"/>
              </a:solidFill>
            </a:endParaRPr>
          </a:p>
        </p:txBody>
      </p:sp>
      <p:sp>
        <p:nvSpPr>
          <p:cNvPr id="15" name="14 - Ορθογώνιο"/>
          <p:cNvSpPr/>
          <p:nvPr/>
        </p:nvSpPr>
        <p:spPr>
          <a:xfrm>
            <a:off x="2143076" y="4874137"/>
            <a:ext cx="49292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solidFill>
                  <a:srgbClr val="7030A0"/>
                </a:solidFill>
              </a:rPr>
              <a:t>=  </a:t>
            </a:r>
            <a:r>
              <a:rPr lang="el-GR" sz="3600" b="1" dirty="0" smtClean="0">
                <a:solidFill>
                  <a:srgbClr val="7030A0"/>
                </a:solidFill>
              </a:rPr>
              <a:t>δευτερόλεπτα</a:t>
            </a:r>
            <a:endParaRPr lang="en-US" sz="3600" b="1" dirty="0">
              <a:solidFill>
                <a:srgbClr val="7030A0"/>
              </a:solidFill>
            </a:endParaRPr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15 - TextBox"/>
          <p:cNvSpPr txBox="1"/>
          <p:nvPr/>
        </p:nvSpPr>
        <p:spPr>
          <a:xfrm>
            <a:off x="3071802" y="2000240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π.χ. 6 </a:t>
            </a:r>
            <a:r>
              <a:rPr lang="en-US" dirty="0" smtClean="0"/>
              <a:t>h = 6 </a:t>
            </a:r>
            <a:r>
              <a:rPr lang="el-GR" dirty="0" smtClean="0"/>
              <a:t>ώρες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3643306" y="3643314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π.χ. 8 </a:t>
            </a:r>
            <a:r>
              <a:rPr lang="en-US" dirty="0" smtClean="0">
                <a:solidFill>
                  <a:srgbClr val="FF0000"/>
                </a:solidFill>
              </a:rPr>
              <a:t>min = 8 </a:t>
            </a:r>
            <a:r>
              <a:rPr lang="el-GR" dirty="0" smtClean="0">
                <a:solidFill>
                  <a:srgbClr val="FF0000"/>
                </a:solidFill>
              </a:rPr>
              <a:t>λεπτά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8" name="17 - TextBox"/>
          <p:cNvSpPr txBox="1"/>
          <p:nvPr/>
        </p:nvSpPr>
        <p:spPr>
          <a:xfrm>
            <a:off x="5572132" y="5000636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7030A0"/>
                </a:solidFill>
              </a:rPr>
              <a:t>π.χ. 7 </a:t>
            </a:r>
            <a:r>
              <a:rPr lang="en-US" dirty="0" smtClean="0">
                <a:solidFill>
                  <a:srgbClr val="7030A0"/>
                </a:solidFill>
              </a:rPr>
              <a:t>s = 7 </a:t>
            </a:r>
            <a:r>
              <a:rPr lang="el-GR" dirty="0" smtClean="0">
                <a:solidFill>
                  <a:srgbClr val="7030A0"/>
                </a:solidFill>
              </a:rPr>
              <a:t>δευτερόλεπτα</a:t>
            </a:r>
            <a:endParaRPr lang="el-GR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785786" y="1857364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h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785918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60min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714348" y="3071810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min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2571736" y="3309278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60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643174" y="2809212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2428860" y="3380716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3428992" y="3023526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h</a:t>
            </a:r>
            <a:endParaRPr lang="en-US" sz="3600" b="1" dirty="0">
              <a:solidFill>
                <a:srgbClr val="8F0D8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h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3.60</a:t>
            </a:r>
            <a:r>
              <a:rPr lang="en-US" sz="3600" b="1" dirty="0" smtClean="0">
                <a:solidFill>
                  <a:srgbClr val="FF0000"/>
                </a:solidFill>
              </a:rPr>
              <a:t>0s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643174" y="3902523"/>
            <a:ext cx="1214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s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786182" y="414338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3.600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639925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4211429"/>
            <a:ext cx="1214446" cy="338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5143504" y="3854239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h</a:t>
            </a:r>
            <a:endParaRPr lang="en-US" sz="3600" b="1" dirty="0">
              <a:solidFill>
                <a:srgbClr val="8F0D8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sp>
        <p:nvSpPr>
          <p:cNvPr id="33" name="32 - TextBox"/>
          <p:cNvSpPr txBox="1"/>
          <p:nvPr/>
        </p:nvSpPr>
        <p:spPr>
          <a:xfrm>
            <a:off x="2428892" y="1869506"/>
            <a:ext cx="2643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FF0000"/>
                </a:solidFill>
              </a:rPr>
              <a:t>1</a:t>
            </a:r>
            <a:r>
              <a:rPr lang="en-US" sz="3600" b="1" dirty="0" smtClean="0">
                <a:solidFill>
                  <a:srgbClr val="FF0000"/>
                </a:solidFill>
              </a:rPr>
              <a:t>min  =   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3714744" y="1857364"/>
            <a:ext cx="26432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  60sec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5" name="34 - TextBox"/>
          <p:cNvSpPr txBox="1"/>
          <p:nvPr/>
        </p:nvSpPr>
        <p:spPr>
          <a:xfrm>
            <a:off x="2071670" y="3548722"/>
            <a:ext cx="2000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 smtClean="0">
                <a:solidFill>
                  <a:srgbClr val="8F0D8F"/>
                </a:solidFill>
              </a:rPr>
              <a:t>1</a:t>
            </a:r>
            <a:r>
              <a:rPr lang="en-US" sz="3600" b="1" dirty="0" smtClean="0">
                <a:solidFill>
                  <a:srgbClr val="8F0D8F"/>
                </a:solidFill>
              </a:rPr>
              <a:t>sec  =    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3929058" y="3786190"/>
            <a:ext cx="15716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60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4000496" y="3286124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1</a:t>
            </a:r>
            <a:endParaRPr lang="en-US" sz="3600" b="1" dirty="0">
              <a:solidFill>
                <a:srgbClr val="8F0D8F"/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3786182" y="3857628"/>
            <a:ext cx="928694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4786314" y="3500438"/>
            <a:ext cx="928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8F0D8F"/>
                </a:solidFill>
              </a:rPr>
              <a:t>min</a:t>
            </a:r>
            <a:endParaRPr lang="en-US" sz="3600" b="1" dirty="0">
              <a:solidFill>
                <a:srgbClr val="8F0D8F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6786578" y="5643578"/>
            <a:ext cx="1214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/>
              <a:t>Χρόνος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86644" y="165083"/>
            <a:ext cx="1857356" cy="1844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2" name="11 - Πίνακας"/>
          <p:cNvGraphicFramePr>
            <a:graphicFrameLocks noGrp="1"/>
          </p:cNvGraphicFramePr>
          <p:nvPr/>
        </p:nvGraphicFramePr>
        <p:xfrm>
          <a:off x="3000364" y="3500438"/>
          <a:ext cx="2786082" cy="1755084"/>
        </p:xfrm>
        <a:graphic>
          <a:graphicData uri="http://schemas.openxmlformats.org/drawingml/2006/table">
            <a:tbl>
              <a:tblPr/>
              <a:tblGrid>
                <a:gridCol w="2786082"/>
              </a:tblGrid>
              <a:tr h="5850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 = 60 min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0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min = 60sec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02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2600" b="1" dirty="0">
                          <a:solidFill>
                            <a:srgbClr val="984806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h = 3.600 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12 - TextBox"/>
          <p:cNvSpPr txBox="1"/>
          <p:nvPr/>
        </p:nvSpPr>
        <p:spPr>
          <a:xfrm>
            <a:off x="714348" y="1571612"/>
            <a:ext cx="50006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Συνοψίζω όλες τις παραπάνω σχέσεις στον ακόλουθο πίνακα: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 </a:t>
            </a:r>
            <a:endParaRPr lang="en-US" sz="32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285720" y="857232"/>
            <a:ext cx="4875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Μονάδες μέτρησης του χρόνου: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5000636"/>
            <a:ext cx="1500166" cy="1721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Τόξο"/>
          <p:cNvSpPr/>
          <p:nvPr/>
        </p:nvSpPr>
        <p:spPr>
          <a:xfrm rot="12714216">
            <a:off x="2152591" y="2184899"/>
            <a:ext cx="1643074" cy="1857388"/>
          </a:xfrm>
          <a:prstGeom prst="arc">
            <a:avLst>
              <a:gd name="adj1" fmla="val 16200000"/>
              <a:gd name="adj2" fmla="val 363454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Τόξο"/>
          <p:cNvSpPr/>
          <p:nvPr/>
        </p:nvSpPr>
        <p:spPr>
          <a:xfrm rot="2135539">
            <a:off x="2387232" y="2338535"/>
            <a:ext cx="1643074" cy="185738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9" name="8 - Τόξο"/>
          <p:cNvSpPr/>
          <p:nvPr/>
        </p:nvSpPr>
        <p:spPr>
          <a:xfrm rot="13437616">
            <a:off x="1253265" y="2432735"/>
            <a:ext cx="2681661" cy="3046749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2500266" y="2533955"/>
            <a:ext cx="100013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</a:t>
            </a:r>
          </a:p>
          <a:p>
            <a:pPr algn="ctr"/>
            <a:r>
              <a:rPr lang="el-GR" dirty="0" smtClean="0"/>
              <a:t>ώρες</a:t>
            </a:r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2571704" y="3748401"/>
            <a:ext cx="105252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 min</a:t>
            </a:r>
            <a:endParaRPr lang="el-GR" dirty="0" smtClean="0"/>
          </a:p>
          <a:p>
            <a:pPr algn="ctr"/>
            <a:r>
              <a:rPr lang="el-GR" dirty="0" smtClean="0"/>
              <a:t>λεπτά</a:t>
            </a:r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2285952" y="4962847"/>
            <a:ext cx="178595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s, sec</a:t>
            </a:r>
            <a:endParaRPr lang="el-GR" dirty="0" smtClean="0"/>
          </a:p>
          <a:p>
            <a:pPr algn="ctr"/>
            <a:r>
              <a:rPr lang="el-GR" dirty="0" smtClean="0"/>
              <a:t>δευτερόλεπτα</a:t>
            </a:r>
            <a:endParaRPr lang="el-GR" dirty="0"/>
          </a:p>
        </p:txBody>
      </p:sp>
      <p:sp>
        <p:nvSpPr>
          <p:cNvPr id="15" name="14 - Τόξο"/>
          <p:cNvSpPr/>
          <p:nvPr/>
        </p:nvSpPr>
        <p:spPr>
          <a:xfrm rot="12714216">
            <a:off x="2264554" y="3417809"/>
            <a:ext cx="1238723" cy="2089946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1571604" y="3143248"/>
            <a:ext cx="1000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60</a:t>
            </a:r>
            <a:endParaRPr lang="el-GR" dirty="0"/>
          </a:p>
        </p:txBody>
      </p:sp>
      <p:sp>
        <p:nvSpPr>
          <p:cNvPr id="17" name="16 - TextBox"/>
          <p:cNvSpPr txBox="1"/>
          <p:nvPr/>
        </p:nvSpPr>
        <p:spPr>
          <a:xfrm>
            <a:off x="1643010" y="439134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6</a:t>
            </a:r>
            <a:r>
              <a:rPr lang="en-US" dirty="0" smtClean="0"/>
              <a:t>0  </a:t>
            </a:r>
            <a:endParaRPr lang="el-GR" dirty="0"/>
          </a:p>
        </p:txBody>
      </p:sp>
      <p:sp>
        <p:nvSpPr>
          <p:cNvPr id="18" name="17 - TextBox"/>
          <p:cNvSpPr txBox="1"/>
          <p:nvPr/>
        </p:nvSpPr>
        <p:spPr>
          <a:xfrm>
            <a:off x="4071902" y="2891145"/>
            <a:ext cx="714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60</a:t>
            </a:r>
            <a:endParaRPr lang="el-GR" dirty="0"/>
          </a:p>
        </p:txBody>
      </p:sp>
      <p:sp>
        <p:nvSpPr>
          <p:cNvPr id="19" name="18 - TextBox"/>
          <p:cNvSpPr txBox="1"/>
          <p:nvPr/>
        </p:nvSpPr>
        <p:spPr>
          <a:xfrm>
            <a:off x="4429092" y="4391343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 60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0" name="19 - Τόξο"/>
          <p:cNvSpPr/>
          <p:nvPr/>
        </p:nvSpPr>
        <p:spPr>
          <a:xfrm rot="2135539">
            <a:off x="2672985" y="3910171"/>
            <a:ext cx="1643074" cy="1857388"/>
          </a:xfrm>
          <a:prstGeom prst="arc">
            <a:avLst>
              <a:gd name="adj1" fmla="val 14878347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1" name="20 - TextBox"/>
          <p:cNvSpPr txBox="1"/>
          <p:nvPr/>
        </p:nvSpPr>
        <p:spPr>
          <a:xfrm>
            <a:off x="285720" y="3857628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</a:t>
            </a:r>
            <a:r>
              <a:rPr lang="el-GR" dirty="0" smtClean="0"/>
              <a:t>36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  <p:sp>
        <p:nvSpPr>
          <p:cNvPr id="22" name="21 - Τόξο"/>
          <p:cNvSpPr/>
          <p:nvPr/>
        </p:nvSpPr>
        <p:spPr>
          <a:xfrm rot="2456105">
            <a:off x="2384704" y="2577657"/>
            <a:ext cx="2681661" cy="3046749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3" name="22 - TextBox"/>
          <p:cNvSpPr txBox="1"/>
          <p:nvPr/>
        </p:nvSpPr>
        <p:spPr>
          <a:xfrm>
            <a:off x="5214942" y="3714752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:</a:t>
            </a:r>
            <a:r>
              <a:rPr lang="en-US" dirty="0" smtClean="0"/>
              <a:t> </a:t>
            </a:r>
            <a:r>
              <a:rPr lang="el-GR" dirty="0" smtClean="0"/>
              <a:t>36</a:t>
            </a:r>
            <a:r>
              <a:rPr lang="en-US" dirty="0" smtClean="0"/>
              <a:t>0</a:t>
            </a:r>
            <a:r>
              <a:rPr lang="el-GR" dirty="0" smtClean="0"/>
              <a:t>0</a:t>
            </a:r>
            <a:r>
              <a:rPr lang="en-US" dirty="0" smtClean="0"/>
              <a:t> 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5" grpId="0" animBg="1"/>
      <p:bldP spid="16" grpId="0"/>
      <p:bldP spid="17" grpId="0"/>
      <p:bldP spid="18" grpId="0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 </a:t>
            </a:r>
            <a:endParaRPr lang="en-US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9590" y="5636501"/>
            <a:ext cx="1064410" cy="1221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Τόξο"/>
          <p:cNvSpPr/>
          <p:nvPr/>
        </p:nvSpPr>
        <p:spPr>
          <a:xfrm rot="12714216">
            <a:off x="6654407" y="320391"/>
            <a:ext cx="1080863" cy="1430847"/>
          </a:xfrm>
          <a:prstGeom prst="arc">
            <a:avLst>
              <a:gd name="adj1" fmla="val 16200000"/>
              <a:gd name="adj2" fmla="val 363454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7" name="6 - Τόξο"/>
          <p:cNvSpPr/>
          <p:nvPr/>
        </p:nvSpPr>
        <p:spPr>
          <a:xfrm rot="1511992">
            <a:off x="6959339" y="1557560"/>
            <a:ext cx="1260048" cy="1428728"/>
          </a:xfrm>
          <a:prstGeom prst="arc">
            <a:avLst>
              <a:gd name="adj1" fmla="val 16200000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dirty="0"/>
          </a:p>
        </p:txBody>
      </p:sp>
      <p:sp>
        <p:nvSpPr>
          <p:cNvPr id="9" name="8 - Τόξο"/>
          <p:cNvSpPr/>
          <p:nvPr/>
        </p:nvSpPr>
        <p:spPr>
          <a:xfrm rot="13437616">
            <a:off x="5884631" y="564566"/>
            <a:ext cx="2027969" cy="2014091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6786578" y="571480"/>
            <a:ext cx="1000132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</a:t>
            </a:r>
          </a:p>
        </p:txBody>
      </p:sp>
      <p:sp>
        <p:nvSpPr>
          <p:cNvPr id="13" name="12 - TextBox"/>
          <p:cNvSpPr txBox="1"/>
          <p:nvPr/>
        </p:nvSpPr>
        <p:spPr>
          <a:xfrm>
            <a:off x="6858016" y="1428736"/>
            <a:ext cx="1052520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min</a:t>
            </a:r>
            <a:endParaRPr lang="el-GR" sz="1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6858016" y="2285992"/>
            <a:ext cx="1214446" cy="30777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s, sec</a:t>
            </a:r>
            <a:endParaRPr lang="el-GR" sz="1400" dirty="0" smtClean="0"/>
          </a:p>
        </p:txBody>
      </p:sp>
      <p:sp>
        <p:nvSpPr>
          <p:cNvPr id="15" name="14 - Τόξο"/>
          <p:cNvSpPr/>
          <p:nvPr/>
        </p:nvSpPr>
        <p:spPr>
          <a:xfrm rot="12714216">
            <a:off x="6710110" y="1393894"/>
            <a:ext cx="775888" cy="1284128"/>
          </a:xfrm>
          <a:prstGeom prst="arc">
            <a:avLst/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/>
          </a:p>
        </p:txBody>
      </p:sp>
      <p:sp>
        <p:nvSpPr>
          <p:cNvPr id="16" name="15 - TextBox"/>
          <p:cNvSpPr txBox="1"/>
          <p:nvPr/>
        </p:nvSpPr>
        <p:spPr>
          <a:xfrm>
            <a:off x="6143636" y="1071546"/>
            <a:ext cx="64291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</a:t>
            </a:r>
            <a:r>
              <a:rPr lang="el-GR" sz="1400" dirty="0" smtClean="0"/>
              <a:t>60</a:t>
            </a:r>
            <a:endParaRPr lang="el-GR" sz="1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215074" y="2071678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</a:t>
            </a:r>
            <a:r>
              <a:rPr lang="el-GR" sz="1400" dirty="0" smtClean="0"/>
              <a:t>6</a:t>
            </a:r>
            <a:r>
              <a:rPr lang="en-US" sz="1400" dirty="0" smtClean="0"/>
              <a:t>0  </a:t>
            </a:r>
            <a:endParaRPr lang="el-GR" sz="1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8143900" y="714356"/>
            <a:ext cx="7144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:</a:t>
            </a:r>
            <a:r>
              <a:rPr lang="en-US" sz="1400" dirty="0" smtClean="0"/>
              <a:t> </a:t>
            </a:r>
            <a:r>
              <a:rPr lang="el-GR" sz="1400" dirty="0" smtClean="0"/>
              <a:t>60</a:t>
            </a:r>
            <a:endParaRPr lang="el-GR" sz="1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8215338" y="1857364"/>
            <a:ext cx="571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: 60</a:t>
            </a:r>
            <a:r>
              <a:rPr lang="en-US" sz="1400" dirty="0" smtClean="0"/>
              <a:t>  </a:t>
            </a:r>
            <a:endParaRPr lang="el-GR" sz="1400" dirty="0"/>
          </a:p>
        </p:txBody>
      </p:sp>
      <p:sp>
        <p:nvSpPr>
          <p:cNvPr id="20" name="19 - Τόξο"/>
          <p:cNvSpPr/>
          <p:nvPr/>
        </p:nvSpPr>
        <p:spPr>
          <a:xfrm rot="2135539">
            <a:off x="7145998" y="600420"/>
            <a:ext cx="961666" cy="1156566"/>
          </a:xfrm>
          <a:prstGeom prst="arc">
            <a:avLst>
              <a:gd name="adj1" fmla="val 14878347"/>
              <a:gd name="adj2" fmla="val 650813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5143504" y="1571612"/>
            <a:ext cx="857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x </a:t>
            </a:r>
            <a:r>
              <a:rPr lang="el-GR" sz="1400" dirty="0" smtClean="0"/>
              <a:t>36</a:t>
            </a:r>
            <a:r>
              <a:rPr lang="en-US" sz="1400" dirty="0" smtClean="0"/>
              <a:t>0</a:t>
            </a:r>
            <a:r>
              <a:rPr lang="el-GR" sz="1400" dirty="0" smtClean="0"/>
              <a:t>0</a:t>
            </a:r>
            <a:r>
              <a:rPr lang="en-US" sz="1400" dirty="0" smtClean="0"/>
              <a:t>  </a:t>
            </a:r>
            <a:endParaRPr lang="el-GR" sz="1400" dirty="0"/>
          </a:p>
        </p:txBody>
      </p:sp>
      <p:sp>
        <p:nvSpPr>
          <p:cNvPr id="22" name="21 - Τόξο"/>
          <p:cNvSpPr/>
          <p:nvPr/>
        </p:nvSpPr>
        <p:spPr>
          <a:xfrm rot="2456105">
            <a:off x="7000925" y="581021"/>
            <a:ext cx="1868051" cy="2005713"/>
          </a:xfrm>
          <a:prstGeom prst="arc">
            <a:avLst>
              <a:gd name="adj1" fmla="val 14878347"/>
              <a:gd name="adj2" fmla="val 1568981"/>
            </a:avLst>
          </a:prstGeom>
          <a:ln w="25400"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 sz="1400" dirty="0"/>
          </a:p>
        </p:txBody>
      </p:sp>
      <p:sp>
        <p:nvSpPr>
          <p:cNvPr id="23" name="22 - TextBox"/>
          <p:cNvSpPr txBox="1"/>
          <p:nvPr/>
        </p:nvSpPr>
        <p:spPr>
          <a:xfrm>
            <a:off x="8286776" y="1285860"/>
            <a:ext cx="8572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:</a:t>
            </a:r>
            <a:r>
              <a:rPr lang="en-US" sz="1400" dirty="0" smtClean="0"/>
              <a:t> </a:t>
            </a:r>
            <a:r>
              <a:rPr lang="el-GR" sz="1400" dirty="0" smtClean="0"/>
              <a:t>36</a:t>
            </a:r>
            <a:r>
              <a:rPr lang="en-US" sz="1400" dirty="0" smtClean="0"/>
              <a:t>0</a:t>
            </a:r>
            <a:r>
              <a:rPr lang="el-GR" sz="1400" dirty="0" smtClean="0"/>
              <a:t>0</a:t>
            </a:r>
            <a:r>
              <a:rPr lang="en-US" sz="1400" dirty="0" smtClean="0"/>
              <a:t>  </a:t>
            </a:r>
            <a:endParaRPr lang="el-GR" sz="1400" dirty="0"/>
          </a:p>
        </p:txBody>
      </p:sp>
      <p:sp>
        <p:nvSpPr>
          <p:cNvPr id="24" name="23 - TextBox"/>
          <p:cNvSpPr txBox="1"/>
          <p:nvPr/>
        </p:nvSpPr>
        <p:spPr>
          <a:xfrm>
            <a:off x="214282" y="1500174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10min =…………. h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25" name="24 - TextBox"/>
          <p:cNvSpPr txBox="1"/>
          <p:nvPr/>
        </p:nvSpPr>
        <p:spPr>
          <a:xfrm>
            <a:off x="357158" y="642918"/>
            <a:ext cx="22145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Άσκηση λυμένη</a:t>
            </a:r>
            <a:endParaRPr lang="el-GR" sz="24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0" y="1071546"/>
            <a:ext cx="37862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Να συμπληρώσετε τα παρακάτω κενά:</a:t>
            </a:r>
            <a:endParaRPr lang="el-GR" dirty="0"/>
          </a:p>
        </p:txBody>
      </p:sp>
      <p:sp>
        <p:nvSpPr>
          <p:cNvPr id="27" name="26 - TextBox"/>
          <p:cNvSpPr txBox="1"/>
          <p:nvPr/>
        </p:nvSpPr>
        <p:spPr>
          <a:xfrm>
            <a:off x="214282" y="2000240"/>
            <a:ext cx="3214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5,2h =………….s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785918" y="2500306"/>
            <a:ext cx="164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Λύση</a:t>
            </a:r>
            <a:endParaRPr lang="el-GR" sz="2000" b="1" dirty="0"/>
          </a:p>
        </p:txBody>
      </p:sp>
      <p:sp>
        <p:nvSpPr>
          <p:cNvPr id="29" name="28 - TextBox"/>
          <p:cNvSpPr txBox="1"/>
          <p:nvPr/>
        </p:nvSpPr>
        <p:spPr>
          <a:xfrm>
            <a:off x="500034" y="3429000"/>
            <a:ext cx="47149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10min =</a:t>
            </a:r>
            <a:r>
              <a:rPr lang="el-GR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10</a:t>
            </a:r>
            <a:r>
              <a:rPr lang="el-GR" sz="2400" dirty="0" smtClean="0">
                <a:solidFill>
                  <a:srgbClr val="FF0000"/>
                </a:solidFill>
              </a:rPr>
              <a:t>:</a:t>
            </a:r>
            <a:r>
              <a:rPr lang="en-US" sz="2400" dirty="0" smtClean="0">
                <a:solidFill>
                  <a:srgbClr val="FF0000"/>
                </a:solidFill>
              </a:rPr>
              <a:t>60 </a:t>
            </a:r>
            <a:r>
              <a:rPr lang="el-GR" sz="2400" dirty="0" smtClean="0">
                <a:solidFill>
                  <a:srgbClr val="FF0000"/>
                </a:solidFill>
              </a:rPr>
              <a:t> = 0,</a:t>
            </a:r>
            <a:r>
              <a:rPr lang="en-US" sz="2400" dirty="0" smtClean="0">
                <a:solidFill>
                  <a:srgbClr val="FF0000"/>
                </a:solidFill>
              </a:rPr>
              <a:t>167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h </a:t>
            </a:r>
            <a:endParaRPr lang="el-GR" sz="2400" dirty="0">
              <a:solidFill>
                <a:srgbClr val="FF0000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357158" y="4714884"/>
            <a:ext cx="48577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5,2h =</a:t>
            </a:r>
            <a:r>
              <a:rPr lang="el-GR" sz="2400" dirty="0" smtClean="0">
                <a:solidFill>
                  <a:srgbClr val="FF0000"/>
                </a:solidFill>
              </a:rPr>
              <a:t> 5,2 </a:t>
            </a:r>
            <a:r>
              <a:rPr lang="en-US" sz="2400" dirty="0" smtClean="0">
                <a:solidFill>
                  <a:srgbClr val="FF0000"/>
                </a:solidFill>
              </a:rPr>
              <a:t> x 3600 = 18720s </a:t>
            </a:r>
            <a:endParaRPr lang="el-GR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1714480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/>
              <a:t>Χρόνος</a:t>
            </a:r>
            <a:endParaRPr lang="en-US" sz="3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2714612" y="1000108"/>
            <a:ext cx="30718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</a:rPr>
              <a:t>Χρόνος που πέρασε από την αρχή του μαθήματος μέχρι το τέλος του μαθήματος είναι 45 </a:t>
            </a:r>
            <a:r>
              <a:rPr lang="en-US" sz="2400" dirty="0">
                <a:solidFill>
                  <a:srgbClr val="FF0000"/>
                </a:solidFill>
              </a:rPr>
              <a:t>min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0" y="500042"/>
            <a:ext cx="23388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dirty="0">
                <a:solidFill>
                  <a:srgbClr val="0070C0"/>
                </a:solidFill>
              </a:rPr>
              <a:t>Παραδείγματα</a:t>
            </a:r>
          </a:p>
        </p:txBody>
      </p:sp>
      <p:sp>
        <p:nvSpPr>
          <p:cNvPr id="20" name="19 - TextBox"/>
          <p:cNvSpPr txBox="1"/>
          <p:nvPr/>
        </p:nvSpPr>
        <p:spPr>
          <a:xfrm>
            <a:off x="1857356" y="5072074"/>
            <a:ext cx="27860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solidFill>
                  <a:srgbClr val="FF0000"/>
                </a:solidFill>
              </a:rPr>
              <a:t>Το φορτηγό έκανε 5</a:t>
            </a:r>
            <a:r>
              <a:rPr lang="en-US" sz="2400" dirty="0">
                <a:solidFill>
                  <a:srgbClr val="FF0000"/>
                </a:solidFill>
              </a:rPr>
              <a:t>h </a:t>
            </a:r>
            <a:r>
              <a:rPr lang="el-GR" sz="2400" dirty="0">
                <a:solidFill>
                  <a:srgbClr val="FF0000"/>
                </a:solidFill>
              </a:rPr>
              <a:t>για να φτάσει από την Αθήνα στη Λαμία</a:t>
            </a:r>
            <a:endParaRPr lang="en-US" sz="2400" dirty="0">
              <a:solidFill>
                <a:srgbClr val="FF0000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929330"/>
            <a:ext cx="1310144" cy="928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58082" y="4808510"/>
            <a:ext cx="1785918" cy="2049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38100">
          <a:solidFill>
            <a:srgbClr val="FF0000"/>
          </a:solidFill>
          <a:tailEnd type="arrow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</TotalTime>
  <Words>220</Words>
  <PresentationFormat>Προβολή στην οθόνη (4:3)</PresentationFormat>
  <Paragraphs>74</Paragraphs>
  <Slides>8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613</cp:revision>
  <dcterms:created xsi:type="dcterms:W3CDTF">2020-04-07T16:42:53Z</dcterms:created>
  <dcterms:modified xsi:type="dcterms:W3CDTF">2023-10-10T16:42:52Z</dcterms:modified>
</cp:coreProperties>
</file>