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7" r:id="rId2"/>
    <p:sldId id="418" r:id="rId3"/>
    <p:sldId id="419" r:id="rId4"/>
    <p:sldId id="420" r:id="rId5"/>
    <p:sldId id="421" r:id="rId6"/>
    <p:sldId id="422" r:id="rId7"/>
    <p:sldId id="423" r:id="rId8"/>
    <p:sldId id="42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F07"/>
    <a:srgbClr val="8F0D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4C3D4-07B0-433C-B3B8-E7F60C948500}" type="datetimeFigureOut">
              <a:rPr lang="el-GR" smtClean="0"/>
              <a:t>10/10/2023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6A4D9-BE1F-48A7-9B7B-8B4EC6C1DBF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714356"/>
            <a:ext cx="4855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Μονάδες μέτρησης του χρόνου: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428596" y="1802303"/>
            <a:ext cx="6158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h</a:t>
            </a:r>
            <a:endParaRPr lang="el-GR" sz="4400" b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1357290" y="1857364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ώρα</a:t>
            </a:r>
            <a:endParaRPr lang="en-US" sz="36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357158" y="3373939"/>
            <a:ext cx="1212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min</a:t>
            </a:r>
            <a:endParaRPr lang="el-GR" sz="44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785918" y="3497049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=  </a:t>
            </a:r>
            <a:r>
              <a:rPr lang="el-GR" sz="3600" b="1" dirty="0" smtClean="0">
                <a:solidFill>
                  <a:srgbClr val="FF0000"/>
                </a:solidFill>
              </a:rPr>
              <a:t>λεπτά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44" y="4802699"/>
            <a:ext cx="18117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s,   sec</a:t>
            </a:r>
            <a:endParaRPr lang="el-GR" sz="4400" b="1" dirty="0" smtClean="0">
              <a:solidFill>
                <a:srgbClr val="7030A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2143076" y="4874137"/>
            <a:ext cx="4929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=  </a:t>
            </a:r>
            <a:r>
              <a:rPr lang="el-GR" sz="3600" b="1" dirty="0" smtClean="0">
                <a:solidFill>
                  <a:srgbClr val="7030A0"/>
                </a:solidFill>
              </a:rPr>
              <a:t>δευτερόλεπτα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3071802" y="200024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π.χ. 6 </a:t>
            </a:r>
            <a:r>
              <a:rPr lang="en-US" dirty="0" smtClean="0"/>
              <a:t>h = 6 </a:t>
            </a:r>
            <a:r>
              <a:rPr lang="el-GR" dirty="0" smtClean="0"/>
              <a:t>ώρες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3643306" y="364331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π.χ. 8 </a:t>
            </a:r>
            <a:r>
              <a:rPr lang="en-US" dirty="0" smtClean="0">
                <a:solidFill>
                  <a:srgbClr val="FF0000"/>
                </a:solidFill>
              </a:rPr>
              <a:t>min = 8 </a:t>
            </a:r>
            <a:r>
              <a:rPr lang="el-GR" dirty="0" smtClean="0">
                <a:solidFill>
                  <a:srgbClr val="FF0000"/>
                </a:solidFill>
              </a:rPr>
              <a:t>λεπτά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5572132" y="500063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π.χ. 7 </a:t>
            </a:r>
            <a:r>
              <a:rPr lang="en-US" dirty="0" smtClean="0">
                <a:solidFill>
                  <a:srgbClr val="7030A0"/>
                </a:solidFill>
              </a:rPr>
              <a:t>s = 7 </a:t>
            </a:r>
            <a:r>
              <a:rPr lang="el-GR" dirty="0" smtClean="0">
                <a:solidFill>
                  <a:srgbClr val="7030A0"/>
                </a:solidFill>
              </a:rPr>
              <a:t>δευτερόλεπτα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85786" y="1857364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h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785918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60min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714348" y="3071810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min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571736" y="330927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60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643174" y="280921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428860" y="3380716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3428992" y="302352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h</a:t>
            </a:r>
            <a:endParaRPr lang="en-US" sz="3600" b="1" dirty="0">
              <a:solidFill>
                <a:srgbClr val="8F0D8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h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3.60</a:t>
            </a:r>
            <a:r>
              <a:rPr lang="en-US" sz="3600" b="1" dirty="0" smtClean="0">
                <a:solidFill>
                  <a:srgbClr val="FF0000"/>
                </a:solidFill>
              </a:rPr>
              <a:t>0s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643174" y="390252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s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786182" y="414338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3.600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639925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4211429"/>
            <a:ext cx="1214446" cy="3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143504" y="3854239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h</a:t>
            </a:r>
            <a:endParaRPr lang="en-US" sz="3600" b="1" dirty="0">
              <a:solidFill>
                <a:srgbClr val="8F0D8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min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60sec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sec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929058" y="37861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60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min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786578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Χρόνος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65083"/>
            <a:ext cx="1857356" cy="18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11 - Πίνακας"/>
          <p:cNvGraphicFramePr>
            <a:graphicFrameLocks noGrp="1"/>
          </p:cNvGraphicFramePr>
          <p:nvPr/>
        </p:nvGraphicFramePr>
        <p:xfrm>
          <a:off x="3000364" y="3500438"/>
          <a:ext cx="2786082" cy="1755084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585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 = 60 min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 = 60sec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 = 3.600 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714348" y="157161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Συνοψίζω όλες τις παραπάνω σχέσεις στον ακόλουθο πίνακα: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 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4875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Μονάδες μέτρησης του χρόνου: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000636"/>
            <a:ext cx="1500166" cy="172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Τόξο"/>
          <p:cNvSpPr/>
          <p:nvPr/>
        </p:nvSpPr>
        <p:spPr>
          <a:xfrm rot="12714216">
            <a:off x="2152591" y="2184899"/>
            <a:ext cx="1643074" cy="1857388"/>
          </a:xfrm>
          <a:prstGeom prst="arc">
            <a:avLst>
              <a:gd name="adj1" fmla="val 16200000"/>
              <a:gd name="adj2" fmla="val 363454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Τόξο"/>
          <p:cNvSpPr/>
          <p:nvPr/>
        </p:nvSpPr>
        <p:spPr>
          <a:xfrm rot="2135539">
            <a:off x="2387232" y="2338535"/>
            <a:ext cx="1643074" cy="1857388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8 - Τόξο"/>
          <p:cNvSpPr/>
          <p:nvPr/>
        </p:nvSpPr>
        <p:spPr>
          <a:xfrm rot="13437616">
            <a:off x="1253265" y="2432735"/>
            <a:ext cx="2681661" cy="3046749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2500266" y="2533955"/>
            <a:ext cx="100013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l-GR" dirty="0" smtClean="0"/>
              <a:t>ώρες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2571704" y="3748401"/>
            <a:ext cx="105252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min</a:t>
            </a:r>
            <a:endParaRPr lang="el-GR" dirty="0" smtClean="0"/>
          </a:p>
          <a:p>
            <a:pPr algn="ctr"/>
            <a:r>
              <a:rPr lang="el-GR" dirty="0" smtClean="0"/>
              <a:t>λεπτά</a:t>
            </a:r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2285952" y="4962847"/>
            <a:ext cx="178595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s, sec</a:t>
            </a:r>
            <a:endParaRPr lang="el-GR" dirty="0" smtClean="0"/>
          </a:p>
          <a:p>
            <a:pPr algn="ctr"/>
            <a:r>
              <a:rPr lang="el-GR" dirty="0" smtClean="0"/>
              <a:t>δευτερόλεπτα</a:t>
            </a:r>
            <a:endParaRPr lang="el-GR" dirty="0"/>
          </a:p>
        </p:txBody>
      </p:sp>
      <p:sp>
        <p:nvSpPr>
          <p:cNvPr id="15" name="14 - Τόξο"/>
          <p:cNvSpPr/>
          <p:nvPr/>
        </p:nvSpPr>
        <p:spPr>
          <a:xfrm rot="12714216">
            <a:off x="2264554" y="3417809"/>
            <a:ext cx="1238723" cy="2089946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1571604" y="3143248"/>
            <a:ext cx="100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60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1643010" y="439134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6</a:t>
            </a:r>
            <a:r>
              <a:rPr lang="en-US" dirty="0" smtClean="0"/>
              <a:t>0  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4071902" y="2891145"/>
            <a:ext cx="7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60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4429092" y="439134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 60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0" name="19 - Τόξο"/>
          <p:cNvSpPr/>
          <p:nvPr/>
        </p:nvSpPr>
        <p:spPr>
          <a:xfrm rot="2135539">
            <a:off x="2672985" y="3910171"/>
            <a:ext cx="1643074" cy="1857388"/>
          </a:xfrm>
          <a:prstGeom prst="arc">
            <a:avLst>
              <a:gd name="adj1" fmla="val 14878347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385762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36</a:t>
            </a:r>
            <a:r>
              <a:rPr lang="en-US" dirty="0" smtClean="0"/>
              <a:t>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2" name="21 - Τόξο"/>
          <p:cNvSpPr/>
          <p:nvPr/>
        </p:nvSpPr>
        <p:spPr>
          <a:xfrm rot="2456105">
            <a:off x="2384704" y="2577657"/>
            <a:ext cx="2681661" cy="3046749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5214942" y="371475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36</a:t>
            </a:r>
            <a:r>
              <a:rPr lang="en-US" dirty="0" smtClean="0"/>
              <a:t>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 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9590" y="5636501"/>
            <a:ext cx="1064410" cy="12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Τόξο"/>
          <p:cNvSpPr/>
          <p:nvPr/>
        </p:nvSpPr>
        <p:spPr>
          <a:xfrm rot="12714216">
            <a:off x="6654407" y="320391"/>
            <a:ext cx="1080863" cy="1430847"/>
          </a:xfrm>
          <a:prstGeom prst="arc">
            <a:avLst>
              <a:gd name="adj1" fmla="val 16200000"/>
              <a:gd name="adj2" fmla="val 363454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7" name="6 - Τόξο"/>
          <p:cNvSpPr/>
          <p:nvPr/>
        </p:nvSpPr>
        <p:spPr>
          <a:xfrm rot="1511992">
            <a:off x="6959339" y="1557560"/>
            <a:ext cx="1260048" cy="1428728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9" name="8 - Τόξο"/>
          <p:cNvSpPr/>
          <p:nvPr/>
        </p:nvSpPr>
        <p:spPr>
          <a:xfrm rot="13437616">
            <a:off x="5884631" y="564566"/>
            <a:ext cx="2027969" cy="2014091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6786578" y="571480"/>
            <a:ext cx="100013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6858016" y="1428736"/>
            <a:ext cx="105252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min</a:t>
            </a:r>
            <a:endParaRPr lang="el-GR" sz="1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6858016" y="2285992"/>
            <a:ext cx="121444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s, sec</a:t>
            </a:r>
            <a:endParaRPr lang="el-GR" sz="1400" dirty="0" smtClean="0"/>
          </a:p>
        </p:txBody>
      </p:sp>
      <p:sp>
        <p:nvSpPr>
          <p:cNvPr id="15" name="14 - Τόξο"/>
          <p:cNvSpPr/>
          <p:nvPr/>
        </p:nvSpPr>
        <p:spPr>
          <a:xfrm rot="12714216">
            <a:off x="6710110" y="1393894"/>
            <a:ext cx="775888" cy="1284128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6" name="15 - TextBox"/>
          <p:cNvSpPr txBox="1"/>
          <p:nvPr/>
        </p:nvSpPr>
        <p:spPr>
          <a:xfrm>
            <a:off x="6143636" y="1071546"/>
            <a:ext cx="64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</a:t>
            </a:r>
            <a:r>
              <a:rPr lang="el-GR" sz="1400" dirty="0" smtClean="0"/>
              <a:t>60</a:t>
            </a:r>
            <a:endParaRPr lang="el-GR" sz="1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215074" y="207167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</a:t>
            </a:r>
            <a:r>
              <a:rPr lang="el-GR" sz="1400" dirty="0" smtClean="0"/>
              <a:t>6</a:t>
            </a:r>
            <a:r>
              <a:rPr lang="en-US" sz="1400" dirty="0" smtClean="0"/>
              <a:t>0  </a:t>
            </a:r>
            <a:endParaRPr lang="el-GR" sz="1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8143900" y="714356"/>
            <a:ext cx="714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:</a:t>
            </a:r>
            <a:r>
              <a:rPr lang="en-US" sz="1400" dirty="0" smtClean="0"/>
              <a:t> </a:t>
            </a:r>
            <a:r>
              <a:rPr lang="el-GR" sz="1400" dirty="0" smtClean="0"/>
              <a:t>60</a:t>
            </a:r>
            <a:endParaRPr lang="el-GR" sz="1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8215338" y="185736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: 60</a:t>
            </a:r>
            <a:r>
              <a:rPr lang="en-US" sz="1400" dirty="0" smtClean="0"/>
              <a:t>  </a:t>
            </a:r>
            <a:endParaRPr lang="el-GR" sz="1400" dirty="0"/>
          </a:p>
        </p:txBody>
      </p:sp>
      <p:sp>
        <p:nvSpPr>
          <p:cNvPr id="20" name="19 - Τόξο"/>
          <p:cNvSpPr/>
          <p:nvPr/>
        </p:nvSpPr>
        <p:spPr>
          <a:xfrm rot="2135539">
            <a:off x="7145998" y="600420"/>
            <a:ext cx="961666" cy="1156566"/>
          </a:xfrm>
          <a:prstGeom prst="arc">
            <a:avLst>
              <a:gd name="adj1" fmla="val 14878347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143504" y="157161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</a:t>
            </a:r>
            <a:r>
              <a:rPr lang="el-GR" sz="1400" dirty="0" smtClean="0"/>
              <a:t>36</a:t>
            </a:r>
            <a:r>
              <a:rPr lang="en-US" sz="1400" dirty="0" smtClean="0"/>
              <a:t>0</a:t>
            </a:r>
            <a:r>
              <a:rPr lang="el-GR" sz="1400" dirty="0" smtClean="0"/>
              <a:t>0</a:t>
            </a:r>
            <a:r>
              <a:rPr lang="en-US" sz="1400" dirty="0" smtClean="0"/>
              <a:t>  </a:t>
            </a:r>
            <a:endParaRPr lang="el-GR" sz="1400" dirty="0"/>
          </a:p>
        </p:txBody>
      </p:sp>
      <p:sp>
        <p:nvSpPr>
          <p:cNvPr id="22" name="21 - Τόξο"/>
          <p:cNvSpPr/>
          <p:nvPr/>
        </p:nvSpPr>
        <p:spPr>
          <a:xfrm rot="2456105">
            <a:off x="7000925" y="581021"/>
            <a:ext cx="1868051" cy="2005713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23" name="22 - TextBox"/>
          <p:cNvSpPr txBox="1"/>
          <p:nvPr/>
        </p:nvSpPr>
        <p:spPr>
          <a:xfrm>
            <a:off x="8286776" y="1285860"/>
            <a:ext cx="85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:</a:t>
            </a:r>
            <a:r>
              <a:rPr lang="en-US" sz="1400" dirty="0" smtClean="0"/>
              <a:t> </a:t>
            </a:r>
            <a:r>
              <a:rPr lang="el-GR" sz="1400" dirty="0" smtClean="0"/>
              <a:t>36</a:t>
            </a:r>
            <a:r>
              <a:rPr lang="en-US" sz="1400" dirty="0" smtClean="0"/>
              <a:t>0</a:t>
            </a:r>
            <a:r>
              <a:rPr lang="el-GR" sz="1400" dirty="0" smtClean="0"/>
              <a:t>0</a:t>
            </a:r>
            <a:r>
              <a:rPr lang="en-US" sz="1400" dirty="0" smtClean="0"/>
              <a:t>  </a:t>
            </a:r>
            <a:endParaRPr lang="el-GR" sz="14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14282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10min =…………. h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57158" y="64291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λυμένη</a:t>
            </a:r>
            <a:endParaRPr lang="el-GR" sz="24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07154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τα παρακάτω κενά:</a:t>
            </a:r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200024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5,2h =………….s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785918" y="250030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</a:t>
            </a:r>
            <a:endParaRPr lang="el-GR" sz="20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00034" y="342900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10min =</a:t>
            </a:r>
            <a:r>
              <a:rPr lang="el-GR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10</a:t>
            </a:r>
            <a:r>
              <a:rPr lang="el-GR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60 </a:t>
            </a:r>
            <a:r>
              <a:rPr lang="el-GR" sz="2400" dirty="0" smtClean="0">
                <a:solidFill>
                  <a:srgbClr val="FF0000"/>
                </a:solidFill>
              </a:rPr>
              <a:t> = 0,</a:t>
            </a:r>
            <a:r>
              <a:rPr lang="en-US" sz="2400" dirty="0" smtClean="0">
                <a:solidFill>
                  <a:srgbClr val="FF0000"/>
                </a:solidFill>
              </a:rPr>
              <a:t>167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357158" y="471488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5,2h =</a:t>
            </a:r>
            <a:r>
              <a:rPr lang="el-GR" sz="2400" dirty="0" smtClean="0">
                <a:solidFill>
                  <a:srgbClr val="FF0000"/>
                </a:solidFill>
              </a:rPr>
              <a:t> 5,2 </a:t>
            </a:r>
            <a:r>
              <a:rPr lang="en-US" sz="2400" dirty="0" smtClean="0">
                <a:solidFill>
                  <a:srgbClr val="FF0000"/>
                </a:solidFill>
              </a:rPr>
              <a:t> x 3600 = 18720s 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714612" y="1000108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Χρόνος που πέρασε από την αρχή του μαθήματος μέχρι το τέλος του μαθήματος είναι 45 </a:t>
            </a:r>
            <a:r>
              <a:rPr lang="en-US" sz="2400" dirty="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0" y="500042"/>
            <a:ext cx="2338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Παραδείγματα</a:t>
            </a:r>
          </a:p>
        </p:txBody>
      </p:sp>
      <p:sp>
        <p:nvSpPr>
          <p:cNvPr id="20" name="19 - TextBox"/>
          <p:cNvSpPr txBox="1"/>
          <p:nvPr/>
        </p:nvSpPr>
        <p:spPr>
          <a:xfrm>
            <a:off x="1857356" y="5072074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Το φορτηγό έκανε 5</a:t>
            </a:r>
            <a:r>
              <a:rPr lang="en-US" sz="2400" dirty="0">
                <a:solidFill>
                  <a:srgbClr val="FF0000"/>
                </a:solidFill>
              </a:rPr>
              <a:t>h </a:t>
            </a:r>
            <a:r>
              <a:rPr lang="el-GR" sz="2400" dirty="0">
                <a:solidFill>
                  <a:srgbClr val="FF0000"/>
                </a:solidFill>
              </a:rPr>
              <a:t>για να φτάσει από την Αθήνα στη Λαμία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929330"/>
            <a:ext cx="1310144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808510"/>
            <a:ext cx="1785918" cy="20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FF0000"/>
          </a:solidFill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220</Words>
  <PresentationFormat>Προβολή στην οθόνη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613</cp:revision>
  <dcterms:created xsi:type="dcterms:W3CDTF">2020-04-07T16:42:53Z</dcterms:created>
  <dcterms:modified xsi:type="dcterms:W3CDTF">2023-10-10T16:42:52Z</dcterms:modified>
</cp:coreProperties>
</file>