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37" r:id="rId3"/>
    <p:sldId id="338" r:id="rId4"/>
    <p:sldId id="339" r:id="rId5"/>
    <p:sldId id="287" r:id="rId6"/>
    <p:sldId id="332" r:id="rId7"/>
    <p:sldId id="333" r:id="rId8"/>
    <p:sldId id="334" r:id="rId9"/>
    <p:sldId id="335" r:id="rId10"/>
    <p:sldId id="291" r:id="rId11"/>
    <p:sldId id="292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3" r:id="rId20"/>
    <p:sldId id="293" r:id="rId21"/>
    <p:sldId id="294" r:id="rId22"/>
    <p:sldId id="340" r:id="rId23"/>
    <p:sldId id="305" r:id="rId24"/>
    <p:sldId id="306" r:id="rId25"/>
    <p:sldId id="307" r:id="rId26"/>
    <p:sldId id="308" r:id="rId27"/>
    <p:sldId id="310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0D8F"/>
    <a:srgbClr val="951F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1562C-6ADE-4A86-B323-2A68AAE89CEC}" v="41" dt="2022-11-27T18:49:16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13" autoAdjust="0"/>
  </p:normalViewPr>
  <p:slideViewPr>
    <p:cSldViewPr>
      <p:cViewPr varScale="1">
        <p:scale>
          <a:sx n="73" d="100"/>
          <a:sy n="73" d="100"/>
        </p:scale>
        <p:origin x="-171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 Kyteas" userId="50ed48d6b988d59b" providerId="LiveId" clId="{1901562C-6ADE-4A86-B323-2A68AAE89CEC}"/>
    <pc:docChg chg="custSel delSld modSld sldOrd">
      <pc:chgData name="P Kyteas" userId="50ed48d6b988d59b" providerId="LiveId" clId="{1901562C-6ADE-4A86-B323-2A68AAE89CEC}" dt="2022-11-27T19:21:15.527" v="194" actId="255"/>
      <pc:docMkLst>
        <pc:docMk/>
      </pc:docMkLst>
      <pc:sldChg chg="modSp mod">
        <pc:chgData name="P Kyteas" userId="50ed48d6b988d59b" providerId="LiveId" clId="{1901562C-6ADE-4A86-B323-2A68AAE89CEC}" dt="2022-11-27T18:27:20.715" v="2" actId="20577"/>
        <pc:sldMkLst>
          <pc:docMk/>
          <pc:sldMk cId="0" sldId="313"/>
        </pc:sldMkLst>
        <pc:spChg chg="mod">
          <ac:chgData name="P Kyteas" userId="50ed48d6b988d59b" providerId="LiveId" clId="{1901562C-6ADE-4A86-B323-2A68AAE89CEC}" dt="2022-11-27T18:27:20.715" v="2" actId="20577"/>
          <ac:spMkLst>
            <pc:docMk/>
            <pc:sldMk cId="0" sldId="313"/>
            <ac:spMk id="62" creationId="{00000000-0000-0000-0000-000000000000}"/>
          </ac:spMkLst>
        </pc:spChg>
      </pc:sldChg>
      <pc:sldChg chg="modSp mod">
        <pc:chgData name="P Kyteas" userId="50ed48d6b988d59b" providerId="LiveId" clId="{1901562C-6ADE-4A86-B323-2A68AAE89CEC}" dt="2022-11-27T18:27:30.326" v="3" actId="20577"/>
        <pc:sldMkLst>
          <pc:docMk/>
          <pc:sldMk cId="0" sldId="314"/>
        </pc:sldMkLst>
        <pc:spChg chg="mod">
          <ac:chgData name="P Kyteas" userId="50ed48d6b988d59b" providerId="LiveId" clId="{1901562C-6ADE-4A86-B323-2A68AAE89CEC}" dt="2022-11-27T18:27:30.326" v="3" actId="20577"/>
          <ac:spMkLst>
            <pc:docMk/>
            <pc:sldMk cId="0" sldId="314"/>
            <ac:spMk id="62" creationId="{00000000-0000-0000-0000-000000000000}"/>
          </ac:spMkLst>
        </pc:spChg>
      </pc:sldChg>
      <pc:sldChg chg="addSp delSp modSp mod delAnim">
        <pc:chgData name="P Kyteas" userId="50ed48d6b988d59b" providerId="LiveId" clId="{1901562C-6ADE-4A86-B323-2A68AAE89CEC}" dt="2022-11-27T18:32:54.680" v="33" actId="1076"/>
        <pc:sldMkLst>
          <pc:docMk/>
          <pc:sldMk cId="0" sldId="315"/>
        </pc:sldMkLst>
        <pc:spChg chg="add mod">
          <ac:chgData name="P Kyteas" userId="50ed48d6b988d59b" providerId="LiveId" clId="{1901562C-6ADE-4A86-B323-2A68AAE89CEC}" dt="2022-11-27T18:31:12.379" v="9" actId="14100"/>
          <ac:spMkLst>
            <pc:docMk/>
            <pc:sldMk cId="0" sldId="315"/>
            <ac:spMk id="3" creationId="{33838688-7A6A-7ACC-6EB8-FB9FCA9173B1}"/>
          </ac:spMkLst>
        </pc:spChg>
        <pc:spChg chg="add mod">
          <ac:chgData name="P Kyteas" userId="50ed48d6b988d59b" providerId="LiveId" clId="{1901562C-6ADE-4A86-B323-2A68AAE89CEC}" dt="2022-11-27T18:32:21.691" v="25" actId="1076"/>
          <ac:spMkLst>
            <pc:docMk/>
            <pc:sldMk cId="0" sldId="315"/>
            <ac:spMk id="4" creationId="{5127BAFF-5C57-3BFF-A95D-D107382CB63C}"/>
          </ac:spMkLst>
        </pc:spChg>
        <pc:spChg chg="add mod">
          <ac:chgData name="P Kyteas" userId="50ed48d6b988d59b" providerId="LiveId" clId="{1901562C-6ADE-4A86-B323-2A68AAE89CEC}" dt="2022-11-27T18:32:54.680" v="33" actId="1076"/>
          <ac:spMkLst>
            <pc:docMk/>
            <pc:sldMk cId="0" sldId="315"/>
            <ac:spMk id="5" creationId="{B2D759FB-8827-7A51-2BDD-F564F9A22455}"/>
          </ac:spMkLst>
        </pc:spChg>
        <pc:picChg chg="del">
          <ac:chgData name="P Kyteas" userId="50ed48d6b988d59b" providerId="LiveId" clId="{1901562C-6ADE-4A86-B323-2A68AAE89CEC}" dt="2022-11-27T18:32:50.733" v="32" actId="478"/>
          <ac:picMkLst>
            <pc:docMk/>
            <pc:sldMk cId="0" sldId="315"/>
            <ac:picMk id="1025" creationId="{00000000-0000-0000-0000-000000000000}"/>
          </ac:picMkLst>
        </pc:picChg>
        <pc:picChg chg="del">
          <ac:chgData name="P Kyteas" userId="50ed48d6b988d59b" providerId="LiveId" clId="{1901562C-6ADE-4A86-B323-2A68AAE89CEC}" dt="2022-11-27T18:30:52.053" v="4" actId="478"/>
          <ac:picMkLst>
            <pc:docMk/>
            <pc:sldMk cId="0" sldId="315"/>
            <ac:picMk id="1027" creationId="{00000000-0000-0000-0000-000000000000}"/>
          </ac:picMkLst>
        </pc:picChg>
        <pc:picChg chg="del">
          <ac:chgData name="P Kyteas" userId="50ed48d6b988d59b" providerId="LiveId" clId="{1901562C-6ADE-4A86-B323-2A68AAE89CEC}" dt="2022-11-27T18:32:12.592" v="23" actId="478"/>
          <ac:picMkLst>
            <pc:docMk/>
            <pc:sldMk cId="0" sldId="315"/>
            <ac:picMk id="1032" creationId="{00000000-0000-0000-0000-000000000000}"/>
          </ac:picMkLst>
        </pc:picChg>
      </pc:sldChg>
      <pc:sldChg chg="del">
        <pc:chgData name="P Kyteas" userId="50ed48d6b988d59b" providerId="LiveId" clId="{1901562C-6ADE-4A86-B323-2A68AAE89CEC}" dt="2022-11-27T18:33:13.452" v="34" actId="47"/>
        <pc:sldMkLst>
          <pc:docMk/>
          <pc:sldMk cId="0" sldId="316"/>
        </pc:sldMkLst>
      </pc:sldChg>
      <pc:sldChg chg="addSp delSp modSp mod">
        <pc:chgData name="P Kyteas" userId="50ed48d6b988d59b" providerId="LiveId" clId="{1901562C-6ADE-4A86-B323-2A68AAE89CEC}" dt="2022-11-27T18:34:38.163" v="133" actId="1076"/>
        <pc:sldMkLst>
          <pc:docMk/>
          <pc:sldMk cId="0" sldId="319"/>
        </pc:sldMkLst>
        <pc:spChg chg="add mod">
          <ac:chgData name="P Kyteas" userId="50ed48d6b988d59b" providerId="LiveId" clId="{1901562C-6ADE-4A86-B323-2A68AAE89CEC}" dt="2022-11-27T18:34:38.163" v="133" actId="1076"/>
          <ac:spMkLst>
            <pc:docMk/>
            <pc:sldMk cId="0" sldId="319"/>
            <ac:spMk id="2" creationId="{5BB71CD6-C7E6-C093-C992-9000ECACA06F}"/>
          </ac:spMkLst>
        </pc:spChg>
        <pc:spChg chg="add mod">
          <ac:chgData name="P Kyteas" userId="50ed48d6b988d59b" providerId="LiveId" clId="{1901562C-6ADE-4A86-B323-2A68AAE89CEC}" dt="2022-11-27T18:34:38.163" v="133" actId="1076"/>
          <ac:spMkLst>
            <pc:docMk/>
            <pc:sldMk cId="0" sldId="319"/>
            <ac:spMk id="3" creationId="{45E302EB-1A82-C8C4-7E7A-5CBAD691AA80}"/>
          </ac:spMkLst>
        </pc:spChg>
        <pc:spChg chg="add mod">
          <ac:chgData name="P Kyteas" userId="50ed48d6b988d59b" providerId="LiveId" clId="{1901562C-6ADE-4A86-B323-2A68AAE89CEC}" dt="2022-11-27T18:34:38.163" v="133" actId="1076"/>
          <ac:spMkLst>
            <pc:docMk/>
            <pc:sldMk cId="0" sldId="319"/>
            <ac:spMk id="4" creationId="{B22AF264-8AFA-7CB1-6C8C-7ED94185A192}"/>
          </ac:spMkLst>
        </pc:spChg>
        <pc:spChg chg="del">
          <ac:chgData name="P Kyteas" userId="50ed48d6b988d59b" providerId="LiveId" clId="{1901562C-6ADE-4A86-B323-2A68AAE89CEC}" dt="2022-11-27T18:33:29.953" v="109" actId="478"/>
          <ac:spMkLst>
            <pc:docMk/>
            <pc:sldMk cId="0" sldId="319"/>
            <ac:spMk id="25" creationId="{00000000-0000-0000-0000-000000000000}"/>
          </ac:spMkLst>
        </pc:spChg>
        <pc:picChg chg="del">
          <ac:chgData name="P Kyteas" userId="50ed48d6b988d59b" providerId="LiveId" clId="{1901562C-6ADE-4A86-B323-2A68AAE89CEC}" dt="2022-11-27T18:34:31.369" v="132" actId="478"/>
          <ac:picMkLst>
            <pc:docMk/>
            <pc:sldMk cId="0" sldId="319"/>
            <ac:picMk id="29" creationId="{00000000-0000-0000-0000-000000000000}"/>
          </ac:picMkLst>
        </pc:picChg>
        <pc:picChg chg="del">
          <ac:chgData name="P Kyteas" userId="50ed48d6b988d59b" providerId="LiveId" clId="{1901562C-6ADE-4A86-B323-2A68AAE89CEC}" dt="2022-11-27T18:34:31.369" v="132" actId="478"/>
          <ac:picMkLst>
            <pc:docMk/>
            <pc:sldMk cId="0" sldId="319"/>
            <ac:picMk id="1027" creationId="{00000000-0000-0000-0000-000000000000}"/>
          </ac:picMkLst>
        </pc:picChg>
        <pc:picChg chg="del">
          <ac:chgData name="P Kyteas" userId="50ed48d6b988d59b" providerId="LiveId" clId="{1901562C-6ADE-4A86-B323-2A68AAE89CEC}" dt="2022-11-27T18:34:31.369" v="132" actId="478"/>
          <ac:picMkLst>
            <pc:docMk/>
            <pc:sldMk cId="0" sldId="319"/>
            <ac:picMk id="51201" creationId="{00000000-0000-0000-0000-000000000000}"/>
          </ac:picMkLst>
        </pc:picChg>
      </pc:sldChg>
      <pc:sldChg chg="ord">
        <pc:chgData name="P Kyteas" userId="50ed48d6b988d59b" providerId="LiveId" clId="{1901562C-6ADE-4A86-B323-2A68AAE89CEC}" dt="2022-11-27T18:47:35.044" v="152"/>
        <pc:sldMkLst>
          <pc:docMk/>
          <pc:sldMk cId="0" sldId="321"/>
        </pc:sldMkLst>
      </pc:sldChg>
      <pc:sldChg chg="delSp modSp mod">
        <pc:chgData name="P Kyteas" userId="50ed48d6b988d59b" providerId="LiveId" clId="{1901562C-6ADE-4A86-B323-2A68AAE89CEC}" dt="2022-11-27T18:35:15.492" v="150" actId="20577"/>
        <pc:sldMkLst>
          <pc:docMk/>
          <pc:sldMk cId="0" sldId="328"/>
        </pc:sldMkLst>
        <pc:spChg chg="mod">
          <ac:chgData name="P Kyteas" userId="50ed48d6b988d59b" providerId="LiveId" clId="{1901562C-6ADE-4A86-B323-2A68AAE89CEC}" dt="2022-11-27T18:35:15.492" v="150" actId="20577"/>
          <ac:spMkLst>
            <pc:docMk/>
            <pc:sldMk cId="0" sldId="328"/>
            <ac:spMk id="27" creationId="{00000000-0000-0000-0000-000000000000}"/>
          </ac:spMkLst>
        </pc:spChg>
        <pc:picChg chg="del">
          <ac:chgData name="P Kyteas" userId="50ed48d6b988d59b" providerId="LiveId" clId="{1901562C-6ADE-4A86-B323-2A68AAE89CEC}" dt="2022-11-27T18:34:52.770" v="134" actId="478"/>
          <ac:picMkLst>
            <pc:docMk/>
            <pc:sldMk cId="0" sldId="328"/>
            <ac:picMk id="29" creationId="{00000000-0000-0000-0000-000000000000}"/>
          </ac:picMkLst>
        </pc:picChg>
      </pc:sldChg>
      <pc:sldChg chg="addSp modSp mod">
        <pc:chgData name="P Kyteas" userId="50ed48d6b988d59b" providerId="LiveId" clId="{1901562C-6ADE-4A86-B323-2A68AAE89CEC}" dt="2022-11-27T19:21:15.527" v="194" actId="255"/>
        <pc:sldMkLst>
          <pc:docMk/>
          <pc:sldMk cId="2964789670" sldId="331"/>
        </pc:sldMkLst>
        <pc:spChg chg="add mod">
          <ac:chgData name="P Kyteas" userId="50ed48d6b988d59b" providerId="LiveId" clId="{1901562C-6ADE-4A86-B323-2A68AAE89CEC}" dt="2022-11-27T19:21:15.527" v="194" actId="255"/>
          <ac:spMkLst>
            <pc:docMk/>
            <pc:sldMk cId="2964789670" sldId="331"/>
            <ac:spMk id="3" creationId="{FBFAD024-31C1-E3E6-46C2-070A850B21E1}"/>
          </ac:spMkLst>
        </pc:spChg>
      </pc:sldChg>
      <pc:sldChg chg="del">
        <pc:chgData name="P Kyteas" userId="50ed48d6b988d59b" providerId="LiveId" clId="{1901562C-6ADE-4A86-B323-2A68AAE89CEC}" dt="2022-11-27T18:49:08.882" v="153" actId="47"/>
        <pc:sldMkLst>
          <pc:docMk/>
          <pc:sldMk cId="3784586335" sldId="331"/>
        </pc:sldMkLst>
      </pc:sldChg>
    </pc:docChg>
  </pc:docChgLst>
  <pc:docChgLst>
    <pc:chgData name="P Kyteas" userId="50ed48d6b988d59b" providerId="LiveId" clId="{A2A01079-615F-40A8-ABD1-61D38B8C95CE}"/>
    <pc:docChg chg="custSel delSld modSld">
      <pc:chgData name="P Kyteas" userId="50ed48d6b988d59b" providerId="LiveId" clId="{A2A01079-615F-40A8-ABD1-61D38B8C95CE}" dt="2022-11-28T05:05:14.045" v="12" actId="47"/>
      <pc:docMkLst>
        <pc:docMk/>
      </pc:docMkLst>
      <pc:sldChg chg="addSp delSp modSp del mod">
        <pc:chgData name="P Kyteas" userId="50ed48d6b988d59b" providerId="LiveId" clId="{A2A01079-615F-40A8-ABD1-61D38B8C95CE}" dt="2022-11-28T05:04:05.034" v="1" actId="47"/>
        <pc:sldMkLst>
          <pc:docMk/>
          <pc:sldMk cId="0" sldId="256"/>
        </pc:sldMkLst>
        <pc:spChg chg="del">
          <ac:chgData name="P Kyteas" userId="50ed48d6b988d59b" providerId="LiveId" clId="{A2A01079-615F-40A8-ABD1-61D38B8C95CE}" dt="2022-11-28T05:03:48.615" v="0" actId="478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P Kyteas" userId="50ed48d6b988d59b" providerId="LiveId" clId="{A2A01079-615F-40A8-ABD1-61D38B8C95CE}" dt="2022-11-28T05:03:48.615" v="0" actId="478"/>
          <ac:spMkLst>
            <pc:docMk/>
            <pc:sldMk cId="0" sldId="256"/>
            <ac:spMk id="5" creationId="{E74936B6-C558-DF80-2011-C028B4C1FC23}"/>
          </ac:spMkLst>
        </pc:spChg>
      </pc:sldChg>
      <pc:sldChg chg="del">
        <pc:chgData name="P Kyteas" userId="50ed48d6b988d59b" providerId="LiveId" clId="{A2A01079-615F-40A8-ABD1-61D38B8C95CE}" dt="2022-11-28T05:05:14.045" v="12" actId="47"/>
        <pc:sldMkLst>
          <pc:docMk/>
          <pc:sldMk cId="0" sldId="312"/>
        </pc:sldMkLst>
      </pc:sldChg>
      <pc:sldChg chg="del">
        <pc:chgData name="P Kyteas" userId="50ed48d6b988d59b" providerId="LiveId" clId="{A2A01079-615F-40A8-ABD1-61D38B8C95CE}" dt="2022-11-28T05:05:05.490" v="5" actId="47"/>
        <pc:sldMkLst>
          <pc:docMk/>
          <pc:sldMk cId="0" sldId="313"/>
        </pc:sldMkLst>
      </pc:sldChg>
      <pc:sldChg chg="del">
        <pc:chgData name="P Kyteas" userId="50ed48d6b988d59b" providerId="LiveId" clId="{A2A01079-615F-40A8-ABD1-61D38B8C95CE}" dt="2022-11-28T05:05:00.282" v="3" actId="47"/>
        <pc:sldMkLst>
          <pc:docMk/>
          <pc:sldMk cId="0" sldId="314"/>
        </pc:sldMkLst>
      </pc:sldChg>
      <pc:sldChg chg="del">
        <pc:chgData name="P Kyteas" userId="50ed48d6b988d59b" providerId="LiveId" clId="{A2A01079-615F-40A8-ABD1-61D38B8C95CE}" dt="2022-11-28T05:05:02.571" v="4" actId="47"/>
        <pc:sldMkLst>
          <pc:docMk/>
          <pc:sldMk cId="0" sldId="315"/>
        </pc:sldMkLst>
      </pc:sldChg>
      <pc:sldChg chg="del">
        <pc:chgData name="P Kyteas" userId="50ed48d6b988d59b" providerId="LiveId" clId="{A2A01079-615F-40A8-ABD1-61D38B8C95CE}" dt="2022-11-28T05:04:54.915" v="2" actId="47"/>
        <pc:sldMkLst>
          <pc:docMk/>
          <pc:sldMk cId="0" sldId="317"/>
        </pc:sldMkLst>
      </pc:sldChg>
      <pc:sldChg chg="del">
        <pc:chgData name="P Kyteas" userId="50ed48d6b988d59b" providerId="LiveId" clId="{A2A01079-615F-40A8-ABD1-61D38B8C95CE}" dt="2022-11-28T05:05:13.137" v="11" actId="47"/>
        <pc:sldMkLst>
          <pc:docMk/>
          <pc:sldMk cId="0" sldId="319"/>
        </pc:sldMkLst>
      </pc:sldChg>
      <pc:sldChg chg="del">
        <pc:chgData name="P Kyteas" userId="50ed48d6b988d59b" providerId="LiveId" clId="{A2A01079-615F-40A8-ABD1-61D38B8C95CE}" dt="2022-11-28T05:05:12.246" v="10" actId="47"/>
        <pc:sldMkLst>
          <pc:docMk/>
          <pc:sldMk cId="0" sldId="320"/>
        </pc:sldMkLst>
      </pc:sldChg>
      <pc:sldChg chg="del">
        <pc:chgData name="P Kyteas" userId="50ed48d6b988d59b" providerId="LiveId" clId="{A2A01079-615F-40A8-ABD1-61D38B8C95CE}" dt="2022-11-28T05:05:11.264" v="9" actId="47"/>
        <pc:sldMkLst>
          <pc:docMk/>
          <pc:sldMk cId="0" sldId="327"/>
        </pc:sldMkLst>
      </pc:sldChg>
      <pc:sldChg chg="del">
        <pc:chgData name="P Kyteas" userId="50ed48d6b988d59b" providerId="LiveId" clId="{A2A01079-615F-40A8-ABD1-61D38B8C95CE}" dt="2022-11-28T05:05:10.337" v="8" actId="47"/>
        <pc:sldMkLst>
          <pc:docMk/>
          <pc:sldMk cId="0" sldId="328"/>
        </pc:sldMkLst>
      </pc:sldChg>
      <pc:sldChg chg="del">
        <pc:chgData name="P Kyteas" userId="50ed48d6b988d59b" providerId="LiveId" clId="{A2A01079-615F-40A8-ABD1-61D38B8C95CE}" dt="2022-11-28T05:05:07.943" v="6" actId="47"/>
        <pc:sldMkLst>
          <pc:docMk/>
          <pc:sldMk cId="0" sldId="329"/>
        </pc:sldMkLst>
      </pc:sldChg>
      <pc:sldChg chg="del">
        <pc:chgData name="P Kyteas" userId="50ed48d6b988d59b" providerId="LiveId" clId="{A2A01079-615F-40A8-ABD1-61D38B8C95CE}" dt="2022-11-28T05:05:09.222" v="7" actId="47"/>
        <pc:sldMkLst>
          <pc:docMk/>
          <pc:sldMk cId="0" sldId="33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500034" y="1357298"/>
            <a:ext cx="392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/>
              <a:t>Όλα</a:t>
            </a:r>
            <a:r>
              <a:rPr lang="el-GR" sz="2800" dirty="0"/>
              <a:t> τα υλικά </a:t>
            </a:r>
            <a:r>
              <a:rPr lang="el-GR" sz="2800" u="sng" dirty="0"/>
              <a:t>σώματα</a:t>
            </a:r>
            <a:r>
              <a:rPr lang="el-GR" sz="2800" dirty="0"/>
              <a:t> και σωματίδια </a:t>
            </a:r>
            <a:r>
              <a:rPr lang="el-GR" sz="2800" u="sng" dirty="0"/>
              <a:t>έχουν </a:t>
            </a:r>
            <a:r>
              <a:rPr lang="el-GR" sz="2800" u="sng" dirty="0" err="1">
                <a:solidFill>
                  <a:srgbClr val="FF0000"/>
                </a:solidFill>
              </a:rPr>
              <a:t>μάζα</a:t>
            </a:r>
            <a:r>
              <a:rPr lang="el-GR" sz="2800" dirty="0" err="1"/>
              <a:t>…….έναν</a:t>
            </a:r>
            <a:r>
              <a:rPr lang="el-GR" sz="2800" dirty="0"/>
              <a:t> αριθμό….</a:t>
            </a:r>
            <a:endParaRPr lang="en-US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ΜΑΖΑ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5143504" y="578645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Στη φυσική </a:t>
            </a:r>
            <a:r>
              <a:rPr lang="el-GR" u="sng" dirty="0"/>
              <a:t>σωματίδια</a:t>
            </a:r>
            <a:r>
              <a:rPr lang="el-GR" dirty="0"/>
              <a:t> είναι τα πρωτόνια, τα ηλεκτρόνια τα άτομα, ιόντα……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857232"/>
            <a:ext cx="2866627" cy="267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72008"/>
            <a:ext cx="3538544" cy="205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ΟΓΚΟΣ</a:t>
            </a:r>
            <a:endParaRPr lang="en-US" sz="32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785786" y="1071546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Ο </a:t>
            </a:r>
            <a:r>
              <a:rPr lang="el-GR" sz="2400" b="1" u="sng" dirty="0">
                <a:solidFill>
                  <a:schemeClr val="accent1">
                    <a:lumMod val="75000"/>
                  </a:schemeClr>
                </a:solidFill>
              </a:rPr>
              <a:t>όγκος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  είναι ένας αριθμός που δείχνει </a:t>
            </a:r>
            <a:r>
              <a:rPr lang="el-GR" sz="2400" b="1" u="sng" dirty="0">
                <a:solidFill>
                  <a:schemeClr val="accent1">
                    <a:lumMod val="75000"/>
                  </a:schemeClr>
                </a:solidFill>
              </a:rPr>
              <a:t>πόσο χώρο «πιάνει»  ένα σώμα…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1335" y="2643182"/>
            <a:ext cx="3812665" cy="39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500826" y="521495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μπαλόνι</a:t>
            </a:r>
            <a:endParaRPr lang="en-US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357826"/>
            <a:ext cx="1285884" cy="11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1142976" y="60722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ξύστρα</a:t>
            </a:r>
            <a:endParaRPr lang="en-US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214282" y="2428868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…το μπαλόνι  έχει περισσότερο  όγκο από την   ξύστρα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ΟΓΚΟΣ</a:t>
            </a:r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1335" y="2643182"/>
            <a:ext cx="3812665" cy="39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500826" y="521495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μπαλόνι</a:t>
            </a:r>
            <a:endParaRPr lang="en-US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357826"/>
            <a:ext cx="1285884" cy="11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1142976" y="60722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ξύστρα</a:t>
            </a:r>
            <a:endParaRPr lang="en-US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71472" y="1643050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…το μπαλόνι  έχει μικρότερη  μάζα   από την   ξύστρα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ΕΠΙΦΑΝΕΙΕΣ</a:t>
            </a:r>
            <a:endParaRPr lang="en-US" sz="32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00034" y="135729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Μονάδες μέτρησης επιφανειών</a:t>
            </a:r>
            <a:endParaRPr lang="en-US" sz="28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785786" y="2285992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1 </a:t>
            </a:r>
            <a:r>
              <a:rPr lang="en-US" sz="3200" b="1" dirty="0">
                <a:solidFill>
                  <a:srgbClr val="FF0000"/>
                </a:solidFill>
              </a:rPr>
              <a:t>m</a:t>
            </a:r>
            <a:r>
              <a:rPr lang="el-GR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  = </a:t>
            </a:r>
            <a:r>
              <a:rPr lang="el-GR" sz="3200" b="1" dirty="0">
                <a:solidFill>
                  <a:srgbClr val="FF0000"/>
                </a:solidFill>
              </a:rPr>
              <a:t>τετραγωνικό  μέτρο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71472" y="357187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l-GR" sz="2400" b="1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= 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είναι ο χώρος που «πιάνει»  ένα τετράγωνο που όλες οι πλευρές  του  είναι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 (1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 μέτρο)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7929586" y="5143512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16" name="15 - Ορθογώνιο"/>
          <p:cNvSpPr/>
          <p:nvPr/>
        </p:nvSpPr>
        <p:spPr>
          <a:xfrm>
            <a:off x="5857884" y="4643446"/>
            <a:ext cx="2000264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TextBox"/>
          <p:cNvSpPr txBox="1"/>
          <p:nvPr/>
        </p:nvSpPr>
        <p:spPr>
          <a:xfrm>
            <a:off x="6357950" y="4143380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19" name="18 - TextBox"/>
          <p:cNvSpPr txBox="1"/>
          <p:nvPr/>
        </p:nvSpPr>
        <p:spPr>
          <a:xfrm>
            <a:off x="5286380" y="5572140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6643702" y="6488668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16" grpId="0" animBg="1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ΕΠΙΦΑΝΕΙΕΣ</a:t>
            </a:r>
            <a:endParaRPr lang="en-US" sz="32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00034" y="135729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Μονάδες μέτρησης επιφανειών</a:t>
            </a:r>
            <a:endParaRPr lang="en-US" sz="28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785786" y="2285992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1 </a:t>
            </a:r>
            <a:r>
              <a:rPr lang="en-US" sz="2800" b="1" dirty="0">
                <a:solidFill>
                  <a:srgbClr val="FF0000"/>
                </a:solidFill>
              </a:rPr>
              <a:t>cm</a:t>
            </a:r>
            <a:r>
              <a:rPr lang="el-GR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 = </a:t>
            </a:r>
            <a:r>
              <a:rPr lang="el-GR" sz="2800" b="1" dirty="0">
                <a:solidFill>
                  <a:srgbClr val="FF0000"/>
                </a:solidFill>
              </a:rPr>
              <a:t>τετραγωνικό  εκατοστό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71472" y="357187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cm</a:t>
            </a:r>
            <a:r>
              <a:rPr lang="el-GR" sz="2400" b="1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= 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είναι ο χώρος που «πιάνει»  ένα τετράγωνο που όλες οι πλευρές  του  είναι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cm (1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 εκατοστό)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7929586" y="5143512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cm</a:t>
            </a:r>
          </a:p>
        </p:txBody>
      </p:sp>
      <p:sp>
        <p:nvSpPr>
          <p:cNvPr id="16" name="15 - Ορθογώνιο"/>
          <p:cNvSpPr/>
          <p:nvPr/>
        </p:nvSpPr>
        <p:spPr>
          <a:xfrm>
            <a:off x="5857884" y="4643446"/>
            <a:ext cx="2000264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TextBox"/>
          <p:cNvSpPr txBox="1"/>
          <p:nvPr/>
        </p:nvSpPr>
        <p:spPr>
          <a:xfrm>
            <a:off x="6357950" y="4143380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cm</a:t>
            </a:r>
          </a:p>
        </p:txBody>
      </p:sp>
      <p:sp>
        <p:nvSpPr>
          <p:cNvPr id="19" name="18 - TextBox"/>
          <p:cNvSpPr txBox="1"/>
          <p:nvPr/>
        </p:nvSpPr>
        <p:spPr>
          <a:xfrm>
            <a:off x="5286380" y="5572140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cm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6643702" y="6488668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cm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6" grpId="0" animBg="1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ΕΠΙΦΑΝΕΙΕΣ</a:t>
            </a:r>
            <a:endParaRPr lang="en-US" sz="32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1357290" y="1071546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Το φυσικό μέγεθος εμβαδόν έχει μονάδες μέτρησης</a:t>
            </a:r>
            <a:endParaRPr lang="en-US" sz="28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928662" y="4071942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1 </a:t>
            </a:r>
            <a:r>
              <a:rPr lang="en-US" sz="2800" b="1" dirty="0">
                <a:solidFill>
                  <a:srgbClr val="FF0000"/>
                </a:solidFill>
              </a:rPr>
              <a:t>cm</a:t>
            </a:r>
            <a:r>
              <a:rPr lang="el-GR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τετραγωνικό  εκατοστό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1071538" y="6072206"/>
            <a:ext cx="85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cm</a:t>
            </a:r>
          </a:p>
        </p:txBody>
      </p:sp>
      <p:sp>
        <p:nvSpPr>
          <p:cNvPr id="16" name="15 - Ορθογώνιο"/>
          <p:cNvSpPr/>
          <p:nvPr/>
        </p:nvSpPr>
        <p:spPr>
          <a:xfrm>
            <a:off x="1000100" y="557214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TextBox"/>
          <p:cNvSpPr txBox="1"/>
          <p:nvPr/>
        </p:nvSpPr>
        <p:spPr>
          <a:xfrm>
            <a:off x="285720" y="564357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cm</a:t>
            </a: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5400000">
            <a:off x="1428728" y="2500306"/>
            <a:ext cx="171451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6929454" y="2786058"/>
            <a:ext cx="1428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1 </a:t>
            </a:r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l-GR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τετραγωνικό  μέτρο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7000892" y="6215082"/>
            <a:ext cx="85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m</a:t>
            </a:r>
          </a:p>
        </p:txBody>
      </p:sp>
      <p:sp>
        <p:nvSpPr>
          <p:cNvPr id="23" name="22 - Ορθογώνιο"/>
          <p:cNvSpPr/>
          <p:nvPr/>
        </p:nvSpPr>
        <p:spPr>
          <a:xfrm>
            <a:off x="6072198" y="4071942"/>
            <a:ext cx="2143140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TextBox"/>
          <p:cNvSpPr txBox="1"/>
          <p:nvPr/>
        </p:nvSpPr>
        <p:spPr>
          <a:xfrm>
            <a:off x="8358214" y="478632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m</a:t>
            </a:r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>
            <a:off x="5572132" y="2000240"/>
            <a:ext cx="121444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6" grpId="0" animBg="1"/>
      <p:bldP spid="18" grpId="0"/>
      <p:bldP spid="21" grpId="0"/>
      <p:bldP spid="22" grpId="0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ΕΠΙΦΑΝΕΙΕΣ</a:t>
            </a:r>
            <a:endParaRPr lang="en-US" sz="32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00034" y="1071546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Εμβαδόν επιφανειών</a:t>
            </a:r>
            <a:endParaRPr lang="en-US" sz="2800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357158" y="428625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τετράγωνο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857224" y="2428868"/>
            <a:ext cx="2000264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4857752" y="2357430"/>
            <a:ext cx="3786214" cy="17145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TextBox"/>
          <p:cNvSpPr txBox="1"/>
          <p:nvPr/>
        </p:nvSpPr>
        <p:spPr>
          <a:xfrm>
            <a:off x="5857884" y="428625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ορθογώνιο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ΕΠΙΦΑΝΕΙΕΣ</a:t>
            </a:r>
            <a:endParaRPr lang="en-US" sz="3200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0" y="9286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Εμβαδόν</a:t>
            </a:r>
            <a:r>
              <a:rPr lang="el-GR" sz="2800" dirty="0"/>
              <a:t> είναι ο χώρος   που «πιάνει» …    μια επιφάνεια</a:t>
            </a:r>
            <a:endParaRPr lang="en-US" sz="2800" dirty="0"/>
          </a:p>
        </p:txBody>
      </p:sp>
      <p:sp>
        <p:nvSpPr>
          <p:cNvPr id="11" name="10 - TextBox"/>
          <p:cNvSpPr txBox="1"/>
          <p:nvPr/>
        </p:nvSpPr>
        <p:spPr>
          <a:xfrm>
            <a:off x="1285852" y="285749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Παράδειγμα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28596" y="3500438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Το εμβαδόν ενός τετραγώνου είναι   25</a:t>
            </a:r>
            <a:r>
              <a:rPr lang="en-US" sz="2400" dirty="0"/>
              <a:t>m</a:t>
            </a:r>
            <a:r>
              <a:rPr lang="en-US" sz="2400" baseline="30000" dirty="0"/>
              <a:t>2 </a:t>
            </a:r>
            <a:r>
              <a:rPr lang="en-US" sz="2400" dirty="0"/>
              <a:t> </a:t>
            </a:r>
            <a:r>
              <a:rPr lang="el-GR" sz="2400" dirty="0"/>
              <a:t>(= 25 τετραγωνικά μέτρα)</a:t>
            </a:r>
            <a:endParaRPr lang="en-US" sz="2400" baseline="30000" dirty="0"/>
          </a:p>
        </p:txBody>
      </p:sp>
      <p:sp>
        <p:nvSpPr>
          <p:cNvPr id="15" name="14 - Ορθογώνιο"/>
          <p:cNvSpPr/>
          <p:nvPr/>
        </p:nvSpPr>
        <p:spPr>
          <a:xfrm>
            <a:off x="2857488" y="4786322"/>
            <a:ext cx="2286016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rot="16200000" flipH="1">
            <a:off x="2964645" y="4107661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ΕΠΙΦΑΝΕΙΕΣ</a:t>
            </a:r>
            <a:endParaRPr lang="en-US" sz="3200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1428728" y="1000108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Για να βρω το εμβαδόν σε τετράγωνα   …και ορθογώνια … πολλαπλασιάζω τις  δυο πλευρές ….. ακολουθούν  παραδείγματα….</a:t>
            </a:r>
            <a:endParaRPr lang="en-US" sz="2400" dirty="0"/>
          </a:p>
        </p:txBody>
      </p:sp>
      <p:sp>
        <p:nvSpPr>
          <p:cNvPr id="9" name="8 - Ορθογώνιο"/>
          <p:cNvSpPr/>
          <p:nvPr/>
        </p:nvSpPr>
        <p:spPr>
          <a:xfrm>
            <a:off x="785786" y="3857628"/>
            <a:ext cx="2000264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5000628" y="3214686"/>
            <a:ext cx="3786214" cy="17145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ΕΠΙΦΑΝΕΙΕΣ</a:t>
            </a:r>
            <a:endParaRPr lang="en-US" sz="3200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785786" y="2786058"/>
            <a:ext cx="2000264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- TextBox"/>
          <p:cNvSpPr txBox="1"/>
          <p:nvPr/>
        </p:nvSpPr>
        <p:spPr>
          <a:xfrm>
            <a:off x="428596" y="107154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Άσκηση 1</a:t>
            </a:r>
          </a:p>
          <a:p>
            <a:r>
              <a:rPr lang="el-GR" sz="2400" dirty="0"/>
              <a:t>Να βρείτε το εμβαδόν του παρακάτω τετραγώνου, που η κάθε</a:t>
            </a:r>
            <a:r>
              <a:rPr lang="en-US" sz="2400" dirty="0"/>
              <a:t> </a:t>
            </a:r>
            <a:r>
              <a:rPr lang="el-GR" sz="2400" dirty="0"/>
              <a:t>του πλευρά είναι 2</a:t>
            </a:r>
            <a:r>
              <a:rPr lang="en-US" sz="2400" dirty="0"/>
              <a:t>m</a:t>
            </a:r>
            <a:r>
              <a:rPr lang="el-GR" sz="2400" dirty="0"/>
              <a:t>:</a:t>
            </a:r>
            <a:endParaRPr lang="en-US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2928926" y="3357562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2</a:t>
            </a:r>
            <a:r>
              <a:rPr lang="en-US" dirty="0"/>
              <a:t>m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500166" y="4714884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2</a:t>
            </a:r>
            <a:r>
              <a:rPr lang="en-US" dirty="0"/>
              <a:t>m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214282" y="3143248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2</a:t>
            </a:r>
            <a:r>
              <a:rPr lang="en-US" dirty="0"/>
              <a:t>m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1428728" y="2357430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2</a:t>
            </a:r>
            <a:r>
              <a:rPr lang="en-US" dirty="0"/>
              <a:t>m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5857884" y="407194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Λύση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357554" y="5000636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Εμβαδόν:     </a:t>
            </a:r>
            <a:r>
              <a:rPr lang="el-GR" sz="2400" dirty="0" smtClean="0"/>
              <a:t>2</a:t>
            </a:r>
            <a:r>
              <a:rPr lang="en-US" sz="2400" dirty="0" smtClean="0"/>
              <a:t>  </a:t>
            </a:r>
            <a:r>
              <a:rPr lang="en-US" sz="2400" baseline="30000" dirty="0"/>
              <a:t>. </a:t>
            </a:r>
            <a:r>
              <a:rPr lang="el-GR" sz="2400" dirty="0" smtClean="0"/>
              <a:t>2 </a:t>
            </a:r>
            <a:endParaRPr lang="en-US" sz="2400" baseline="30000" dirty="0"/>
          </a:p>
        </p:txBody>
      </p:sp>
      <p:sp>
        <p:nvSpPr>
          <p:cNvPr id="17" name="16 - TextBox"/>
          <p:cNvSpPr txBox="1"/>
          <p:nvPr/>
        </p:nvSpPr>
        <p:spPr>
          <a:xfrm>
            <a:off x="3714712" y="607220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FF0000"/>
                </a:solidFill>
              </a:rPr>
              <a:t>Άρα το εμβαδόν του τετραγώνου είναι  </a:t>
            </a:r>
            <a:r>
              <a:rPr lang="en-US" b="1" i="1" dirty="0">
                <a:solidFill>
                  <a:srgbClr val="FF0000"/>
                </a:solidFill>
              </a:rPr>
              <a:t>4m</a:t>
            </a:r>
            <a:r>
              <a:rPr lang="en-US" b="1" i="1" baseline="30000" dirty="0">
                <a:solidFill>
                  <a:srgbClr val="FF0000"/>
                </a:solidFill>
              </a:rPr>
              <a:t>2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5618365" y="5000636"/>
            <a:ext cx="1096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  4m</a:t>
            </a:r>
            <a:r>
              <a:rPr lang="en-US" sz="2400" baseline="30000" dirty="0"/>
              <a:t>2 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ΕΠΙΦΑΝΕΙΕΣ</a:t>
            </a:r>
            <a:endParaRPr lang="en-US" sz="3200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285720" y="2714620"/>
            <a:ext cx="3500462" cy="1285884"/>
          </a:xfrm>
          <a:prstGeom prst="rect">
            <a:avLst/>
          </a:prstGeom>
          <a:solidFill>
            <a:srgbClr val="8F0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- TextBox"/>
          <p:cNvSpPr txBox="1"/>
          <p:nvPr/>
        </p:nvSpPr>
        <p:spPr>
          <a:xfrm>
            <a:off x="428596" y="107154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Άσκηση  2</a:t>
            </a:r>
            <a:endParaRPr lang="el-GR" sz="2400" b="1" dirty="0">
              <a:solidFill>
                <a:srgbClr val="FF0000"/>
              </a:solidFill>
            </a:endParaRPr>
          </a:p>
          <a:p>
            <a:r>
              <a:rPr lang="el-GR" sz="2400" dirty="0"/>
              <a:t>Να βρείτε το εμβαδόν του παρακάτω ορθογωνίου , που έχει πλευρές είναι 5</a:t>
            </a:r>
            <a:r>
              <a:rPr lang="en-US" sz="2400" dirty="0"/>
              <a:t>m</a:t>
            </a:r>
            <a:r>
              <a:rPr lang="el-GR" sz="2400" dirty="0"/>
              <a:t> και  2</a:t>
            </a:r>
            <a:r>
              <a:rPr lang="en-US" sz="2400" dirty="0"/>
              <a:t>m</a:t>
            </a:r>
            <a:r>
              <a:rPr lang="el-GR" sz="2400" dirty="0"/>
              <a:t>:</a:t>
            </a:r>
            <a:endParaRPr lang="en-US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3857620" y="3143248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2m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357290" y="4071942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5</a:t>
            </a:r>
            <a:r>
              <a:rPr lang="en-US" dirty="0"/>
              <a:t>m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5857884" y="407194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Λύση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2928926" y="500063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Εμβαδόν:    </a:t>
            </a:r>
            <a:r>
              <a:rPr lang="el-GR" sz="2400" dirty="0" smtClean="0"/>
              <a:t>         5  </a:t>
            </a:r>
            <a:r>
              <a:rPr lang="en-US" sz="2400" baseline="30000" dirty="0" smtClean="0"/>
              <a:t>. </a:t>
            </a:r>
            <a:r>
              <a:rPr lang="el-GR" sz="2400" dirty="0" smtClean="0"/>
              <a:t> </a:t>
            </a:r>
            <a:r>
              <a:rPr lang="en-US" sz="2400" dirty="0" smtClean="0"/>
              <a:t>2</a:t>
            </a:r>
            <a:r>
              <a:rPr lang="el-GR" sz="2400" dirty="0" smtClean="0"/>
              <a:t> </a:t>
            </a:r>
            <a:endParaRPr lang="en-US" sz="2400" baseline="30000" dirty="0"/>
          </a:p>
        </p:txBody>
      </p:sp>
      <p:sp>
        <p:nvSpPr>
          <p:cNvPr id="17" name="16 - TextBox"/>
          <p:cNvSpPr txBox="1"/>
          <p:nvPr/>
        </p:nvSpPr>
        <p:spPr>
          <a:xfrm>
            <a:off x="3714712" y="607220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FF0000"/>
                </a:solidFill>
              </a:rPr>
              <a:t>Άρα το εμβαδόν του ορθογωνίου είναι  10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n-US" b="1" i="1" baseline="30000" dirty="0">
                <a:solidFill>
                  <a:srgbClr val="FF0000"/>
                </a:solidFill>
              </a:rPr>
              <a:t>2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5786446" y="5000636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  10m</a:t>
            </a:r>
            <a:r>
              <a:rPr lang="en-US" sz="2400" baseline="30000" dirty="0"/>
              <a:t>2 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0" y="785794"/>
            <a:ext cx="8501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Η </a:t>
            </a:r>
            <a:r>
              <a:rPr lang="el-GR" sz="2800" u="sng" dirty="0"/>
              <a:t>μάζα</a:t>
            </a:r>
            <a:r>
              <a:rPr lang="el-GR" sz="2800" dirty="0"/>
              <a:t> ενός υλικού σώματος είναι ένας </a:t>
            </a:r>
            <a:r>
              <a:rPr lang="el-GR" sz="2800" u="sng" dirty="0"/>
              <a:t>αριθμός</a:t>
            </a:r>
            <a:r>
              <a:rPr lang="el-GR" sz="2800" dirty="0"/>
              <a:t> που δείχνει από </a:t>
            </a:r>
            <a:r>
              <a:rPr lang="el-GR" sz="2800" u="sng" dirty="0"/>
              <a:t>πόση ύλη αποτελείται το σώμα.</a:t>
            </a:r>
            <a:endParaRPr lang="en-US" sz="28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ΜΑΖΑ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28596" y="2571744"/>
            <a:ext cx="3071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/>
              <a:t>Παράδειγμα</a:t>
            </a:r>
            <a:r>
              <a:rPr lang="el-GR" sz="2800" dirty="0"/>
              <a:t> η μάζα της </a:t>
            </a:r>
            <a:r>
              <a:rPr lang="el-GR" sz="2800" u="sng" dirty="0"/>
              <a:t>γης</a:t>
            </a:r>
            <a:r>
              <a:rPr lang="el-GR" sz="2800" dirty="0"/>
              <a:t> θα είναι πολύ μεγαλύτερη από τη μάζα ενός </a:t>
            </a:r>
            <a:r>
              <a:rPr lang="el-GR" sz="2800" u="sng" dirty="0"/>
              <a:t>φορτηγού</a:t>
            </a:r>
            <a:r>
              <a:rPr lang="el-GR" sz="2800" dirty="0"/>
              <a:t>.</a:t>
            </a:r>
            <a:endParaRPr lang="en-US" sz="28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4692" y="2071678"/>
            <a:ext cx="4711712" cy="440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139713"/>
            <a:ext cx="2424115" cy="171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ΟΓΚΟΣ</a:t>
            </a:r>
            <a:endParaRPr lang="en-US" sz="32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00034" y="135729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Μονάδες μέτρησης όγκου</a:t>
            </a:r>
            <a:endParaRPr lang="en-US" sz="28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785786" y="228599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=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κυβικό  μέτρο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71472" y="357187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=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κυβικό  μέτρο  είναι ο χώρος που «πιάνει»  ένας  κύβος  που όλες  οι ακμές του είναι 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 (1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μέτρο)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071942"/>
            <a:ext cx="2100278" cy="175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TextBox"/>
          <p:cNvSpPr txBox="1"/>
          <p:nvPr/>
        </p:nvSpPr>
        <p:spPr>
          <a:xfrm>
            <a:off x="7143768" y="5429264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7643834" y="4643446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6143636" y="5643578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19" name="18 - TextBox"/>
          <p:cNvSpPr txBox="1"/>
          <p:nvPr/>
        </p:nvSpPr>
        <p:spPr>
          <a:xfrm>
            <a:off x="6643702" y="3857628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6000760" y="4357694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21" name="20 - TextBox"/>
          <p:cNvSpPr txBox="1"/>
          <p:nvPr/>
        </p:nvSpPr>
        <p:spPr>
          <a:xfrm>
            <a:off x="5643570" y="4000504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ΟΓΚΟΣ</a:t>
            </a:r>
            <a:endParaRPr lang="en-US" sz="32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00034" y="135729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Μονάδες μέτρησης όγκου</a:t>
            </a:r>
            <a:endParaRPr lang="en-US" sz="28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785786" y="2285992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cm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=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κυβικό  εκατοστό  =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ml  =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</a:rPr>
              <a:t>εμ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 ελ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71472" y="357187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ml  = 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είναι ο χώρος που «πιάνει»  ένας  κύβος  που όλες  οι ακμές του είναι 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cm (1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εκατοστό)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857760"/>
            <a:ext cx="1071570" cy="8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TextBox"/>
          <p:cNvSpPr txBox="1"/>
          <p:nvPr/>
        </p:nvSpPr>
        <p:spPr>
          <a:xfrm>
            <a:off x="7072330" y="5072074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1cm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6215074" y="4572008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1cm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5857884" y="5572140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1cm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7" grpId="0"/>
      <p:bldP spid="17" grpId="1"/>
      <p:bldP spid="14" grpId="0"/>
      <p:bldP spid="14" grpId="1"/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ΟΓΚΟΣ</a:t>
            </a:r>
            <a:endParaRPr lang="en-US" sz="32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00034" y="135729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Μονάδες μέτρησης όγκου</a:t>
            </a:r>
            <a:endParaRPr lang="en-US" sz="28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928662" y="2143116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L=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 1λίτρο = 1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dm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κυβικό 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δέκατο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71472" y="357187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L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= 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είναι ο χώρος που «πιάνει»  ένας  κύβος  που όλες  οι ακμές του είναι 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cm (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cm=1dm)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071942"/>
            <a:ext cx="2100278" cy="175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- TextBox"/>
          <p:cNvSpPr txBox="1"/>
          <p:nvPr/>
        </p:nvSpPr>
        <p:spPr>
          <a:xfrm>
            <a:off x="7143768" y="5429264"/>
            <a:ext cx="868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10cm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7643834" y="4643446"/>
            <a:ext cx="868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10cm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6143636" y="5643578"/>
            <a:ext cx="868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10cm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6643702" y="3857628"/>
            <a:ext cx="868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10cm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6000760" y="4357694"/>
            <a:ext cx="868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10cm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5857884" y="4071942"/>
            <a:ext cx="642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10cm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ΟΓΚΟΣ</a:t>
            </a:r>
            <a:endParaRPr lang="en-US" sz="32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1357290" y="1071546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Το φυσικό μέγεθος </a:t>
            </a:r>
            <a:r>
              <a:rPr lang="el-GR" sz="2800" b="1" dirty="0">
                <a:solidFill>
                  <a:srgbClr val="FF0000"/>
                </a:solidFill>
              </a:rPr>
              <a:t>όγκος</a:t>
            </a:r>
            <a:r>
              <a:rPr lang="el-GR" sz="2800" b="1" dirty="0"/>
              <a:t> έχει μονάδες μέτρησης</a:t>
            </a:r>
            <a:endParaRPr lang="en-US" sz="28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571472" y="3929066"/>
            <a:ext cx="20717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1 </a:t>
            </a:r>
            <a:r>
              <a:rPr lang="en-US" sz="2800" b="1" dirty="0">
                <a:solidFill>
                  <a:srgbClr val="FF0000"/>
                </a:solidFill>
              </a:rPr>
              <a:t>cm</a:t>
            </a:r>
            <a:r>
              <a:rPr lang="el-GR" sz="2800" b="1" baseline="30000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>
                <a:solidFill>
                  <a:srgbClr val="FF0000"/>
                </a:solidFill>
              </a:rPr>
              <a:t> = 1</a:t>
            </a:r>
            <a:r>
              <a:rPr lang="en-US" sz="2800" b="1" dirty="0">
                <a:solidFill>
                  <a:srgbClr val="FF0000"/>
                </a:solidFill>
              </a:rPr>
              <a:t>ml </a:t>
            </a:r>
            <a:r>
              <a:rPr lang="el-GR" dirty="0">
                <a:solidFill>
                  <a:srgbClr val="FF0000"/>
                </a:solidFill>
              </a:rPr>
              <a:t>κυβικό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εκατοστό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l-GR" dirty="0" err="1">
                <a:solidFill>
                  <a:srgbClr val="FF0000"/>
                </a:solidFill>
              </a:rPr>
              <a:t>εμ</a:t>
            </a:r>
            <a:r>
              <a:rPr lang="el-GR" dirty="0">
                <a:solidFill>
                  <a:srgbClr val="FF0000"/>
                </a:solidFill>
              </a:rPr>
              <a:t> ελ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5400000">
            <a:off x="1428728" y="2500306"/>
            <a:ext cx="171451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6929454" y="2786058"/>
            <a:ext cx="1428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1 </a:t>
            </a:r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l-GR" sz="2800" b="1" baseline="30000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κυβικό μέτρο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>
            <a:off x="5572132" y="2000240"/>
            <a:ext cx="121444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429264"/>
            <a:ext cx="1071570" cy="8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TextBox"/>
          <p:cNvSpPr txBox="1"/>
          <p:nvPr/>
        </p:nvSpPr>
        <p:spPr>
          <a:xfrm>
            <a:off x="1643042" y="5643578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1cm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1214414" y="6143644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1cm</a:t>
            </a:r>
          </a:p>
        </p:txBody>
      </p:sp>
      <p:sp>
        <p:nvSpPr>
          <p:cNvPr id="25" name="24 - TextBox"/>
          <p:cNvSpPr txBox="1"/>
          <p:nvPr/>
        </p:nvSpPr>
        <p:spPr>
          <a:xfrm>
            <a:off x="500034" y="5286388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1cm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071942"/>
            <a:ext cx="2100278" cy="175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27 - TextBox"/>
          <p:cNvSpPr txBox="1"/>
          <p:nvPr/>
        </p:nvSpPr>
        <p:spPr>
          <a:xfrm>
            <a:off x="7143768" y="5429264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29" name="28 - TextBox"/>
          <p:cNvSpPr txBox="1"/>
          <p:nvPr/>
        </p:nvSpPr>
        <p:spPr>
          <a:xfrm>
            <a:off x="7643834" y="4643446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30" name="29 - TextBox"/>
          <p:cNvSpPr txBox="1"/>
          <p:nvPr/>
        </p:nvSpPr>
        <p:spPr>
          <a:xfrm>
            <a:off x="6143636" y="5643578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31" name="30 - TextBox"/>
          <p:cNvSpPr txBox="1"/>
          <p:nvPr/>
        </p:nvSpPr>
        <p:spPr>
          <a:xfrm>
            <a:off x="6643702" y="3857628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32" name="31 - TextBox"/>
          <p:cNvSpPr txBox="1"/>
          <p:nvPr/>
        </p:nvSpPr>
        <p:spPr>
          <a:xfrm>
            <a:off x="6000760" y="4357694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33" name="32 - TextBox"/>
          <p:cNvSpPr txBox="1"/>
          <p:nvPr/>
        </p:nvSpPr>
        <p:spPr>
          <a:xfrm>
            <a:off x="5643570" y="4000504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19" grpId="0"/>
      <p:bldP spid="20" grpId="0"/>
      <p:bldP spid="25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ΟΓΚΟΣ</a:t>
            </a:r>
            <a:endParaRPr lang="en-US" sz="32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214282" y="335756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κύβος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5400000">
            <a:off x="572266" y="299957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5286380" y="3643314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Ορθογώνιο παραλληλεπίπεδο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 rot="16200000" flipH="1">
            <a:off x="6750859" y="3036091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1071570" cy="8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2"/>
            <a:ext cx="3643338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ΟΓΚΟΣ</a:t>
            </a:r>
            <a:endParaRPr lang="en-US" sz="32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500702"/>
            <a:ext cx="1071570" cy="8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893587"/>
            <a:ext cx="3643338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500034" y="1928802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Για να βρω τον όγκο  σε ένα κύβο  ή ένα ορθογώνιο παραλληλεπίπεδο ….πολλαπλασιάζω τις τρεις ακμές τους…  ακολουθούν παραδείγματα 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0ΓΚΟΣ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71435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Άσκηση </a:t>
            </a:r>
            <a:r>
              <a:rPr lang="el-GR" sz="2400" b="1" dirty="0" smtClean="0">
                <a:solidFill>
                  <a:srgbClr val="FF0000"/>
                </a:solidFill>
              </a:rPr>
              <a:t>3</a:t>
            </a:r>
            <a:endParaRPr lang="el-GR" sz="2400" b="1" dirty="0">
              <a:solidFill>
                <a:srgbClr val="FF0000"/>
              </a:solidFill>
            </a:endParaRPr>
          </a:p>
          <a:p>
            <a:r>
              <a:rPr lang="el-GR" sz="2400" dirty="0"/>
              <a:t>Να βρείτε τον όγκο του παρακάτω κύβου , που η κάθε</a:t>
            </a:r>
            <a:r>
              <a:rPr lang="en-US" sz="2400" dirty="0"/>
              <a:t> </a:t>
            </a:r>
            <a:r>
              <a:rPr lang="el-GR" sz="2400" dirty="0"/>
              <a:t>του ακμή είναι  3</a:t>
            </a:r>
            <a:r>
              <a:rPr lang="en-US" sz="2400" dirty="0"/>
              <a:t>m</a:t>
            </a:r>
            <a:r>
              <a:rPr lang="el-GR" sz="2400" dirty="0"/>
              <a:t>:</a:t>
            </a:r>
            <a:endParaRPr lang="en-US" sz="24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642910" y="3786190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3</a:t>
            </a:r>
            <a:r>
              <a:rPr lang="en-US" dirty="0"/>
              <a:t>m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214282" y="2500306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2</a:t>
            </a:r>
            <a:r>
              <a:rPr lang="en-US" dirty="0"/>
              <a:t>m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2071670" y="2643182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3</a:t>
            </a:r>
            <a:r>
              <a:rPr lang="en-US" dirty="0"/>
              <a:t>m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4286248" y="335756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Λύση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000364" y="478632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Όγκος:     </a:t>
            </a:r>
            <a:r>
              <a:rPr lang="el-GR" sz="2400" dirty="0" smtClean="0"/>
              <a:t> </a:t>
            </a:r>
            <a:endParaRPr lang="en-US" sz="2400" baseline="30000" dirty="0"/>
          </a:p>
        </p:txBody>
      </p:sp>
      <p:sp>
        <p:nvSpPr>
          <p:cNvPr id="17" name="16 - TextBox"/>
          <p:cNvSpPr txBox="1"/>
          <p:nvPr/>
        </p:nvSpPr>
        <p:spPr>
          <a:xfrm>
            <a:off x="3714712" y="607220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FF0000"/>
                </a:solidFill>
              </a:rPr>
              <a:t>Άρα ο όγκος του κύβου είναι  27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l-GR" b="1" i="1" baseline="30000" dirty="0">
                <a:solidFill>
                  <a:srgbClr val="FF0000"/>
                </a:solidFill>
              </a:rPr>
              <a:t>3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4214810" y="4786322"/>
            <a:ext cx="13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</a:t>
            </a:r>
            <a:r>
              <a:rPr lang="en-US" sz="2400" baseline="30000" dirty="0"/>
              <a:t>  </a:t>
            </a:r>
            <a:r>
              <a:rPr lang="el-GR" sz="2400" dirty="0"/>
              <a:t>3</a:t>
            </a:r>
            <a:r>
              <a:rPr lang="en-US" sz="2400" baseline="30000" dirty="0"/>
              <a:t> .</a:t>
            </a:r>
            <a:r>
              <a:rPr lang="en-US" sz="2400" dirty="0"/>
              <a:t> </a:t>
            </a:r>
            <a:r>
              <a:rPr lang="el-GR" sz="2400" dirty="0"/>
              <a:t>3</a:t>
            </a:r>
            <a:r>
              <a:rPr lang="en-US" sz="2400" dirty="0"/>
              <a:t> </a:t>
            </a:r>
            <a:r>
              <a:rPr lang="en-US" sz="2400" baseline="30000" dirty="0"/>
              <a:t>. </a:t>
            </a:r>
            <a:r>
              <a:rPr lang="el-GR" sz="2400" dirty="0"/>
              <a:t>3</a:t>
            </a:r>
            <a:r>
              <a:rPr lang="en-US" sz="2400" dirty="0"/>
              <a:t> </a:t>
            </a:r>
          </a:p>
        </p:txBody>
      </p:sp>
      <p:sp>
        <p:nvSpPr>
          <p:cNvPr id="19" name="18 - Ορθογώνιο"/>
          <p:cNvSpPr/>
          <p:nvPr/>
        </p:nvSpPr>
        <p:spPr>
          <a:xfrm>
            <a:off x="5500694" y="4786322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  </a:t>
            </a:r>
            <a:r>
              <a:rPr lang="el-GR" sz="2400" dirty="0"/>
              <a:t>27 </a:t>
            </a:r>
            <a:r>
              <a:rPr lang="en-US" sz="2400" dirty="0"/>
              <a:t>m</a:t>
            </a:r>
            <a:r>
              <a:rPr lang="el-GR" sz="2400" baseline="30000" dirty="0"/>
              <a:t>3</a:t>
            </a:r>
            <a:r>
              <a:rPr lang="en-US" sz="2400" baseline="30000" dirty="0"/>
              <a:t> </a:t>
            </a:r>
            <a:endParaRPr lang="en-US" sz="24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1928826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1785918" y="3571876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3</a:t>
            </a:r>
            <a:r>
              <a:rPr lang="en-US" dirty="0"/>
              <a:t>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0ΓΚΟΣ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71435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Άσκηση </a:t>
            </a:r>
            <a:r>
              <a:rPr lang="el-GR" sz="2400" b="1" dirty="0" smtClean="0">
                <a:solidFill>
                  <a:srgbClr val="FF0000"/>
                </a:solidFill>
              </a:rPr>
              <a:t>4</a:t>
            </a:r>
            <a:endParaRPr lang="el-GR" sz="2400" b="1" dirty="0">
              <a:solidFill>
                <a:srgbClr val="FF0000"/>
              </a:solidFill>
            </a:endParaRPr>
          </a:p>
          <a:p>
            <a:r>
              <a:rPr lang="el-GR" sz="2400" dirty="0"/>
              <a:t>Να βρείτε τον όγκο του παρακάτω παραλληλεπιπέδου, που έχει ακμές    5</a:t>
            </a:r>
            <a:r>
              <a:rPr lang="en-US" sz="2400" dirty="0"/>
              <a:t>m,   2m,   4m</a:t>
            </a:r>
            <a:r>
              <a:rPr lang="el-GR" sz="2400" dirty="0"/>
              <a:t>:</a:t>
            </a:r>
            <a:endParaRPr lang="en-US" sz="24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3571868" y="3143248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2</a:t>
            </a:r>
            <a:r>
              <a:rPr lang="en-US" dirty="0"/>
              <a:t>m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2857488" y="3857628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4</a:t>
            </a:r>
            <a:r>
              <a:rPr lang="en-US" dirty="0"/>
              <a:t>m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5715008" y="392906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Λύση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214678" y="478632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Όγκος:     </a:t>
            </a:r>
            <a:r>
              <a:rPr lang="el-GR" sz="2400" dirty="0" smtClean="0"/>
              <a:t> </a:t>
            </a:r>
            <a:endParaRPr lang="en-US" sz="2400" baseline="30000" dirty="0"/>
          </a:p>
        </p:txBody>
      </p:sp>
      <p:sp>
        <p:nvSpPr>
          <p:cNvPr id="17" name="16 - TextBox"/>
          <p:cNvSpPr txBox="1"/>
          <p:nvPr/>
        </p:nvSpPr>
        <p:spPr>
          <a:xfrm>
            <a:off x="3714712" y="607220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FF0000"/>
                </a:solidFill>
              </a:rPr>
              <a:t>Άρα ο όγκος του παραλληλεπιπέδου είναι  40 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l-GR" b="1" i="1" baseline="30000" dirty="0">
                <a:solidFill>
                  <a:srgbClr val="FF0000"/>
                </a:solidFill>
              </a:rPr>
              <a:t>3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4214810" y="4786322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 </a:t>
            </a:r>
            <a:r>
              <a:rPr lang="en-US" sz="2400" baseline="30000" dirty="0" smtClean="0"/>
              <a:t>  </a:t>
            </a:r>
            <a:r>
              <a:rPr lang="en-US" sz="2400" dirty="0"/>
              <a:t>5</a:t>
            </a:r>
            <a:r>
              <a:rPr lang="en-US" sz="2400" baseline="30000" dirty="0"/>
              <a:t> .</a:t>
            </a:r>
            <a:r>
              <a:rPr lang="en-US" sz="2400" dirty="0"/>
              <a:t> 4 </a:t>
            </a:r>
            <a:r>
              <a:rPr lang="en-US" sz="2400" baseline="30000" dirty="0"/>
              <a:t>. </a:t>
            </a:r>
            <a:r>
              <a:rPr lang="en-US" sz="2400" dirty="0"/>
              <a:t>2 </a:t>
            </a:r>
            <a:r>
              <a:rPr lang="el-GR" sz="2400" baseline="30000" dirty="0" smtClean="0"/>
              <a:t> </a:t>
            </a:r>
            <a:endParaRPr lang="en-US" sz="2400" dirty="0"/>
          </a:p>
        </p:txBody>
      </p:sp>
      <p:sp>
        <p:nvSpPr>
          <p:cNvPr id="19" name="18 - Ορθογώνιο"/>
          <p:cNvSpPr/>
          <p:nvPr/>
        </p:nvSpPr>
        <p:spPr>
          <a:xfrm>
            <a:off x="5357818" y="4824723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  40</a:t>
            </a:r>
            <a:r>
              <a:rPr lang="el-GR" sz="2400" dirty="0"/>
              <a:t> </a:t>
            </a:r>
            <a:r>
              <a:rPr lang="en-US" sz="2400" dirty="0"/>
              <a:t>m</a:t>
            </a:r>
            <a:r>
              <a:rPr lang="el-GR" sz="2400" baseline="30000" dirty="0"/>
              <a:t>3</a:t>
            </a:r>
            <a:r>
              <a:rPr lang="en-US" sz="2400" baseline="30000" dirty="0"/>
              <a:t> </a:t>
            </a:r>
            <a:endParaRPr lang="en-US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1000100" y="3857628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5m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4"/>
            <a:ext cx="3643338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2214546" y="3824591"/>
            <a:ext cx="450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r>
              <a:rPr lang="el-GR" sz="2400" dirty="0" smtClean="0"/>
              <a:t>    </a:t>
            </a:r>
            <a:r>
              <a:rPr lang="el-GR" sz="2400" dirty="0"/>
              <a:t>γραμμάρια</a:t>
            </a:r>
            <a:r>
              <a:rPr lang="en-US" sz="2400" dirty="0"/>
              <a:t>        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ΜΑΖΑ</a:t>
            </a:r>
            <a:endParaRPr lang="en-US" sz="32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785786" y="1000108"/>
            <a:ext cx="3046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Μονάδες μέτρησης της μάζας: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285852" y="2000240"/>
            <a:ext cx="1013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 </a:t>
            </a:r>
            <a:r>
              <a:rPr lang="el-GR" sz="2400" dirty="0" smtClean="0"/>
              <a:t>κιλά</a:t>
            </a:r>
            <a:endParaRPr lang="el-GR" sz="2400" dirty="0"/>
          </a:p>
        </p:txBody>
      </p:sp>
      <p:sp>
        <p:nvSpPr>
          <p:cNvPr id="6" name="5 - Ορθογώνιο"/>
          <p:cNvSpPr/>
          <p:nvPr/>
        </p:nvSpPr>
        <p:spPr>
          <a:xfrm>
            <a:off x="928662" y="3824591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gr</a:t>
            </a:r>
            <a:endParaRPr lang="el-GR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1714480" y="3824591"/>
            <a:ext cx="328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g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785786" y="2000240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kg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127068"/>
            <a:ext cx="2714612" cy="273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1000100" y="6488668"/>
            <a:ext cx="792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</a:t>
            </a:r>
            <a:r>
              <a:rPr lang="el-GR" u="sng" dirty="0"/>
              <a:t>γη έχει μάζα    περίπου </a:t>
            </a:r>
            <a:r>
              <a:rPr lang="el-GR" dirty="0"/>
              <a:t>6</a:t>
            </a:r>
            <a:r>
              <a:rPr lang="en-US" dirty="0"/>
              <a:t>×10</a:t>
            </a:r>
            <a:r>
              <a:rPr lang="en-US" baseline="30000" dirty="0"/>
              <a:t>24</a:t>
            </a:r>
            <a:r>
              <a:rPr lang="en-US" dirty="0"/>
              <a:t> kg</a:t>
            </a:r>
            <a:r>
              <a:rPr lang="el-GR" dirty="0"/>
              <a:t> =6000000000000000000000000</a:t>
            </a:r>
            <a:r>
              <a:rPr lang="en-US" dirty="0" smtClean="0"/>
              <a:t>kg</a:t>
            </a:r>
            <a:endParaRPr lang="en-US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ΜΑΖΑ</a:t>
            </a:r>
            <a:endParaRPr lang="en-US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3357554" y="1071546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Ένα </a:t>
            </a:r>
            <a:r>
              <a:rPr lang="el-GR" u="sng" dirty="0"/>
              <a:t>βιβλίο</a:t>
            </a:r>
            <a:r>
              <a:rPr lang="el-GR" dirty="0"/>
              <a:t>  μπορεί </a:t>
            </a:r>
            <a:r>
              <a:rPr lang="el-GR" u="sng" dirty="0"/>
              <a:t> να έχει μάζα    </a:t>
            </a:r>
            <a:r>
              <a:rPr lang="el-GR" dirty="0"/>
              <a:t>περίπου   1</a:t>
            </a:r>
            <a:r>
              <a:rPr lang="en-US" dirty="0"/>
              <a:t>kg</a:t>
            </a:r>
            <a:r>
              <a:rPr lang="el-GR" dirty="0"/>
              <a:t>  = 1000</a:t>
            </a:r>
            <a:r>
              <a:rPr lang="en-US" dirty="0" err="1"/>
              <a:t>gr</a:t>
            </a:r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1857388" cy="131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2260" y="142852"/>
            <a:ext cx="2481740" cy="145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0" y="4286256"/>
            <a:ext cx="2071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ένα </a:t>
            </a:r>
            <a:r>
              <a:rPr lang="el-GR" u="sng" dirty="0" smtClean="0"/>
              <a:t>φορτηγό έχει μάζα 3.500</a:t>
            </a:r>
            <a:r>
              <a:rPr lang="en-US" u="sng" dirty="0" smtClean="0"/>
              <a:t> kg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785786" y="428604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ΔΙΑΣΤΑΣΕΙΣ είναι το ..μήκος, το πλάτος και το ύψος 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65" y="1500174"/>
            <a:ext cx="5014947" cy="417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 rot="19172258">
            <a:off x="5156617" y="510199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πλάτος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857488" y="571501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μήκος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 rot="16372983">
            <a:off x="5688541" y="278042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ύψος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ΔΙΑΣΤΑΣΕΙΣ</a:t>
            </a:r>
            <a:endParaRPr lang="en-US" sz="32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285720" y="157161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Ένα σημείο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5 - Έλλειψη"/>
          <p:cNvSpPr/>
          <p:nvPr/>
        </p:nvSpPr>
        <p:spPr>
          <a:xfrm>
            <a:off x="2428860" y="1857364"/>
            <a:ext cx="71438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2786050" y="1857364"/>
            <a:ext cx="135732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4643438" y="1928802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Ένα σημείο δεν έχει καθόλου  διαστάσεις</a:t>
            </a:r>
            <a:endParaRPr lang="en-US" sz="2400" dirty="0"/>
          </a:p>
        </p:txBody>
      </p:sp>
      <p:sp>
        <p:nvSpPr>
          <p:cNvPr id="12" name="11 - TextBox"/>
          <p:cNvSpPr txBox="1"/>
          <p:nvPr/>
        </p:nvSpPr>
        <p:spPr>
          <a:xfrm>
            <a:off x="428596" y="450057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Γραμμές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4" name="13 - Ευθεία γραμμή σύνδεσης"/>
          <p:cNvCxnSpPr/>
          <p:nvPr/>
        </p:nvCxnSpPr>
        <p:spPr>
          <a:xfrm>
            <a:off x="2786050" y="4786322"/>
            <a:ext cx="257176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Ελεύθερη σχεδίαση"/>
          <p:cNvSpPr/>
          <p:nvPr/>
        </p:nvSpPr>
        <p:spPr>
          <a:xfrm>
            <a:off x="1012874" y="5723206"/>
            <a:ext cx="3108960" cy="325902"/>
          </a:xfrm>
          <a:custGeom>
            <a:avLst/>
            <a:gdLst>
              <a:gd name="connsiteX0" fmla="*/ 0 w 3108960"/>
              <a:gd name="connsiteY0" fmla="*/ 325902 h 325902"/>
              <a:gd name="connsiteX1" fmla="*/ 309489 w 3108960"/>
              <a:gd name="connsiteY1" fmla="*/ 2345 h 325902"/>
              <a:gd name="connsiteX2" fmla="*/ 647114 w 3108960"/>
              <a:gd name="connsiteY2" fmla="*/ 311834 h 325902"/>
              <a:gd name="connsiteX3" fmla="*/ 2025748 w 3108960"/>
              <a:gd name="connsiteY3" fmla="*/ 86751 h 325902"/>
              <a:gd name="connsiteX4" fmla="*/ 3108960 w 3108960"/>
              <a:gd name="connsiteY4" fmla="*/ 283699 h 325902"/>
              <a:gd name="connsiteX5" fmla="*/ 3108960 w 3108960"/>
              <a:gd name="connsiteY5" fmla="*/ 283699 h 32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8960" h="325902">
                <a:moveTo>
                  <a:pt x="0" y="325902"/>
                </a:moveTo>
                <a:cubicBezTo>
                  <a:pt x="100818" y="165296"/>
                  <a:pt x="201637" y="4690"/>
                  <a:pt x="309489" y="2345"/>
                </a:cubicBezTo>
                <a:cubicBezTo>
                  <a:pt x="417341" y="0"/>
                  <a:pt x="361071" y="297766"/>
                  <a:pt x="647114" y="311834"/>
                </a:cubicBezTo>
                <a:cubicBezTo>
                  <a:pt x="933157" y="325902"/>
                  <a:pt x="1615440" y="91440"/>
                  <a:pt x="2025748" y="86751"/>
                </a:cubicBezTo>
                <a:cubicBezTo>
                  <a:pt x="2436056" y="82062"/>
                  <a:pt x="3108960" y="283699"/>
                  <a:pt x="3108960" y="283699"/>
                </a:cubicBezTo>
                <a:lnTo>
                  <a:pt x="3108960" y="28369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- TextBox"/>
          <p:cNvSpPr txBox="1"/>
          <p:nvPr/>
        </p:nvSpPr>
        <p:spPr>
          <a:xfrm>
            <a:off x="5286380" y="6027003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Οι γραμμές έχουν </a:t>
            </a:r>
            <a:r>
              <a:rPr lang="el-GR" sz="2400" u="sng" dirty="0" smtClean="0"/>
              <a:t>μονό μια διάσταση το μήκος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ΔΙΑΣΤΑΣΕΙΣ</a:t>
            </a:r>
            <a:endParaRPr lang="en-US" sz="32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135729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Επίπεδα  -  επιφάνειες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6200000" flipH="1">
            <a:off x="6286512" y="3929066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4643438" y="4857760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Οι επιφάνειες έχουν </a:t>
            </a:r>
            <a:r>
              <a:rPr lang="el-GR" sz="2400" u="sng" dirty="0" smtClean="0"/>
              <a:t>δύο διαστάσεις το  μήκος  και το πλάτος</a:t>
            </a:r>
            <a:endParaRPr lang="en-US" sz="2400" u="sng" dirty="0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4786314" y="1214422"/>
            <a:ext cx="3929090" cy="1785950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TextBox"/>
          <p:cNvSpPr txBox="1"/>
          <p:nvPr/>
        </p:nvSpPr>
        <p:spPr>
          <a:xfrm>
            <a:off x="6286512" y="307181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μήκος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 rot="16200000">
            <a:off x="3659826" y="212659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πλάτος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43380"/>
            <a:ext cx="36480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ΔΙΑΣΤΑΣΕΙΣ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65" y="1500174"/>
            <a:ext cx="5014947" cy="417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 rot="19172258">
            <a:off x="5156617" y="510199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πλάτος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857488" y="571501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μήκος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 rot="16372983">
            <a:off x="5688541" y="278042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ύψος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6536545" y="3821909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6715140" y="4643446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Τα </a:t>
            </a:r>
            <a:r>
              <a:rPr lang="el-GR" sz="2000" b="1" u="sng" dirty="0" smtClean="0">
                <a:solidFill>
                  <a:schemeClr val="accent1">
                    <a:lumMod val="75000"/>
                  </a:schemeClr>
                </a:solidFill>
              </a:rPr>
              <a:t>στερεά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 έχουν τρεις διαστάσεις: μήκος , πλάτος  ύψος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ΔΙΑΣΤΑΣΕΙΣ</a:t>
            </a:r>
            <a:endParaRPr lang="en-US" sz="32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428596" y="1285860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Τα </a:t>
            </a:r>
            <a:r>
              <a:rPr lang="el-GR" sz="2000" b="1" u="sng" dirty="0" smtClean="0">
                <a:solidFill>
                  <a:schemeClr val="accent1">
                    <a:lumMod val="75000"/>
                  </a:schemeClr>
                </a:solidFill>
              </a:rPr>
              <a:t>στερεά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 έχουν τρεις διαστάσεις: μήκος , πλάτος,  ύψος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428868"/>
            <a:ext cx="4995889" cy="385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741</Words>
  <Application>Microsoft Office PowerPoint</Application>
  <PresentationFormat>Προβολή στην οθόνη (4:3)</PresentationFormat>
  <Paragraphs>169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ΜΑΖΑ       -     ΒΑΡΟΣ (ή ΒΑΡΥΤΗΤΑ)</dc:title>
  <dc:creator>Panorea</dc:creator>
  <cp:lastModifiedBy>hp pc</cp:lastModifiedBy>
  <cp:revision>308</cp:revision>
  <dcterms:created xsi:type="dcterms:W3CDTF">2020-04-07T16:42:53Z</dcterms:created>
  <dcterms:modified xsi:type="dcterms:W3CDTF">2024-01-27T12:38:25Z</dcterms:modified>
</cp:coreProperties>
</file>