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1" r:id="rId2"/>
    <p:sldId id="332" r:id="rId3"/>
    <p:sldId id="331" r:id="rId4"/>
    <p:sldId id="333" r:id="rId5"/>
    <p:sldId id="334" r:id="rId6"/>
    <p:sldId id="322" r:id="rId7"/>
    <p:sldId id="323" r:id="rId8"/>
    <p:sldId id="324" r:id="rId9"/>
    <p:sldId id="325" r:id="rId10"/>
    <p:sldId id="326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0D8F"/>
    <a:srgbClr val="951F0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01562C-6ADE-4A86-B323-2A68AAE89CEC}" v="41" dt="2022-11-27T18:49:16.6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6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9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9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 Kyteas" userId="50ed48d6b988d59b" providerId="LiveId" clId="{1901562C-6ADE-4A86-B323-2A68AAE89CEC}"/>
    <pc:docChg chg="custSel delSld modSld sldOrd">
      <pc:chgData name="P Kyteas" userId="50ed48d6b988d59b" providerId="LiveId" clId="{1901562C-6ADE-4A86-B323-2A68AAE89CEC}" dt="2022-11-27T19:21:15.527" v="194" actId="255"/>
      <pc:docMkLst>
        <pc:docMk/>
      </pc:docMkLst>
      <pc:sldChg chg="modSp mod">
        <pc:chgData name="P Kyteas" userId="50ed48d6b988d59b" providerId="LiveId" clId="{1901562C-6ADE-4A86-B323-2A68AAE89CEC}" dt="2022-11-27T18:27:20.715" v="2" actId="20577"/>
        <pc:sldMkLst>
          <pc:docMk/>
          <pc:sldMk cId="0" sldId="313"/>
        </pc:sldMkLst>
        <pc:spChg chg="mod">
          <ac:chgData name="P Kyteas" userId="50ed48d6b988d59b" providerId="LiveId" clId="{1901562C-6ADE-4A86-B323-2A68AAE89CEC}" dt="2022-11-27T18:27:20.715" v="2" actId="20577"/>
          <ac:spMkLst>
            <pc:docMk/>
            <pc:sldMk cId="0" sldId="313"/>
            <ac:spMk id="62" creationId="{00000000-0000-0000-0000-000000000000}"/>
          </ac:spMkLst>
        </pc:spChg>
      </pc:sldChg>
      <pc:sldChg chg="modSp mod">
        <pc:chgData name="P Kyteas" userId="50ed48d6b988d59b" providerId="LiveId" clId="{1901562C-6ADE-4A86-B323-2A68AAE89CEC}" dt="2022-11-27T18:27:30.326" v="3" actId="20577"/>
        <pc:sldMkLst>
          <pc:docMk/>
          <pc:sldMk cId="0" sldId="314"/>
        </pc:sldMkLst>
        <pc:spChg chg="mod">
          <ac:chgData name="P Kyteas" userId="50ed48d6b988d59b" providerId="LiveId" clId="{1901562C-6ADE-4A86-B323-2A68AAE89CEC}" dt="2022-11-27T18:27:30.326" v="3" actId="20577"/>
          <ac:spMkLst>
            <pc:docMk/>
            <pc:sldMk cId="0" sldId="314"/>
            <ac:spMk id="62" creationId="{00000000-0000-0000-0000-000000000000}"/>
          </ac:spMkLst>
        </pc:spChg>
      </pc:sldChg>
      <pc:sldChg chg="addSp delSp modSp mod delAnim">
        <pc:chgData name="P Kyteas" userId="50ed48d6b988d59b" providerId="LiveId" clId="{1901562C-6ADE-4A86-B323-2A68AAE89CEC}" dt="2022-11-27T18:32:54.680" v="33" actId="1076"/>
        <pc:sldMkLst>
          <pc:docMk/>
          <pc:sldMk cId="0" sldId="315"/>
        </pc:sldMkLst>
        <pc:spChg chg="add mod">
          <ac:chgData name="P Kyteas" userId="50ed48d6b988d59b" providerId="LiveId" clId="{1901562C-6ADE-4A86-B323-2A68AAE89CEC}" dt="2022-11-27T18:31:12.379" v="9" actId="14100"/>
          <ac:spMkLst>
            <pc:docMk/>
            <pc:sldMk cId="0" sldId="315"/>
            <ac:spMk id="3" creationId="{33838688-7A6A-7ACC-6EB8-FB9FCA9173B1}"/>
          </ac:spMkLst>
        </pc:spChg>
        <pc:spChg chg="add mod">
          <ac:chgData name="P Kyteas" userId="50ed48d6b988d59b" providerId="LiveId" clId="{1901562C-6ADE-4A86-B323-2A68AAE89CEC}" dt="2022-11-27T18:32:21.691" v="25" actId="1076"/>
          <ac:spMkLst>
            <pc:docMk/>
            <pc:sldMk cId="0" sldId="315"/>
            <ac:spMk id="4" creationId="{5127BAFF-5C57-3BFF-A95D-D107382CB63C}"/>
          </ac:spMkLst>
        </pc:spChg>
        <pc:spChg chg="add mod">
          <ac:chgData name="P Kyteas" userId="50ed48d6b988d59b" providerId="LiveId" clId="{1901562C-6ADE-4A86-B323-2A68AAE89CEC}" dt="2022-11-27T18:32:54.680" v="33" actId="1076"/>
          <ac:spMkLst>
            <pc:docMk/>
            <pc:sldMk cId="0" sldId="315"/>
            <ac:spMk id="5" creationId="{B2D759FB-8827-7A51-2BDD-F564F9A22455}"/>
          </ac:spMkLst>
        </pc:spChg>
        <pc:picChg chg="del">
          <ac:chgData name="P Kyteas" userId="50ed48d6b988d59b" providerId="LiveId" clId="{1901562C-6ADE-4A86-B323-2A68AAE89CEC}" dt="2022-11-27T18:32:50.733" v="32" actId="478"/>
          <ac:picMkLst>
            <pc:docMk/>
            <pc:sldMk cId="0" sldId="315"/>
            <ac:picMk id="1025" creationId="{00000000-0000-0000-0000-000000000000}"/>
          </ac:picMkLst>
        </pc:picChg>
        <pc:picChg chg="del">
          <ac:chgData name="P Kyteas" userId="50ed48d6b988d59b" providerId="LiveId" clId="{1901562C-6ADE-4A86-B323-2A68AAE89CEC}" dt="2022-11-27T18:30:52.053" v="4" actId="478"/>
          <ac:picMkLst>
            <pc:docMk/>
            <pc:sldMk cId="0" sldId="315"/>
            <ac:picMk id="1027" creationId="{00000000-0000-0000-0000-000000000000}"/>
          </ac:picMkLst>
        </pc:picChg>
        <pc:picChg chg="del">
          <ac:chgData name="P Kyteas" userId="50ed48d6b988d59b" providerId="LiveId" clId="{1901562C-6ADE-4A86-B323-2A68AAE89CEC}" dt="2022-11-27T18:32:12.592" v="23" actId="478"/>
          <ac:picMkLst>
            <pc:docMk/>
            <pc:sldMk cId="0" sldId="315"/>
            <ac:picMk id="1032" creationId="{00000000-0000-0000-0000-000000000000}"/>
          </ac:picMkLst>
        </pc:picChg>
      </pc:sldChg>
      <pc:sldChg chg="del">
        <pc:chgData name="P Kyteas" userId="50ed48d6b988d59b" providerId="LiveId" clId="{1901562C-6ADE-4A86-B323-2A68AAE89CEC}" dt="2022-11-27T18:33:13.452" v="34" actId="47"/>
        <pc:sldMkLst>
          <pc:docMk/>
          <pc:sldMk cId="0" sldId="316"/>
        </pc:sldMkLst>
      </pc:sldChg>
      <pc:sldChg chg="addSp delSp modSp mod">
        <pc:chgData name="P Kyteas" userId="50ed48d6b988d59b" providerId="LiveId" clId="{1901562C-6ADE-4A86-B323-2A68AAE89CEC}" dt="2022-11-27T18:34:38.163" v="133" actId="1076"/>
        <pc:sldMkLst>
          <pc:docMk/>
          <pc:sldMk cId="0" sldId="319"/>
        </pc:sldMkLst>
        <pc:spChg chg="add mod">
          <ac:chgData name="P Kyteas" userId="50ed48d6b988d59b" providerId="LiveId" clId="{1901562C-6ADE-4A86-B323-2A68AAE89CEC}" dt="2022-11-27T18:34:38.163" v="133" actId="1076"/>
          <ac:spMkLst>
            <pc:docMk/>
            <pc:sldMk cId="0" sldId="319"/>
            <ac:spMk id="2" creationId="{5BB71CD6-C7E6-C093-C992-9000ECACA06F}"/>
          </ac:spMkLst>
        </pc:spChg>
        <pc:spChg chg="add mod">
          <ac:chgData name="P Kyteas" userId="50ed48d6b988d59b" providerId="LiveId" clId="{1901562C-6ADE-4A86-B323-2A68AAE89CEC}" dt="2022-11-27T18:34:38.163" v="133" actId="1076"/>
          <ac:spMkLst>
            <pc:docMk/>
            <pc:sldMk cId="0" sldId="319"/>
            <ac:spMk id="3" creationId="{45E302EB-1A82-C8C4-7E7A-5CBAD691AA80}"/>
          </ac:spMkLst>
        </pc:spChg>
        <pc:spChg chg="add mod">
          <ac:chgData name="P Kyteas" userId="50ed48d6b988d59b" providerId="LiveId" clId="{1901562C-6ADE-4A86-B323-2A68AAE89CEC}" dt="2022-11-27T18:34:38.163" v="133" actId="1076"/>
          <ac:spMkLst>
            <pc:docMk/>
            <pc:sldMk cId="0" sldId="319"/>
            <ac:spMk id="4" creationId="{B22AF264-8AFA-7CB1-6C8C-7ED94185A192}"/>
          </ac:spMkLst>
        </pc:spChg>
        <pc:spChg chg="del">
          <ac:chgData name="P Kyteas" userId="50ed48d6b988d59b" providerId="LiveId" clId="{1901562C-6ADE-4A86-B323-2A68AAE89CEC}" dt="2022-11-27T18:33:29.953" v="109" actId="478"/>
          <ac:spMkLst>
            <pc:docMk/>
            <pc:sldMk cId="0" sldId="319"/>
            <ac:spMk id="25" creationId="{00000000-0000-0000-0000-000000000000}"/>
          </ac:spMkLst>
        </pc:spChg>
        <pc:picChg chg="del">
          <ac:chgData name="P Kyteas" userId="50ed48d6b988d59b" providerId="LiveId" clId="{1901562C-6ADE-4A86-B323-2A68AAE89CEC}" dt="2022-11-27T18:34:31.369" v="132" actId="478"/>
          <ac:picMkLst>
            <pc:docMk/>
            <pc:sldMk cId="0" sldId="319"/>
            <ac:picMk id="29" creationId="{00000000-0000-0000-0000-000000000000}"/>
          </ac:picMkLst>
        </pc:picChg>
        <pc:picChg chg="del">
          <ac:chgData name="P Kyteas" userId="50ed48d6b988d59b" providerId="LiveId" clId="{1901562C-6ADE-4A86-B323-2A68AAE89CEC}" dt="2022-11-27T18:34:31.369" v="132" actId="478"/>
          <ac:picMkLst>
            <pc:docMk/>
            <pc:sldMk cId="0" sldId="319"/>
            <ac:picMk id="1027" creationId="{00000000-0000-0000-0000-000000000000}"/>
          </ac:picMkLst>
        </pc:picChg>
        <pc:picChg chg="del">
          <ac:chgData name="P Kyteas" userId="50ed48d6b988d59b" providerId="LiveId" clId="{1901562C-6ADE-4A86-B323-2A68AAE89CEC}" dt="2022-11-27T18:34:31.369" v="132" actId="478"/>
          <ac:picMkLst>
            <pc:docMk/>
            <pc:sldMk cId="0" sldId="319"/>
            <ac:picMk id="51201" creationId="{00000000-0000-0000-0000-000000000000}"/>
          </ac:picMkLst>
        </pc:picChg>
      </pc:sldChg>
      <pc:sldChg chg="ord">
        <pc:chgData name="P Kyteas" userId="50ed48d6b988d59b" providerId="LiveId" clId="{1901562C-6ADE-4A86-B323-2A68AAE89CEC}" dt="2022-11-27T18:47:35.044" v="152"/>
        <pc:sldMkLst>
          <pc:docMk/>
          <pc:sldMk cId="0" sldId="321"/>
        </pc:sldMkLst>
      </pc:sldChg>
      <pc:sldChg chg="delSp modSp mod">
        <pc:chgData name="P Kyteas" userId="50ed48d6b988d59b" providerId="LiveId" clId="{1901562C-6ADE-4A86-B323-2A68AAE89CEC}" dt="2022-11-27T18:35:15.492" v="150" actId="20577"/>
        <pc:sldMkLst>
          <pc:docMk/>
          <pc:sldMk cId="0" sldId="328"/>
        </pc:sldMkLst>
        <pc:spChg chg="mod">
          <ac:chgData name="P Kyteas" userId="50ed48d6b988d59b" providerId="LiveId" clId="{1901562C-6ADE-4A86-B323-2A68AAE89CEC}" dt="2022-11-27T18:35:15.492" v="150" actId="20577"/>
          <ac:spMkLst>
            <pc:docMk/>
            <pc:sldMk cId="0" sldId="328"/>
            <ac:spMk id="27" creationId="{00000000-0000-0000-0000-000000000000}"/>
          </ac:spMkLst>
        </pc:spChg>
        <pc:picChg chg="del">
          <ac:chgData name="P Kyteas" userId="50ed48d6b988d59b" providerId="LiveId" clId="{1901562C-6ADE-4A86-B323-2A68AAE89CEC}" dt="2022-11-27T18:34:52.770" v="134" actId="478"/>
          <ac:picMkLst>
            <pc:docMk/>
            <pc:sldMk cId="0" sldId="328"/>
            <ac:picMk id="29" creationId="{00000000-0000-0000-0000-000000000000}"/>
          </ac:picMkLst>
        </pc:picChg>
      </pc:sldChg>
      <pc:sldChg chg="addSp modSp mod">
        <pc:chgData name="P Kyteas" userId="50ed48d6b988d59b" providerId="LiveId" clId="{1901562C-6ADE-4A86-B323-2A68AAE89CEC}" dt="2022-11-27T19:21:15.527" v="194" actId="255"/>
        <pc:sldMkLst>
          <pc:docMk/>
          <pc:sldMk cId="2964789670" sldId="331"/>
        </pc:sldMkLst>
        <pc:spChg chg="add mod">
          <ac:chgData name="P Kyteas" userId="50ed48d6b988d59b" providerId="LiveId" clId="{1901562C-6ADE-4A86-B323-2A68AAE89CEC}" dt="2022-11-27T19:21:15.527" v="194" actId="255"/>
          <ac:spMkLst>
            <pc:docMk/>
            <pc:sldMk cId="2964789670" sldId="331"/>
            <ac:spMk id="3" creationId="{FBFAD024-31C1-E3E6-46C2-070A850B21E1}"/>
          </ac:spMkLst>
        </pc:spChg>
      </pc:sldChg>
      <pc:sldChg chg="del">
        <pc:chgData name="P Kyteas" userId="50ed48d6b988d59b" providerId="LiveId" clId="{1901562C-6ADE-4A86-B323-2A68AAE89CEC}" dt="2022-11-27T18:49:08.882" v="153" actId="47"/>
        <pc:sldMkLst>
          <pc:docMk/>
          <pc:sldMk cId="3784586335" sldId="331"/>
        </pc:sldMkLst>
      </pc:sldChg>
    </pc:docChg>
  </pc:docChgLst>
  <pc:docChgLst>
    <pc:chgData name="P Kyteas" userId="50ed48d6b988d59b" providerId="LiveId" clId="{A2A01079-615F-40A8-ABD1-61D38B8C95CE}"/>
    <pc:docChg chg="custSel delSld modSld">
      <pc:chgData name="P Kyteas" userId="50ed48d6b988d59b" providerId="LiveId" clId="{A2A01079-615F-40A8-ABD1-61D38B8C95CE}" dt="2022-11-28T05:05:14.045" v="12" actId="47"/>
      <pc:docMkLst>
        <pc:docMk/>
      </pc:docMkLst>
      <pc:sldChg chg="addSp delSp modSp del mod">
        <pc:chgData name="P Kyteas" userId="50ed48d6b988d59b" providerId="LiveId" clId="{A2A01079-615F-40A8-ABD1-61D38B8C95CE}" dt="2022-11-28T05:04:05.034" v="1" actId="47"/>
        <pc:sldMkLst>
          <pc:docMk/>
          <pc:sldMk cId="0" sldId="256"/>
        </pc:sldMkLst>
        <pc:spChg chg="del">
          <ac:chgData name="P Kyteas" userId="50ed48d6b988d59b" providerId="LiveId" clId="{A2A01079-615F-40A8-ABD1-61D38B8C95CE}" dt="2022-11-28T05:03:48.615" v="0" actId="478"/>
          <ac:spMkLst>
            <pc:docMk/>
            <pc:sldMk cId="0" sldId="256"/>
            <ac:spMk id="2" creationId="{00000000-0000-0000-0000-000000000000}"/>
          </ac:spMkLst>
        </pc:spChg>
        <pc:spChg chg="add mod">
          <ac:chgData name="P Kyteas" userId="50ed48d6b988d59b" providerId="LiveId" clId="{A2A01079-615F-40A8-ABD1-61D38B8C95CE}" dt="2022-11-28T05:03:48.615" v="0" actId="478"/>
          <ac:spMkLst>
            <pc:docMk/>
            <pc:sldMk cId="0" sldId="256"/>
            <ac:spMk id="5" creationId="{E74936B6-C558-DF80-2011-C028B4C1FC23}"/>
          </ac:spMkLst>
        </pc:spChg>
      </pc:sldChg>
      <pc:sldChg chg="del">
        <pc:chgData name="P Kyteas" userId="50ed48d6b988d59b" providerId="LiveId" clId="{A2A01079-615F-40A8-ABD1-61D38B8C95CE}" dt="2022-11-28T05:05:14.045" v="12" actId="47"/>
        <pc:sldMkLst>
          <pc:docMk/>
          <pc:sldMk cId="0" sldId="312"/>
        </pc:sldMkLst>
      </pc:sldChg>
      <pc:sldChg chg="del">
        <pc:chgData name="P Kyteas" userId="50ed48d6b988d59b" providerId="LiveId" clId="{A2A01079-615F-40A8-ABD1-61D38B8C95CE}" dt="2022-11-28T05:05:05.490" v="5" actId="47"/>
        <pc:sldMkLst>
          <pc:docMk/>
          <pc:sldMk cId="0" sldId="313"/>
        </pc:sldMkLst>
      </pc:sldChg>
      <pc:sldChg chg="del">
        <pc:chgData name="P Kyteas" userId="50ed48d6b988d59b" providerId="LiveId" clId="{A2A01079-615F-40A8-ABD1-61D38B8C95CE}" dt="2022-11-28T05:05:00.282" v="3" actId="47"/>
        <pc:sldMkLst>
          <pc:docMk/>
          <pc:sldMk cId="0" sldId="314"/>
        </pc:sldMkLst>
      </pc:sldChg>
      <pc:sldChg chg="del">
        <pc:chgData name="P Kyteas" userId="50ed48d6b988d59b" providerId="LiveId" clId="{A2A01079-615F-40A8-ABD1-61D38B8C95CE}" dt="2022-11-28T05:05:02.571" v="4" actId="47"/>
        <pc:sldMkLst>
          <pc:docMk/>
          <pc:sldMk cId="0" sldId="315"/>
        </pc:sldMkLst>
      </pc:sldChg>
      <pc:sldChg chg="del">
        <pc:chgData name="P Kyteas" userId="50ed48d6b988d59b" providerId="LiveId" clId="{A2A01079-615F-40A8-ABD1-61D38B8C95CE}" dt="2022-11-28T05:04:54.915" v="2" actId="47"/>
        <pc:sldMkLst>
          <pc:docMk/>
          <pc:sldMk cId="0" sldId="317"/>
        </pc:sldMkLst>
      </pc:sldChg>
      <pc:sldChg chg="del">
        <pc:chgData name="P Kyteas" userId="50ed48d6b988d59b" providerId="LiveId" clId="{A2A01079-615F-40A8-ABD1-61D38B8C95CE}" dt="2022-11-28T05:05:13.137" v="11" actId="47"/>
        <pc:sldMkLst>
          <pc:docMk/>
          <pc:sldMk cId="0" sldId="319"/>
        </pc:sldMkLst>
      </pc:sldChg>
      <pc:sldChg chg="del">
        <pc:chgData name="P Kyteas" userId="50ed48d6b988d59b" providerId="LiveId" clId="{A2A01079-615F-40A8-ABD1-61D38B8C95CE}" dt="2022-11-28T05:05:12.246" v="10" actId="47"/>
        <pc:sldMkLst>
          <pc:docMk/>
          <pc:sldMk cId="0" sldId="320"/>
        </pc:sldMkLst>
      </pc:sldChg>
      <pc:sldChg chg="del">
        <pc:chgData name="P Kyteas" userId="50ed48d6b988d59b" providerId="LiveId" clId="{A2A01079-615F-40A8-ABD1-61D38B8C95CE}" dt="2022-11-28T05:05:11.264" v="9" actId="47"/>
        <pc:sldMkLst>
          <pc:docMk/>
          <pc:sldMk cId="0" sldId="327"/>
        </pc:sldMkLst>
      </pc:sldChg>
      <pc:sldChg chg="del">
        <pc:chgData name="P Kyteas" userId="50ed48d6b988d59b" providerId="LiveId" clId="{A2A01079-615F-40A8-ABD1-61D38B8C95CE}" dt="2022-11-28T05:05:10.337" v="8" actId="47"/>
        <pc:sldMkLst>
          <pc:docMk/>
          <pc:sldMk cId="0" sldId="328"/>
        </pc:sldMkLst>
      </pc:sldChg>
      <pc:sldChg chg="del">
        <pc:chgData name="P Kyteas" userId="50ed48d6b988d59b" providerId="LiveId" clId="{A2A01079-615F-40A8-ABD1-61D38B8C95CE}" dt="2022-11-28T05:05:07.943" v="6" actId="47"/>
        <pc:sldMkLst>
          <pc:docMk/>
          <pc:sldMk cId="0" sldId="329"/>
        </pc:sldMkLst>
      </pc:sldChg>
      <pc:sldChg chg="del">
        <pc:chgData name="P Kyteas" userId="50ed48d6b988d59b" providerId="LiveId" clId="{A2A01079-615F-40A8-ABD1-61D38B8C95CE}" dt="2022-11-28T05:05:09.222" v="7" actId="47"/>
        <pc:sldMkLst>
          <pc:docMk/>
          <pc:sldMk cId="0" sldId="33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27/1/2024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27/1/2024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428860" y="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/>
              <a:t>0ΓΚΟΣ</a:t>
            </a:r>
            <a:endParaRPr lang="en-US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4500562" y="1643050"/>
            <a:ext cx="44291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Αυτό το δοχείο ονομάζεται </a:t>
            </a:r>
            <a:r>
              <a:rPr lang="el-GR" sz="2000" b="1" dirty="0" smtClean="0">
                <a:solidFill>
                  <a:srgbClr val="FF0000"/>
                </a:solidFill>
              </a:rPr>
              <a:t>ογκομετρικό δοχείο.</a:t>
            </a:r>
            <a:endParaRPr lang="en-US" sz="2000" b="1" dirty="0">
              <a:solidFill>
                <a:srgbClr val="FF0000"/>
              </a:solidFill>
            </a:endParaRPr>
          </a:p>
          <a:p>
            <a:endParaRPr lang="el-GR" sz="2000" dirty="0"/>
          </a:p>
          <a:p>
            <a:endParaRPr lang="el-GR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142984"/>
            <a:ext cx="3152311" cy="3471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2" name="21 - Ευθύγραμμο βέλος σύνδεσης"/>
          <p:cNvCxnSpPr/>
          <p:nvPr/>
        </p:nvCxnSpPr>
        <p:spPr>
          <a:xfrm flipV="1">
            <a:off x="3000364" y="2428868"/>
            <a:ext cx="1428760" cy="57150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Ορθογώνιο"/>
          <p:cNvSpPr/>
          <p:nvPr/>
        </p:nvSpPr>
        <p:spPr>
          <a:xfrm>
            <a:off x="4143372" y="3143248"/>
            <a:ext cx="50006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Είναι ένα δοχείο που χρησιμοποιείται για να μετράει τον όγκο….</a:t>
            </a:r>
            <a:endParaRPr lang="en-US" sz="2000" dirty="0"/>
          </a:p>
        </p:txBody>
      </p:sp>
      <p:sp>
        <p:nvSpPr>
          <p:cNvPr id="9" name="8 - Ορθογώνιο"/>
          <p:cNvSpPr/>
          <p:nvPr/>
        </p:nvSpPr>
        <p:spPr>
          <a:xfrm>
            <a:off x="2643174" y="4572008"/>
            <a:ext cx="3249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Συνήθως μετράει τον όγκο σε </a:t>
            </a:r>
            <a:r>
              <a:rPr lang="en-US" dirty="0" smtClean="0"/>
              <a:t>ml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Διάγραμμα ροής: Έξοδος σε μέσο άμεσης πρόσβασης"/>
          <p:cNvSpPr/>
          <p:nvPr/>
        </p:nvSpPr>
        <p:spPr>
          <a:xfrm rot="16200000">
            <a:off x="5607851" y="2000238"/>
            <a:ext cx="2071702" cy="1928826"/>
          </a:xfrm>
          <a:prstGeom prst="flowChartMagneticDrum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428860" y="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/>
              <a:t>0ΓΚΟΣ</a:t>
            </a:r>
            <a:endParaRPr lang="en-US" sz="3200" b="1" dirty="0"/>
          </a:p>
        </p:txBody>
      </p:sp>
      <p:sp>
        <p:nvSpPr>
          <p:cNvPr id="9" name="8 - Διάγραμμα ροής: Έξοδος σε μέσο άμεσης πρόσβασης"/>
          <p:cNvSpPr/>
          <p:nvPr/>
        </p:nvSpPr>
        <p:spPr>
          <a:xfrm rot="16200000">
            <a:off x="4964910" y="1393016"/>
            <a:ext cx="3357584" cy="2000264"/>
          </a:xfrm>
          <a:prstGeom prst="flowChartMagneticDru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εία γραμμή σύνδεσης"/>
          <p:cNvCxnSpPr/>
          <p:nvPr/>
        </p:nvCxnSpPr>
        <p:spPr>
          <a:xfrm rot="10800000" flipV="1">
            <a:off x="7465239" y="3357560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 rot="10800000" flipV="1">
            <a:off x="7465239" y="3000370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 rot="10800000" flipV="1">
            <a:off x="7465239" y="2643180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εία γραμμή σύνδεσης"/>
          <p:cNvCxnSpPr/>
          <p:nvPr/>
        </p:nvCxnSpPr>
        <p:spPr>
          <a:xfrm rot="10800000" flipV="1">
            <a:off x="7465239" y="2214552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 rot="10800000" flipV="1">
            <a:off x="7465240" y="1785924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7179487" y="3286122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50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7036611" y="2928932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100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7036611" y="2143114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200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7036611" y="2571742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150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7036611" y="1785924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250</a:t>
            </a:r>
            <a:endParaRPr lang="en-US" sz="1400" dirty="0">
              <a:solidFill>
                <a:srgbClr val="FF0000"/>
              </a:solidFill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9355" y="2357428"/>
            <a:ext cx="928694" cy="1300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21 - Διάγραμμα ροής: Έξοδος σε μέσο άμεσης πρόσβασης"/>
          <p:cNvSpPr/>
          <p:nvPr/>
        </p:nvSpPr>
        <p:spPr>
          <a:xfrm rot="16200000">
            <a:off x="785785" y="2500305"/>
            <a:ext cx="1071572" cy="1928826"/>
          </a:xfrm>
          <a:prstGeom prst="flowChartMagneticDrum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Διάγραμμα ροής: Έξοδος σε μέσο άμεσης πρόσβασης"/>
          <p:cNvSpPr/>
          <p:nvPr/>
        </p:nvSpPr>
        <p:spPr>
          <a:xfrm rot="16200000">
            <a:off x="-357221" y="1393016"/>
            <a:ext cx="3357584" cy="2000264"/>
          </a:xfrm>
          <a:prstGeom prst="flowChartMagneticDru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10800000" flipV="1">
            <a:off x="2143108" y="3357560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10800000" flipV="1">
            <a:off x="2143108" y="3000370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10800000" flipV="1">
            <a:off x="2143108" y="2643180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10800000" flipV="1">
            <a:off x="2143108" y="2214552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10800000" flipV="1">
            <a:off x="2143109" y="1785924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1857356" y="3286122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50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1714480" y="2928932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100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1714480" y="2143114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200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1714480" y="2571742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150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1714480" y="1785924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250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38" name="37 - Ευθύγραμμο βέλος σύνδεσης"/>
          <p:cNvCxnSpPr/>
          <p:nvPr/>
        </p:nvCxnSpPr>
        <p:spPr>
          <a:xfrm rot="5400000" flipH="1" flipV="1">
            <a:off x="2250266" y="2607464"/>
            <a:ext cx="428627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2428860" y="221455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100ml</a:t>
            </a:r>
          </a:p>
        </p:txBody>
      </p:sp>
      <p:sp>
        <p:nvSpPr>
          <p:cNvPr id="42" name="41 - TextBox"/>
          <p:cNvSpPr txBox="1"/>
          <p:nvPr/>
        </p:nvSpPr>
        <p:spPr>
          <a:xfrm>
            <a:off x="7858148" y="135729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200ml</a:t>
            </a:r>
          </a:p>
        </p:txBody>
      </p:sp>
      <p:cxnSp>
        <p:nvCxnSpPr>
          <p:cNvPr id="44" name="43 - Ευθύγραμμο βέλος σύνδεσης"/>
          <p:cNvCxnSpPr/>
          <p:nvPr/>
        </p:nvCxnSpPr>
        <p:spPr>
          <a:xfrm rot="5400000" flipH="1" flipV="1">
            <a:off x="7572396" y="1785926"/>
            <a:ext cx="50006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1571604" y="4429132"/>
            <a:ext cx="62151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Ο όγκος του παιχνιδιού θα είναι:</a:t>
            </a:r>
            <a:endParaRPr lang="en-US" sz="2400" dirty="0"/>
          </a:p>
          <a:p>
            <a:endParaRPr lang="el-GR" sz="2400" dirty="0"/>
          </a:p>
          <a:p>
            <a:r>
              <a:rPr lang="el-GR" sz="2400" dirty="0"/>
              <a:t>200</a:t>
            </a:r>
            <a:r>
              <a:rPr lang="en-US" sz="2400" dirty="0"/>
              <a:t>ml  - 100ml   =  100ml</a:t>
            </a:r>
          </a:p>
        </p:txBody>
      </p:sp>
      <p:sp>
        <p:nvSpPr>
          <p:cNvPr id="46" name="45 - TextBox"/>
          <p:cNvSpPr txBox="1"/>
          <p:nvPr/>
        </p:nvSpPr>
        <p:spPr>
          <a:xfrm>
            <a:off x="2857488" y="6072206"/>
            <a:ext cx="414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Ο 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l-GR" b="1" dirty="0">
                <a:solidFill>
                  <a:srgbClr val="FF0000"/>
                </a:solidFill>
              </a:rPr>
              <a:t>όγκος του 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l-GR" b="1" dirty="0">
                <a:solidFill>
                  <a:srgbClr val="FF0000"/>
                </a:solidFill>
              </a:rPr>
              <a:t>παιχνιδιού 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l-GR" b="1" dirty="0">
                <a:solidFill>
                  <a:srgbClr val="FF0000"/>
                </a:solidFill>
              </a:rPr>
              <a:t>είναι </a:t>
            </a:r>
            <a:r>
              <a:rPr lang="en-US" b="1" dirty="0">
                <a:solidFill>
                  <a:srgbClr val="FF0000"/>
                </a:solidFill>
              </a:rPr>
              <a:t>  </a:t>
            </a:r>
            <a:r>
              <a:rPr lang="el-GR" b="1" dirty="0">
                <a:solidFill>
                  <a:srgbClr val="FF0000"/>
                </a:solidFill>
              </a:rPr>
              <a:t>100</a:t>
            </a:r>
            <a:r>
              <a:rPr lang="en-US" b="1" dirty="0">
                <a:solidFill>
                  <a:srgbClr val="FF0000"/>
                </a:solidFill>
              </a:rPr>
              <a:t>ml</a:t>
            </a:r>
          </a:p>
        </p:txBody>
      </p:sp>
      <p:sp>
        <p:nvSpPr>
          <p:cNvPr id="37" name="36 - Ορθογώνιο"/>
          <p:cNvSpPr/>
          <p:nvPr/>
        </p:nvSpPr>
        <p:spPr>
          <a:xfrm>
            <a:off x="6000760" y="1857364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ml</a:t>
            </a:r>
            <a:endParaRPr lang="el-GR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1071538" y="2000240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ml</a:t>
            </a:r>
            <a:endParaRPr lang="el-GR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9" grpId="0" animBg="1"/>
      <p:bldP spid="18" grpId="0"/>
      <p:bldP spid="19" grpId="0"/>
      <p:bldP spid="20" grpId="0"/>
      <p:bldP spid="21" grpId="0"/>
      <p:bldP spid="23" grpId="0"/>
      <p:bldP spid="41" grpId="0"/>
      <p:bldP spid="42" grpId="0"/>
      <p:bldP spid="45" grpId="0"/>
      <p:bldP spid="46" grpId="0"/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428860" y="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/>
              <a:t>0ΓΚΟΣ</a:t>
            </a:r>
            <a:endParaRPr lang="en-US" sz="32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71612"/>
            <a:ext cx="1714512" cy="4600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3214678" y="1643050"/>
            <a:ext cx="44291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Αυτό το δοχείο ονομάζεται </a:t>
            </a:r>
            <a:r>
              <a:rPr lang="el-GR" sz="2000" b="1" dirty="0" smtClean="0">
                <a:solidFill>
                  <a:srgbClr val="FF0000"/>
                </a:solidFill>
              </a:rPr>
              <a:t>ογκομετρικός σωλήνας ή ογκομετρικός κύλινδρος.</a:t>
            </a:r>
            <a:endParaRPr lang="en-US" sz="2000" b="1" dirty="0">
              <a:solidFill>
                <a:srgbClr val="FF0000"/>
              </a:solidFill>
            </a:endParaRPr>
          </a:p>
          <a:p>
            <a:endParaRPr lang="el-GR" sz="2000" dirty="0"/>
          </a:p>
          <a:p>
            <a:endParaRPr lang="el-GR" sz="2000" dirty="0"/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 flipV="1">
            <a:off x="1714480" y="2428868"/>
            <a:ext cx="1428760" cy="57150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Ορθογώνιο"/>
          <p:cNvSpPr/>
          <p:nvPr/>
        </p:nvSpPr>
        <p:spPr>
          <a:xfrm>
            <a:off x="2786050" y="3429000"/>
            <a:ext cx="50006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Είναι ένα δοχείο που χρησιμοποιείται για να μετράει τον όγκο….</a:t>
            </a:r>
            <a:endParaRPr lang="en-US" sz="20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2571736" y="5000636"/>
            <a:ext cx="3249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Συνήθως μετράει τον όγκο σε </a:t>
            </a:r>
            <a:r>
              <a:rPr lang="en-US" dirty="0" smtClean="0"/>
              <a:t>ml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Διάγραμμα ροής: Έξοδος σε μέσο άμεσης πρόσβασης"/>
          <p:cNvSpPr/>
          <p:nvPr/>
        </p:nvSpPr>
        <p:spPr>
          <a:xfrm rot="16200000">
            <a:off x="714348" y="4286256"/>
            <a:ext cx="1214446" cy="1928826"/>
          </a:xfrm>
          <a:prstGeom prst="flowChartMagneticDrum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428860" y="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/>
              <a:t>0ΓΚΟΣ</a:t>
            </a:r>
            <a:endParaRPr lang="en-US" sz="3200" b="1" dirty="0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flipV="1">
            <a:off x="2357422" y="4572008"/>
            <a:ext cx="857256" cy="28575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Διάγραμμα ροής: Έξοδος σε μέσο άμεσης πρόσβασης"/>
          <p:cNvSpPr/>
          <p:nvPr/>
        </p:nvSpPr>
        <p:spPr>
          <a:xfrm rot="16200000">
            <a:off x="-357221" y="3250406"/>
            <a:ext cx="3357584" cy="2000264"/>
          </a:xfrm>
          <a:prstGeom prst="flowChartMagneticDru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εία γραμμή σύνδεσης"/>
          <p:cNvCxnSpPr/>
          <p:nvPr/>
        </p:nvCxnSpPr>
        <p:spPr>
          <a:xfrm rot="10800000" flipV="1">
            <a:off x="2143108" y="5214950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 rot="10800000" flipV="1">
            <a:off x="2143108" y="4857760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 rot="10800000" flipV="1">
            <a:off x="2143108" y="4500570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εία γραμμή σύνδεσης"/>
          <p:cNvCxnSpPr/>
          <p:nvPr/>
        </p:nvCxnSpPr>
        <p:spPr>
          <a:xfrm rot="10800000" flipV="1">
            <a:off x="2143108" y="4071942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 rot="10800000" flipV="1">
            <a:off x="2143109" y="3643314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1857356" y="5143512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50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1714480" y="4786322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100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1714480" y="4000504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200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1714480" y="4429132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150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1714480" y="3643314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250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BFAD024-31C1-E3E6-46C2-070A850B21E1}"/>
              </a:ext>
            </a:extLst>
          </p:cNvPr>
          <p:cNvSpPr txBox="1"/>
          <p:nvPr/>
        </p:nvSpPr>
        <p:spPr>
          <a:xfrm>
            <a:off x="357158" y="841075"/>
            <a:ext cx="8064896" cy="10802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Για να μετρήσω τον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όγκο</a:t>
            </a:r>
            <a:r>
              <a:rPr lang="el-G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ενός υγρού (π.χ. νερό χυμό οινόπνευμα κ. α.) τοποθετώ   το υγρό, του οποίου θέλω να μετρήσω τον όγκο,  σε ογκομετρικό </a:t>
            </a:r>
            <a:r>
              <a:rPr lang="el-GR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κύλινδρο ή ογκομετρικό δοχείο.</a:t>
            </a: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23 - Ορθογώνιο"/>
          <p:cNvSpPr/>
          <p:nvPr/>
        </p:nvSpPr>
        <p:spPr>
          <a:xfrm>
            <a:off x="1214414" y="3714752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ml</a:t>
            </a:r>
            <a:endParaRPr lang="el-GR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3286116" y="4357694"/>
            <a:ext cx="27146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Όπως φαίνεται ο όγκος του νερού είναι 100</a:t>
            </a:r>
            <a:r>
              <a:rPr lang="en-US" dirty="0" smtClean="0"/>
              <a:t>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6478967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9" grpId="0" animBg="1"/>
      <p:bldP spid="18" grpId="0"/>
      <p:bldP spid="19" grpId="0"/>
      <p:bldP spid="20" grpId="0"/>
      <p:bldP spid="21" grpId="0"/>
      <p:bldP spid="23" grpId="0"/>
      <p:bldP spid="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428860" y="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/>
              <a:t>0ΓΚΟΣ</a:t>
            </a:r>
            <a:endParaRPr lang="en-US" sz="3200" b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357298"/>
            <a:ext cx="1798645" cy="2948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6 - Ευθύγραμμο βέλος σύνδεσης"/>
          <p:cNvCxnSpPr/>
          <p:nvPr/>
        </p:nvCxnSpPr>
        <p:spPr>
          <a:xfrm flipV="1">
            <a:off x="2071670" y="2643182"/>
            <a:ext cx="1571636" cy="64294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3571868" y="2143116"/>
            <a:ext cx="457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Έστω ένα μικρό άδειο πλαστικό μπουκαλάκι.</a:t>
            </a:r>
            <a:endParaRPr lang="el-GR" dirty="0"/>
          </a:p>
        </p:txBody>
      </p:sp>
      <p:sp>
        <p:nvSpPr>
          <p:cNvPr id="12" name="11 - TextBox"/>
          <p:cNvSpPr txBox="1"/>
          <p:nvPr/>
        </p:nvSpPr>
        <p:spPr>
          <a:xfrm>
            <a:off x="3214678" y="4786322"/>
            <a:ext cx="4786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Ποια μπορεί να είναι η χωρητικότητα (δηλαδή ο όγκος) αυτού του μπουκαλιού ;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428860" y="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/>
              <a:t>0ΓΚΟΣ</a:t>
            </a:r>
            <a:endParaRPr lang="en-US" sz="3200" b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480"/>
            <a:ext cx="1798645" cy="2948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11 - TextBox"/>
          <p:cNvSpPr txBox="1"/>
          <p:nvPr/>
        </p:nvSpPr>
        <p:spPr>
          <a:xfrm>
            <a:off x="1928794" y="857232"/>
            <a:ext cx="6643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70C0"/>
              </a:buClr>
              <a:buSzPct val="170000"/>
              <a:buFont typeface="Wingdings" pitchFamily="2" charset="2"/>
              <a:buChar char="ü"/>
            </a:pPr>
            <a:r>
              <a:rPr lang="el-GR" dirty="0" smtClean="0"/>
              <a:t>Ποια μπορεί να είναι η χωρητικότητα (δηλαδή ο όγκος</a:t>
            </a:r>
            <a:r>
              <a:rPr lang="en-US" dirty="0" smtClean="0"/>
              <a:t> </a:t>
            </a:r>
            <a:r>
              <a:rPr lang="el-GR" dirty="0" smtClean="0"/>
              <a:t>στο εσωτερικό του) αυτού του μπουκαλιού ;</a:t>
            </a:r>
            <a:endParaRPr lang="el-GR" dirty="0"/>
          </a:p>
        </p:txBody>
      </p:sp>
      <p:sp>
        <p:nvSpPr>
          <p:cNvPr id="9" name="8 - Ορθογώνιο"/>
          <p:cNvSpPr/>
          <p:nvPr/>
        </p:nvSpPr>
        <p:spPr>
          <a:xfrm>
            <a:off x="2857488" y="1928802"/>
            <a:ext cx="52149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70C0"/>
              </a:buClr>
              <a:buSzPct val="170000"/>
              <a:buFont typeface="Wingdings" pitchFamily="2" charset="2"/>
              <a:buChar char="ü"/>
            </a:pPr>
            <a:r>
              <a:rPr lang="el-GR" dirty="0" smtClean="0"/>
              <a:t>Για να μετρήσω την χωρητικότητα του μπουκαλιού αρχικά γεμίζω το μπουκάλι </a:t>
            </a:r>
            <a:r>
              <a:rPr lang="el-GR" dirty="0" smtClean="0"/>
              <a:t>με </a:t>
            </a:r>
            <a:r>
              <a:rPr lang="el-GR" dirty="0" smtClean="0"/>
              <a:t>νερό. </a:t>
            </a:r>
            <a:r>
              <a:rPr lang="el-GR" dirty="0" smtClean="0"/>
              <a:t>. </a:t>
            </a:r>
            <a:r>
              <a:rPr lang="el-GR" dirty="0" smtClean="0"/>
              <a:t> </a:t>
            </a:r>
            <a:endParaRPr lang="el-GR" dirty="0"/>
          </a:p>
        </p:txBody>
      </p:sp>
      <p:sp>
        <p:nvSpPr>
          <p:cNvPr id="13" name="12 - Ορθογώνιο"/>
          <p:cNvSpPr/>
          <p:nvPr/>
        </p:nvSpPr>
        <p:spPr>
          <a:xfrm>
            <a:off x="2857488" y="3000372"/>
            <a:ext cx="56436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70C0"/>
              </a:buClr>
              <a:buSzPct val="170000"/>
              <a:buFont typeface="Wingdings" pitchFamily="2" charset="2"/>
              <a:buChar char="ü"/>
            </a:pPr>
            <a:r>
              <a:rPr lang="el-GR" dirty="0" smtClean="0"/>
              <a:t> στη συνέχεια το νερό </a:t>
            </a:r>
            <a:r>
              <a:rPr lang="el-GR" dirty="0" smtClean="0"/>
              <a:t>αυτό, </a:t>
            </a:r>
            <a:r>
              <a:rPr lang="el-GR" dirty="0" smtClean="0"/>
              <a:t>το αδειάζω σε ένα ογκομετρικό δοχείο</a:t>
            </a:r>
            <a:endParaRPr lang="el-GR" dirty="0"/>
          </a:p>
        </p:txBody>
      </p:sp>
      <p:sp>
        <p:nvSpPr>
          <p:cNvPr id="14" name="13 - Ορθογώνιο"/>
          <p:cNvSpPr/>
          <p:nvPr/>
        </p:nvSpPr>
        <p:spPr>
          <a:xfrm>
            <a:off x="285720" y="4286256"/>
            <a:ext cx="4929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70C0"/>
              </a:buClr>
              <a:buSzPct val="170000"/>
              <a:buFont typeface="Wingdings" pitchFamily="2" charset="2"/>
              <a:buChar char="ü"/>
            </a:pPr>
            <a:r>
              <a:rPr lang="el-GR" dirty="0" smtClean="0"/>
              <a:t>Με </a:t>
            </a:r>
            <a:r>
              <a:rPr lang="el-GR" dirty="0" smtClean="0"/>
              <a:t>το ογκομετρικό δοχείο μετράω τον όγκο του νερού,  και αυτός όγκος θα είναι ίσως με τη χωρητικότητα του </a:t>
            </a:r>
            <a:r>
              <a:rPr lang="el-GR" dirty="0" smtClean="0"/>
              <a:t>μπουκαλιού</a:t>
            </a:r>
            <a:endParaRPr lang="el-GR" dirty="0"/>
          </a:p>
        </p:txBody>
      </p:sp>
      <p:sp>
        <p:nvSpPr>
          <p:cNvPr id="15" name="14 - Διάγραμμα ροής: Έξοδος σε μέσο άμεσης πρόσβασης"/>
          <p:cNvSpPr/>
          <p:nvPr/>
        </p:nvSpPr>
        <p:spPr>
          <a:xfrm rot="16200000">
            <a:off x="7572396" y="5429264"/>
            <a:ext cx="785818" cy="1928826"/>
          </a:xfrm>
          <a:prstGeom prst="flowChartMagneticDrum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 flipV="1">
            <a:off x="6000760" y="6143644"/>
            <a:ext cx="2786082" cy="57150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Διάγραμμα ροής: Έξοδος σε μέσο άμεσης πρόσβασης"/>
          <p:cNvSpPr/>
          <p:nvPr/>
        </p:nvSpPr>
        <p:spPr>
          <a:xfrm rot="16200000">
            <a:off x="6286513" y="4179100"/>
            <a:ext cx="3357584" cy="2000264"/>
          </a:xfrm>
          <a:prstGeom prst="flowChartMagneticDru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17 - Ευθεία γραμμή σύνδεσης"/>
          <p:cNvCxnSpPr/>
          <p:nvPr/>
        </p:nvCxnSpPr>
        <p:spPr>
          <a:xfrm rot="10800000" flipV="1">
            <a:off x="8786842" y="6143644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εία γραμμή σύνδεσης"/>
          <p:cNvCxnSpPr/>
          <p:nvPr/>
        </p:nvCxnSpPr>
        <p:spPr>
          <a:xfrm rot="10800000" flipV="1">
            <a:off x="8786842" y="5786454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εία γραμμή σύνδεσης"/>
          <p:cNvCxnSpPr/>
          <p:nvPr/>
        </p:nvCxnSpPr>
        <p:spPr>
          <a:xfrm rot="10800000" flipV="1">
            <a:off x="8786842" y="5429264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εία γραμμή σύνδεσης"/>
          <p:cNvCxnSpPr/>
          <p:nvPr/>
        </p:nvCxnSpPr>
        <p:spPr>
          <a:xfrm rot="10800000" flipV="1">
            <a:off x="8786842" y="5000636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rot="10800000" flipV="1">
            <a:off x="8786843" y="4572008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8501090" y="6072206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50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8358214" y="5715016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100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8358214" y="4929198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200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8358214" y="5357826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150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8358214" y="4572008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250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9" name="28 - Ορθογώνιο"/>
          <p:cNvSpPr/>
          <p:nvPr/>
        </p:nvSpPr>
        <p:spPr>
          <a:xfrm>
            <a:off x="7715272" y="4786322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ml</a:t>
            </a:r>
            <a:endParaRPr lang="el-GR" b="1" dirty="0"/>
          </a:p>
        </p:txBody>
      </p:sp>
      <p:sp>
        <p:nvSpPr>
          <p:cNvPr id="30" name="29 - Ορθογώνιο"/>
          <p:cNvSpPr/>
          <p:nvPr/>
        </p:nvSpPr>
        <p:spPr>
          <a:xfrm>
            <a:off x="1928794" y="593467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rgbClr val="0070C0"/>
              </a:buClr>
              <a:buSzPct val="170000"/>
              <a:buFont typeface="Wingdings" pitchFamily="2" charset="2"/>
              <a:buChar char="ü"/>
            </a:pPr>
            <a:r>
              <a:rPr lang="el-GR" b="1" dirty="0" smtClean="0"/>
              <a:t>παράδειγμα</a:t>
            </a:r>
            <a:r>
              <a:rPr lang="el-GR" dirty="0" smtClean="0"/>
              <a:t> ο όγκος του νερού είναι 50 </a:t>
            </a:r>
            <a:r>
              <a:rPr lang="en-US" dirty="0" smtClean="0"/>
              <a:t>ml, </a:t>
            </a:r>
            <a:r>
              <a:rPr lang="el-GR" dirty="0" smtClean="0"/>
              <a:t>ά</a:t>
            </a:r>
            <a:r>
              <a:rPr lang="el-GR" dirty="0" smtClean="0"/>
              <a:t>ρα </a:t>
            </a:r>
            <a:r>
              <a:rPr lang="el-GR" dirty="0" smtClean="0"/>
              <a:t>και η χωρητικότητα του μπουκαλιού είναι 50</a:t>
            </a:r>
            <a:r>
              <a:rPr lang="en-US" dirty="0" smtClean="0"/>
              <a:t>ml</a:t>
            </a:r>
            <a:endParaRPr lang="el-GR" dirty="0"/>
          </a:p>
        </p:txBody>
      </p:sp>
      <p:cxnSp>
        <p:nvCxnSpPr>
          <p:cNvPr id="31" name="30 - Ευθύγραμμο βέλος σύνδεσης"/>
          <p:cNvCxnSpPr/>
          <p:nvPr/>
        </p:nvCxnSpPr>
        <p:spPr>
          <a:xfrm rot="5400000" flipH="1" flipV="1">
            <a:off x="1500166" y="1428736"/>
            <a:ext cx="714380" cy="71438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 animBg="1"/>
      <p:bldP spid="17" grpId="0" animBg="1"/>
      <p:bldP spid="23" grpId="0"/>
      <p:bldP spid="24" grpId="0"/>
      <p:bldP spid="25" grpId="0"/>
      <p:bldP spid="26" grpId="0"/>
      <p:bldP spid="27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428860" y="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/>
              <a:t>0ΓΚΟΣ</a:t>
            </a:r>
            <a:endParaRPr lang="en-US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500034" y="1214422"/>
            <a:ext cx="707236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/>
              <a:t>Πως μπορώ να μετρήσω τον όγκο ενός σώματος με ακανόνιστο σχήμα;;;</a:t>
            </a:r>
          </a:p>
          <a:p>
            <a:endParaRPr lang="el-GR" sz="2800" dirty="0"/>
          </a:p>
          <a:p>
            <a:r>
              <a:rPr lang="el-GR" sz="2800" i="1" dirty="0"/>
              <a:t>Πως θα μετρήσω τον όγκο  του παιχνιδιού; </a:t>
            </a:r>
            <a:endParaRPr lang="en-US" sz="2800" i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3500438"/>
            <a:ext cx="1612441" cy="2257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Διάγραμμα ροής: Έξοδος σε μέσο άμεσης πρόσβασης"/>
          <p:cNvSpPr/>
          <p:nvPr/>
        </p:nvSpPr>
        <p:spPr>
          <a:xfrm rot="16200000">
            <a:off x="785786" y="4357694"/>
            <a:ext cx="1071570" cy="1928826"/>
          </a:xfrm>
          <a:prstGeom prst="flowChartMagneticDrum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428860" y="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/>
              <a:t>0ΓΚΟΣ</a:t>
            </a:r>
            <a:endParaRPr lang="en-US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3500430" y="2571744"/>
            <a:ext cx="36433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Βάζω στον </a:t>
            </a:r>
            <a:r>
              <a:rPr lang="el-GR" sz="2400" b="1" dirty="0">
                <a:solidFill>
                  <a:srgbClr val="FF0000"/>
                </a:solidFill>
              </a:rPr>
              <a:t>ογκομετρικό κύλινδρο </a:t>
            </a:r>
            <a:r>
              <a:rPr lang="el-GR" sz="2400" b="1" dirty="0" smtClean="0">
                <a:solidFill>
                  <a:srgbClr val="FF0000"/>
                </a:solidFill>
              </a:rPr>
              <a:t>  </a:t>
            </a:r>
            <a:r>
              <a:rPr lang="el-GR" sz="2400" b="1" dirty="0">
                <a:solidFill>
                  <a:srgbClr val="FF0000"/>
                </a:solidFill>
              </a:rPr>
              <a:t>νερό.</a:t>
            </a:r>
            <a:endParaRPr lang="en-US" sz="2400" b="1" dirty="0">
              <a:solidFill>
                <a:srgbClr val="FF0000"/>
              </a:solidFill>
            </a:endParaRPr>
          </a:p>
          <a:p>
            <a:endParaRPr lang="el-GR" sz="2400" dirty="0"/>
          </a:p>
          <a:p>
            <a:endParaRPr lang="el-GR" sz="2400" dirty="0"/>
          </a:p>
          <a:p>
            <a:r>
              <a:rPr lang="el-GR" sz="2400" dirty="0"/>
              <a:t>Όπως φαίνεται ο όγκος του νερού είναι 100</a:t>
            </a:r>
            <a:r>
              <a:rPr lang="en-US" sz="2400" dirty="0"/>
              <a:t>ml</a:t>
            </a:r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flipV="1">
            <a:off x="2357422" y="4572008"/>
            <a:ext cx="857256" cy="28575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Διάγραμμα ροής: Έξοδος σε μέσο άμεσης πρόσβασης"/>
          <p:cNvSpPr/>
          <p:nvPr/>
        </p:nvSpPr>
        <p:spPr>
          <a:xfrm rot="16200000">
            <a:off x="-357221" y="3250406"/>
            <a:ext cx="3357584" cy="2000264"/>
          </a:xfrm>
          <a:prstGeom prst="flowChartMagneticDru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εία γραμμή σύνδεσης"/>
          <p:cNvCxnSpPr/>
          <p:nvPr/>
        </p:nvCxnSpPr>
        <p:spPr>
          <a:xfrm rot="10800000" flipV="1">
            <a:off x="2143108" y="5214950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 rot="10800000" flipV="1">
            <a:off x="2143108" y="4857760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 rot="10800000" flipV="1">
            <a:off x="2143108" y="4500570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εία γραμμή σύνδεσης"/>
          <p:cNvCxnSpPr/>
          <p:nvPr/>
        </p:nvCxnSpPr>
        <p:spPr>
          <a:xfrm rot="10800000" flipV="1">
            <a:off x="2143108" y="4071942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 rot="10800000" flipV="1">
            <a:off x="2143109" y="3643314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1857356" y="5143512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50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1714480" y="4786322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100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1714480" y="4000504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200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1714480" y="4429132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150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1714480" y="3643314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250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4" name="23 - Ορθογώνιο"/>
          <p:cNvSpPr/>
          <p:nvPr/>
        </p:nvSpPr>
        <p:spPr>
          <a:xfrm>
            <a:off x="1000100" y="3929066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ml</a:t>
            </a:r>
            <a:endParaRPr lang="el-GR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1428736"/>
            <a:ext cx="928694" cy="1300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12 - Διάγραμμα ροής: Έξοδος σε μέσο άμεσης πρόσβασης"/>
          <p:cNvSpPr/>
          <p:nvPr/>
        </p:nvSpPr>
        <p:spPr>
          <a:xfrm rot="16200000">
            <a:off x="785786" y="4357694"/>
            <a:ext cx="1071570" cy="1928826"/>
          </a:xfrm>
          <a:prstGeom prst="flowChartMagneticDrum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428860" y="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/>
              <a:t>0ΓΚΟΣ</a:t>
            </a:r>
            <a:endParaRPr lang="en-US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5000628" y="1643050"/>
            <a:ext cx="36433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Για να βρω τον όγκο του παιχνιδιού …θα βάλω  το παιχνίδι μέσα στον ογκομετρικό κύλινδρο…</a:t>
            </a:r>
            <a:endParaRPr lang="en-US" sz="2400" dirty="0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rot="5400000">
            <a:off x="1178695" y="2107397"/>
            <a:ext cx="2500330" cy="214314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Διάγραμμα ροής: Έξοδος σε μέσο άμεσης πρόσβασης"/>
          <p:cNvSpPr/>
          <p:nvPr/>
        </p:nvSpPr>
        <p:spPr>
          <a:xfrm rot="16200000">
            <a:off x="-357221" y="3250406"/>
            <a:ext cx="3357584" cy="2000264"/>
          </a:xfrm>
          <a:prstGeom prst="flowChartMagneticDru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εία γραμμή σύνδεσης"/>
          <p:cNvCxnSpPr/>
          <p:nvPr/>
        </p:nvCxnSpPr>
        <p:spPr>
          <a:xfrm rot="10800000" flipV="1">
            <a:off x="2143108" y="5214950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 rot="10800000" flipV="1">
            <a:off x="2143108" y="4857760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 rot="10800000" flipV="1">
            <a:off x="2143108" y="4500570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εία γραμμή σύνδεσης"/>
          <p:cNvCxnSpPr/>
          <p:nvPr/>
        </p:nvCxnSpPr>
        <p:spPr>
          <a:xfrm rot="10800000" flipV="1">
            <a:off x="2143108" y="4071942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 rot="10800000" flipV="1">
            <a:off x="2143109" y="3643314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1857356" y="5143512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50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1714480" y="4786322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100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1714480" y="4000504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200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1714480" y="4429132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150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1714480" y="3643314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250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4" name="23 - Ορθογώνιο"/>
          <p:cNvSpPr/>
          <p:nvPr/>
        </p:nvSpPr>
        <p:spPr>
          <a:xfrm>
            <a:off x="642910" y="3857628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ml</a:t>
            </a:r>
            <a:endParaRPr lang="el-GR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Διάγραμμα ροής: Έξοδος σε μέσο άμεσης πρόσβασης"/>
          <p:cNvSpPr/>
          <p:nvPr/>
        </p:nvSpPr>
        <p:spPr>
          <a:xfrm rot="16200000">
            <a:off x="285720" y="3857628"/>
            <a:ext cx="2071702" cy="1928826"/>
          </a:xfrm>
          <a:prstGeom prst="flowChartMagneticDrum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428860" y="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/>
              <a:t>0ΓΚΟΣ</a:t>
            </a:r>
            <a:endParaRPr lang="en-US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4929190" y="2714620"/>
            <a:ext cx="36433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Όταν βάλω το παιχνίδι μέσα στο νερό </a:t>
            </a:r>
            <a:r>
              <a:rPr lang="en-US" sz="2400" dirty="0"/>
              <a:t>o </a:t>
            </a:r>
            <a:r>
              <a:rPr lang="el-GR" sz="2400" dirty="0"/>
              <a:t>όγκος θα αυξηθεί ..και θα γίνει 200</a:t>
            </a:r>
            <a:r>
              <a:rPr lang="en-US" sz="2400" dirty="0"/>
              <a:t>ml</a:t>
            </a:r>
          </a:p>
        </p:txBody>
      </p:sp>
      <p:sp>
        <p:nvSpPr>
          <p:cNvPr id="9" name="8 - Διάγραμμα ροής: Έξοδος σε μέσο άμεσης πρόσβασης"/>
          <p:cNvSpPr/>
          <p:nvPr/>
        </p:nvSpPr>
        <p:spPr>
          <a:xfrm rot="16200000">
            <a:off x="-357221" y="3250406"/>
            <a:ext cx="3357584" cy="2000264"/>
          </a:xfrm>
          <a:prstGeom prst="flowChartMagneticDru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εία γραμμή σύνδεσης"/>
          <p:cNvCxnSpPr/>
          <p:nvPr/>
        </p:nvCxnSpPr>
        <p:spPr>
          <a:xfrm rot="10800000" flipV="1">
            <a:off x="2143108" y="5214950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 rot="10800000" flipV="1">
            <a:off x="2143108" y="4857760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 rot="10800000" flipV="1">
            <a:off x="2143108" y="4500570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εία γραμμή σύνδεσης"/>
          <p:cNvCxnSpPr/>
          <p:nvPr/>
        </p:nvCxnSpPr>
        <p:spPr>
          <a:xfrm rot="10800000" flipV="1">
            <a:off x="2143108" y="4071942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 rot="10800000" flipV="1">
            <a:off x="2143109" y="3643314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1857356" y="5143512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50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1714480" y="4786322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100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1714480" y="4000504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200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1714480" y="4429132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150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1714480" y="3643314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rgbClr val="FF0000"/>
                </a:solidFill>
              </a:rPr>
              <a:t>250</a:t>
            </a:r>
            <a:endParaRPr lang="en-US" sz="1400" dirty="0">
              <a:solidFill>
                <a:srgbClr val="FF0000"/>
              </a:solidFill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4214818"/>
            <a:ext cx="928694" cy="1300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6" name="25 - Ευθύγραμμο βέλος σύνδεσης"/>
          <p:cNvCxnSpPr/>
          <p:nvPr/>
        </p:nvCxnSpPr>
        <p:spPr>
          <a:xfrm>
            <a:off x="2500298" y="4071942"/>
            <a:ext cx="21431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Ορθογώνιο"/>
          <p:cNvSpPr/>
          <p:nvPr/>
        </p:nvSpPr>
        <p:spPr>
          <a:xfrm>
            <a:off x="642910" y="3714752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ml</a:t>
            </a:r>
            <a:endParaRPr lang="el-GR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1717</TotalTime>
  <Words>334</Words>
  <Application>Microsoft Office PowerPoint</Application>
  <PresentationFormat>Προβολή στην οθόνη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hp pc</cp:lastModifiedBy>
  <cp:revision>316</cp:revision>
  <dcterms:created xsi:type="dcterms:W3CDTF">2020-04-07T16:42:53Z</dcterms:created>
  <dcterms:modified xsi:type="dcterms:W3CDTF">2024-01-27T15:12:10Z</dcterms:modified>
</cp:coreProperties>
</file>