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71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45495"/>
            <a:ext cx="4857752" cy="3712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5 - Ευθύγραμμο βέλος σύνδεσης"/>
          <p:cNvCxnSpPr/>
          <p:nvPr/>
        </p:nvCxnSpPr>
        <p:spPr>
          <a:xfrm flipV="1">
            <a:off x="3286116" y="3929066"/>
            <a:ext cx="2714644" cy="128588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500034" y="4143380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Τηκόμενη ασφάλεια</a:t>
            </a:r>
            <a:endParaRPr lang="el-GR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5072066" y="3357562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Ένας </a:t>
            </a:r>
            <a:r>
              <a:rPr lang="el-GR" dirty="0" smtClean="0"/>
              <a:t>λεπτό σύρμα  </a:t>
            </a:r>
            <a:r>
              <a:rPr lang="el-GR" dirty="0" smtClean="0"/>
              <a:t>– μέταλλο  , που λιώνει εύκολα(εύτηκτος)</a:t>
            </a:r>
            <a:endParaRPr lang="el-GR" dirty="0"/>
          </a:p>
        </p:txBody>
      </p:sp>
      <p:sp>
        <p:nvSpPr>
          <p:cNvPr id="10" name="9 - Ορθογώνιο"/>
          <p:cNvSpPr/>
          <p:nvPr/>
        </p:nvSpPr>
        <p:spPr>
          <a:xfrm>
            <a:off x="571472" y="642918"/>
            <a:ext cx="80010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Όταν μέσα από το μέταλλο, της τηκόμενης ασφάλειας περάσει ρεύμα πάνω από  μια ορισμένη τιμή, η άνοδος της θερμοκρασίας του προκαλεί την τήξη (λιώσιμο) του μετάλλου. </a:t>
            </a:r>
          </a:p>
          <a:p>
            <a:r>
              <a:rPr lang="el-GR" dirty="0" smtClean="0"/>
              <a:t>Έτσι το ηλεκτρικό κύκλωμα δεν είναι πλέον κλειστό και δεν διέρχεται ρεύμα μέσα από αυτό.</a:t>
            </a:r>
            <a:endParaRPr lang="el-GR" dirty="0"/>
          </a:p>
        </p:txBody>
      </p:sp>
      <p:sp>
        <p:nvSpPr>
          <p:cNvPr id="8" name="7 - Ορθογώνιο"/>
          <p:cNvSpPr/>
          <p:nvPr/>
        </p:nvSpPr>
        <p:spPr>
          <a:xfrm>
            <a:off x="714348" y="214290"/>
            <a:ext cx="77867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3 . Τηκόμενη ασφάλεια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83932"/>
            <a:ext cx="1928794" cy="1474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0" y="6488668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Τηκόμενη ασφάλεια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357158" y="1006503"/>
            <a:ext cx="4286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Το μέγιστο ρεύμα </a:t>
            </a:r>
            <a:r>
              <a:rPr lang="el-GR" dirty="0" smtClean="0"/>
              <a:t>που μπορεί να περάσει από αυτή την ασφάλεια , χωρίς να καεί είναι </a:t>
            </a:r>
            <a:r>
              <a:rPr lang="el-GR" b="1" dirty="0" smtClean="0">
                <a:solidFill>
                  <a:srgbClr val="FF0000"/>
                </a:solidFill>
              </a:rPr>
              <a:t>35Α</a:t>
            </a:r>
            <a:r>
              <a:rPr lang="el-GR" dirty="0" smtClean="0"/>
              <a:t>.</a:t>
            </a:r>
            <a:endParaRPr lang="el-G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2149511"/>
            <a:ext cx="2743212" cy="2349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8256558">
            <a:off x="385552" y="2566347"/>
            <a:ext cx="1745463" cy="237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- Ελεύθερη σχεδίαση"/>
          <p:cNvSpPr/>
          <p:nvPr/>
        </p:nvSpPr>
        <p:spPr>
          <a:xfrm>
            <a:off x="1154463" y="3655656"/>
            <a:ext cx="694315" cy="531729"/>
          </a:xfrm>
          <a:custGeom>
            <a:avLst/>
            <a:gdLst>
              <a:gd name="connsiteX0" fmla="*/ 366474 w 694315"/>
              <a:gd name="connsiteY0" fmla="*/ 99273 h 531729"/>
              <a:gd name="connsiteX1" fmla="*/ 324910 w 694315"/>
              <a:gd name="connsiteY1" fmla="*/ 88883 h 531729"/>
              <a:gd name="connsiteX2" fmla="*/ 262565 w 694315"/>
              <a:gd name="connsiteY2" fmla="*/ 78492 h 531729"/>
              <a:gd name="connsiteX3" fmla="*/ 221001 w 694315"/>
              <a:gd name="connsiteY3" fmla="*/ 57710 h 531729"/>
              <a:gd name="connsiteX4" fmla="*/ 158656 w 694315"/>
              <a:gd name="connsiteY4" fmla="*/ 47319 h 531729"/>
              <a:gd name="connsiteX5" fmla="*/ 13183 w 694315"/>
              <a:gd name="connsiteY5" fmla="*/ 36928 h 531729"/>
              <a:gd name="connsiteX6" fmla="*/ 2792 w 694315"/>
              <a:gd name="connsiteY6" fmla="*/ 78492 h 531729"/>
              <a:gd name="connsiteX7" fmla="*/ 23574 w 694315"/>
              <a:gd name="connsiteY7" fmla="*/ 182401 h 531729"/>
              <a:gd name="connsiteX8" fmla="*/ 65137 w 694315"/>
              <a:gd name="connsiteY8" fmla="*/ 244746 h 531729"/>
              <a:gd name="connsiteX9" fmla="*/ 106701 w 694315"/>
              <a:gd name="connsiteY9" fmla="*/ 307092 h 531729"/>
              <a:gd name="connsiteX10" fmla="*/ 137874 w 694315"/>
              <a:gd name="connsiteY10" fmla="*/ 317483 h 531729"/>
              <a:gd name="connsiteX11" fmla="*/ 252174 w 694315"/>
              <a:gd name="connsiteY11" fmla="*/ 411001 h 531729"/>
              <a:gd name="connsiteX12" fmla="*/ 272956 w 694315"/>
              <a:gd name="connsiteY12" fmla="*/ 442173 h 531729"/>
              <a:gd name="connsiteX13" fmla="*/ 657419 w 694315"/>
              <a:gd name="connsiteY13" fmla="*/ 462955 h 531729"/>
              <a:gd name="connsiteX14" fmla="*/ 688592 w 694315"/>
              <a:gd name="connsiteY14" fmla="*/ 442173 h 531729"/>
              <a:gd name="connsiteX15" fmla="*/ 678201 w 694315"/>
              <a:gd name="connsiteY15" fmla="*/ 338264 h 531729"/>
              <a:gd name="connsiteX16" fmla="*/ 647028 w 694315"/>
              <a:gd name="connsiteY16" fmla="*/ 307092 h 531729"/>
              <a:gd name="connsiteX17" fmla="*/ 553510 w 694315"/>
              <a:gd name="connsiteY17" fmla="*/ 275919 h 531729"/>
              <a:gd name="connsiteX18" fmla="*/ 470383 w 694315"/>
              <a:gd name="connsiteY18" fmla="*/ 223964 h 531729"/>
              <a:gd name="connsiteX19" fmla="*/ 449601 w 694315"/>
              <a:gd name="connsiteY19" fmla="*/ 192792 h 531729"/>
              <a:gd name="connsiteX20" fmla="*/ 397647 w 694315"/>
              <a:gd name="connsiteY20" fmla="*/ 182401 h 531729"/>
              <a:gd name="connsiteX21" fmla="*/ 376865 w 694315"/>
              <a:gd name="connsiteY21" fmla="*/ 151228 h 531729"/>
              <a:gd name="connsiteX22" fmla="*/ 356083 w 694315"/>
              <a:gd name="connsiteY22" fmla="*/ 109664 h 531729"/>
              <a:gd name="connsiteX23" fmla="*/ 366474 w 694315"/>
              <a:gd name="connsiteY23" fmla="*/ 99273 h 531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94315" h="531729">
                <a:moveTo>
                  <a:pt x="366474" y="99273"/>
                </a:moveTo>
                <a:cubicBezTo>
                  <a:pt x="352619" y="95810"/>
                  <a:pt x="338914" y="91684"/>
                  <a:pt x="324910" y="88883"/>
                </a:cubicBezTo>
                <a:cubicBezTo>
                  <a:pt x="304251" y="84751"/>
                  <a:pt x="282745" y="84546"/>
                  <a:pt x="262565" y="78492"/>
                </a:cubicBezTo>
                <a:cubicBezTo>
                  <a:pt x="247728" y="74041"/>
                  <a:pt x="235838" y="62161"/>
                  <a:pt x="221001" y="57710"/>
                </a:cubicBezTo>
                <a:cubicBezTo>
                  <a:pt x="200821" y="51656"/>
                  <a:pt x="179438" y="50783"/>
                  <a:pt x="158656" y="47319"/>
                </a:cubicBezTo>
                <a:cubicBezTo>
                  <a:pt x="108092" y="13609"/>
                  <a:pt x="101810" y="0"/>
                  <a:pt x="13183" y="36928"/>
                </a:cubicBezTo>
                <a:cubicBezTo>
                  <a:pt x="0" y="42421"/>
                  <a:pt x="6256" y="64637"/>
                  <a:pt x="2792" y="78492"/>
                </a:cubicBezTo>
                <a:cubicBezTo>
                  <a:pt x="9719" y="113128"/>
                  <a:pt x="11172" y="149328"/>
                  <a:pt x="23574" y="182401"/>
                </a:cubicBezTo>
                <a:cubicBezTo>
                  <a:pt x="32344" y="205787"/>
                  <a:pt x="57239" y="221051"/>
                  <a:pt x="65137" y="244746"/>
                </a:cubicBezTo>
                <a:cubicBezTo>
                  <a:pt x="76031" y="277428"/>
                  <a:pt x="73343" y="284853"/>
                  <a:pt x="106701" y="307092"/>
                </a:cubicBezTo>
                <a:cubicBezTo>
                  <a:pt x="115815" y="313168"/>
                  <a:pt x="127483" y="314019"/>
                  <a:pt x="137874" y="317483"/>
                </a:cubicBezTo>
                <a:cubicBezTo>
                  <a:pt x="214500" y="394109"/>
                  <a:pt x="175018" y="364707"/>
                  <a:pt x="252174" y="411001"/>
                </a:cubicBezTo>
                <a:cubicBezTo>
                  <a:pt x="259101" y="421392"/>
                  <a:pt x="263474" y="434046"/>
                  <a:pt x="272956" y="442173"/>
                </a:cubicBezTo>
                <a:cubicBezTo>
                  <a:pt x="377439" y="531729"/>
                  <a:pt x="538398" y="466674"/>
                  <a:pt x="657419" y="462955"/>
                </a:cubicBezTo>
                <a:cubicBezTo>
                  <a:pt x="667810" y="456028"/>
                  <a:pt x="686539" y="454492"/>
                  <a:pt x="688592" y="442173"/>
                </a:cubicBezTo>
                <a:cubicBezTo>
                  <a:pt x="694315" y="407838"/>
                  <a:pt x="688438" y="371534"/>
                  <a:pt x="678201" y="338264"/>
                </a:cubicBezTo>
                <a:cubicBezTo>
                  <a:pt x="673879" y="324219"/>
                  <a:pt x="659489" y="314880"/>
                  <a:pt x="647028" y="307092"/>
                </a:cubicBezTo>
                <a:cubicBezTo>
                  <a:pt x="620941" y="290788"/>
                  <a:pt x="583212" y="283344"/>
                  <a:pt x="553510" y="275919"/>
                </a:cubicBezTo>
                <a:cubicBezTo>
                  <a:pt x="525801" y="258601"/>
                  <a:pt x="488509" y="251152"/>
                  <a:pt x="470383" y="223964"/>
                </a:cubicBezTo>
                <a:cubicBezTo>
                  <a:pt x="463456" y="213573"/>
                  <a:pt x="460444" y="198988"/>
                  <a:pt x="449601" y="192792"/>
                </a:cubicBezTo>
                <a:cubicBezTo>
                  <a:pt x="434267" y="184030"/>
                  <a:pt x="414965" y="185865"/>
                  <a:pt x="397647" y="182401"/>
                </a:cubicBezTo>
                <a:cubicBezTo>
                  <a:pt x="390720" y="172010"/>
                  <a:pt x="383061" y="162071"/>
                  <a:pt x="376865" y="151228"/>
                </a:cubicBezTo>
                <a:cubicBezTo>
                  <a:pt x="369180" y="137779"/>
                  <a:pt x="363010" y="123519"/>
                  <a:pt x="356083" y="109664"/>
                </a:cubicBezTo>
                <a:lnTo>
                  <a:pt x="366474" y="99273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rot="5400000" flipH="1" flipV="1">
            <a:off x="678601" y="2756732"/>
            <a:ext cx="2286041" cy="35722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Ορθογώνιο"/>
          <p:cNvSpPr/>
          <p:nvPr/>
        </p:nvSpPr>
        <p:spPr>
          <a:xfrm>
            <a:off x="2285984" y="5572140"/>
            <a:ext cx="57864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Σε κάθε ασφάλεια αναφέρεται η μέγιστη </a:t>
            </a:r>
            <a:r>
              <a:rPr lang="el-GR" dirty="0" smtClean="0"/>
              <a:t>  ρεύματος </a:t>
            </a:r>
            <a:r>
              <a:rPr lang="el-GR" dirty="0" smtClean="0"/>
              <a:t>που μπορεί να τη διαρρέει, χωρίς να προκληθεί τήξη (λιώσιμο) του </a:t>
            </a:r>
            <a:r>
              <a:rPr lang="el-GR" dirty="0" smtClean="0"/>
              <a:t>σύρματος που </a:t>
            </a:r>
            <a:r>
              <a:rPr lang="el-GR" dirty="0" smtClean="0"/>
              <a:t>περιέχει.</a:t>
            </a:r>
            <a:endParaRPr lang="el-GR" dirty="0"/>
          </a:p>
        </p:txBody>
      </p:sp>
      <p:sp>
        <p:nvSpPr>
          <p:cNvPr id="17" name="16 - Ελεύθερη σχεδίαση"/>
          <p:cNvSpPr/>
          <p:nvPr/>
        </p:nvSpPr>
        <p:spPr>
          <a:xfrm>
            <a:off x="6429388" y="2935329"/>
            <a:ext cx="928694" cy="603167"/>
          </a:xfrm>
          <a:custGeom>
            <a:avLst/>
            <a:gdLst>
              <a:gd name="connsiteX0" fmla="*/ 366474 w 694315"/>
              <a:gd name="connsiteY0" fmla="*/ 99273 h 531729"/>
              <a:gd name="connsiteX1" fmla="*/ 324910 w 694315"/>
              <a:gd name="connsiteY1" fmla="*/ 88883 h 531729"/>
              <a:gd name="connsiteX2" fmla="*/ 262565 w 694315"/>
              <a:gd name="connsiteY2" fmla="*/ 78492 h 531729"/>
              <a:gd name="connsiteX3" fmla="*/ 221001 w 694315"/>
              <a:gd name="connsiteY3" fmla="*/ 57710 h 531729"/>
              <a:gd name="connsiteX4" fmla="*/ 158656 w 694315"/>
              <a:gd name="connsiteY4" fmla="*/ 47319 h 531729"/>
              <a:gd name="connsiteX5" fmla="*/ 13183 w 694315"/>
              <a:gd name="connsiteY5" fmla="*/ 36928 h 531729"/>
              <a:gd name="connsiteX6" fmla="*/ 2792 w 694315"/>
              <a:gd name="connsiteY6" fmla="*/ 78492 h 531729"/>
              <a:gd name="connsiteX7" fmla="*/ 23574 w 694315"/>
              <a:gd name="connsiteY7" fmla="*/ 182401 h 531729"/>
              <a:gd name="connsiteX8" fmla="*/ 65137 w 694315"/>
              <a:gd name="connsiteY8" fmla="*/ 244746 h 531729"/>
              <a:gd name="connsiteX9" fmla="*/ 106701 w 694315"/>
              <a:gd name="connsiteY9" fmla="*/ 307092 h 531729"/>
              <a:gd name="connsiteX10" fmla="*/ 137874 w 694315"/>
              <a:gd name="connsiteY10" fmla="*/ 317483 h 531729"/>
              <a:gd name="connsiteX11" fmla="*/ 252174 w 694315"/>
              <a:gd name="connsiteY11" fmla="*/ 411001 h 531729"/>
              <a:gd name="connsiteX12" fmla="*/ 272956 w 694315"/>
              <a:gd name="connsiteY12" fmla="*/ 442173 h 531729"/>
              <a:gd name="connsiteX13" fmla="*/ 657419 w 694315"/>
              <a:gd name="connsiteY13" fmla="*/ 462955 h 531729"/>
              <a:gd name="connsiteX14" fmla="*/ 688592 w 694315"/>
              <a:gd name="connsiteY14" fmla="*/ 442173 h 531729"/>
              <a:gd name="connsiteX15" fmla="*/ 678201 w 694315"/>
              <a:gd name="connsiteY15" fmla="*/ 338264 h 531729"/>
              <a:gd name="connsiteX16" fmla="*/ 647028 w 694315"/>
              <a:gd name="connsiteY16" fmla="*/ 307092 h 531729"/>
              <a:gd name="connsiteX17" fmla="*/ 553510 w 694315"/>
              <a:gd name="connsiteY17" fmla="*/ 275919 h 531729"/>
              <a:gd name="connsiteX18" fmla="*/ 470383 w 694315"/>
              <a:gd name="connsiteY18" fmla="*/ 223964 h 531729"/>
              <a:gd name="connsiteX19" fmla="*/ 449601 w 694315"/>
              <a:gd name="connsiteY19" fmla="*/ 192792 h 531729"/>
              <a:gd name="connsiteX20" fmla="*/ 397647 w 694315"/>
              <a:gd name="connsiteY20" fmla="*/ 182401 h 531729"/>
              <a:gd name="connsiteX21" fmla="*/ 376865 w 694315"/>
              <a:gd name="connsiteY21" fmla="*/ 151228 h 531729"/>
              <a:gd name="connsiteX22" fmla="*/ 356083 w 694315"/>
              <a:gd name="connsiteY22" fmla="*/ 109664 h 531729"/>
              <a:gd name="connsiteX23" fmla="*/ 366474 w 694315"/>
              <a:gd name="connsiteY23" fmla="*/ 99273 h 531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94315" h="531729">
                <a:moveTo>
                  <a:pt x="366474" y="99273"/>
                </a:moveTo>
                <a:cubicBezTo>
                  <a:pt x="352619" y="95810"/>
                  <a:pt x="338914" y="91684"/>
                  <a:pt x="324910" y="88883"/>
                </a:cubicBezTo>
                <a:cubicBezTo>
                  <a:pt x="304251" y="84751"/>
                  <a:pt x="282745" y="84546"/>
                  <a:pt x="262565" y="78492"/>
                </a:cubicBezTo>
                <a:cubicBezTo>
                  <a:pt x="247728" y="74041"/>
                  <a:pt x="235838" y="62161"/>
                  <a:pt x="221001" y="57710"/>
                </a:cubicBezTo>
                <a:cubicBezTo>
                  <a:pt x="200821" y="51656"/>
                  <a:pt x="179438" y="50783"/>
                  <a:pt x="158656" y="47319"/>
                </a:cubicBezTo>
                <a:cubicBezTo>
                  <a:pt x="108092" y="13609"/>
                  <a:pt x="101810" y="0"/>
                  <a:pt x="13183" y="36928"/>
                </a:cubicBezTo>
                <a:cubicBezTo>
                  <a:pt x="0" y="42421"/>
                  <a:pt x="6256" y="64637"/>
                  <a:pt x="2792" y="78492"/>
                </a:cubicBezTo>
                <a:cubicBezTo>
                  <a:pt x="9719" y="113128"/>
                  <a:pt x="11172" y="149328"/>
                  <a:pt x="23574" y="182401"/>
                </a:cubicBezTo>
                <a:cubicBezTo>
                  <a:pt x="32344" y="205787"/>
                  <a:pt x="57239" y="221051"/>
                  <a:pt x="65137" y="244746"/>
                </a:cubicBezTo>
                <a:cubicBezTo>
                  <a:pt x="76031" y="277428"/>
                  <a:pt x="73343" y="284853"/>
                  <a:pt x="106701" y="307092"/>
                </a:cubicBezTo>
                <a:cubicBezTo>
                  <a:pt x="115815" y="313168"/>
                  <a:pt x="127483" y="314019"/>
                  <a:pt x="137874" y="317483"/>
                </a:cubicBezTo>
                <a:cubicBezTo>
                  <a:pt x="214500" y="394109"/>
                  <a:pt x="175018" y="364707"/>
                  <a:pt x="252174" y="411001"/>
                </a:cubicBezTo>
                <a:cubicBezTo>
                  <a:pt x="259101" y="421392"/>
                  <a:pt x="263474" y="434046"/>
                  <a:pt x="272956" y="442173"/>
                </a:cubicBezTo>
                <a:cubicBezTo>
                  <a:pt x="377439" y="531729"/>
                  <a:pt x="538398" y="466674"/>
                  <a:pt x="657419" y="462955"/>
                </a:cubicBezTo>
                <a:cubicBezTo>
                  <a:pt x="667810" y="456028"/>
                  <a:pt x="686539" y="454492"/>
                  <a:pt x="688592" y="442173"/>
                </a:cubicBezTo>
                <a:cubicBezTo>
                  <a:pt x="694315" y="407838"/>
                  <a:pt x="688438" y="371534"/>
                  <a:pt x="678201" y="338264"/>
                </a:cubicBezTo>
                <a:cubicBezTo>
                  <a:pt x="673879" y="324219"/>
                  <a:pt x="659489" y="314880"/>
                  <a:pt x="647028" y="307092"/>
                </a:cubicBezTo>
                <a:cubicBezTo>
                  <a:pt x="620941" y="290788"/>
                  <a:pt x="583212" y="283344"/>
                  <a:pt x="553510" y="275919"/>
                </a:cubicBezTo>
                <a:cubicBezTo>
                  <a:pt x="525801" y="258601"/>
                  <a:pt x="488509" y="251152"/>
                  <a:pt x="470383" y="223964"/>
                </a:cubicBezTo>
                <a:cubicBezTo>
                  <a:pt x="463456" y="213573"/>
                  <a:pt x="460444" y="198988"/>
                  <a:pt x="449601" y="192792"/>
                </a:cubicBezTo>
                <a:cubicBezTo>
                  <a:pt x="434267" y="184030"/>
                  <a:pt x="414965" y="185865"/>
                  <a:pt x="397647" y="182401"/>
                </a:cubicBezTo>
                <a:cubicBezTo>
                  <a:pt x="390720" y="172010"/>
                  <a:pt x="383061" y="162071"/>
                  <a:pt x="376865" y="151228"/>
                </a:cubicBezTo>
                <a:cubicBezTo>
                  <a:pt x="369180" y="137779"/>
                  <a:pt x="363010" y="123519"/>
                  <a:pt x="356083" y="109664"/>
                </a:cubicBezTo>
                <a:lnTo>
                  <a:pt x="366474" y="99273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5400000" flipH="1" flipV="1">
            <a:off x="6607970" y="2256681"/>
            <a:ext cx="1500224" cy="57150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5500694" y="935065"/>
            <a:ext cx="36433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Το μέγιστο ρεύμα </a:t>
            </a:r>
            <a:r>
              <a:rPr lang="el-GR" dirty="0" smtClean="0"/>
              <a:t>που μπορεί να περάσει από αυτή την ασφάλεια , χωρίς να καεί είναι </a:t>
            </a:r>
            <a:r>
              <a:rPr lang="el-GR" b="1" dirty="0" smtClean="0">
                <a:solidFill>
                  <a:srgbClr val="FF0000"/>
                </a:solidFill>
              </a:rPr>
              <a:t>50Α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13" name="12 - Ορθογώνιο"/>
          <p:cNvSpPr/>
          <p:nvPr/>
        </p:nvSpPr>
        <p:spPr>
          <a:xfrm>
            <a:off x="714348" y="214290"/>
            <a:ext cx="77867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3 . Τηκόμενη ασφάλεια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  <p:bldP spid="15" grpId="0"/>
      <p:bldP spid="17" grpId="0" animBg="1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169796">
            <a:off x="117518" y="132328"/>
            <a:ext cx="970122" cy="1493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189534">
            <a:off x="805181" y="55734"/>
            <a:ext cx="1030608" cy="1586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357158" y="1714488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2 </a:t>
            </a:r>
            <a:r>
              <a:rPr lang="el-GR" b="1" dirty="0" err="1" smtClean="0"/>
              <a:t>λαμαρινόβιδες</a:t>
            </a:r>
            <a:endParaRPr lang="el-GR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-142900"/>
            <a:ext cx="2786082" cy="3135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6357950" y="221455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καλώδια</a:t>
            </a:r>
            <a:endParaRPr lang="el-GR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786322"/>
            <a:ext cx="1281968" cy="1644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4786322"/>
            <a:ext cx="1285884" cy="1649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- TextBox"/>
          <p:cNvSpPr txBox="1"/>
          <p:nvPr/>
        </p:nvSpPr>
        <p:spPr>
          <a:xfrm>
            <a:off x="428596" y="6488668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Πλαστικά </a:t>
            </a:r>
            <a:r>
              <a:rPr lang="el-GR" b="1" dirty="0" smtClean="0"/>
              <a:t>ποτήρια </a:t>
            </a:r>
            <a:endParaRPr lang="el-GR" b="1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7554" y="0"/>
            <a:ext cx="1571636" cy="2620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12 - TextBox"/>
          <p:cNvSpPr txBox="1"/>
          <p:nvPr/>
        </p:nvSpPr>
        <p:spPr>
          <a:xfrm>
            <a:off x="3428992" y="242889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Ξύδι </a:t>
            </a:r>
            <a:endParaRPr lang="el-GR" b="1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00694" y="4357694"/>
            <a:ext cx="1926243" cy="2039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4 - TextBox"/>
          <p:cNvSpPr txBox="1"/>
          <p:nvPr/>
        </p:nvSpPr>
        <p:spPr>
          <a:xfrm>
            <a:off x="6643702" y="4143380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+</a:t>
            </a:r>
            <a:endParaRPr lang="el-GR" sz="36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857884" y="4143380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-</a:t>
            </a:r>
            <a:endParaRPr lang="el-GR" sz="36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5715008" y="628652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βολτόμετρο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3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57468" y="1428736"/>
            <a:ext cx="3629044" cy="3871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Ορθογώνιο"/>
          <p:cNvSpPr/>
          <p:nvPr/>
        </p:nvSpPr>
        <p:spPr>
          <a:xfrm>
            <a:off x="0" y="5380672"/>
            <a:ext cx="87154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Μετά </a:t>
            </a:r>
            <a:r>
              <a:rPr lang="el-GR" dirty="0" smtClean="0"/>
              <a:t> </a:t>
            </a:r>
            <a:r>
              <a:rPr lang="el-GR" dirty="0" smtClean="0"/>
              <a:t>παίρνω το άλλο καλώδιο και συνδέω  </a:t>
            </a:r>
            <a:r>
              <a:rPr lang="el-GR" dirty="0" smtClean="0"/>
              <a:t>τη μια άκρη του </a:t>
            </a:r>
            <a:r>
              <a:rPr lang="el-GR" dirty="0" smtClean="0"/>
              <a:t>  </a:t>
            </a:r>
            <a:r>
              <a:rPr lang="el-GR" dirty="0" smtClean="0"/>
              <a:t>στη </a:t>
            </a:r>
            <a:r>
              <a:rPr lang="el-GR" dirty="0" err="1" smtClean="0"/>
              <a:t>λαμαρινόβιδα</a:t>
            </a:r>
            <a:r>
              <a:rPr lang="el-GR" dirty="0" smtClean="0"/>
              <a:t> (από ψευδάργυρο</a:t>
            </a:r>
            <a:r>
              <a:rPr lang="el-GR" dirty="0" smtClean="0"/>
              <a:t>),  </a:t>
            </a:r>
            <a:r>
              <a:rPr lang="el-GR" dirty="0" smtClean="0"/>
              <a:t>και </a:t>
            </a:r>
            <a:r>
              <a:rPr lang="el-GR" dirty="0" smtClean="0"/>
              <a:t> την </a:t>
            </a:r>
            <a:r>
              <a:rPr lang="el-GR" dirty="0" smtClean="0"/>
              <a:t>άλλη άκρη με το μαύρο ακροδέκτη (-) του βολτόμετρου. </a:t>
            </a:r>
            <a:r>
              <a:rPr lang="el-GR" dirty="0" smtClean="0"/>
              <a:t>Τέλος βυθίζω  την </a:t>
            </a:r>
            <a:r>
              <a:rPr lang="el-GR" dirty="0" smtClean="0"/>
              <a:t>βίδα στο ξίδι.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5514988" y="3214686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+</a:t>
            </a:r>
            <a:endParaRPr lang="el-GR" sz="3600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4800608" y="3214686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-</a:t>
            </a:r>
            <a:endParaRPr lang="el-GR" sz="3600" b="1" dirty="0"/>
          </a:p>
        </p:txBody>
      </p:sp>
      <p:sp>
        <p:nvSpPr>
          <p:cNvPr id="8" name="7 - Ορθογώνιο"/>
          <p:cNvSpPr/>
          <p:nvPr/>
        </p:nvSpPr>
        <p:spPr>
          <a:xfrm>
            <a:off x="1428728" y="214290"/>
            <a:ext cx="75724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Παίρνουμε  ένα καλώδιο, τη μια άκρη του καλωδίου  (αφού έχουμε βγάλει το </a:t>
            </a:r>
            <a:r>
              <a:rPr lang="el-GR" dirty="0" smtClean="0"/>
              <a:t>πλαστικό για να φανεί ο χαλκός ) </a:t>
            </a:r>
            <a:r>
              <a:rPr lang="el-GR" dirty="0" smtClean="0"/>
              <a:t>την βάζουμε μέσα στο ξύδι και την άλλη </a:t>
            </a:r>
            <a:r>
              <a:rPr lang="el-GR" dirty="0" smtClean="0"/>
              <a:t>άκρη του καλωδίου τη  συνδέω     </a:t>
            </a:r>
            <a:r>
              <a:rPr lang="el-GR" dirty="0" smtClean="0"/>
              <a:t>με τον κόκκινο ακροδέκτη (+) του βολτόμετρου</a:t>
            </a:r>
            <a:r>
              <a:rPr lang="el-GR" dirty="0" smtClean="0"/>
              <a:t> </a:t>
            </a:r>
            <a:endParaRPr lang="el-GR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rot="5400000" flipH="1" flipV="1">
            <a:off x="4179091" y="1893083"/>
            <a:ext cx="1785950" cy="2857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ύγραμμο βέλος σύνδεσης"/>
          <p:cNvCxnSpPr/>
          <p:nvPr/>
        </p:nvCxnSpPr>
        <p:spPr>
          <a:xfrm rot="10800000" flipV="1">
            <a:off x="2071670" y="3714752"/>
            <a:ext cx="2286016" cy="17859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1428736"/>
            <a:ext cx="3629044" cy="3871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Ορθογώνιο"/>
          <p:cNvSpPr/>
          <p:nvPr/>
        </p:nvSpPr>
        <p:spPr>
          <a:xfrm>
            <a:off x="4143372" y="2571744"/>
            <a:ext cx="464347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Παρατηρώ ότι το βολτόμετρο δείχνει μια τιμή για την τάση , όπως έδειχνε και όταν το είχα συνδέσει με τη μπαταρ</a:t>
            </a:r>
            <a:r>
              <a:rPr lang="el-GR" dirty="0" smtClean="0"/>
              <a:t>ία,… άρα έχω φτιάξει μια μπαταρία από …ξύδι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2928926" y="3214686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+</a:t>
            </a:r>
            <a:endParaRPr lang="el-GR" sz="3600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2214546" y="3214686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-</a:t>
            </a:r>
            <a:endParaRPr lang="el-GR" sz="3600" b="1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flipV="1">
            <a:off x="2557442" y="3000372"/>
            <a:ext cx="1643074" cy="142876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250</Words>
  <PresentationFormat>Προβολή στην οθόνη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hp pc</dc:creator>
  <cp:lastModifiedBy>hp pc</cp:lastModifiedBy>
  <cp:revision>24</cp:revision>
  <dcterms:created xsi:type="dcterms:W3CDTF">2024-03-11T19:23:22Z</dcterms:created>
  <dcterms:modified xsi:type="dcterms:W3CDTF">2024-03-12T17:49:36Z</dcterms:modified>
</cp:coreProperties>
</file>