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31" r:id="rId3"/>
    <p:sldId id="350" r:id="rId4"/>
    <p:sldId id="351" r:id="rId5"/>
    <p:sldId id="340" r:id="rId6"/>
    <p:sldId id="352" r:id="rId7"/>
    <p:sldId id="347" r:id="rId8"/>
    <p:sldId id="348" r:id="rId9"/>
    <p:sldId id="349" r:id="rId10"/>
    <p:sldId id="344" r:id="rId11"/>
    <p:sldId id="34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BBA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357686" y="1357298"/>
            <a:ext cx="3857652" cy="132343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Μονάδες μέτρησης  της τάσης: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V = </a:t>
            </a:r>
            <a:r>
              <a:rPr lang="el-GR" sz="2000" b="1" dirty="0" smtClean="0">
                <a:solidFill>
                  <a:srgbClr val="FF0000"/>
                </a:solidFill>
              </a:rPr>
              <a:t>βολτ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214414" y="307181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14V</a:t>
            </a: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2107389" y="3750471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2143108" y="4214818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5572132" y="364331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000" dirty="0" smtClean="0"/>
              <a:t>30 </a:t>
            </a:r>
            <a:r>
              <a:rPr lang="en-US" sz="4000" dirty="0" smtClean="0"/>
              <a:t>V</a:t>
            </a: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6465107" y="4321975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6500826" y="4786322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24" y="776277"/>
            <a:ext cx="536577" cy="7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820976" y="860261"/>
            <a:ext cx="141906" cy="167694"/>
          </a:xfrm>
          <a:custGeom>
            <a:avLst/>
            <a:gdLst>
              <a:gd name="connsiteX0" fmla="*/ 5195 w 141906"/>
              <a:gd name="connsiteY0" fmla="*/ 1732 h 167694"/>
              <a:gd name="connsiteX1" fmla="*/ 119495 w 141906"/>
              <a:gd name="connsiteY1" fmla="*/ 43296 h 167694"/>
              <a:gd name="connsiteX2" fmla="*/ 109104 w 141906"/>
              <a:gd name="connsiteY2" fmla="*/ 126423 h 167694"/>
              <a:gd name="connsiteX3" fmla="*/ 67541 w 141906"/>
              <a:gd name="connsiteY3" fmla="*/ 147205 h 167694"/>
              <a:gd name="connsiteX4" fmla="*/ 25977 w 141906"/>
              <a:gd name="connsiteY4" fmla="*/ 157596 h 167694"/>
              <a:gd name="connsiteX5" fmla="*/ 109104 w 141906"/>
              <a:gd name="connsiteY5" fmla="*/ 126423 h 167694"/>
              <a:gd name="connsiteX6" fmla="*/ 98713 w 141906"/>
              <a:gd name="connsiteY6" fmla="*/ 64077 h 167694"/>
              <a:gd name="connsiteX7" fmla="*/ 88323 w 141906"/>
              <a:gd name="connsiteY7" fmla="*/ 32905 h 167694"/>
              <a:gd name="connsiteX8" fmla="*/ 5195 w 141906"/>
              <a:gd name="connsiteY8" fmla="*/ 1732 h 16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06" h="167694">
                <a:moveTo>
                  <a:pt x="5195" y="1732"/>
                </a:moveTo>
                <a:cubicBezTo>
                  <a:pt x="10390" y="3464"/>
                  <a:pt x="64558" y="6670"/>
                  <a:pt x="119495" y="43296"/>
                </a:cubicBezTo>
                <a:cubicBezTo>
                  <a:pt x="131115" y="78155"/>
                  <a:pt x="141906" y="88154"/>
                  <a:pt x="109104" y="126423"/>
                </a:cubicBezTo>
                <a:cubicBezTo>
                  <a:pt x="99024" y="138184"/>
                  <a:pt x="82044" y="141766"/>
                  <a:pt x="67541" y="147205"/>
                </a:cubicBezTo>
                <a:cubicBezTo>
                  <a:pt x="54169" y="152219"/>
                  <a:pt x="15879" y="167694"/>
                  <a:pt x="25977" y="157596"/>
                </a:cubicBezTo>
                <a:cubicBezTo>
                  <a:pt x="32189" y="151384"/>
                  <a:pt x="93069" y="131768"/>
                  <a:pt x="109104" y="126423"/>
                </a:cubicBezTo>
                <a:cubicBezTo>
                  <a:pt x="125800" y="76335"/>
                  <a:pt x="122885" y="112421"/>
                  <a:pt x="98713" y="64077"/>
                </a:cubicBezTo>
                <a:cubicBezTo>
                  <a:pt x="93815" y="54281"/>
                  <a:pt x="98119" y="37803"/>
                  <a:pt x="88323" y="32905"/>
                </a:cubicBezTo>
                <a:cubicBezTo>
                  <a:pt x="66417" y="21952"/>
                  <a:pt x="0" y="0"/>
                  <a:pt x="5195" y="173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2210635" y="1675684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714348" y="3357562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όταν το ηλεκτρικό ρεύμα (ηλεκτρόνια) περνάει μέσα από μια λάμπα ή άλλες ηλεκτρικές συσκευές , η ροή του ρεύματος γίνεται δυσκολότερη.</a:t>
            </a:r>
          </a:p>
          <a:p>
            <a:endParaRPr lang="el-GR" dirty="0" smtClean="0"/>
          </a:p>
          <a:p>
            <a:r>
              <a:rPr lang="el-GR" dirty="0" smtClean="0"/>
              <a:t>Αντίθετα  όταν το ηλεκτρικό ρεύμα (ηλεκτρόνια) δεν περνάει μέσα από συσκευές συναντά μικρότερη αντίσταση.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143380"/>
            <a:ext cx="28733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733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579259">
            <a:off x="1570888" y="4683857"/>
            <a:ext cx="562920" cy="74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1928794" y="1214422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1589809" y="5253347"/>
            <a:ext cx="322035" cy="253835"/>
          </a:xfrm>
          <a:custGeom>
            <a:avLst/>
            <a:gdLst>
              <a:gd name="connsiteX0" fmla="*/ 0 w 322035"/>
              <a:gd name="connsiteY0" fmla="*/ 181098 h 253835"/>
              <a:gd name="connsiteX1" fmla="*/ 62346 w 322035"/>
              <a:gd name="connsiteY1" fmla="*/ 129144 h 253835"/>
              <a:gd name="connsiteX2" fmla="*/ 72736 w 322035"/>
              <a:gd name="connsiteY2" fmla="*/ 97971 h 253835"/>
              <a:gd name="connsiteX3" fmla="*/ 103909 w 322035"/>
              <a:gd name="connsiteY3" fmla="*/ 87580 h 253835"/>
              <a:gd name="connsiteX4" fmla="*/ 176646 w 322035"/>
              <a:gd name="connsiteY4" fmla="*/ 56408 h 253835"/>
              <a:gd name="connsiteX5" fmla="*/ 280555 w 322035"/>
              <a:gd name="connsiteY5" fmla="*/ 35626 h 253835"/>
              <a:gd name="connsiteX6" fmla="*/ 301336 w 322035"/>
              <a:gd name="connsiteY6" fmla="*/ 77189 h 253835"/>
              <a:gd name="connsiteX7" fmla="*/ 259773 w 322035"/>
              <a:gd name="connsiteY7" fmla="*/ 139535 h 253835"/>
              <a:gd name="connsiteX8" fmla="*/ 249382 w 322035"/>
              <a:gd name="connsiteY8" fmla="*/ 181098 h 253835"/>
              <a:gd name="connsiteX9" fmla="*/ 218209 w 322035"/>
              <a:gd name="connsiteY9" fmla="*/ 191489 h 253835"/>
              <a:gd name="connsiteX10" fmla="*/ 114300 w 322035"/>
              <a:gd name="connsiteY10" fmla="*/ 222662 h 253835"/>
              <a:gd name="connsiteX11" fmla="*/ 83127 w 322035"/>
              <a:gd name="connsiteY11" fmla="*/ 253835 h 2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2035" h="253835">
                <a:moveTo>
                  <a:pt x="0" y="181098"/>
                </a:moveTo>
                <a:cubicBezTo>
                  <a:pt x="23003" y="165763"/>
                  <a:pt x="46344" y="153147"/>
                  <a:pt x="62346" y="129144"/>
                </a:cubicBezTo>
                <a:cubicBezTo>
                  <a:pt x="68422" y="120031"/>
                  <a:pt x="64991" y="105716"/>
                  <a:pt x="72736" y="97971"/>
                </a:cubicBezTo>
                <a:cubicBezTo>
                  <a:pt x="80481" y="90226"/>
                  <a:pt x="94112" y="92478"/>
                  <a:pt x="103909" y="87580"/>
                </a:cubicBezTo>
                <a:cubicBezTo>
                  <a:pt x="175665" y="51702"/>
                  <a:pt x="90146" y="78031"/>
                  <a:pt x="176646" y="56408"/>
                </a:cubicBezTo>
                <a:cubicBezTo>
                  <a:pt x="211242" y="21810"/>
                  <a:pt x="216427" y="0"/>
                  <a:pt x="280555" y="35626"/>
                </a:cubicBezTo>
                <a:cubicBezTo>
                  <a:pt x="294095" y="43148"/>
                  <a:pt x="294409" y="63335"/>
                  <a:pt x="301336" y="77189"/>
                </a:cubicBezTo>
                <a:cubicBezTo>
                  <a:pt x="268900" y="174507"/>
                  <a:pt x="322035" y="30578"/>
                  <a:pt x="259773" y="139535"/>
                </a:cubicBezTo>
                <a:cubicBezTo>
                  <a:pt x="252688" y="151934"/>
                  <a:pt x="258303" y="169947"/>
                  <a:pt x="249382" y="181098"/>
                </a:cubicBezTo>
                <a:cubicBezTo>
                  <a:pt x="242540" y="189651"/>
                  <a:pt x="228700" y="188342"/>
                  <a:pt x="218209" y="191489"/>
                </a:cubicBezTo>
                <a:cubicBezTo>
                  <a:pt x="99255" y="227176"/>
                  <a:pt x="184896" y="199130"/>
                  <a:pt x="114300" y="222662"/>
                </a:cubicBezTo>
                <a:lnTo>
                  <a:pt x="83127" y="253835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ύγραμμο βέλος σύνδεσης"/>
          <p:cNvCxnSpPr>
            <a:stCxn id="8" idx="33"/>
          </p:cNvCxnSpPr>
          <p:nvPr/>
        </p:nvCxnSpPr>
        <p:spPr>
          <a:xfrm>
            <a:off x="2084658" y="1439822"/>
            <a:ext cx="1344334" cy="2032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071802" y="157161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ανάβει  το ηλεκτρικό ρεύμα διαρρέει τον κλειστό αγώγιμο δρόμο(κύκλωμα)</a:t>
            </a:r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370293" y="4384964"/>
            <a:ext cx="1572807" cy="1226127"/>
          </a:xfrm>
          <a:custGeom>
            <a:avLst/>
            <a:gdLst>
              <a:gd name="connsiteX0" fmla="*/ 637625 w 1572807"/>
              <a:gd name="connsiteY0" fmla="*/ 176645 h 1226127"/>
              <a:gd name="connsiteX1" fmla="*/ 616843 w 1572807"/>
              <a:gd name="connsiteY1" fmla="*/ 207818 h 1226127"/>
              <a:gd name="connsiteX2" fmla="*/ 585671 w 1572807"/>
              <a:gd name="connsiteY2" fmla="*/ 238991 h 1226127"/>
              <a:gd name="connsiteX3" fmla="*/ 544107 w 1572807"/>
              <a:gd name="connsiteY3" fmla="*/ 332509 h 1226127"/>
              <a:gd name="connsiteX4" fmla="*/ 471371 w 1572807"/>
              <a:gd name="connsiteY4" fmla="*/ 342900 h 1226127"/>
              <a:gd name="connsiteX5" fmla="*/ 14171 w 1572807"/>
              <a:gd name="connsiteY5" fmla="*/ 374072 h 1226127"/>
              <a:gd name="connsiteX6" fmla="*/ 24562 w 1572807"/>
              <a:gd name="connsiteY6" fmla="*/ 415636 h 1226127"/>
              <a:gd name="connsiteX7" fmla="*/ 66125 w 1572807"/>
              <a:gd name="connsiteY7" fmla="*/ 477981 h 1226127"/>
              <a:gd name="connsiteX8" fmla="*/ 97298 w 1572807"/>
              <a:gd name="connsiteY8" fmla="*/ 613063 h 1226127"/>
              <a:gd name="connsiteX9" fmla="*/ 128471 w 1572807"/>
              <a:gd name="connsiteY9" fmla="*/ 716972 h 1226127"/>
              <a:gd name="connsiteX10" fmla="*/ 159643 w 1572807"/>
              <a:gd name="connsiteY10" fmla="*/ 748145 h 1226127"/>
              <a:gd name="connsiteX11" fmla="*/ 170034 w 1572807"/>
              <a:gd name="connsiteY11" fmla="*/ 852054 h 1226127"/>
              <a:gd name="connsiteX12" fmla="*/ 180425 w 1572807"/>
              <a:gd name="connsiteY12" fmla="*/ 883227 h 1226127"/>
              <a:gd name="connsiteX13" fmla="*/ 211598 w 1572807"/>
              <a:gd name="connsiteY13" fmla="*/ 893618 h 1226127"/>
              <a:gd name="connsiteX14" fmla="*/ 367462 w 1572807"/>
              <a:gd name="connsiteY14" fmla="*/ 924791 h 1226127"/>
              <a:gd name="connsiteX15" fmla="*/ 440198 w 1572807"/>
              <a:gd name="connsiteY15" fmla="*/ 955963 h 1226127"/>
              <a:gd name="connsiteX16" fmla="*/ 471371 w 1572807"/>
              <a:gd name="connsiteY16" fmla="*/ 987136 h 1226127"/>
              <a:gd name="connsiteX17" fmla="*/ 502543 w 1572807"/>
              <a:gd name="connsiteY17" fmla="*/ 1007918 h 1226127"/>
              <a:gd name="connsiteX18" fmla="*/ 575280 w 1572807"/>
              <a:gd name="connsiteY18" fmla="*/ 1059872 h 1226127"/>
              <a:gd name="connsiteX19" fmla="*/ 616843 w 1572807"/>
              <a:gd name="connsiteY19" fmla="*/ 1070263 h 1226127"/>
              <a:gd name="connsiteX20" fmla="*/ 679189 w 1572807"/>
              <a:gd name="connsiteY20" fmla="*/ 1091045 h 1226127"/>
              <a:gd name="connsiteX21" fmla="*/ 731143 w 1572807"/>
              <a:gd name="connsiteY21" fmla="*/ 1101436 h 1226127"/>
              <a:gd name="connsiteX22" fmla="*/ 783098 w 1572807"/>
              <a:gd name="connsiteY22" fmla="*/ 1122218 h 1226127"/>
              <a:gd name="connsiteX23" fmla="*/ 845443 w 1572807"/>
              <a:gd name="connsiteY23" fmla="*/ 1143000 h 1226127"/>
              <a:gd name="connsiteX24" fmla="*/ 887007 w 1572807"/>
              <a:gd name="connsiteY24" fmla="*/ 1174172 h 1226127"/>
              <a:gd name="connsiteX25" fmla="*/ 918180 w 1572807"/>
              <a:gd name="connsiteY25" fmla="*/ 1205345 h 1226127"/>
              <a:gd name="connsiteX26" fmla="*/ 959743 w 1572807"/>
              <a:gd name="connsiteY26" fmla="*/ 1226127 h 1226127"/>
              <a:gd name="connsiteX27" fmla="*/ 1001307 w 1572807"/>
              <a:gd name="connsiteY27" fmla="*/ 1215736 h 1226127"/>
              <a:gd name="connsiteX28" fmla="*/ 1063652 w 1572807"/>
              <a:gd name="connsiteY28" fmla="*/ 1174172 h 1226127"/>
              <a:gd name="connsiteX29" fmla="*/ 1146780 w 1572807"/>
              <a:gd name="connsiteY29" fmla="*/ 1111827 h 1226127"/>
              <a:gd name="connsiteX30" fmla="*/ 1188343 w 1572807"/>
              <a:gd name="connsiteY30" fmla="*/ 1080654 h 1226127"/>
              <a:gd name="connsiteX31" fmla="*/ 1250689 w 1572807"/>
              <a:gd name="connsiteY31" fmla="*/ 1049481 h 1226127"/>
              <a:gd name="connsiteX32" fmla="*/ 1313034 w 1572807"/>
              <a:gd name="connsiteY32" fmla="*/ 1007918 h 1226127"/>
              <a:gd name="connsiteX33" fmla="*/ 1375380 w 1572807"/>
              <a:gd name="connsiteY33" fmla="*/ 945572 h 1226127"/>
              <a:gd name="connsiteX34" fmla="*/ 1385771 w 1572807"/>
              <a:gd name="connsiteY34" fmla="*/ 914400 h 1226127"/>
              <a:gd name="connsiteX35" fmla="*/ 1437725 w 1572807"/>
              <a:gd name="connsiteY35" fmla="*/ 852054 h 1226127"/>
              <a:gd name="connsiteX36" fmla="*/ 1479289 w 1572807"/>
              <a:gd name="connsiteY36" fmla="*/ 789709 h 1226127"/>
              <a:gd name="connsiteX37" fmla="*/ 1489680 w 1572807"/>
              <a:gd name="connsiteY37" fmla="*/ 748145 h 1226127"/>
              <a:gd name="connsiteX38" fmla="*/ 1520852 w 1572807"/>
              <a:gd name="connsiteY38" fmla="*/ 467591 h 1226127"/>
              <a:gd name="connsiteX39" fmla="*/ 1541634 w 1572807"/>
              <a:gd name="connsiteY39" fmla="*/ 384463 h 1226127"/>
              <a:gd name="connsiteX40" fmla="*/ 1552025 w 1572807"/>
              <a:gd name="connsiteY40" fmla="*/ 353291 h 1226127"/>
              <a:gd name="connsiteX41" fmla="*/ 1572807 w 1572807"/>
              <a:gd name="connsiteY41" fmla="*/ 238991 h 1226127"/>
              <a:gd name="connsiteX42" fmla="*/ 1562416 w 1572807"/>
              <a:gd name="connsiteY42" fmla="*/ 197427 h 1226127"/>
              <a:gd name="connsiteX43" fmla="*/ 1500071 w 1572807"/>
              <a:gd name="connsiteY43" fmla="*/ 155863 h 1226127"/>
              <a:gd name="connsiteX44" fmla="*/ 1396162 w 1572807"/>
              <a:gd name="connsiteY44" fmla="*/ 114300 h 1226127"/>
              <a:gd name="connsiteX45" fmla="*/ 1364989 w 1572807"/>
              <a:gd name="connsiteY45" fmla="*/ 93518 h 1226127"/>
              <a:gd name="connsiteX46" fmla="*/ 1323425 w 1572807"/>
              <a:gd name="connsiteY46" fmla="*/ 62345 h 1226127"/>
              <a:gd name="connsiteX47" fmla="*/ 1292252 w 1572807"/>
              <a:gd name="connsiteY47" fmla="*/ 51954 h 1226127"/>
              <a:gd name="connsiteX48" fmla="*/ 1250689 w 1572807"/>
              <a:gd name="connsiteY48" fmla="*/ 31172 h 1226127"/>
              <a:gd name="connsiteX49" fmla="*/ 1188343 w 1572807"/>
              <a:gd name="connsiteY49" fmla="*/ 0 h 1226127"/>
              <a:gd name="connsiteX50" fmla="*/ 980525 w 1572807"/>
              <a:gd name="connsiteY50" fmla="*/ 20781 h 1226127"/>
              <a:gd name="connsiteX51" fmla="*/ 803880 w 1572807"/>
              <a:gd name="connsiteY51" fmla="*/ 51954 h 1226127"/>
              <a:gd name="connsiteX52" fmla="*/ 689580 w 1572807"/>
              <a:gd name="connsiteY52" fmla="*/ 103909 h 1226127"/>
              <a:gd name="connsiteX53" fmla="*/ 668798 w 1572807"/>
              <a:gd name="connsiteY53" fmla="*/ 135081 h 1226127"/>
              <a:gd name="connsiteX54" fmla="*/ 637625 w 1572807"/>
              <a:gd name="connsiteY54" fmla="*/ 155863 h 1226127"/>
              <a:gd name="connsiteX55" fmla="*/ 596062 w 1572807"/>
              <a:gd name="connsiteY55" fmla="*/ 207818 h 1226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72807" h="1226127">
                <a:moveTo>
                  <a:pt x="637625" y="176645"/>
                </a:moveTo>
                <a:cubicBezTo>
                  <a:pt x="630698" y="187036"/>
                  <a:pt x="624838" y="198224"/>
                  <a:pt x="616843" y="207818"/>
                </a:cubicBezTo>
                <a:cubicBezTo>
                  <a:pt x="607436" y="219107"/>
                  <a:pt x="593459" y="226530"/>
                  <a:pt x="585671" y="238991"/>
                </a:cubicBezTo>
                <a:cubicBezTo>
                  <a:pt x="584771" y="240430"/>
                  <a:pt x="551941" y="328157"/>
                  <a:pt x="544107" y="332509"/>
                </a:cubicBezTo>
                <a:cubicBezTo>
                  <a:pt x="522698" y="344403"/>
                  <a:pt x="495616" y="339436"/>
                  <a:pt x="471371" y="342900"/>
                </a:cubicBezTo>
                <a:cubicBezTo>
                  <a:pt x="314841" y="447248"/>
                  <a:pt x="534138" y="309076"/>
                  <a:pt x="14171" y="374072"/>
                </a:cubicBezTo>
                <a:cubicBezTo>
                  <a:pt x="0" y="375843"/>
                  <a:pt x="20639" y="401904"/>
                  <a:pt x="24562" y="415636"/>
                </a:cubicBezTo>
                <a:cubicBezTo>
                  <a:pt x="36592" y="457744"/>
                  <a:pt x="31240" y="443097"/>
                  <a:pt x="66125" y="477981"/>
                </a:cubicBezTo>
                <a:cubicBezTo>
                  <a:pt x="86670" y="539616"/>
                  <a:pt x="77644" y="508241"/>
                  <a:pt x="97298" y="613063"/>
                </a:cubicBezTo>
                <a:cubicBezTo>
                  <a:pt x="106162" y="660337"/>
                  <a:pt x="101261" y="678878"/>
                  <a:pt x="128471" y="716972"/>
                </a:cubicBezTo>
                <a:cubicBezTo>
                  <a:pt x="137012" y="728930"/>
                  <a:pt x="149252" y="737754"/>
                  <a:pt x="159643" y="748145"/>
                </a:cubicBezTo>
                <a:cubicBezTo>
                  <a:pt x="163107" y="782781"/>
                  <a:pt x="164741" y="817650"/>
                  <a:pt x="170034" y="852054"/>
                </a:cubicBezTo>
                <a:cubicBezTo>
                  <a:pt x="171700" y="862880"/>
                  <a:pt x="172680" y="875482"/>
                  <a:pt x="180425" y="883227"/>
                </a:cubicBezTo>
                <a:cubicBezTo>
                  <a:pt x="188170" y="890972"/>
                  <a:pt x="200858" y="891470"/>
                  <a:pt x="211598" y="893618"/>
                </a:cubicBezTo>
                <a:cubicBezTo>
                  <a:pt x="363347" y="923968"/>
                  <a:pt x="201403" y="879503"/>
                  <a:pt x="367462" y="924791"/>
                </a:cubicBezTo>
                <a:cubicBezTo>
                  <a:pt x="389412" y="930777"/>
                  <a:pt x="422663" y="943438"/>
                  <a:pt x="440198" y="955963"/>
                </a:cubicBezTo>
                <a:cubicBezTo>
                  <a:pt x="452156" y="964504"/>
                  <a:pt x="460082" y="977728"/>
                  <a:pt x="471371" y="987136"/>
                </a:cubicBezTo>
                <a:cubicBezTo>
                  <a:pt x="480965" y="995131"/>
                  <a:pt x="492381" y="1000659"/>
                  <a:pt x="502543" y="1007918"/>
                </a:cubicBezTo>
                <a:cubicBezTo>
                  <a:pt x="507871" y="1011724"/>
                  <a:pt x="563031" y="1054623"/>
                  <a:pt x="575280" y="1059872"/>
                </a:cubicBezTo>
                <a:cubicBezTo>
                  <a:pt x="588406" y="1065497"/>
                  <a:pt x="603165" y="1066159"/>
                  <a:pt x="616843" y="1070263"/>
                </a:cubicBezTo>
                <a:cubicBezTo>
                  <a:pt x="637825" y="1076558"/>
                  <a:pt x="658055" y="1085281"/>
                  <a:pt x="679189" y="1091045"/>
                </a:cubicBezTo>
                <a:cubicBezTo>
                  <a:pt x="696228" y="1095692"/>
                  <a:pt x="714227" y="1096361"/>
                  <a:pt x="731143" y="1101436"/>
                </a:cubicBezTo>
                <a:cubicBezTo>
                  <a:pt x="749009" y="1106796"/>
                  <a:pt x="765569" y="1115844"/>
                  <a:pt x="783098" y="1122218"/>
                </a:cubicBezTo>
                <a:cubicBezTo>
                  <a:pt x="803685" y="1129704"/>
                  <a:pt x="845443" y="1143000"/>
                  <a:pt x="845443" y="1143000"/>
                </a:cubicBezTo>
                <a:cubicBezTo>
                  <a:pt x="859298" y="1153391"/>
                  <a:pt x="873858" y="1162902"/>
                  <a:pt x="887007" y="1174172"/>
                </a:cubicBezTo>
                <a:cubicBezTo>
                  <a:pt x="898164" y="1183735"/>
                  <a:pt x="906222" y="1196804"/>
                  <a:pt x="918180" y="1205345"/>
                </a:cubicBezTo>
                <a:cubicBezTo>
                  <a:pt x="930784" y="1214348"/>
                  <a:pt x="945889" y="1219200"/>
                  <a:pt x="959743" y="1226127"/>
                </a:cubicBezTo>
                <a:cubicBezTo>
                  <a:pt x="973598" y="1222663"/>
                  <a:pt x="988908" y="1222821"/>
                  <a:pt x="1001307" y="1215736"/>
                </a:cubicBezTo>
                <a:cubicBezTo>
                  <a:pt x="1110280" y="1153466"/>
                  <a:pt x="966325" y="1206616"/>
                  <a:pt x="1063652" y="1174172"/>
                </a:cubicBezTo>
                <a:cubicBezTo>
                  <a:pt x="1118502" y="1119323"/>
                  <a:pt x="1069310" y="1163474"/>
                  <a:pt x="1146780" y="1111827"/>
                </a:cubicBezTo>
                <a:cubicBezTo>
                  <a:pt x="1161189" y="1102221"/>
                  <a:pt x="1173493" y="1089564"/>
                  <a:pt x="1188343" y="1080654"/>
                </a:cubicBezTo>
                <a:cubicBezTo>
                  <a:pt x="1208267" y="1068700"/>
                  <a:pt x="1231356" y="1062369"/>
                  <a:pt x="1250689" y="1049481"/>
                </a:cubicBezTo>
                <a:cubicBezTo>
                  <a:pt x="1328525" y="997591"/>
                  <a:pt x="1238914" y="1032625"/>
                  <a:pt x="1313034" y="1007918"/>
                </a:cubicBezTo>
                <a:cubicBezTo>
                  <a:pt x="1333816" y="987136"/>
                  <a:pt x="1366086" y="973454"/>
                  <a:pt x="1375380" y="945572"/>
                </a:cubicBezTo>
                <a:cubicBezTo>
                  <a:pt x="1378844" y="935181"/>
                  <a:pt x="1380873" y="924196"/>
                  <a:pt x="1385771" y="914400"/>
                </a:cubicBezTo>
                <a:cubicBezTo>
                  <a:pt x="1400239" y="885464"/>
                  <a:pt x="1414742" y="875037"/>
                  <a:pt x="1437725" y="852054"/>
                </a:cubicBezTo>
                <a:cubicBezTo>
                  <a:pt x="1470168" y="754726"/>
                  <a:pt x="1417020" y="898678"/>
                  <a:pt x="1479289" y="789709"/>
                </a:cubicBezTo>
                <a:cubicBezTo>
                  <a:pt x="1486374" y="777310"/>
                  <a:pt x="1486216" y="762000"/>
                  <a:pt x="1489680" y="748145"/>
                </a:cubicBezTo>
                <a:cubicBezTo>
                  <a:pt x="1494697" y="695468"/>
                  <a:pt x="1503573" y="548229"/>
                  <a:pt x="1520852" y="467591"/>
                </a:cubicBezTo>
                <a:cubicBezTo>
                  <a:pt x="1526836" y="439663"/>
                  <a:pt x="1534119" y="412019"/>
                  <a:pt x="1541634" y="384463"/>
                </a:cubicBezTo>
                <a:cubicBezTo>
                  <a:pt x="1544516" y="373896"/>
                  <a:pt x="1549730" y="364001"/>
                  <a:pt x="1552025" y="353291"/>
                </a:cubicBezTo>
                <a:cubicBezTo>
                  <a:pt x="1560139" y="315426"/>
                  <a:pt x="1565880" y="277091"/>
                  <a:pt x="1572807" y="238991"/>
                </a:cubicBezTo>
                <a:cubicBezTo>
                  <a:pt x="1569343" y="225136"/>
                  <a:pt x="1569501" y="209826"/>
                  <a:pt x="1562416" y="197427"/>
                </a:cubicBezTo>
                <a:cubicBezTo>
                  <a:pt x="1540705" y="159432"/>
                  <a:pt x="1532359" y="170213"/>
                  <a:pt x="1500071" y="155863"/>
                </a:cubicBezTo>
                <a:cubicBezTo>
                  <a:pt x="1403492" y="112939"/>
                  <a:pt x="1473456" y="133624"/>
                  <a:pt x="1396162" y="114300"/>
                </a:cubicBezTo>
                <a:cubicBezTo>
                  <a:pt x="1385771" y="107373"/>
                  <a:pt x="1375151" y="100777"/>
                  <a:pt x="1364989" y="93518"/>
                </a:cubicBezTo>
                <a:cubicBezTo>
                  <a:pt x="1350896" y="83452"/>
                  <a:pt x="1338462" y="70937"/>
                  <a:pt x="1323425" y="62345"/>
                </a:cubicBezTo>
                <a:cubicBezTo>
                  <a:pt x="1313915" y="56911"/>
                  <a:pt x="1302319" y="56269"/>
                  <a:pt x="1292252" y="51954"/>
                </a:cubicBezTo>
                <a:cubicBezTo>
                  <a:pt x="1278015" y="45852"/>
                  <a:pt x="1264926" y="37274"/>
                  <a:pt x="1250689" y="31172"/>
                </a:cubicBezTo>
                <a:cubicBezTo>
                  <a:pt x="1190457" y="5358"/>
                  <a:pt x="1248254" y="39939"/>
                  <a:pt x="1188343" y="0"/>
                </a:cubicBezTo>
                <a:cubicBezTo>
                  <a:pt x="1119070" y="6927"/>
                  <a:pt x="1048791" y="7128"/>
                  <a:pt x="980525" y="20781"/>
                </a:cubicBezTo>
                <a:cubicBezTo>
                  <a:pt x="852600" y="46366"/>
                  <a:pt x="911583" y="36568"/>
                  <a:pt x="803880" y="51954"/>
                </a:cubicBezTo>
                <a:cubicBezTo>
                  <a:pt x="775667" y="63239"/>
                  <a:pt x="712161" y="86973"/>
                  <a:pt x="689580" y="103909"/>
                </a:cubicBezTo>
                <a:cubicBezTo>
                  <a:pt x="679589" y="111402"/>
                  <a:pt x="677629" y="126251"/>
                  <a:pt x="668798" y="135081"/>
                </a:cubicBezTo>
                <a:cubicBezTo>
                  <a:pt x="659967" y="143912"/>
                  <a:pt x="647219" y="147868"/>
                  <a:pt x="637625" y="155863"/>
                </a:cubicBezTo>
                <a:cubicBezTo>
                  <a:pt x="606210" y="182042"/>
                  <a:pt x="610264" y="179410"/>
                  <a:pt x="596062" y="207818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3143240" y="3857628"/>
            <a:ext cx="5715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δεν ανάβει γιατί  το ηλεκτρικό ρεύμα (ηλεκτρόνια) θα προτιμήσει το κίτρινο κύκλωμα, όπου δεν υπάρχει κάποια συσκευή και η αντίσταση είναι πολύ μικρότερη</a:t>
            </a:r>
          </a:p>
          <a:p>
            <a:endParaRPr lang="el-GR" dirty="0" smtClean="0"/>
          </a:p>
          <a:p>
            <a:r>
              <a:rPr lang="el-GR" dirty="0" smtClean="0"/>
              <a:t>ΠΡΟΣΟΧΗ!  Στο κίτρινο κύκλωμα η αντίσταση είναι πολύ μικρή και έτσι θα περάσει πολύ ηλεκτρικό ρεύμα,  με αποτέλεσμα η θερμοκρασία στο  κύκλωμα να αυξηθεί, μάλιστα το τα λεπτά συρματάκια θα αρχίσουν  να καίγονται…. </a:t>
            </a: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428728" y="214290"/>
            <a:ext cx="1928826" cy="7143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3357554" y="0"/>
            <a:ext cx="377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σύρμα κουζίνας (ψιλό ατσαλόμαλλο).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813596"/>
            <a:ext cx="1938670" cy="20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571472" y="85723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000" dirty="0" smtClean="0"/>
              <a:t>Τι σημαίνει ότι μπαταρία έχει τάση 12 </a:t>
            </a:r>
            <a:r>
              <a:rPr lang="en-US" sz="2000" dirty="0" smtClean="0"/>
              <a:t>V</a:t>
            </a:r>
            <a:r>
              <a:rPr lang="el-GR" sz="2000" dirty="0" smtClean="0"/>
              <a:t>;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357158" y="2199023"/>
            <a:ext cx="1338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00034" y="2841965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Σημαίνει ότι </a:t>
            </a:r>
            <a:r>
              <a:rPr lang="el-GR" sz="2000" dirty="0" smtClean="0"/>
              <a:t>η μπαταρία, δίνει σε  </a:t>
            </a:r>
            <a:r>
              <a:rPr lang="el-GR" sz="2000" dirty="0" smtClean="0"/>
              <a:t>ηλεκτρόνια (ή άλλα φορτισμένα σωματίδια) που έχουν συνολικό φορτίο 1</a:t>
            </a:r>
            <a:r>
              <a:rPr lang="en-US" sz="2000" dirty="0" smtClean="0"/>
              <a:t>C</a:t>
            </a:r>
            <a:r>
              <a:rPr lang="el-GR" sz="2000" dirty="0" smtClean="0"/>
              <a:t> (= 1 </a:t>
            </a:r>
            <a:r>
              <a:rPr lang="el-GR" sz="2000" dirty="0" err="1" smtClean="0"/>
              <a:t>κουλόμπ</a:t>
            </a:r>
            <a:r>
              <a:rPr lang="el-GR" sz="2000" dirty="0" smtClean="0"/>
              <a:t>)</a:t>
            </a:r>
            <a:r>
              <a:rPr lang="en-US" sz="2000" dirty="0" smtClean="0"/>
              <a:t>, </a:t>
            </a:r>
            <a:r>
              <a:rPr lang="el-GR" sz="2000" dirty="0" smtClean="0"/>
              <a:t> </a:t>
            </a:r>
            <a:r>
              <a:rPr lang="el-GR" sz="2000" dirty="0" smtClean="0"/>
              <a:t>ενέργεια 12</a:t>
            </a:r>
            <a:r>
              <a:rPr lang="en-US" sz="2000" dirty="0" smtClean="0"/>
              <a:t>J</a:t>
            </a:r>
            <a:r>
              <a:rPr lang="el-GR" sz="2000" dirty="0" smtClean="0"/>
              <a:t> (=12 </a:t>
            </a:r>
            <a:r>
              <a:rPr lang="el-GR" sz="2000" dirty="0" err="1" smtClean="0"/>
              <a:t>τζάουλ</a:t>
            </a:r>
            <a:r>
              <a:rPr lang="el-GR" sz="2000" dirty="0" smtClean="0"/>
              <a:t>)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85786" y="5143512"/>
            <a:ext cx="1130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μπαταρία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5572132" y="14285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Ηλεκτρικό κύκλωμα</a:t>
            </a:r>
          </a:p>
        </p:txBody>
      </p:sp>
      <p:grpSp>
        <p:nvGrpSpPr>
          <p:cNvPr id="2" name="20 - Ομάδα"/>
          <p:cNvGrpSpPr/>
          <p:nvPr/>
        </p:nvGrpSpPr>
        <p:grpSpPr>
          <a:xfrm>
            <a:off x="142844" y="285728"/>
            <a:ext cx="3787775" cy="2370137"/>
            <a:chOff x="2214546" y="2058995"/>
            <a:chExt cx="3787775" cy="237013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4546" y="2058995"/>
              <a:ext cx="3787775" cy="237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- Ελεύθερη σχεδίαση"/>
            <p:cNvSpPr/>
            <p:nvPr/>
          </p:nvSpPr>
          <p:spPr>
            <a:xfrm>
              <a:off x="3855027" y="3306068"/>
              <a:ext cx="1454728" cy="749292"/>
            </a:xfrm>
            <a:custGeom>
              <a:avLst/>
              <a:gdLst>
                <a:gd name="connsiteX0" fmla="*/ 1413164 w 1454728"/>
                <a:gd name="connsiteY0" fmla="*/ 624601 h 749292"/>
                <a:gd name="connsiteX1" fmla="*/ 1454728 w 1454728"/>
                <a:gd name="connsiteY1" fmla="*/ 749292 h 749292"/>
                <a:gd name="connsiteX2" fmla="*/ 1194955 w 1454728"/>
                <a:gd name="connsiteY2" fmla="*/ 749292 h 749292"/>
                <a:gd name="connsiteX3" fmla="*/ 716973 w 1454728"/>
                <a:gd name="connsiteY3" fmla="*/ 645383 h 749292"/>
                <a:gd name="connsiteX4" fmla="*/ 228600 w 1454728"/>
                <a:gd name="connsiteY4" fmla="*/ 593428 h 749292"/>
                <a:gd name="connsiteX5" fmla="*/ 0 w 1454728"/>
                <a:gd name="connsiteY5" fmla="*/ 292092 h 749292"/>
                <a:gd name="connsiteX6" fmla="*/ 301337 w 1454728"/>
                <a:gd name="connsiteY6" fmla="*/ 94665 h 749292"/>
                <a:gd name="connsiteX7" fmla="*/ 883228 w 1454728"/>
                <a:gd name="connsiteY7" fmla="*/ 250528 h 749292"/>
                <a:gd name="connsiteX8" fmla="*/ 1381991 w 1454728"/>
                <a:gd name="connsiteY8" fmla="*/ 510301 h 749292"/>
                <a:gd name="connsiteX9" fmla="*/ 1433946 w 1454728"/>
                <a:gd name="connsiteY9" fmla="*/ 676556 h 749292"/>
                <a:gd name="connsiteX10" fmla="*/ 1433946 w 1454728"/>
                <a:gd name="connsiteY10" fmla="*/ 676556 h 749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728" h="749292">
                  <a:moveTo>
                    <a:pt x="1413164" y="624601"/>
                  </a:moveTo>
                  <a:lnTo>
                    <a:pt x="1454728" y="749292"/>
                  </a:lnTo>
                  <a:lnTo>
                    <a:pt x="1194955" y="749292"/>
                  </a:lnTo>
                  <a:lnTo>
                    <a:pt x="716973" y="645383"/>
                  </a:lnTo>
                  <a:lnTo>
                    <a:pt x="228600" y="593428"/>
                  </a:lnTo>
                  <a:lnTo>
                    <a:pt x="0" y="292092"/>
                  </a:lnTo>
                  <a:cubicBezTo>
                    <a:pt x="294932" y="81427"/>
                    <a:pt x="206672" y="0"/>
                    <a:pt x="301337" y="94665"/>
                  </a:cubicBezTo>
                  <a:lnTo>
                    <a:pt x="883228" y="250528"/>
                  </a:lnTo>
                  <a:lnTo>
                    <a:pt x="1381991" y="510301"/>
                  </a:lnTo>
                  <a:lnTo>
                    <a:pt x="1433946" y="676556"/>
                  </a:lnTo>
                  <a:lnTo>
                    <a:pt x="1433946" y="676556"/>
                  </a:lnTo>
                </a:path>
              </a:pathLst>
            </a:custGeom>
            <a:solidFill>
              <a:schemeClr val="bg1"/>
            </a:solidFill>
            <a:ln w="38100"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0512850">
              <a:off x="4331386" y="3781445"/>
              <a:ext cx="1054455" cy="45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4357686" y="4059259"/>
              <a:ext cx="428628" cy="7143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7" name="26 - TextBox"/>
          <p:cNvSpPr txBox="1"/>
          <p:nvPr/>
        </p:nvSpPr>
        <p:spPr>
          <a:xfrm>
            <a:off x="357158" y="1012791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428596" y="147982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2357422" y="2012923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διακόπτης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357422" y="441287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Λάμπα</a:t>
            </a:r>
          </a:p>
        </p:txBody>
      </p:sp>
      <p:sp>
        <p:nvSpPr>
          <p:cNvPr id="31" name="30 - TextBox"/>
          <p:cNvSpPr txBox="1"/>
          <p:nvPr/>
        </p:nvSpPr>
        <p:spPr>
          <a:xfrm>
            <a:off x="-71470" y="1298543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μπαταρία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571472" y="2928934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Αντί να </a:t>
            </a:r>
            <a:r>
              <a:rPr lang="en-US" sz="1600" dirty="0" smtClean="0"/>
              <a:t> </a:t>
            </a:r>
            <a:r>
              <a:rPr lang="el-GR" sz="1600" dirty="0" smtClean="0"/>
              <a:t>ζωγραφίζουμε ολόκληρο κάθε φορά το ηλεκτρικό κύκλωμα, σχεδιάζουμε μια πιο απλή αναπαράστασή του όπως φαίνεται παρακάτω:</a:t>
            </a:r>
          </a:p>
        </p:txBody>
      </p:sp>
      <p:cxnSp>
        <p:nvCxnSpPr>
          <p:cNvPr id="20" name="15 - Γωνιακή σύνδεση"/>
          <p:cNvCxnSpPr/>
          <p:nvPr/>
        </p:nvCxnSpPr>
        <p:spPr>
          <a:xfrm>
            <a:off x="3786976" y="3918724"/>
            <a:ext cx="714380" cy="2571768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Γωνιακή σύνδεση"/>
          <p:cNvCxnSpPr/>
          <p:nvPr/>
        </p:nvCxnSpPr>
        <p:spPr>
          <a:xfrm>
            <a:off x="1000894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2858282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16200000" flipH="1">
            <a:off x="2821769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>
            <a:off x="3215472" y="6490492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791751" y="4995465"/>
            <a:ext cx="41828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0800000">
            <a:off x="2072464" y="3929066"/>
            <a:ext cx="171371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flipH="1">
            <a:off x="1000894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5400000">
            <a:off x="500828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23 - Ομάδα"/>
          <p:cNvGrpSpPr/>
          <p:nvPr/>
        </p:nvGrpSpPr>
        <p:grpSpPr>
          <a:xfrm>
            <a:off x="1572398" y="3714752"/>
            <a:ext cx="500066" cy="428628"/>
            <a:chOff x="5715008" y="2000240"/>
            <a:chExt cx="500066" cy="428628"/>
          </a:xfrm>
        </p:grpSpPr>
        <p:sp>
          <p:nvSpPr>
            <p:cNvPr id="41" name="40 - Έλλειψη"/>
            <p:cNvSpPr/>
            <p:nvPr/>
          </p:nvSpPr>
          <p:spPr>
            <a:xfrm>
              <a:off x="5715008" y="2000240"/>
              <a:ext cx="500066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41 - Ευθεία γραμμή σύνδεσης"/>
            <p:cNvCxnSpPr>
              <a:stCxn id="41" idx="1"/>
              <a:endCxn id="41" idx="5"/>
            </p:cNvCxnSpPr>
            <p:nvPr/>
          </p:nvCxnSpPr>
          <p:spPr>
            <a:xfrm rot="16200000" flipH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- Ευθεία γραμμή σύνδεσης"/>
            <p:cNvCxnSpPr>
              <a:stCxn id="41" idx="3"/>
              <a:endCxn id="41" idx="7"/>
            </p:cNvCxnSpPr>
            <p:nvPr/>
          </p:nvCxnSpPr>
          <p:spPr>
            <a:xfrm rot="5400000" flipH="1" flipV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43 - Ορθογώνιο"/>
          <p:cNvSpPr/>
          <p:nvPr/>
        </p:nvSpPr>
        <p:spPr>
          <a:xfrm>
            <a:off x="1357290" y="4071942"/>
            <a:ext cx="804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λάμπα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2571736" y="5857892"/>
            <a:ext cx="1101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μπαταρία</a:t>
            </a:r>
            <a:endParaRPr lang="en-US" dirty="0"/>
          </a:p>
        </p:txBody>
      </p:sp>
      <p:sp>
        <p:nvSpPr>
          <p:cNvPr id="39" name="38 - Έλλειψη"/>
          <p:cNvSpPr/>
          <p:nvPr/>
        </p:nvSpPr>
        <p:spPr>
          <a:xfrm>
            <a:off x="928662" y="514351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45 - Έλλειψη"/>
          <p:cNvSpPr/>
          <p:nvPr/>
        </p:nvSpPr>
        <p:spPr>
          <a:xfrm>
            <a:off x="1000100" y="5429264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47 - Ορθογώνιο"/>
          <p:cNvSpPr/>
          <p:nvPr/>
        </p:nvSpPr>
        <p:spPr>
          <a:xfrm>
            <a:off x="785786" y="5143512"/>
            <a:ext cx="1155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διακόπτης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143240" y="611060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50" name="49 - TextBox"/>
          <p:cNvSpPr txBox="1"/>
          <p:nvPr/>
        </p:nvSpPr>
        <p:spPr>
          <a:xfrm>
            <a:off x="2786050" y="6182045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18" grpId="0"/>
      <p:bldP spid="44" grpId="0"/>
      <p:bldP spid="38" grpId="0"/>
      <p:bldP spid="39" grpId="0" animBg="1"/>
      <p:bldP spid="46" grpId="0" animBg="1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703802" cy="240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428868"/>
            <a:ext cx="3571868" cy="2105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571604" y="214290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Ηλεκτρικό κύκλωμα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1714480" y="3643314"/>
            <a:ext cx="785818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3571868" y="3071810"/>
            <a:ext cx="1785950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0" y="4143380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ηλεκτρικό κύκλωμα με </a:t>
            </a:r>
            <a:r>
              <a:rPr lang="el-GR" sz="2400" u="sng" dirty="0" smtClean="0"/>
              <a:t>καλώδιο</a:t>
            </a:r>
            <a:r>
              <a:rPr lang="el-GR" sz="2400" dirty="0" smtClean="0"/>
              <a:t>  ένα </a:t>
            </a:r>
            <a:r>
              <a:rPr lang="el-GR" sz="2400" u="sng" dirty="0" smtClean="0"/>
              <a:t>λαμπάκι</a:t>
            </a:r>
            <a:r>
              <a:rPr lang="el-GR" sz="2400" dirty="0" smtClean="0"/>
              <a:t>, μια </a:t>
            </a:r>
            <a:r>
              <a:rPr lang="el-GR" sz="2400" u="sng" dirty="0" smtClean="0"/>
              <a:t>μπαταρία</a:t>
            </a:r>
            <a:r>
              <a:rPr lang="el-GR" sz="2400" dirty="0" smtClean="0"/>
              <a:t> και ένα </a:t>
            </a:r>
            <a:r>
              <a:rPr lang="el-GR" sz="2400" u="sng" dirty="0" smtClean="0"/>
              <a:t>διακόπτη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5572132" y="4643446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Σχηματική αναπαράσταση του απλού ηλεκτρικού κυκλώματος,  με </a:t>
            </a:r>
            <a:r>
              <a:rPr lang="el-GR" sz="2400" u="sng" dirty="0" smtClean="0"/>
              <a:t>καλώδιο</a:t>
            </a:r>
            <a:r>
              <a:rPr lang="el-GR" sz="2400" dirty="0" smtClean="0"/>
              <a:t>, ένα </a:t>
            </a:r>
            <a:r>
              <a:rPr lang="el-GR" sz="2400" u="sng" dirty="0" smtClean="0"/>
              <a:t>λαμπάκι</a:t>
            </a:r>
            <a:r>
              <a:rPr lang="el-GR" sz="2400" dirty="0" smtClean="0"/>
              <a:t>, μια </a:t>
            </a:r>
            <a:r>
              <a:rPr lang="el-GR" sz="2400" u="sng" dirty="0" smtClean="0"/>
              <a:t>μπαταρία</a:t>
            </a:r>
            <a:r>
              <a:rPr lang="el-GR" sz="2400" dirty="0" smtClean="0"/>
              <a:t> και ένα </a:t>
            </a:r>
            <a:r>
              <a:rPr lang="el-GR" sz="2400" u="sng" dirty="0" smtClean="0"/>
              <a:t>διακόπτη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500306"/>
            <a:ext cx="4795731" cy="4128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571604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357290" y="1285860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400" dirty="0" smtClean="0"/>
              <a:t>Την τάση της </a:t>
            </a:r>
            <a:r>
              <a:rPr lang="en-US" sz="2400" dirty="0" smtClean="0"/>
              <a:t> </a:t>
            </a:r>
            <a:r>
              <a:rPr lang="el-GR" sz="2400" dirty="0" smtClean="0"/>
              <a:t>μπαταρίας </a:t>
            </a:r>
            <a:r>
              <a:rPr lang="en-US" sz="2400" dirty="0" smtClean="0"/>
              <a:t> </a:t>
            </a:r>
            <a:r>
              <a:rPr lang="el-GR" sz="2400" dirty="0" smtClean="0"/>
              <a:t>σε  </a:t>
            </a:r>
            <a:r>
              <a:rPr lang="el-GR" sz="2400" dirty="0" smtClean="0"/>
              <a:t>ένα ηλεκτρικό  κύκλωμα την μετράμε με όργανα που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βολτόμετρα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214810" y="5214950"/>
            <a:ext cx="1696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</a:rPr>
              <a:t>βολτόμετρ</a:t>
            </a:r>
            <a:r>
              <a:rPr lang="el-GR" sz="2400" b="1" dirty="0" smtClean="0">
                <a:solidFill>
                  <a:srgbClr val="FFFF00"/>
                </a:solidFill>
              </a:rPr>
              <a:t>ο</a:t>
            </a:r>
            <a:endParaRPr lang="el-GR" sz="2400" dirty="0">
              <a:solidFill>
                <a:srgbClr val="FFFF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 rot="19599840">
            <a:off x="1357290" y="3786190"/>
            <a:ext cx="1445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μπαταρία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95773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714884"/>
            <a:ext cx="536577" cy="7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678132" y="4798868"/>
            <a:ext cx="141906" cy="167694"/>
          </a:xfrm>
          <a:custGeom>
            <a:avLst/>
            <a:gdLst>
              <a:gd name="connsiteX0" fmla="*/ 5195 w 141906"/>
              <a:gd name="connsiteY0" fmla="*/ 1732 h 167694"/>
              <a:gd name="connsiteX1" fmla="*/ 119495 w 141906"/>
              <a:gd name="connsiteY1" fmla="*/ 43296 h 167694"/>
              <a:gd name="connsiteX2" fmla="*/ 109104 w 141906"/>
              <a:gd name="connsiteY2" fmla="*/ 126423 h 167694"/>
              <a:gd name="connsiteX3" fmla="*/ 67541 w 141906"/>
              <a:gd name="connsiteY3" fmla="*/ 147205 h 167694"/>
              <a:gd name="connsiteX4" fmla="*/ 25977 w 141906"/>
              <a:gd name="connsiteY4" fmla="*/ 157596 h 167694"/>
              <a:gd name="connsiteX5" fmla="*/ 109104 w 141906"/>
              <a:gd name="connsiteY5" fmla="*/ 126423 h 167694"/>
              <a:gd name="connsiteX6" fmla="*/ 98713 w 141906"/>
              <a:gd name="connsiteY6" fmla="*/ 64077 h 167694"/>
              <a:gd name="connsiteX7" fmla="*/ 88323 w 141906"/>
              <a:gd name="connsiteY7" fmla="*/ 32905 h 167694"/>
              <a:gd name="connsiteX8" fmla="*/ 5195 w 141906"/>
              <a:gd name="connsiteY8" fmla="*/ 1732 h 16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06" h="167694">
                <a:moveTo>
                  <a:pt x="5195" y="1732"/>
                </a:moveTo>
                <a:cubicBezTo>
                  <a:pt x="10390" y="3464"/>
                  <a:pt x="64558" y="6670"/>
                  <a:pt x="119495" y="43296"/>
                </a:cubicBezTo>
                <a:cubicBezTo>
                  <a:pt x="131115" y="78155"/>
                  <a:pt x="141906" y="88154"/>
                  <a:pt x="109104" y="126423"/>
                </a:cubicBezTo>
                <a:cubicBezTo>
                  <a:pt x="99024" y="138184"/>
                  <a:pt x="82044" y="141766"/>
                  <a:pt x="67541" y="147205"/>
                </a:cubicBezTo>
                <a:cubicBezTo>
                  <a:pt x="54169" y="152219"/>
                  <a:pt x="15879" y="167694"/>
                  <a:pt x="25977" y="157596"/>
                </a:cubicBezTo>
                <a:cubicBezTo>
                  <a:pt x="32189" y="151384"/>
                  <a:pt x="93069" y="131768"/>
                  <a:pt x="109104" y="126423"/>
                </a:cubicBezTo>
                <a:cubicBezTo>
                  <a:pt x="125800" y="76335"/>
                  <a:pt x="122885" y="112421"/>
                  <a:pt x="98713" y="64077"/>
                </a:cubicBezTo>
                <a:cubicBezTo>
                  <a:pt x="93815" y="54281"/>
                  <a:pt x="98119" y="37803"/>
                  <a:pt x="88323" y="32905"/>
                </a:cubicBezTo>
                <a:cubicBezTo>
                  <a:pt x="66417" y="21952"/>
                  <a:pt x="0" y="0"/>
                  <a:pt x="5195" y="173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2067791" y="5614291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V="1">
            <a:off x="2285984" y="857232"/>
            <a:ext cx="1643074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786182" y="500042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δεν ανάβει γιατί δεν περνά ηλεκτρικό ρεύμα από το κύκλωμα, αφού οι συνδετήρες δεν συνδέονται (το </a:t>
            </a:r>
            <a:r>
              <a:rPr lang="el-GR" dirty="0" smtClean="0">
                <a:solidFill>
                  <a:srgbClr val="FF0000"/>
                </a:solidFill>
              </a:rPr>
              <a:t>κύκλωμα είναι ανοιχτό</a:t>
            </a:r>
            <a:r>
              <a:rPr lang="el-GR" dirty="0" smtClean="0"/>
              <a:t>)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3428992" y="5072074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 ανάβει γιατί  περνά ηλεκτρικό ρεύμα από το κύκλωμα, αφού οι συνδετήρες  συνδέονται (το </a:t>
            </a:r>
            <a:r>
              <a:rPr lang="el-GR" dirty="0" smtClean="0">
                <a:solidFill>
                  <a:srgbClr val="FF0000"/>
                </a:solidFill>
              </a:rPr>
              <a:t>κύκλωμα είναι κλειστό)</a:t>
            </a: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5572140"/>
            <a:ext cx="1143008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24" y="776277"/>
            <a:ext cx="536577" cy="7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820976" y="860261"/>
            <a:ext cx="141906" cy="167694"/>
          </a:xfrm>
          <a:custGeom>
            <a:avLst/>
            <a:gdLst>
              <a:gd name="connsiteX0" fmla="*/ 5195 w 141906"/>
              <a:gd name="connsiteY0" fmla="*/ 1732 h 167694"/>
              <a:gd name="connsiteX1" fmla="*/ 119495 w 141906"/>
              <a:gd name="connsiteY1" fmla="*/ 43296 h 167694"/>
              <a:gd name="connsiteX2" fmla="*/ 109104 w 141906"/>
              <a:gd name="connsiteY2" fmla="*/ 126423 h 167694"/>
              <a:gd name="connsiteX3" fmla="*/ 67541 w 141906"/>
              <a:gd name="connsiteY3" fmla="*/ 147205 h 167694"/>
              <a:gd name="connsiteX4" fmla="*/ 25977 w 141906"/>
              <a:gd name="connsiteY4" fmla="*/ 157596 h 167694"/>
              <a:gd name="connsiteX5" fmla="*/ 109104 w 141906"/>
              <a:gd name="connsiteY5" fmla="*/ 126423 h 167694"/>
              <a:gd name="connsiteX6" fmla="*/ 98713 w 141906"/>
              <a:gd name="connsiteY6" fmla="*/ 64077 h 167694"/>
              <a:gd name="connsiteX7" fmla="*/ 88323 w 141906"/>
              <a:gd name="connsiteY7" fmla="*/ 32905 h 167694"/>
              <a:gd name="connsiteX8" fmla="*/ 5195 w 141906"/>
              <a:gd name="connsiteY8" fmla="*/ 1732 h 16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06" h="167694">
                <a:moveTo>
                  <a:pt x="5195" y="1732"/>
                </a:moveTo>
                <a:cubicBezTo>
                  <a:pt x="10390" y="3464"/>
                  <a:pt x="64558" y="6670"/>
                  <a:pt x="119495" y="43296"/>
                </a:cubicBezTo>
                <a:cubicBezTo>
                  <a:pt x="131115" y="78155"/>
                  <a:pt x="141906" y="88154"/>
                  <a:pt x="109104" y="126423"/>
                </a:cubicBezTo>
                <a:cubicBezTo>
                  <a:pt x="99024" y="138184"/>
                  <a:pt x="82044" y="141766"/>
                  <a:pt x="67541" y="147205"/>
                </a:cubicBezTo>
                <a:cubicBezTo>
                  <a:pt x="54169" y="152219"/>
                  <a:pt x="15879" y="167694"/>
                  <a:pt x="25977" y="157596"/>
                </a:cubicBezTo>
                <a:cubicBezTo>
                  <a:pt x="32189" y="151384"/>
                  <a:pt x="93069" y="131768"/>
                  <a:pt x="109104" y="126423"/>
                </a:cubicBezTo>
                <a:cubicBezTo>
                  <a:pt x="125800" y="76335"/>
                  <a:pt x="122885" y="112421"/>
                  <a:pt x="98713" y="64077"/>
                </a:cubicBezTo>
                <a:cubicBezTo>
                  <a:pt x="93815" y="54281"/>
                  <a:pt x="98119" y="37803"/>
                  <a:pt x="88323" y="32905"/>
                </a:cubicBezTo>
                <a:cubicBezTo>
                  <a:pt x="66417" y="21952"/>
                  <a:pt x="0" y="0"/>
                  <a:pt x="5195" y="173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2210635" y="1675684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3571868" y="1285860"/>
            <a:ext cx="5143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όταν το ηλεκτρικό ρεύμα (ηλεκτρόνια) περνάει μέσα από μια λάμπα ή άλλες ηλεκτρικές συσκευές , η ροή του ρεύματος γίνεται </a:t>
            </a:r>
            <a:r>
              <a:rPr lang="el-GR" dirty="0" smtClean="0"/>
              <a:t>δυσκολότερη (γιατί τα ηλεκτρόνια συναντούν αντίσταση στην κίνησή τους)</a:t>
            </a:r>
            <a:endParaRPr lang="el-GR" dirty="0" smtClean="0"/>
          </a:p>
          <a:p>
            <a:endParaRPr lang="el-GR" dirty="0" smtClean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4000504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Αντίθετα</a:t>
            </a:r>
            <a:r>
              <a:rPr lang="el-GR" dirty="0" smtClean="0"/>
              <a:t>  όταν το ηλεκτρικό ρεύμα (ηλεκτρόνια) δεν περνάει μέσα από συσκευές συναντά μικρότερη αντίσταση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Όπως όταν περ</a:t>
            </a:r>
            <a:r>
              <a:rPr lang="el-GR" dirty="0" smtClean="0"/>
              <a:t>νά</a:t>
            </a:r>
            <a:r>
              <a:rPr lang="el-GR" dirty="0" smtClean="0"/>
              <a:t>ει μέσα από καλώδια … όχι και τόσο μακριά 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143380"/>
            <a:ext cx="2895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2895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1928794" y="1214422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ύγραμμο βέλος σύνδεσης"/>
          <p:cNvCxnSpPr>
            <a:stCxn id="8" idx="27"/>
            <a:endCxn id="13" idx="1"/>
          </p:cNvCxnSpPr>
          <p:nvPr/>
        </p:nvCxnSpPr>
        <p:spPr>
          <a:xfrm>
            <a:off x="2095048" y="1502167"/>
            <a:ext cx="1548258" cy="4640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643306" y="164305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λάμπα ανάβει  </a:t>
            </a:r>
            <a:r>
              <a:rPr lang="el-GR" dirty="0" smtClean="0"/>
              <a:t>το ηλεκτρικό ρεύμα διαρρέει τον κλειστό αγώγιμο δρόμο (κύκλωμα)</a:t>
            </a:r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428596" y="4357694"/>
            <a:ext cx="1572807" cy="1226127"/>
          </a:xfrm>
          <a:custGeom>
            <a:avLst/>
            <a:gdLst>
              <a:gd name="connsiteX0" fmla="*/ 637625 w 1572807"/>
              <a:gd name="connsiteY0" fmla="*/ 176645 h 1226127"/>
              <a:gd name="connsiteX1" fmla="*/ 616843 w 1572807"/>
              <a:gd name="connsiteY1" fmla="*/ 207818 h 1226127"/>
              <a:gd name="connsiteX2" fmla="*/ 585671 w 1572807"/>
              <a:gd name="connsiteY2" fmla="*/ 238991 h 1226127"/>
              <a:gd name="connsiteX3" fmla="*/ 544107 w 1572807"/>
              <a:gd name="connsiteY3" fmla="*/ 332509 h 1226127"/>
              <a:gd name="connsiteX4" fmla="*/ 471371 w 1572807"/>
              <a:gd name="connsiteY4" fmla="*/ 342900 h 1226127"/>
              <a:gd name="connsiteX5" fmla="*/ 14171 w 1572807"/>
              <a:gd name="connsiteY5" fmla="*/ 374072 h 1226127"/>
              <a:gd name="connsiteX6" fmla="*/ 24562 w 1572807"/>
              <a:gd name="connsiteY6" fmla="*/ 415636 h 1226127"/>
              <a:gd name="connsiteX7" fmla="*/ 66125 w 1572807"/>
              <a:gd name="connsiteY7" fmla="*/ 477981 h 1226127"/>
              <a:gd name="connsiteX8" fmla="*/ 97298 w 1572807"/>
              <a:gd name="connsiteY8" fmla="*/ 613063 h 1226127"/>
              <a:gd name="connsiteX9" fmla="*/ 128471 w 1572807"/>
              <a:gd name="connsiteY9" fmla="*/ 716972 h 1226127"/>
              <a:gd name="connsiteX10" fmla="*/ 159643 w 1572807"/>
              <a:gd name="connsiteY10" fmla="*/ 748145 h 1226127"/>
              <a:gd name="connsiteX11" fmla="*/ 170034 w 1572807"/>
              <a:gd name="connsiteY11" fmla="*/ 852054 h 1226127"/>
              <a:gd name="connsiteX12" fmla="*/ 180425 w 1572807"/>
              <a:gd name="connsiteY12" fmla="*/ 883227 h 1226127"/>
              <a:gd name="connsiteX13" fmla="*/ 211598 w 1572807"/>
              <a:gd name="connsiteY13" fmla="*/ 893618 h 1226127"/>
              <a:gd name="connsiteX14" fmla="*/ 367462 w 1572807"/>
              <a:gd name="connsiteY14" fmla="*/ 924791 h 1226127"/>
              <a:gd name="connsiteX15" fmla="*/ 440198 w 1572807"/>
              <a:gd name="connsiteY15" fmla="*/ 955963 h 1226127"/>
              <a:gd name="connsiteX16" fmla="*/ 471371 w 1572807"/>
              <a:gd name="connsiteY16" fmla="*/ 987136 h 1226127"/>
              <a:gd name="connsiteX17" fmla="*/ 502543 w 1572807"/>
              <a:gd name="connsiteY17" fmla="*/ 1007918 h 1226127"/>
              <a:gd name="connsiteX18" fmla="*/ 575280 w 1572807"/>
              <a:gd name="connsiteY18" fmla="*/ 1059872 h 1226127"/>
              <a:gd name="connsiteX19" fmla="*/ 616843 w 1572807"/>
              <a:gd name="connsiteY19" fmla="*/ 1070263 h 1226127"/>
              <a:gd name="connsiteX20" fmla="*/ 679189 w 1572807"/>
              <a:gd name="connsiteY20" fmla="*/ 1091045 h 1226127"/>
              <a:gd name="connsiteX21" fmla="*/ 731143 w 1572807"/>
              <a:gd name="connsiteY21" fmla="*/ 1101436 h 1226127"/>
              <a:gd name="connsiteX22" fmla="*/ 783098 w 1572807"/>
              <a:gd name="connsiteY22" fmla="*/ 1122218 h 1226127"/>
              <a:gd name="connsiteX23" fmla="*/ 845443 w 1572807"/>
              <a:gd name="connsiteY23" fmla="*/ 1143000 h 1226127"/>
              <a:gd name="connsiteX24" fmla="*/ 887007 w 1572807"/>
              <a:gd name="connsiteY24" fmla="*/ 1174172 h 1226127"/>
              <a:gd name="connsiteX25" fmla="*/ 918180 w 1572807"/>
              <a:gd name="connsiteY25" fmla="*/ 1205345 h 1226127"/>
              <a:gd name="connsiteX26" fmla="*/ 959743 w 1572807"/>
              <a:gd name="connsiteY26" fmla="*/ 1226127 h 1226127"/>
              <a:gd name="connsiteX27" fmla="*/ 1001307 w 1572807"/>
              <a:gd name="connsiteY27" fmla="*/ 1215736 h 1226127"/>
              <a:gd name="connsiteX28" fmla="*/ 1063652 w 1572807"/>
              <a:gd name="connsiteY28" fmla="*/ 1174172 h 1226127"/>
              <a:gd name="connsiteX29" fmla="*/ 1146780 w 1572807"/>
              <a:gd name="connsiteY29" fmla="*/ 1111827 h 1226127"/>
              <a:gd name="connsiteX30" fmla="*/ 1188343 w 1572807"/>
              <a:gd name="connsiteY30" fmla="*/ 1080654 h 1226127"/>
              <a:gd name="connsiteX31" fmla="*/ 1250689 w 1572807"/>
              <a:gd name="connsiteY31" fmla="*/ 1049481 h 1226127"/>
              <a:gd name="connsiteX32" fmla="*/ 1313034 w 1572807"/>
              <a:gd name="connsiteY32" fmla="*/ 1007918 h 1226127"/>
              <a:gd name="connsiteX33" fmla="*/ 1375380 w 1572807"/>
              <a:gd name="connsiteY33" fmla="*/ 945572 h 1226127"/>
              <a:gd name="connsiteX34" fmla="*/ 1385771 w 1572807"/>
              <a:gd name="connsiteY34" fmla="*/ 914400 h 1226127"/>
              <a:gd name="connsiteX35" fmla="*/ 1437725 w 1572807"/>
              <a:gd name="connsiteY35" fmla="*/ 852054 h 1226127"/>
              <a:gd name="connsiteX36" fmla="*/ 1479289 w 1572807"/>
              <a:gd name="connsiteY36" fmla="*/ 789709 h 1226127"/>
              <a:gd name="connsiteX37" fmla="*/ 1489680 w 1572807"/>
              <a:gd name="connsiteY37" fmla="*/ 748145 h 1226127"/>
              <a:gd name="connsiteX38" fmla="*/ 1520852 w 1572807"/>
              <a:gd name="connsiteY38" fmla="*/ 467591 h 1226127"/>
              <a:gd name="connsiteX39" fmla="*/ 1541634 w 1572807"/>
              <a:gd name="connsiteY39" fmla="*/ 384463 h 1226127"/>
              <a:gd name="connsiteX40" fmla="*/ 1552025 w 1572807"/>
              <a:gd name="connsiteY40" fmla="*/ 353291 h 1226127"/>
              <a:gd name="connsiteX41" fmla="*/ 1572807 w 1572807"/>
              <a:gd name="connsiteY41" fmla="*/ 238991 h 1226127"/>
              <a:gd name="connsiteX42" fmla="*/ 1562416 w 1572807"/>
              <a:gd name="connsiteY42" fmla="*/ 197427 h 1226127"/>
              <a:gd name="connsiteX43" fmla="*/ 1500071 w 1572807"/>
              <a:gd name="connsiteY43" fmla="*/ 155863 h 1226127"/>
              <a:gd name="connsiteX44" fmla="*/ 1396162 w 1572807"/>
              <a:gd name="connsiteY44" fmla="*/ 114300 h 1226127"/>
              <a:gd name="connsiteX45" fmla="*/ 1364989 w 1572807"/>
              <a:gd name="connsiteY45" fmla="*/ 93518 h 1226127"/>
              <a:gd name="connsiteX46" fmla="*/ 1323425 w 1572807"/>
              <a:gd name="connsiteY46" fmla="*/ 62345 h 1226127"/>
              <a:gd name="connsiteX47" fmla="*/ 1292252 w 1572807"/>
              <a:gd name="connsiteY47" fmla="*/ 51954 h 1226127"/>
              <a:gd name="connsiteX48" fmla="*/ 1250689 w 1572807"/>
              <a:gd name="connsiteY48" fmla="*/ 31172 h 1226127"/>
              <a:gd name="connsiteX49" fmla="*/ 1188343 w 1572807"/>
              <a:gd name="connsiteY49" fmla="*/ 0 h 1226127"/>
              <a:gd name="connsiteX50" fmla="*/ 980525 w 1572807"/>
              <a:gd name="connsiteY50" fmla="*/ 20781 h 1226127"/>
              <a:gd name="connsiteX51" fmla="*/ 803880 w 1572807"/>
              <a:gd name="connsiteY51" fmla="*/ 51954 h 1226127"/>
              <a:gd name="connsiteX52" fmla="*/ 689580 w 1572807"/>
              <a:gd name="connsiteY52" fmla="*/ 103909 h 1226127"/>
              <a:gd name="connsiteX53" fmla="*/ 668798 w 1572807"/>
              <a:gd name="connsiteY53" fmla="*/ 135081 h 1226127"/>
              <a:gd name="connsiteX54" fmla="*/ 637625 w 1572807"/>
              <a:gd name="connsiteY54" fmla="*/ 155863 h 1226127"/>
              <a:gd name="connsiteX55" fmla="*/ 596062 w 1572807"/>
              <a:gd name="connsiteY55" fmla="*/ 207818 h 1226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72807" h="1226127">
                <a:moveTo>
                  <a:pt x="637625" y="176645"/>
                </a:moveTo>
                <a:cubicBezTo>
                  <a:pt x="630698" y="187036"/>
                  <a:pt x="624838" y="198224"/>
                  <a:pt x="616843" y="207818"/>
                </a:cubicBezTo>
                <a:cubicBezTo>
                  <a:pt x="607436" y="219107"/>
                  <a:pt x="593459" y="226530"/>
                  <a:pt x="585671" y="238991"/>
                </a:cubicBezTo>
                <a:cubicBezTo>
                  <a:pt x="584771" y="240430"/>
                  <a:pt x="551941" y="328157"/>
                  <a:pt x="544107" y="332509"/>
                </a:cubicBezTo>
                <a:cubicBezTo>
                  <a:pt x="522698" y="344403"/>
                  <a:pt x="495616" y="339436"/>
                  <a:pt x="471371" y="342900"/>
                </a:cubicBezTo>
                <a:cubicBezTo>
                  <a:pt x="314841" y="447248"/>
                  <a:pt x="534138" y="309076"/>
                  <a:pt x="14171" y="374072"/>
                </a:cubicBezTo>
                <a:cubicBezTo>
                  <a:pt x="0" y="375843"/>
                  <a:pt x="20639" y="401904"/>
                  <a:pt x="24562" y="415636"/>
                </a:cubicBezTo>
                <a:cubicBezTo>
                  <a:pt x="36592" y="457744"/>
                  <a:pt x="31240" y="443097"/>
                  <a:pt x="66125" y="477981"/>
                </a:cubicBezTo>
                <a:cubicBezTo>
                  <a:pt x="86670" y="539616"/>
                  <a:pt x="77644" y="508241"/>
                  <a:pt x="97298" y="613063"/>
                </a:cubicBezTo>
                <a:cubicBezTo>
                  <a:pt x="106162" y="660337"/>
                  <a:pt x="101261" y="678878"/>
                  <a:pt x="128471" y="716972"/>
                </a:cubicBezTo>
                <a:cubicBezTo>
                  <a:pt x="137012" y="728930"/>
                  <a:pt x="149252" y="737754"/>
                  <a:pt x="159643" y="748145"/>
                </a:cubicBezTo>
                <a:cubicBezTo>
                  <a:pt x="163107" y="782781"/>
                  <a:pt x="164741" y="817650"/>
                  <a:pt x="170034" y="852054"/>
                </a:cubicBezTo>
                <a:cubicBezTo>
                  <a:pt x="171700" y="862880"/>
                  <a:pt x="172680" y="875482"/>
                  <a:pt x="180425" y="883227"/>
                </a:cubicBezTo>
                <a:cubicBezTo>
                  <a:pt x="188170" y="890972"/>
                  <a:pt x="200858" y="891470"/>
                  <a:pt x="211598" y="893618"/>
                </a:cubicBezTo>
                <a:cubicBezTo>
                  <a:pt x="363347" y="923968"/>
                  <a:pt x="201403" y="879503"/>
                  <a:pt x="367462" y="924791"/>
                </a:cubicBezTo>
                <a:cubicBezTo>
                  <a:pt x="389412" y="930777"/>
                  <a:pt x="422663" y="943438"/>
                  <a:pt x="440198" y="955963"/>
                </a:cubicBezTo>
                <a:cubicBezTo>
                  <a:pt x="452156" y="964504"/>
                  <a:pt x="460082" y="977728"/>
                  <a:pt x="471371" y="987136"/>
                </a:cubicBezTo>
                <a:cubicBezTo>
                  <a:pt x="480965" y="995131"/>
                  <a:pt x="492381" y="1000659"/>
                  <a:pt x="502543" y="1007918"/>
                </a:cubicBezTo>
                <a:cubicBezTo>
                  <a:pt x="507871" y="1011724"/>
                  <a:pt x="563031" y="1054623"/>
                  <a:pt x="575280" y="1059872"/>
                </a:cubicBezTo>
                <a:cubicBezTo>
                  <a:pt x="588406" y="1065497"/>
                  <a:pt x="603165" y="1066159"/>
                  <a:pt x="616843" y="1070263"/>
                </a:cubicBezTo>
                <a:cubicBezTo>
                  <a:pt x="637825" y="1076558"/>
                  <a:pt x="658055" y="1085281"/>
                  <a:pt x="679189" y="1091045"/>
                </a:cubicBezTo>
                <a:cubicBezTo>
                  <a:pt x="696228" y="1095692"/>
                  <a:pt x="714227" y="1096361"/>
                  <a:pt x="731143" y="1101436"/>
                </a:cubicBezTo>
                <a:cubicBezTo>
                  <a:pt x="749009" y="1106796"/>
                  <a:pt x="765569" y="1115844"/>
                  <a:pt x="783098" y="1122218"/>
                </a:cubicBezTo>
                <a:cubicBezTo>
                  <a:pt x="803685" y="1129704"/>
                  <a:pt x="845443" y="1143000"/>
                  <a:pt x="845443" y="1143000"/>
                </a:cubicBezTo>
                <a:cubicBezTo>
                  <a:pt x="859298" y="1153391"/>
                  <a:pt x="873858" y="1162902"/>
                  <a:pt x="887007" y="1174172"/>
                </a:cubicBezTo>
                <a:cubicBezTo>
                  <a:pt x="898164" y="1183735"/>
                  <a:pt x="906222" y="1196804"/>
                  <a:pt x="918180" y="1205345"/>
                </a:cubicBezTo>
                <a:cubicBezTo>
                  <a:pt x="930784" y="1214348"/>
                  <a:pt x="945889" y="1219200"/>
                  <a:pt x="959743" y="1226127"/>
                </a:cubicBezTo>
                <a:cubicBezTo>
                  <a:pt x="973598" y="1222663"/>
                  <a:pt x="988908" y="1222821"/>
                  <a:pt x="1001307" y="1215736"/>
                </a:cubicBezTo>
                <a:cubicBezTo>
                  <a:pt x="1110280" y="1153466"/>
                  <a:pt x="966325" y="1206616"/>
                  <a:pt x="1063652" y="1174172"/>
                </a:cubicBezTo>
                <a:cubicBezTo>
                  <a:pt x="1118502" y="1119323"/>
                  <a:pt x="1069310" y="1163474"/>
                  <a:pt x="1146780" y="1111827"/>
                </a:cubicBezTo>
                <a:cubicBezTo>
                  <a:pt x="1161189" y="1102221"/>
                  <a:pt x="1173493" y="1089564"/>
                  <a:pt x="1188343" y="1080654"/>
                </a:cubicBezTo>
                <a:cubicBezTo>
                  <a:pt x="1208267" y="1068700"/>
                  <a:pt x="1231356" y="1062369"/>
                  <a:pt x="1250689" y="1049481"/>
                </a:cubicBezTo>
                <a:cubicBezTo>
                  <a:pt x="1328525" y="997591"/>
                  <a:pt x="1238914" y="1032625"/>
                  <a:pt x="1313034" y="1007918"/>
                </a:cubicBezTo>
                <a:cubicBezTo>
                  <a:pt x="1333816" y="987136"/>
                  <a:pt x="1366086" y="973454"/>
                  <a:pt x="1375380" y="945572"/>
                </a:cubicBezTo>
                <a:cubicBezTo>
                  <a:pt x="1378844" y="935181"/>
                  <a:pt x="1380873" y="924196"/>
                  <a:pt x="1385771" y="914400"/>
                </a:cubicBezTo>
                <a:cubicBezTo>
                  <a:pt x="1400239" y="885464"/>
                  <a:pt x="1414742" y="875037"/>
                  <a:pt x="1437725" y="852054"/>
                </a:cubicBezTo>
                <a:cubicBezTo>
                  <a:pt x="1470168" y="754726"/>
                  <a:pt x="1417020" y="898678"/>
                  <a:pt x="1479289" y="789709"/>
                </a:cubicBezTo>
                <a:cubicBezTo>
                  <a:pt x="1486374" y="777310"/>
                  <a:pt x="1486216" y="762000"/>
                  <a:pt x="1489680" y="748145"/>
                </a:cubicBezTo>
                <a:cubicBezTo>
                  <a:pt x="1494697" y="695468"/>
                  <a:pt x="1503573" y="548229"/>
                  <a:pt x="1520852" y="467591"/>
                </a:cubicBezTo>
                <a:cubicBezTo>
                  <a:pt x="1526836" y="439663"/>
                  <a:pt x="1534119" y="412019"/>
                  <a:pt x="1541634" y="384463"/>
                </a:cubicBezTo>
                <a:cubicBezTo>
                  <a:pt x="1544516" y="373896"/>
                  <a:pt x="1549730" y="364001"/>
                  <a:pt x="1552025" y="353291"/>
                </a:cubicBezTo>
                <a:cubicBezTo>
                  <a:pt x="1560139" y="315426"/>
                  <a:pt x="1565880" y="277091"/>
                  <a:pt x="1572807" y="238991"/>
                </a:cubicBezTo>
                <a:cubicBezTo>
                  <a:pt x="1569343" y="225136"/>
                  <a:pt x="1569501" y="209826"/>
                  <a:pt x="1562416" y="197427"/>
                </a:cubicBezTo>
                <a:cubicBezTo>
                  <a:pt x="1540705" y="159432"/>
                  <a:pt x="1532359" y="170213"/>
                  <a:pt x="1500071" y="155863"/>
                </a:cubicBezTo>
                <a:cubicBezTo>
                  <a:pt x="1403492" y="112939"/>
                  <a:pt x="1473456" y="133624"/>
                  <a:pt x="1396162" y="114300"/>
                </a:cubicBezTo>
                <a:cubicBezTo>
                  <a:pt x="1385771" y="107373"/>
                  <a:pt x="1375151" y="100777"/>
                  <a:pt x="1364989" y="93518"/>
                </a:cubicBezTo>
                <a:cubicBezTo>
                  <a:pt x="1350896" y="83452"/>
                  <a:pt x="1338462" y="70937"/>
                  <a:pt x="1323425" y="62345"/>
                </a:cubicBezTo>
                <a:cubicBezTo>
                  <a:pt x="1313915" y="56911"/>
                  <a:pt x="1302319" y="56269"/>
                  <a:pt x="1292252" y="51954"/>
                </a:cubicBezTo>
                <a:cubicBezTo>
                  <a:pt x="1278015" y="45852"/>
                  <a:pt x="1264926" y="37274"/>
                  <a:pt x="1250689" y="31172"/>
                </a:cubicBezTo>
                <a:cubicBezTo>
                  <a:pt x="1190457" y="5358"/>
                  <a:pt x="1248254" y="39939"/>
                  <a:pt x="1188343" y="0"/>
                </a:cubicBezTo>
                <a:cubicBezTo>
                  <a:pt x="1119070" y="6927"/>
                  <a:pt x="1048791" y="7128"/>
                  <a:pt x="980525" y="20781"/>
                </a:cubicBezTo>
                <a:cubicBezTo>
                  <a:pt x="852600" y="46366"/>
                  <a:pt x="911583" y="36568"/>
                  <a:pt x="803880" y="51954"/>
                </a:cubicBezTo>
                <a:cubicBezTo>
                  <a:pt x="775667" y="63239"/>
                  <a:pt x="712161" y="86973"/>
                  <a:pt x="689580" y="103909"/>
                </a:cubicBezTo>
                <a:cubicBezTo>
                  <a:pt x="679589" y="111402"/>
                  <a:pt x="677629" y="126251"/>
                  <a:pt x="668798" y="135081"/>
                </a:cubicBezTo>
                <a:cubicBezTo>
                  <a:pt x="659967" y="143912"/>
                  <a:pt x="647219" y="147868"/>
                  <a:pt x="637625" y="155863"/>
                </a:cubicBezTo>
                <a:cubicBezTo>
                  <a:pt x="606210" y="182042"/>
                  <a:pt x="610264" y="179410"/>
                  <a:pt x="596062" y="207818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3500430" y="3357562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λάμπα δεν ανάβει γιατί  </a:t>
            </a:r>
            <a:r>
              <a:rPr lang="el-GR" dirty="0" smtClean="0"/>
              <a:t>το ηλεκτρικό ρεύμα (ηλεκτρόνια) θα προτιμήσει το κίτρινο κύκλωμα, όπου δεν υπάρχει </a:t>
            </a:r>
            <a:r>
              <a:rPr lang="el-GR" dirty="0" smtClean="0"/>
              <a:t>η λάμπα και έτσι  </a:t>
            </a:r>
            <a:r>
              <a:rPr lang="el-GR" dirty="0" smtClean="0"/>
              <a:t>η αντίσταση είναι πολύ μικρότερη.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4357686" y="57148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>
                <a:solidFill>
                  <a:srgbClr val="FF0000"/>
                </a:solidFill>
              </a:rPr>
              <a:t>ΒΡΑΧΥΚΥΚΛΩΜΑ</a:t>
            </a:r>
            <a:endParaRPr lang="el-GR" b="1" spc="600" dirty="0">
              <a:solidFill>
                <a:srgbClr val="FF0000"/>
              </a:solidFill>
            </a:endParaRPr>
          </a:p>
        </p:txBody>
      </p:sp>
      <p:sp>
        <p:nvSpPr>
          <p:cNvPr id="33" name="32 - Έλλειψη"/>
          <p:cNvSpPr/>
          <p:nvPr/>
        </p:nvSpPr>
        <p:spPr>
          <a:xfrm>
            <a:off x="928662" y="514351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Ορθογώνιο"/>
          <p:cNvSpPr/>
          <p:nvPr/>
        </p:nvSpPr>
        <p:spPr>
          <a:xfrm>
            <a:off x="428596" y="5143512"/>
            <a:ext cx="1155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διακόπτης</a:t>
            </a:r>
            <a:endParaRPr lang="en-US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1857356" y="3929066"/>
            <a:ext cx="50720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3857620" y="5103674"/>
            <a:ext cx="4714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Βραχυκύκλωμα</a:t>
            </a:r>
            <a:r>
              <a:rPr lang="el-GR" dirty="0" smtClean="0"/>
              <a:t> έχω όταν το ηλεκτρικό ρεύμα (δηλαδή τα ηλεκτρόνια ή άλλα φορτισμένα σωματίδια) προτιμάνε τον </a:t>
            </a:r>
            <a:r>
              <a:rPr lang="el-GR" dirty="0" smtClean="0"/>
              <a:t>δρόμο – κύκλωμα  </a:t>
            </a:r>
            <a:r>
              <a:rPr lang="el-GR" dirty="0" smtClean="0"/>
              <a:t>με την μικρότερη αντίσταση (δηλαδή το δρόμο που θα συναντήσουν  τα …λιγότερα </a:t>
            </a:r>
            <a:r>
              <a:rPr lang="el-GR" dirty="0" smtClean="0"/>
              <a:t>εμπόδια, οπού δεν υπάρχουν λάμπες ή άλλες συσκευές…)</a:t>
            </a:r>
            <a:endParaRPr lang="el-GR" dirty="0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1794714" y="5171163"/>
            <a:ext cx="327785" cy="230803"/>
          </a:xfrm>
          <a:custGeom>
            <a:avLst/>
            <a:gdLst>
              <a:gd name="connsiteX0" fmla="*/ 210731 w 327785"/>
              <a:gd name="connsiteY0" fmla="*/ 65855 h 230803"/>
              <a:gd name="connsiteX1" fmla="*/ 169168 w 327785"/>
              <a:gd name="connsiteY1" fmla="*/ 97028 h 230803"/>
              <a:gd name="connsiteX2" fmla="*/ 137995 w 327785"/>
              <a:gd name="connsiteY2" fmla="*/ 107419 h 230803"/>
              <a:gd name="connsiteX3" fmla="*/ 96431 w 327785"/>
              <a:gd name="connsiteY3" fmla="*/ 138592 h 230803"/>
              <a:gd name="connsiteX4" fmla="*/ 34086 w 327785"/>
              <a:gd name="connsiteY4" fmla="*/ 190546 h 230803"/>
              <a:gd name="connsiteX5" fmla="*/ 75650 w 327785"/>
              <a:gd name="connsiteY5" fmla="*/ 211328 h 230803"/>
              <a:gd name="connsiteX6" fmla="*/ 283468 w 327785"/>
              <a:gd name="connsiteY6" fmla="*/ 180155 h 230803"/>
              <a:gd name="connsiteX7" fmla="*/ 314641 w 327785"/>
              <a:gd name="connsiteY7" fmla="*/ 138592 h 230803"/>
              <a:gd name="connsiteX8" fmla="*/ 325031 w 327785"/>
              <a:gd name="connsiteY8" fmla="*/ 86637 h 230803"/>
              <a:gd name="connsiteX9" fmla="*/ 304250 w 327785"/>
              <a:gd name="connsiteY9" fmla="*/ 13901 h 230803"/>
              <a:gd name="connsiteX10" fmla="*/ 189950 w 327785"/>
              <a:gd name="connsiteY10" fmla="*/ 34682 h 230803"/>
              <a:gd name="connsiteX11" fmla="*/ 127604 w 327785"/>
              <a:gd name="connsiteY11" fmla="*/ 65855 h 230803"/>
              <a:gd name="connsiteX12" fmla="*/ 96431 w 327785"/>
              <a:gd name="connsiteY12" fmla="*/ 97028 h 230803"/>
              <a:gd name="connsiteX13" fmla="*/ 65259 w 327785"/>
              <a:gd name="connsiteY13" fmla="*/ 107419 h 230803"/>
              <a:gd name="connsiteX14" fmla="*/ 54868 w 327785"/>
              <a:gd name="connsiteY14" fmla="*/ 180155 h 230803"/>
              <a:gd name="connsiteX15" fmla="*/ 283468 w 327785"/>
              <a:gd name="connsiteY15" fmla="*/ 159373 h 230803"/>
              <a:gd name="connsiteX16" fmla="*/ 293859 w 327785"/>
              <a:gd name="connsiteY16" fmla="*/ 76246 h 230803"/>
              <a:gd name="connsiteX17" fmla="*/ 252295 w 327785"/>
              <a:gd name="connsiteY17" fmla="*/ 55464 h 230803"/>
              <a:gd name="connsiteX18" fmla="*/ 210731 w 327785"/>
              <a:gd name="connsiteY18" fmla="*/ 65855 h 23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27785" h="230803">
                <a:moveTo>
                  <a:pt x="210731" y="65855"/>
                </a:moveTo>
                <a:cubicBezTo>
                  <a:pt x="196877" y="76246"/>
                  <a:pt x="184204" y="88436"/>
                  <a:pt x="169168" y="97028"/>
                </a:cubicBezTo>
                <a:cubicBezTo>
                  <a:pt x="159658" y="102462"/>
                  <a:pt x="147505" y="101985"/>
                  <a:pt x="137995" y="107419"/>
                </a:cubicBezTo>
                <a:cubicBezTo>
                  <a:pt x="122958" y="116011"/>
                  <a:pt x="110524" y="128526"/>
                  <a:pt x="96431" y="138592"/>
                </a:cubicBezTo>
                <a:cubicBezTo>
                  <a:pt x="45798" y="174758"/>
                  <a:pt x="82602" y="142030"/>
                  <a:pt x="34086" y="190546"/>
                </a:cubicBezTo>
                <a:cubicBezTo>
                  <a:pt x="47941" y="197473"/>
                  <a:pt x="60178" y="210591"/>
                  <a:pt x="75650" y="211328"/>
                </a:cubicBezTo>
                <a:cubicBezTo>
                  <a:pt x="124952" y="213676"/>
                  <a:pt x="232819" y="230803"/>
                  <a:pt x="283468" y="180155"/>
                </a:cubicBezTo>
                <a:cubicBezTo>
                  <a:pt x="295714" y="167909"/>
                  <a:pt x="304250" y="152446"/>
                  <a:pt x="314641" y="138592"/>
                </a:cubicBezTo>
                <a:cubicBezTo>
                  <a:pt x="318104" y="121274"/>
                  <a:pt x="326498" y="104237"/>
                  <a:pt x="325031" y="86637"/>
                </a:cubicBezTo>
                <a:cubicBezTo>
                  <a:pt x="322937" y="61509"/>
                  <a:pt x="327785" y="22953"/>
                  <a:pt x="304250" y="13901"/>
                </a:cubicBezTo>
                <a:cubicBezTo>
                  <a:pt x="268107" y="0"/>
                  <a:pt x="227815" y="26568"/>
                  <a:pt x="189950" y="34682"/>
                </a:cubicBezTo>
                <a:cubicBezTo>
                  <a:pt x="164716" y="40089"/>
                  <a:pt x="147611" y="49182"/>
                  <a:pt x="127604" y="65855"/>
                </a:cubicBezTo>
                <a:cubicBezTo>
                  <a:pt x="116315" y="75263"/>
                  <a:pt x="108658" y="88877"/>
                  <a:pt x="96431" y="97028"/>
                </a:cubicBezTo>
                <a:cubicBezTo>
                  <a:pt x="87318" y="103104"/>
                  <a:pt x="75650" y="103955"/>
                  <a:pt x="65259" y="107419"/>
                </a:cubicBezTo>
                <a:cubicBezTo>
                  <a:pt x="17619" y="178877"/>
                  <a:pt x="0" y="161866"/>
                  <a:pt x="54868" y="180155"/>
                </a:cubicBezTo>
                <a:cubicBezTo>
                  <a:pt x="131068" y="173228"/>
                  <a:pt x="209238" y="177930"/>
                  <a:pt x="283468" y="159373"/>
                </a:cubicBezTo>
                <a:cubicBezTo>
                  <a:pt x="313794" y="151792"/>
                  <a:pt x="305096" y="89730"/>
                  <a:pt x="293859" y="76246"/>
                </a:cubicBezTo>
                <a:cubicBezTo>
                  <a:pt x="283943" y="64346"/>
                  <a:pt x="266150" y="62391"/>
                  <a:pt x="252295" y="55464"/>
                </a:cubicBezTo>
                <a:lnTo>
                  <a:pt x="210731" y="6585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33" grpId="0" animBg="1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4214810" y="21429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>
                <a:solidFill>
                  <a:srgbClr val="FF0000"/>
                </a:solidFill>
              </a:rPr>
              <a:t>ΒΡΑΧΥΚΥΚΛΩΜΑ</a:t>
            </a:r>
            <a:endParaRPr lang="el-GR" b="1" spc="600" dirty="0">
              <a:solidFill>
                <a:srgbClr val="FF0000"/>
              </a:solidFill>
            </a:endParaRPr>
          </a:p>
        </p:txBody>
      </p:sp>
      <p:cxnSp>
        <p:nvCxnSpPr>
          <p:cNvPr id="38" name="15 - Γωνιακή σύνδεση"/>
          <p:cNvCxnSpPr/>
          <p:nvPr/>
        </p:nvCxnSpPr>
        <p:spPr>
          <a:xfrm>
            <a:off x="3428992" y="918328"/>
            <a:ext cx="714380" cy="2571768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Γωνιακή σύνδεση"/>
          <p:cNvCxnSpPr/>
          <p:nvPr/>
        </p:nvCxnSpPr>
        <p:spPr>
          <a:xfrm>
            <a:off x="642910" y="2204212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5400000">
            <a:off x="2500298" y="349009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6200000" flipH="1">
            <a:off x="2463785" y="3455171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>
            <a:off x="2857488" y="3490096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5400000" flipH="1" flipV="1">
            <a:off x="433767" y="1995069"/>
            <a:ext cx="41828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10800000">
            <a:off x="1714480" y="928670"/>
            <a:ext cx="171371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flipH="1">
            <a:off x="642910" y="907711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142844" y="1418394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3 - Ομάδα"/>
          <p:cNvGrpSpPr/>
          <p:nvPr/>
        </p:nvGrpSpPr>
        <p:grpSpPr>
          <a:xfrm>
            <a:off x="1214414" y="714356"/>
            <a:ext cx="500066" cy="428628"/>
            <a:chOff x="5715008" y="2000240"/>
            <a:chExt cx="500066" cy="428628"/>
          </a:xfrm>
        </p:grpSpPr>
        <p:sp>
          <p:nvSpPr>
            <p:cNvPr id="48" name="47 - Έλλειψη"/>
            <p:cNvSpPr/>
            <p:nvPr/>
          </p:nvSpPr>
          <p:spPr>
            <a:xfrm>
              <a:off x="5715008" y="2000240"/>
              <a:ext cx="500066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48 - Ευθεία γραμμή σύνδεσης"/>
            <p:cNvCxnSpPr>
              <a:stCxn id="48" idx="1"/>
              <a:endCxn id="48" idx="5"/>
            </p:cNvCxnSpPr>
            <p:nvPr/>
          </p:nvCxnSpPr>
          <p:spPr>
            <a:xfrm rot="16200000" flipH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>
              <a:stCxn id="48" idx="3"/>
              <a:endCxn id="48" idx="7"/>
            </p:cNvCxnSpPr>
            <p:nvPr/>
          </p:nvCxnSpPr>
          <p:spPr>
            <a:xfrm rot="5400000" flipH="1" flipV="1">
              <a:off x="5813498" y="2037754"/>
              <a:ext cx="303086" cy="35360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- Ορθογώνιο"/>
          <p:cNvSpPr/>
          <p:nvPr/>
        </p:nvSpPr>
        <p:spPr>
          <a:xfrm>
            <a:off x="1000100" y="1142984"/>
            <a:ext cx="804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λάμπα</a:t>
            </a:r>
            <a:endParaRPr lang="en-US" dirty="0"/>
          </a:p>
        </p:txBody>
      </p:sp>
      <p:sp>
        <p:nvSpPr>
          <p:cNvPr id="53" name="52 - Έλλειψη"/>
          <p:cNvSpPr/>
          <p:nvPr/>
        </p:nvSpPr>
        <p:spPr>
          <a:xfrm>
            <a:off x="570678" y="214311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53 - Έλλειψη"/>
          <p:cNvSpPr/>
          <p:nvPr/>
        </p:nvSpPr>
        <p:spPr>
          <a:xfrm>
            <a:off x="642116" y="242886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55 - TextBox"/>
          <p:cNvSpPr txBox="1"/>
          <p:nvPr/>
        </p:nvSpPr>
        <p:spPr>
          <a:xfrm>
            <a:off x="2785256" y="3110211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+</a:t>
            </a:r>
          </a:p>
        </p:txBody>
      </p:sp>
      <p:sp>
        <p:nvSpPr>
          <p:cNvPr id="57" name="56 - TextBox"/>
          <p:cNvSpPr txBox="1"/>
          <p:nvPr/>
        </p:nvSpPr>
        <p:spPr>
          <a:xfrm>
            <a:off x="2428066" y="3181649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-</a:t>
            </a:r>
          </a:p>
        </p:txBody>
      </p:sp>
      <p:sp>
        <p:nvSpPr>
          <p:cNvPr id="58" name="57 - TextBox"/>
          <p:cNvSpPr txBox="1"/>
          <p:nvPr/>
        </p:nvSpPr>
        <p:spPr>
          <a:xfrm>
            <a:off x="285720" y="5934670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Βραχυκύκλωμα</a:t>
            </a:r>
            <a:r>
              <a:rPr lang="el-GR" dirty="0" smtClean="0"/>
              <a:t> έχω όταν το ηλεκτρικό ρεύμα (δηλαδή τα ηλεκτρόνια ή άλλα φορτισμένα σωματίδια) προτιμάνε τον δρόμο με την μικρότερη αντίσταση (δηλαδή το δρόμο που θα συναντήσουν  τα …λιγότερα εμπόδια)</a:t>
            </a:r>
            <a:endParaRPr lang="el-GR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10800000" flipV="1">
            <a:off x="714348" y="2000240"/>
            <a:ext cx="3429024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Ελεύθερη σχεδίαση"/>
          <p:cNvSpPr/>
          <p:nvPr/>
        </p:nvSpPr>
        <p:spPr>
          <a:xfrm>
            <a:off x="593065" y="2015836"/>
            <a:ext cx="3636035" cy="1533670"/>
          </a:xfrm>
          <a:custGeom>
            <a:avLst/>
            <a:gdLst>
              <a:gd name="connsiteX0" fmla="*/ 788926 w 3636035"/>
              <a:gd name="connsiteY0" fmla="*/ 51955 h 1533670"/>
              <a:gd name="connsiteX1" fmla="*/ 757753 w 3636035"/>
              <a:gd name="connsiteY1" fmla="*/ 62346 h 1533670"/>
              <a:gd name="connsiteX2" fmla="*/ 705799 w 3636035"/>
              <a:gd name="connsiteY2" fmla="*/ 83128 h 1533670"/>
              <a:gd name="connsiteX3" fmla="*/ 643453 w 3636035"/>
              <a:gd name="connsiteY3" fmla="*/ 93519 h 1533670"/>
              <a:gd name="connsiteX4" fmla="*/ 258990 w 3636035"/>
              <a:gd name="connsiteY4" fmla="*/ 124691 h 1533670"/>
              <a:gd name="connsiteX5" fmla="*/ 196644 w 3636035"/>
              <a:gd name="connsiteY5" fmla="*/ 145473 h 1533670"/>
              <a:gd name="connsiteX6" fmla="*/ 155080 w 3636035"/>
              <a:gd name="connsiteY6" fmla="*/ 155864 h 1533670"/>
              <a:gd name="connsiteX7" fmla="*/ 123908 w 3636035"/>
              <a:gd name="connsiteY7" fmla="*/ 207819 h 1533670"/>
              <a:gd name="connsiteX8" fmla="*/ 92735 w 3636035"/>
              <a:gd name="connsiteY8" fmla="*/ 238991 h 1533670"/>
              <a:gd name="connsiteX9" fmla="*/ 82344 w 3636035"/>
              <a:gd name="connsiteY9" fmla="*/ 280555 h 1533670"/>
              <a:gd name="connsiteX10" fmla="*/ 61562 w 3636035"/>
              <a:gd name="connsiteY10" fmla="*/ 332509 h 1533670"/>
              <a:gd name="connsiteX11" fmla="*/ 71953 w 3636035"/>
              <a:gd name="connsiteY11" fmla="*/ 1267691 h 1533670"/>
              <a:gd name="connsiteX12" fmla="*/ 103126 w 3636035"/>
              <a:gd name="connsiteY12" fmla="*/ 1298864 h 1533670"/>
              <a:gd name="connsiteX13" fmla="*/ 134299 w 3636035"/>
              <a:gd name="connsiteY13" fmla="*/ 1371600 h 1533670"/>
              <a:gd name="connsiteX14" fmla="*/ 352508 w 3636035"/>
              <a:gd name="connsiteY14" fmla="*/ 1392382 h 1533670"/>
              <a:gd name="connsiteX15" fmla="*/ 446026 w 3636035"/>
              <a:gd name="connsiteY15" fmla="*/ 1381991 h 1533670"/>
              <a:gd name="connsiteX16" fmla="*/ 518762 w 3636035"/>
              <a:gd name="connsiteY16" fmla="*/ 1361209 h 1533670"/>
              <a:gd name="connsiteX17" fmla="*/ 549935 w 3636035"/>
              <a:gd name="connsiteY17" fmla="*/ 1350819 h 1533670"/>
              <a:gd name="connsiteX18" fmla="*/ 685017 w 3636035"/>
              <a:gd name="connsiteY18" fmla="*/ 1371600 h 1533670"/>
              <a:gd name="connsiteX19" fmla="*/ 768144 w 3636035"/>
              <a:gd name="connsiteY19" fmla="*/ 1381991 h 1533670"/>
              <a:gd name="connsiteX20" fmla="*/ 799317 w 3636035"/>
              <a:gd name="connsiteY20" fmla="*/ 1402773 h 1533670"/>
              <a:gd name="connsiteX21" fmla="*/ 872053 w 3636035"/>
              <a:gd name="connsiteY21" fmla="*/ 1433946 h 1533670"/>
              <a:gd name="connsiteX22" fmla="*/ 2752808 w 3636035"/>
              <a:gd name="connsiteY22" fmla="*/ 1423555 h 1533670"/>
              <a:gd name="connsiteX23" fmla="*/ 3137271 w 3636035"/>
              <a:gd name="connsiteY23" fmla="*/ 1413164 h 1533670"/>
              <a:gd name="connsiteX24" fmla="*/ 3448999 w 3636035"/>
              <a:gd name="connsiteY24" fmla="*/ 1402773 h 1533670"/>
              <a:gd name="connsiteX25" fmla="*/ 3532126 w 3636035"/>
              <a:gd name="connsiteY25" fmla="*/ 1392382 h 1533670"/>
              <a:gd name="connsiteX26" fmla="*/ 3542517 w 3636035"/>
              <a:gd name="connsiteY26" fmla="*/ 1298864 h 1533670"/>
              <a:gd name="connsiteX27" fmla="*/ 3563299 w 3636035"/>
              <a:gd name="connsiteY27" fmla="*/ 1132609 h 1533670"/>
              <a:gd name="connsiteX28" fmla="*/ 3594471 w 3636035"/>
              <a:gd name="connsiteY28" fmla="*/ 1028700 h 1533670"/>
              <a:gd name="connsiteX29" fmla="*/ 3604862 w 3636035"/>
              <a:gd name="connsiteY29" fmla="*/ 935182 h 1533670"/>
              <a:gd name="connsiteX30" fmla="*/ 3625644 w 3636035"/>
              <a:gd name="connsiteY30" fmla="*/ 862446 h 1533670"/>
              <a:gd name="connsiteX31" fmla="*/ 3636035 w 3636035"/>
              <a:gd name="connsiteY31" fmla="*/ 405246 h 1533670"/>
              <a:gd name="connsiteX32" fmla="*/ 3615253 w 3636035"/>
              <a:gd name="connsiteY32" fmla="*/ 176646 h 1533670"/>
              <a:gd name="connsiteX33" fmla="*/ 3584080 w 3636035"/>
              <a:gd name="connsiteY33" fmla="*/ 135082 h 1533670"/>
              <a:gd name="connsiteX34" fmla="*/ 3511344 w 3636035"/>
              <a:gd name="connsiteY34" fmla="*/ 83128 h 1533670"/>
              <a:gd name="connsiteX35" fmla="*/ 3480171 w 3636035"/>
              <a:gd name="connsiteY35" fmla="*/ 62346 h 1533670"/>
              <a:gd name="connsiteX36" fmla="*/ 3438608 w 3636035"/>
              <a:gd name="connsiteY36" fmla="*/ 31173 h 1533670"/>
              <a:gd name="connsiteX37" fmla="*/ 3355480 w 3636035"/>
              <a:gd name="connsiteY37" fmla="*/ 0 h 1533670"/>
              <a:gd name="connsiteX38" fmla="*/ 1869580 w 3636035"/>
              <a:gd name="connsiteY38" fmla="*/ 20782 h 1533670"/>
              <a:gd name="connsiteX39" fmla="*/ 1682544 w 3636035"/>
              <a:gd name="connsiteY39" fmla="*/ 31173 h 1533670"/>
              <a:gd name="connsiteX40" fmla="*/ 1568244 w 3636035"/>
              <a:gd name="connsiteY40" fmla="*/ 72737 h 1533670"/>
              <a:gd name="connsiteX41" fmla="*/ 643453 w 3636035"/>
              <a:gd name="connsiteY41" fmla="*/ 72737 h 1533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636035" h="1533670">
                <a:moveTo>
                  <a:pt x="788926" y="51955"/>
                </a:moveTo>
                <a:cubicBezTo>
                  <a:pt x="778535" y="55419"/>
                  <a:pt x="768009" y="58500"/>
                  <a:pt x="757753" y="62346"/>
                </a:cubicBezTo>
                <a:cubicBezTo>
                  <a:pt x="740289" y="68895"/>
                  <a:pt x="723794" y="78220"/>
                  <a:pt x="705799" y="83128"/>
                </a:cubicBezTo>
                <a:cubicBezTo>
                  <a:pt x="685473" y="88672"/>
                  <a:pt x="664235" y="90055"/>
                  <a:pt x="643453" y="93519"/>
                </a:cubicBezTo>
                <a:cubicBezTo>
                  <a:pt x="511264" y="181641"/>
                  <a:pt x="652948" y="95144"/>
                  <a:pt x="258990" y="124691"/>
                </a:cubicBezTo>
                <a:cubicBezTo>
                  <a:pt x="237145" y="126329"/>
                  <a:pt x="217626" y="139178"/>
                  <a:pt x="196644" y="145473"/>
                </a:cubicBezTo>
                <a:cubicBezTo>
                  <a:pt x="182965" y="149577"/>
                  <a:pt x="168935" y="152400"/>
                  <a:pt x="155080" y="155864"/>
                </a:cubicBezTo>
                <a:cubicBezTo>
                  <a:pt x="144689" y="173182"/>
                  <a:pt x="136026" y="191662"/>
                  <a:pt x="123908" y="207819"/>
                </a:cubicBezTo>
                <a:cubicBezTo>
                  <a:pt x="115091" y="219575"/>
                  <a:pt x="100026" y="226232"/>
                  <a:pt x="92735" y="238991"/>
                </a:cubicBezTo>
                <a:cubicBezTo>
                  <a:pt x="85650" y="251390"/>
                  <a:pt x="86860" y="267007"/>
                  <a:pt x="82344" y="280555"/>
                </a:cubicBezTo>
                <a:cubicBezTo>
                  <a:pt x="76446" y="298250"/>
                  <a:pt x="68489" y="315191"/>
                  <a:pt x="61562" y="332509"/>
                </a:cubicBezTo>
                <a:cubicBezTo>
                  <a:pt x="65026" y="644236"/>
                  <a:pt x="58557" y="956232"/>
                  <a:pt x="71953" y="1267691"/>
                </a:cubicBezTo>
                <a:cubicBezTo>
                  <a:pt x="72584" y="1282373"/>
                  <a:pt x="95835" y="1286105"/>
                  <a:pt x="103126" y="1298864"/>
                </a:cubicBezTo>
                <a:cubicBezTo>
                  <a:pt x="237301" y="1533670"/>
                  <a:pt x="0" y="1170158"/>
                  <a:pt x="134299" y="1371600"/>
                </a:cubicBezTo>
                <a:cubicBezTo>
                  <a:pt x="166410" y="1467932"/>
                  <a:pt x="135102" y="1407376"/>
                  <a:pt x="352508" y="1392382"/>
                </a:cubicBezTo>
                <a:cubicBezTo>
                  <a:pt x="383798" y="1390224"/>
                  <a:pt x="414853" y="1385455"/>
                  <a:pt x="446026" y="1381991"/>
                </a:cubicBezTo>
                <a:lnTo>
                  <a:pt x="518762" y="1361209"/>
                </a:lnTo>
                <a:cubicBezTo>
                  <a:pt x="529253" y="1358062"/>
                  <a:pt x="539003" y="1350136"/>
                  <a:pt x="549935" y="1350819"/>
                </a:cubicBezTo>
                <a:cubicBezTo>
                  <a:pt x="595403" y="1353661"/>
                  <a:pt x="639918" y="1365157"/>
                  <a:pt x="685017" y="1371600"/>
                </a:cubicBezTo>
                <a:cubicBezTo>
                  <a:pt x="712661" y="1375549"/>
                  <a:pt x="740435" y="1378527"/>
                  <a:pt x="768144" y="1381991"/>
                </a:cubicBezTo>
                <a:cubicBezTo>
                  <a:pt x="778535" y="1388918"/>
                  <a:pt x="787838" y="1397854"/>
                  <a:pt x="799317" y="1402773"/>
                </a:cubicBezTo>
                <a:cubicBezTo>
                  <a:pt x="893255" y="1443033"/>
                  <a:pt x="793791" y="1381771"/>
                  <a:pt x="872053" y="1433946"/>
                </a:cubicBezTo>
                <a:lnTo>
                  <a:pt x="2752808" y="1423555"/>
                </a:lnTo>
                <a:cubicBezTo>
                  <a:pt x="3384601" y="1413982"/>
                  <a:pt x="2418359" y="1377218"/>
                  <a:pt x="3137271" y="1413164"/>
                </a:cubicBezTo>
                <a:lnTo>
                  <a:pt x="3448999" y="1402773"/>
                </a:lnTo>
                <a:cubicBezTo>
                  <a:pt x="3476885" y="1401305"/>
                  <a:pt x="3513445" y="1413138"/>
                  <a:pt x="3532126" y="1392382"/>
                </a:cubicBezTo>
                <a:cubicBezTo>
                  <a:pt x="3553108" y="1369069"/>
                  <a:pt x="3538780" y="1330005"/>
                  <a:pt x="3542517" y="1298864"/>
                </a:cubicBezTo>
                <a:cubicBezTo>
                  <a:pt x="3549171" y="1243412"/>
                  <a:pt x="3555014" y="1187841"/>
                  <a:pt x="3563299" y="1132609"/>
                </a:cubicBezTo>
                <a:cubicBezTo>
                  <a:pt x="3567581" y="1104062"/>
                  <a:pt x="3586695" y="1052029"/>
                  <a:pt x="3594471" y="1028700"/>
                </a:cubicBezTo>
                <a:cubicBezTo>
                  <a:pt x="3597935" y="997527"/>
                  <a:pt x="3599082" y="966009"/>
                  <a:pt x="3604862" y="935182"/>
                </a:cubicBezTo>
                <a:cubicBezTo>
                  <a:pt x="3609509" y="910398"/>
                  <a:pt x="3624163" y="887618"/>
                  <a:pt x="3625644" y="862446"/>
                </a:cubicBezTo>
                <a:cubicBezTo>
                  <a:pt x="3634596" y="710270"/>
                  <a:pt x="3632571" y="557646"/>
                  <a:pt x="3636035" y="405246"/>
                </a:cubicBezTo>
                <a:cubicBezTo>
                  <a:pt x="3629108" y="329046"/>
                  <a:pt x="3629703" y="251783"/>
                  <a:pt x="3615253" y="176646"/>
                </a:cubicBezTo>
                <a:cubicBezTo>
                  <a:pt x="3611982" y="159639"/>
                  <a:pt x="3595351" y="148231"/>
                  <a:pt x="3584080" y="135082"/>
                </a:cubicBezTo>
                <a:cubicBezTo>
                  <a:pt x="3547520" y="92428"/>
                  <a:pt x="3560186" y="111037"/>
                  <a:pt x="3511344" y="83128"/>
                </a:cubicBezTo>
                <a:cubicBezTo>
                  <a:pt x="3500501" y="76932"/>
                  <a:pt x="3490333" y="69605"/>
                  <a:pt x="3480171" y="62346"/>
                </a:cubicBezTo>
                <a:cubicBezTo>
                  <a:pt x="3466079" y="52280"/>
                  <a:pt x="3453747" y="39583"/>
                  <a:pt x="3438608" y="31173"/>
                </a:cubicBezTo>
                <a:cubicBezTo>
                  <a:pt x="3419971" y="20819"/>
                  <a:pt x="3378811" y="7777"/>
                  <a:pt x="3355480" y="0"/>
                </a:cubicBezTo>
                <a:lnTo>
                  <a:pt x="1869580" y="20782"/>
                </a:lnTo>
                <a:cubicBezTo>
                  <a:pt x="1807149" y="21945"/>
                  <a:pt x="1744461" y="23097"/>
                  <a:pt x="1682544" y="31173"/>
                </a:cubicBezTo>
                <a:cubicBezTo>
                  <a:pt x="1626653" y="38463"/>
                  <a:pt x="1629021" y="71457"/>
                  <a:pt x="1568244" y="72737"/>
                </a:cubicBezTo>
                <a:cubicBezTo>
                  <a:pt x="1260049" y="79225"/>
                  <a:pt x="951717" y="72737"/>
                  <a:pt x="643453" y="72737"/>
                </a:cubicBezTo>
              </a:path>
            </a:pathLst>
          </a:cu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65 - TextBox"/>
          <p:cNvSpPr txBox="1"/>
          <p:nvPr/>
        </p:nvSpPr>
        <p:spPr>
          <a:xfrm>
            <a:off x="4929190" y="785794"/>
            <a:ext cx="3857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διπλανό κύκλωμα φαίνονται δυο κυκλώματα:</a:t>
            </a:r>
            <a:endParaRPr lang="el-GR" dirty="0"/>
          </a:p>
        </p:txBody>
      </p:sp>
      <p:sp>
        <p:nvSpPr>
          <p:cNvPr id="67" name="66 - TextBox"/>
          <p:cNvSpPr txBox="1"/>
          <p:nvPr/>
        </p:nvSpPr>
        <p:spPr>
          <a:xfrm>
            <a:off x="4857752" y="1500174"/>
            <a:ext cx="4071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ένα κύκλωμα περιέχει τη μπαταρία, καλώδιο και μια λάμπα. Αυτό το κύκλωμα ..περιέχει την λάμπα και  τα ηλεκτρόνια συναντάνε  αντίσταση … καθώς κινούνται.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285720" y="4214818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άλλο κύκλωμα περιέχει μόνο τη μπαταρία και καλώδιο. Σε αυτό το κύκλωμα (μπλε γραμμή) η αντίσταση είναι πολύ μικρότερη από το κύκλωμα που έχει και τη λάμπα, άρα το ηλεκτρικό ρεύμα θα περάσει από αυτό το κύκλωμα, και η λάμπα δεν θα ανάψει 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2357422" y="3786190"/>
            <a:ext cx="1101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μπαταρία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5606</TotalTime>
  <Words>594</Words>
  <PresentationFormat>Προβολή στην οθόνη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688</cp:revision>
  <dcterms:created xsi:type="dcterms:W3CDTF">2020-03-28T09:35:19Z</dcterms:created>
  <dcterms:modified xsi:type="dcterms:W3CDTF">2024-03-12T15:31:53Z</dcterms:modified>
</cp:coreProperties>
</file>