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3" r:id="rId2"/>
    <p:sldId id="356" r:id="rId3"/>
    <p:sldId id="375" r:id="rId4"/>
    <p:sldId id="357" r:id="rId5"/>
    <p:sldId id="358" r:id="rId6"/>
    <p:sldId id="338" r:id="rId7"/>
    <p:sldId id="359" r:id="rId8"/>
    <p:sldId id="367" r:id="rId9"/>
    <p:sldId id="368" r:id="rId10"/>
    <p:sldId id="376" r:id="rId11"/>
    <p:sldId id="373" r:id="rId12"/>
    <p:sldId id="371" r:id="rId1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62" autoAdjust="0"/>
    <p:restoredTop sz="94624" autoAdjust="0"/>
  </p:normalViewPr>
  <p:slideViewPr>
    <p:cSldViewPr>
      <p:cViewPr>
        <p:scale>
          <a:sx n="73" d="100"/>
          <a:sy n="73" d="100"/>
        </p:scale>
        <p:origin x="-1714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66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12/3/2024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12/3/2024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12/3/2024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12/3/2024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12/3/2024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12/3/2024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12/3/2024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Έλλειψη"/>
          <p:cNvSpPr/>
          <p:nvPr/>
        </p:nvSpPr>
        <p:spPr>
          <a:xfrm>
            <a:off x="3143240" y="2143092"/>
            <a:ext cx="5786478" cy="47149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- Έλλειψη"/>
          <p:cNvSpPr/>
          <p:nvPr/>
        </p:nvSpPr>
        <p:spPr>
          <a:xfrm>
            <a:off x="7634310" y="391951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- Έλλειψη"/>
          <p:cNvSpPr/>
          <p:nvPr/>
        </p:nvSpPr>
        <p:spPr>
          <a:xfrm>
            <a:off x="4062410" y="5205402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14 - Έλλειψη"/>
          <p:cNvSpPr/>
          <p:nvPr/>
        </p:nvSpPr>
        <p:spPr>
          <a:xfrm>
            <a:off x="5848360" y="456246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15 - Έλλειψη"/>
          <p:cNvSpPr/>
          <p:nvPr/>
        </p:nvSpPr>
        <p:spPr>
          <a:xfrm>
            <a:off x="5491170" y="256219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- Έλλειψη"/>
          <p:cNvSpPr/>
          <p:nvPr/>
        </p:nvSpPr>
        <p:spPr>
          <a:xfrm>
            <a:off x="6848492" y="6120825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17 - Έλλειψη"/>
          <p:cNvSpPr/>
          <p:nvPr/>
        </p:nvSpPr>
        <p:spPr>
          <a:xfrm>
            <a:off x="5562608" y="456246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18 - Έλλειψη"/>
          <p:cNvSpPr/>
          <p:nvPr/>
        </p:nvSpPr>
        <p:spPr>
          <a:xfrm>
            <a:off x="5848360" y="4062394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19 - Έλλειψη"/>
          <p:cNvSpPr/>
          <p:nvPr/>
        </p:nvSpPr>
        <p:spPr>
          <a:xfrm>
            <a:off x="5991236" y="427670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20 - Έλλειψη"/>
          <p:cNvSpPr/>
          <p:nvPr/>
        </p:nvSpPr>
        <p:spPr>
          <a:xfrm>
            <a:off x="5634046" y="427670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23 - Έλλειψη"/>
          <p:cNvSpPr/>
          <p:nvPr/>
        </p:nvSpPr>
        <p:spPr>
          <a:xfrm>
            <a:off x="5276856" y="434814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24 - Έλλειψη"/>
          <p:cNvSpPr/>
          <p:nvPr/>
        </p:nvSpPr>
        <p:spPr>
          <a:xfrm>
            <a:off x="5705484" y="4848212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28 - Ομάδα"/>
          <p:cNvGrpSpPr/>
          <p:nvPr/>
        </p:nvGrpSpPr>
        <p:grpSpPr>
          <a:xfrm>
            <a:off x="5348294" y="4491022"/>
            <a:ext cx="285752" cy="523220"/>
            <a:chOff x="5143504" y="1000108"/>
            <a:chExt cx="285752" cy="523220"/>
          </a:xfrm>
        </p:grpSpPr>
        <p:sp>
          <p:nvSpPr>
            <p:cNvPr id="22" name="21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27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grpSp>
        <p:nvGrpSpPr>
          <p:cNvPr id="3" name="39 - Ομάδα"/>
          <p:cNvGrpSpPr/>
          <p:nvPr/>
        </p:nvGrpSpPr>
        <p:grpSpPr>
          <a:xfrm>
            <a:off x="5419732" y="3967802"/>
            <a:ext cx="285752" cy="523220"/>
            <a:chOff x="5143504" y="1000108"/>
            <a:chExt cx="285752" cy="523220"/>
          </a:xfrm>
        </p:grpSpPr>
        <p:sp>
          <p:nvSpPr>
            <p:cNvPr id="41" name="40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41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sp>
        <p:nvSpPr>
          <p:cNvPr id="43" name="42 - TextBox"/>
          <p:cNvSpPr txBox="1"/>
          <p:nvPr/>
        </p:nvSpPr>
        <p:spPr>
          <a:xfrm>
            <a:off x="5776922" y="3919518"/>
            <a:ext cx="21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44" name="43 - TextBox"/>
          <p:cNvSpPr txBox="1"/>
          <p:nvPr/>
        </p:nvSpPr>
        <p:spPr>
          <a:xfrm>
            <a:off x="4062410" y="5062526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5" name="44 - TextBox"/>
          <p:cNvSpPr txBox="1"/>
          <p:nvPr/>
        </p:nvSpPr>
        <p:spPr>
          <a:xfrm>
            <a:off x="5491170" y="2419320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6" name="45 - TextBox"/>
          <p:cNvSpPr txBox="1"/>
          <p:nvPr/>
        </p:nvSpPr>
        <p:spPr>
          <a:xfrm>
            <a:off x="6777054" y="5906511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7" name="46 - TextBox"/>
          <p:cNvSpPr txBox="1"/>
          <p:nvPr/>
        </p:nvSpPr>
        <p:spPr>
          <a:xfrm>
            <a:off x="7634310" y="377664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30" name="29 - TextBox"/>
          <p:cNvSpPr txBox="1"/>
          <p:nvPr/>
        </p:nvSpPr>
        <p:spPr>
          <a:xfrm>
            <a:off x="5848360" y="4419584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49" name="48 - TextBox"/>
          <p:cNvSpPr txBox="1"/>
          <p:nvPr/>
        </p:nvSpPr>
        <p:spPr>
          <a:xfrm>
            <a:off x="71406" y="1281058"/>
            <a:ext cx="300039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sz="2000" dirty="0" smtClean="0"/>
          </a:p>
          <a:p>
            <a:endParaRPr lang="el-GR" sz="2000" dirty="0" smtClean="0"/>
          </a:p>
          <a:p>
            <a:r>
              <a:rPr lang="el-GR" sz="2000" b="1" dirty="0" smtClean="0">
                <a:solidFill>
                  <a:srgbClr val="FF0000"/>
                </a:solidFill>
              </a:rPr>
              <a:t>Παράδειγμα</a:t>
            </a:r>
            <a:r>
              <a:rPr lang="el-GR" sz="2000" b="1" dirty="0" smtClean="0"/>
              <a:t>: </a:t>
            </a:r>
            <a:r>
              <a:rPr lang="el-GR" sz="2000" dirty="0" smtClean="0"/>
              <a:t>Αν σε ένα </a:t>
            </a:r>
            <a:r>
              <a:rPr lang="el-GR" sz="2000" b="1" dirty="0" smtClean="0"/>
              <a:t>άτομο</a:t>
            </a:r>
            <a:r>
              <a:rPr lang="el-GR" sz="2000" dirty="0" smtClean="0"/>
              <a:t> υπάρχουν 4  πρωτόνια τότε οπωσδήποτε θα υπάρχουν και 4 ηλεκτρόνια, άρα το συνολικό φορτίο ενός ατόμου είναι μηδέν.</a:t>
            </a:r>
            <a:endParaRPr lang="en-US" sz="2000" dirty="0"/>
          </a:p>
        </p:txBody>
      </p:sp>
      <p:sp>
        <p:nvSpPr>
          <p:cNvPr id="29" name="28 - Ορθογώνιο"/>
          <p:cNvSpPr/>
          <p:nvPr/>
        </p:nvSpPr>
        <p:spPr>
          <a:xfrm>
            <a:off x="5357818" y="1714488"/>
            <a:ext cx="12328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ένα </a:t>
            </a:r>
            <a:r>
              <a:rPr lang="el-GR" b="1" dirty="0" smtClean="0"/>
              <a:t>άτομο</a:t>
            </a: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31" name="30 - Ορθογώνιο"/>
          <p:cNvSpPr/>
          <p:nvPr/>
        </p:nvSpPr>
        <p:spPr>
          <a:xfrm>
            <a:off x="428596" y="785794"/>
            <a:ext cx="807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Προσοχή !! </a:t>
            </a:r>
            <a:r>
              <a:rPr lang="el-GR" sz="2000" dirty="0" smtClean="0"/>
              <a:t>Σε ένα </a:t>
            </a:r>
            <a:r>
              <a:rPr lang="el-GR" sz="2000" b="1" dirty="0" smtClean="0"/>
              <a:t>άτομο</a:t>
            </a:r>
            <a:r>
              <a:rPr lang="el-GR" sz="2000" dirty="0" smtClean="0"/>
              <a:t> έχω ίσο αριθμό πρωτονίων και ηλεκτρονίων. </a:t>
            </a:r>
            <a:endParaRPr lang="el-G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29" grpId="0"/>
      <p:bldP spid="3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5000628" y="642918"/>
            <a:ext cx="38576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Φορτισμένα Σωματίδια</a:t>
            </a:r>
            <a:r>
              <a:rPr lang="el-GR" dirty="0" smtClean="0"/>
              <a:t> είναι τα σωματίδια που έχουν ηλεκτρικό φορτίο</a:t>
            </a:r>
            <a:r>
              <a:rPr lang="el-GR" dirty="0" smtClean="0"/>
              <a:t>:</a:t>
            </a:r>
            <a:endParaRPr lang="en-US" dirty="0"/>
          </a:p>
        </p:txBody>
      </p:sp>
      <p:sp>
        <p:nvSpPr>
          <p:cNvPr id="6" name="5 - TextBox"/>
          <p:cNvSpPr txBox="1"/>
          <p:nvPr/>
        </p:nvSpPr>
        <p:spPr>
          <a:xfrm>
            <a:off x="0" y="5643578"/>
            <a:ext cx="55007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Ηλεκτρικό ρεύμα </a:t>
            </a:r>
            <a:r>
              <a:rPr lang="el-GR" dirty="0" smtClean="0"/>
              <a:t>δημιουργείται όταν φορτισμένα σωματίδια κινούνται προς μια κατεύθυνση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5857892"/>
            <a:ext cx="3938701" cy="804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7 - Ορθογώνιο"/>
          <p:cNvSpPr/>
          <p:nvPr/>
        </p:nvSpPr>
        <p:spPr>
          <a:xfrm>
            <a:off x="285720" y="285728"/>
            <a:ext cx="21127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Σωματίδια</a:t>
            </a:r>
            <a:r>
              <a:rPr lang="el-GR" dirty="0" smtClean="0"/>
              <a:t> είναι τα :</a:t>
            </a:r>
          </a:p>
        </p:txBody>
      </p:sp>
      <p:sp>
        <p:nvSpPr>
          <p:cNvPr id="9" name="8 - Ορθογώνιο"/>
          <p:cNvSpPr/>
          <p:nvPr/>
        </p:nvSpPr>
        <p:spPr>
          <a:xfrm>
            <a:off x="500034" y="857232"/>
            <a:ext cx="14549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rgbClr val="7030A0"/>
              </a:buClr>
              <a:buFont typeface="Wingdings" pitchFamily="2" charset="2"/>
              <a:buChar char="ü"/>
            </a:pPr>
            <a:r>
              <a:rPr lang="el-GR" dirty="0" smtClean="0"/>
              <a:t>Ηλεκτρόνια</a:t>
            </a:r>
          </a:p>
        </p:txBody>
      </p:sp>
      <p:sp>
        <p:nvSpPr>
          <p:cNvPr id="10" name="9 - Ορθογώνιο"/>
          <p:cNvSpPr/>
          <p:nvPr/>
        </p:nvSpPr>
        <p:spPr>
          <a:xfrm>
            <a:off x="714348" y="1500174"/>
            <a:ext cx="12969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rgbClr val="7030A0"/>
              </a:buClr>
              <a:buFont typeface="Wingdings" pitchFamily="2" charset="2"/>
              <a:buChar char="ü"/>
            </a:pPr>
            <a:r>
              <a:rPr lang="el-GR" dirty="0" smtClean="0"/>
              <a:t>Πρωτόνια</a:t>
            </a:r>
          </a:p>
        </p:txBody>
      </p:sp>
      <p:sp>
        <p:nvSpPr>
          <p:cNvPr id="11" name="10 - Ορθογώνιο"/>
          <p:cNvSpPr/>
          <p:nvPr/>
        </p:nvSpPr>
        <p:spPr>
          <a:xfrm>
            <a:off x="642910" y="2143116"/>
            <a:ext cx="12481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rgbClr val="7030A0"/>
              </a:buClr>
              <a:buFont typeface="Wingdings" pitchFamily="2" charset="2"/>
              <a:buChar char="ü"/>
            </a:pPr>
            <a:r>
              <a:rPr lang="el-GR" dirty="0" smtClean="0"/>
              <a:t>Νετρόνια</a:t>
            </a:r>
          </a:p>
        </p:txBody>
      </p:sp>
      <p:sp>
        <p:nvSpPr>
          <p:cNvPr id="12" name="11 - Ορθογώνιο"/>
          <p:cNvSpPr/>
          <p:nvPr/>
        </p:nvSpPr>
        <p:spPr>
          <a:xfrm>
            <a:off x="928662" y="2857496"/>
            <a:ext cx="9655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rgbClr val="7030A0"/>
              </a:buClr>
              <a:buFont typeface="Wingdings" pitchFamily="2" charset="2"/>
              <a:buChar char="ü"/>
            </a:pPr>
            <a:r>
              <a:rPr lang="el-GR" dirty="0" smtClean="0"/>
              <a:t>Άτομα</a:t>
            </a:r>
          </a:p>
        </p:txBody>
      </p:sp>
      <p:sp>
        <p:nvSpPr>
          <p:cNvPr id="13" name="12 - Ορθογώνιο"/>
          <p:cNvSpPr/>
          <p:nvPr/>
        </p:nvSpPr>
        <p:spPr>
          <a:xfrm>
            <a:off x="571472" y="3500438"/>
            <a:ext cx="26945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rgbClr val="7030A0"/>
              </a:buClr>
              <a:buFont typeface="Wingdings" pitchFamily="2" charset="2"/>
              <a:buChar char="ü"/>
            </a:pPr>
            <a:r>
              <a:rPr lang="el-GR" dirty="0" smtClean="0"/>
              <a:t>Ιόντα (κατιόντα ανιόντα)</a:t>
            </a:r>
          </a:p>
        </p:txBody>
      </p:sp>
      <p:sp>
        <p:nvSpPr>
          <p:cNvPr id="14" name="13 - Ορθογώνιο"/>
          <p:cNvSpPr/>
          <p:nvPr/>
        </p:nvSpPr>
        <p:spPr>
          <a:xfrm>
            <a:off x="1214414" y="4071942"/>
            <a:ext cx="9973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rgbClr val="7030A0"/>
              </a:buClr>
              <a:buFont typeface="Wingdings" pitchFamily="2" charset="2"/>
              <a:buChar char="ü"/>
            </a:pPr>
            <a:r>
              <a:rPr lang="el-GR" dirty="0" smtClean="0"/>
              <a:t>Μόρια</a:t>
            </a:r>
          </a:p>
        </p:txBody>
      </p:sp>
      <p:sp>
        <p:nvSpPr>
          <p:cNvPr id="15" name="14 - Ορθογώνιο"/>
          <p:cNvSpPr/>
          <p:nvPr/>
        </p:nvSpPr>
        <p:spPr>
          <a:xfrm>
            <a:off x="5520818" y="1988098"/>
            <a:ext cx="14549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rgbClr val="7030A0"/>
              </a:buClr>
              <a:buFont typeface="Wingdings" pitchFamily="2" charset="2"/>
              <a:buChar char="ü"/>
            </a:pPr>
            <a:r>
              <a:rPr lang="el-GR" dirty="0" smtClean="0"/>
              <a:t>Ηλεκτρόνια</a:t>
            </a:r>
          </a:p>
        </p:txBody>
      </p:sp>
      <p:sp>
        <p:nvSpPr>
          <p:cNvPr id="16" name="15 - Ορθογώνιο"/>
          <p:cNvSpPr/>
          <p:nvPr/>
        </p:nvSpPr>
        <p:spPr>
          <a:xfrm>
            <a:off x="5735132" y="2631040"/>
            <a:ext cx="12969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rgbClr val="7030A0"/>
              </a:buClr>
              <a:buFont typeface="Wingdings" pitchFamily="2" charset="2"/>
              <a:buChar char="ü"/>
            </a:pPr>
            <a:r>
              <a:rPr lang="el-GR" dirty="0" smtClean="0"/>
              <a:t>Πρωτόνια</a:t>
            </a:r>
          </a:p>
        </p:txBody>
      </p:sp>
      <p:sp>
        <p:nvSpPr>
          <p:cNvPr id="19" name="18 - Ορθογώνιο"/>
          <p:cNvSpPr/>
          <p:nvPr/>
        </p:nvSpPr>
        <p:spPr>
          <a:xfrm>
            <a:off x="5357818" y="3357562"/>
            <a:ext cx="26945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rgbClr val="7030A0"/>
              </a:buClr>
              <a:buFont typeface="Wingdings" pitchFamily="2" charset="2"/>
              <a:buChar char="ü"/>
            </a:pPr>
            <a:r>
              <a:rPr lang="el-GR" dirty="0" smtClean="0"/>
              <a:t>Ιόντα (κατιόντα ανιόντα)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1" grpId="0"/>
      <p:bldP spid="12" grpId="0"/>
      <p:bldP spid="13" grpId="0"/>
      <p:bldP spid="14" grpId="0"/>
      <p:bldP spid="15" grpId="0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TextBox"/>
          <p:cNvSpPr txBox="1"/>
          <p:nvPr/>
        </p:nvSpPr>
        <p:spPr>
          <a:xfrm>
            <a:off x="2714612" y="0"/>
            <a:ext cx="2428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Ηλεκτρικό ρεύμα </a:t>
            </a:r>
            <a:endParaRPr lang="en-US" sz="2000" b="1" dirty="0"/>
          </a:p>
        </p:txBody>
      </p:sp>
      <p:sp>
        <p:nvSpPr>
          <p:cNvPr id="9" name="8 - TextBox"/>
          <p:cNvSpPr txBox="1"/>
          <p:nvPr/>
        </p:nvSpPr>
        <p:spPr>
          <a:xfrm>
            <a:off x="0" y="500042"/>
            <a:ext cx="9144000" cy="1200329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Ηλεκτρικό ρεύμα </a:t>
            </a:r>
            <a:r>
              <a:rPr lang="el-GR" sz="2400" dirty="0" smtClean="0"/>
              <a:t>μέσα σε ένα υλικό δημιουργείται όταν φορτισμένα σωματίδια( ηλεκτρόνια, κατιόντα </a:t>
            </a:r>
            <a:r>
              <a:rPr lang="el-GR" sz="2400" dirty="0" err="1" smtClean="0"/>
              <a:t>κ.α</a:t>
            </a:r>
            <a:r>
              <a:rPr lang="el-GR" sz="2400" dirty="0" smtClean="0"/>
              <a:t>)  που υπάρχουν μέσα στο υλικό, κινούνται προς μία κατεύθυνση.</a:t>
            </a:r>
            <a:endParaRPr lang="en-US" sz="2400" b="1" dirty="0">
              <a:solidFill>
                <a:srgbClr val="FF000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216317">
            <a:off x="-175350" y="4164583"/>
            <a:ext cx="7144174" cy="150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7" name="6 - Ευθύγραμμο βέλος σύνδεσης"/>
          <p:cNvCxnSpPr/>
          <p:nvPr/>
        </p:nvCxnSpPr>
        <p:spPr>
          <a:xfrm rot="16200000" flipH="1">
            <a:off x="642910" y="5473796"/>
            <a:ext cx="1785950" cy="7143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- Ευθύγραμμο βέλος σύνδεσης"/>
          <p:cNvCxnSpPr/>
          <p:nvPr/>
        </p:nvCxnSpPr>
        <p:spPr>
          <a:xfrm rot="16200000" flipH="1">
            <a:off x="1000100" y="5402358"/>
            <a:ext cx="1785950" cy="7143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- Ευθύγραμμο βέλος σύνδεσης"/>
          <p:cNvCxnSpPr/>
          <p:nvPr/>
        </p:nvCxnSpPr>
        <p:spPr>
          <a:xfrm rot="5400000">
            <a:off x="1321571" y="5366639"/>
            <a:ext cx="1785950" cy="14287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- Ευθύγραμμο βέλος σύνδεσης"/>
          <p:cNvCxnSpPr/>
          <p:nvPr/>
        </p:nvCxnSpPr>
        <p:spPr>
          <a:xfrm rot="5400000">
            <a:off x="2857488" y="5616672"/>
            <a:ext cx="928694" cy="928694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- TextBox"/>
          <p:cNvSpPr txBox="1"/>
          <p:nvPr/>
        </p:nvSpPr>
        <p:spPr>
          <a:xfrm>
            <a:off x="500034" y="6331052"/>
            <a:ext cx="300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Φορτισμένα σωματίδια</a:t>
            </a:r>
            <a:endParaRPr lang="el-GR" dirty="0"/>
          </a:p>
        </p:txBody>
      </p:sp>
      <p:sp>
        <p:nvSpPr>
          <p:cNvPr id="18" name="17 - TextBox"/>
          <p:cNvSpPr txBox="1"/>
          <p:nvPr/>
        </p:nvSpPr>
        <p:spPr>
          <a:xfrm>
            <a:off x="5643570" y="3714752"/>
            <a:ext cx="35004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Μέσα σε αυτό το υλικό έχω ηλεκτρικό ρεύμα, αφού τα φορτισμένα σωματίδια του κινούνται προς μια κατεύθυνση.</a:t>
            </a:r>
            <a:endParaRPr lang="el-GR" dirty="0"/>
          </a:p>
        </p:txBody>
      </p:sp>
      <p:cxnSp>
        <p:nvCxnSpPr>
          <p:cNvPr id="19" name="18 - Ευθύγραμμο βέλος σύνδεσης"/>
          <p:cNvCxnSpPr/>
          <p:nvPr/>
        </p:nvCxnSpPr>
        <p:spPr>
          <a:xfrm flipV="1">
            <a:off x="5000628" y="4214818"/>
            <a:ext cx="642942" cy="50006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216317">
            <a:off x="1000100" y="5643578"/>
            <a:ext cx="436245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714356"/>
            <a:ext cx="4714908" cy="369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- TextBox"/>
          <p:cNvSpPr txBox="1"/>
          <p:nvPr/>
        </p:nvSpPr>
        <p:spPr>
          <a:xfrm>
            <a:off x="2428860" y="285728"/>
            <a:ext cx="52149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FF0000"/>
                </a:solidFill>
              </a:rPr>
              <a:t>Ηλεκτρικό  κύκλωμα 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7" name="6 - TextBox"/>
          <p:cNvSpPr txBox="1"/>
          <p:nvPr/>
        </p:nvSpPr>
        <p:spPr>
          <a:xfrm>
            <a:off x="2357422" y="4286256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Αν πάρω ένα κομμάτι καλωδίου</a:t>
            </a:r>
            <a:endParaRPr lang="en-US" b="1" dirty="0"/>
          </a:p>
        </p:txBody>
      </p:sp>
      <p:cxnSp>
        <p:nvCxnSpPr>
          <p:cNvPr id="9" name="8 - Ευθύγραμμο βέλος σύνδεσης"/>
          <p:cNvCxnSpPr/>
          <p:nvPr/>
        </p:nvCxnSpPr>
        <p:spPr>
          <a:xfrm rot="5400000">
            <a:off x="2714612" y="3429000"/>
            <a:ext cx="1357322" cy="21431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- Ευθύγραμμο βέλος σύνδεσης"/>
          <p:cNvCxnSpPr/>
          <p:nvPr/>
        </p:nvCxnSpPr>
        <p:spPr>
          <a:xfrm rot="5400000">
            <a:off x="2714612" y="5286388"/>
            <a:ext cx="785818" cy="7143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- Ευθύγραμμο βέλος σύνδεσης"/>
          <p:cNvCxnSpPr/>
          <p:nvPr/>
        </p:nvCxnSpPr>
        <p:spPr>
          <a:xfrm flipV="1">
            <a:off x="4429124" y="5572140"/>
            <a:ext cx="1000132" cy="50006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- TextBox"/>
          <p:cNvSpPr txBox="1"/>
          <p:nvPr/>
        </p:nvSpPr>
        <p:spPr>
          <a:xfrm>
            <a:off x="5429224" y="5072074"/>
            <a:ext cx="37147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Τα </a:t>
            </a:r>
            <a:r>
              <a:rPr lang="el-GR" sz="1600" dirty="0" smtClean="0"/>
              <a:t>ελεύθερα ηλεκτρόνια</a:t>
            </a:r>
            <a:r>
              <a:rPr lang="el-GR" sz="1600" dirty="0" smtClean="0"/>
              <a:t>, μέσα στο ηλεκτρικό κύκλωμα, κινούνται προς μια κατεύθυνση</a:t>
            </a:r>
            <a:endParaRPr lang="en-US" sz="16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285984" y="214290"/>
            <a:ext cx="3357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ΙΟΝ  - ΙΟΝΤΑ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0" y="714356"/>
            <a:ext cx="76438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el-GR" sz="2000" dirty="0" smtClean="0"/>
              <a:t>    Από  ένα  άτομο   </a:t>
            </a:r>
            <a:r>
              <a:rPr lang="el-GR" sz="2000" u="sng" dirty="0" smtClean="0"/>
              <a:t>μπορεί  να  φύγουν </a:t>
            </a:r>
            <a:r>
              <a:rPr lang="el-GR" sz="2000" dirty="0" smtClean="0"/>
              <a:t>	1	 ή   περισσότερα </a:t>
            </a:r>
            <a:r>
              <a:rPr lang="el-GR" sz="2000" u="sng" dirty="0" smtClean="0"/>
              <a:t>ηλεκτρόνια</a:t>
            </a:r>
            <a:r>
              <a:rPr lang="el-GR" sz="2000" dirty="0" smtClean="0"/>
              <a:t>   . Σε αυτή την περίπτωση το άτομο θα έχει </a:t>
            </a:r>
            <a:r>
              <a:rPr lang="el-GR" sz="2000" b="1" dirty="0" smtClean="0"/>
              <a:t>περισσότερα πρωτόνια από ηλεκτρόνια</a:t>
            </a:r>
            <a:r>
              <a:rPr lang="el-GR" sz="2000" dirty="0" smtClean="0"/>
              <a:t>… και πλέον δεν θα λέγεται άτομο αλλά </a:t>
            </a:r>
            <a:r>
              <a:rPr lang="el-GR" sz="2000" b="1" dirty="0" smtClean="0"/>
              <a:t>ιόν</a:t>
            </a:r>
            <a:r>
              <a:rPr lang="el-GR" sz="2000" dirty="0" smtClean="0"/>
              <a:t>.</a:t>
            </a:r>
          </a:p>
          <a:p>
            <a:endParaRPr lang="en-US" sz="2000" dirty="0"/>
          </a:p>
        </p:txBody>
      </p:sp>
      <p:sp>
        <p:nvSpPr>
          <p:cNvPr id="5" name="4 - Έλλειψη"/>
          <p:cNvSpPr/>
          <p:nvPr/>
        </p:nvSpPr>
        <p:spPr>
          <a:xfrm>
            <a:off x="-71470" y="2143092"/>
            <a:ext cx="5786478" cy="47149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7 - Έλλειψη"/>
          <p:cNvSpPr/>
          <p:nvPr/>
        </p:nvSpPr>
        <p:spPr>
          <a:xfrm>
            <a:off x="847700" y="5205402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8 - Έλλειψη"/>
          <p:cNvSpPr/>
          <p:nvPr/>
        </p:nvSpPr>
        <p:spPr>
          <a:xfrm>
            <a:off x="2633650" y="456246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9 - Έλλειψη"/>
          <p:cNvSpPr/>
          <p:nvPr/>
        </p:nvSpPr>
        <p:spPr>
          <a:xfrm>
            <a:off x="2276460" y="256219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10 - Έλλειψη"/>
          <p:cNvSpPr/>
          <p:nvPr/>
        </p:nvSpPr>
        <p:spPr>
          <a:xfrm>
            <a:off x="3633782" y="6120825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11 - Έλλειψη"/>
          <p:cNvSpPr/>
          <p:nvPr/>
        </p:nvSpPr>
        <p:spPr>
          <a:xfrm>
            <a:off x="2347898" y="456246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- Έλλειψη"/>
          <p:cNvSpPr/>
          <p:nvPr/>
        </p:nvSpPr>
        <p:spPr>
          <a:xfrm>
            <a:off x="2633650" y="4062394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- Έλλειψη"/>
          <p:cNvSpPr/>
          <p:nvPr/>
        </p:nvSpPr>
        <p:spPr>
          <a:xfrm>
            <a:off x="2776526" y="427670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14 - Έλλειψη"/>
          <p:cNvSpPr/>
          <p:nvPr/>
        </p:nvSpPr>
        <p:spPr>
          <a:xfrm>
            <a:off x="2419336" y="427670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15 - Έλλειψη"/>
          <p:cNvSpPr/>
          <p:nvPr/>
        </p:nvSpPr>
        <p:spPr>
          <a:xfrm>
            <a:off x="2062146" y="434814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- Έλλειψη"/>
          <p:cNvSpPr/>
          <p:nvPr/>
        </p:nvSpPr>
        <p:spPr>
          <a:xfrm>
            <a:off x="2490774" y="4848212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28 - Ομάδα"/>
          <p:cNvGrpSpPr/>
          <p:nvPr/>
        </p:nvGrpSpPr>
        <p:grpSpPr>
          <a:xfrm>
            <a:off x="2133584" y="4491022"/>
            <a:ext cx="285752" cy="523220"/>
            <a:chOff x="5143504" y="1000108"/>
            <a:chExt cx="285752" cy="523220"/>
          </a:xfrm>
        </p:grpSpPr>
        <p:sp>
          <p:nvSpPr>
            <p:cNvPr id="19" name="18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19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grpSp>
        <p:nvGrpSpPr>
          <p:cNvPr id="3" name="39 - Ομάδα"/>
          <p:cNvGrpSpPr/>
          <p:nvPr/>
        </p:nvGrpSpPr>
        <p:grpSpPr>
          <a:xfrm>
            <a:off x="2205022" y="3967802"/>
            <a:ext cx="285752" cy="523220"/>
            <a:chOff x="5143504" y="1000108"/>
            <a:chExt cx="285752" cy="523220"/>
          </a:xfrm>
        </p:grpSpPr>
        <p:sp>
          <p:nvSpPr>
            <p:cNvPr id="22" name="21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22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sp>
        <p:nvSpPr>
          <p:cNvPr id="24" name="23 - TextBox"/>
          <p:cNvSpPr txBox="1"/>
          <p:nvPr/>
        </p:nvSpPr>
        <p:spPr>
          <a:xfrm>
            <a:off x="2562212" y="3919518"/>
            <a:ext cx="21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25" name="24 - TextBox"/>
          <p:cNvSpPr txBox="1"/>
          <p:nvPr/>
        </p:nvSpPr>
        <p:spPr>
          <a:xfrm>
            <a:off x="847700" y="5062526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26" name="25 - TextBox"/>
          <p:cNvSpPr txBox="1"/>
          <p:nvPr/>
        </p:nvSpPr>
        <p:spPr>
          <a:xfrm>
            <a:off x="2276460" y="2419320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27" name="26 - TextBox"/>
          <p:cNvSpPr txBox="1"/>
          <p:nvPr/>
        </p:nvSpPr>
        <p:spPr>
          <a:xfrm>
            <a:off x="3562344" y="5906511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29" name="28 - TextBox"/>
          <p:cNvSpPr txBox="1"/>
          <p:nvPr/>
        </p:nvSpPr>
        <p:spPr>
          <a:xfrm>
            <a:off x="2633650" y="4419584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cxnSp>
        <p:nvCxnSpPr>
          <p:cNvPr id="32" name="31 - Ευθύγραμμο βέλος σύνδεσης"/>
          <p:cNvCxnSpPr/>
          <p:nvPr/>
        </p:nvCxnSpPr>
        <p:spPr>
          <a:xfrm rot="5400000" flipH="1" flipV="1">
            <a:off x="4357686" y="2786058"/>
            <a:ext cx="1357322" cy="92869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32 - Έλλειψη"/>
          <p:cNvSpPr/>
          <p:nvPr/>
        </p:nvSpPr>
        <p:spPr>
          <a:xfrm>
            <a:off x="5500694" y="2214554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33 - TextBox"/>
          <p:cNvSpPr txBox="1"/>
          <p:nvPr/>
        </p:nvSpPr>
        <p:spPr>
          <a:xfrm>
            <a:off x="5500694" y="2071678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36" name="35 - TextBox"/>
          <p:cNvSpPr txBox="1"/>
          <p:nvPr/>
        </p:nvSpPr>
        <p:spPr>
          <a:xfrm>
            <a:off x="6000760" y="2428868"/>
            <a:ext cx="1714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 smtClean="0"/>
              <a:t>Ηλεκτρόνιο που έχει φύγει μέσα από το άτομο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/>
      <p:bldP spid="3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TextBox"/>
          <p:cNvSpPr txBox="1"/>
          <p:nvPr/>
        </p:nvSpPr>
        <p:spPr>
          <a:xfrm>
            <a:off x="0" y="714356"/>
            <a:ext cx="76438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el-GR" sz="2000" dirty="0" smtClean="0"/>
              <a:t>    Το ηλεκτρόνιο που έχει φύγει μέσα από το άτομο ονομάζεται </a:t>
            </a:r>
            <a:r>
              <a:rPr lang="el-GR" sz="2000" b="1" dirty="0" smtClean="0">
                <a:solidFill>
                  <a:srgbClr val="FF0000"/>
                </a:solidFill>
              </a:rPr>
              <a:t>ελεύθερο ηλεκτρόνιο</a:t>
            </a:r>
          </a:p>
          <a:p>
            <a:endParaRPr lang="en-US" sz="2000" dirty="0"/>
          </a:p>
        </p:txBody>
      </p:sp>
      <p:sp>
        <p:nvSpPr>
          <p:cNvPr id="5" name="4 - Έλλειψη"/>
          <p:cNvSpPr/>
          <p:nvPr/>
        </p:nvSpPr>
        <p:spPr>
          <a:xfrm>
            <a:off x="-71470" y="2143092"/>
            <a:ext cx="5786478" cy="47149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7 - Έλλειψη"/>
          <p:cNvSpPr/>
          <p:nvPr/>
        </p:nvSpPr>
        <p:spPr>
          <a:xfrm>
            <a:off x="847700" y="5205402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8 - Έλλειψη"/>
          <p:cNvSpPr/>
          <p:nvPr/>
        </p:nvSpPr>
        <p:spPr>
          <a:xfrm>
            <a:off x="2633650" y="456246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9 - Έλλειψη"/>
          <p:cNvSpPr/>
          <p:nvPr/>
        </p:nvSpPr>
        <p:spPr>
          <a:xfrm>
            <a:off x="2276460" y="256219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10 - Έλλειψη"/>
          <p:cNvSpPr/>
          <p:nvPr/>
        </p:nvSpPr>
        <p:spPr>
          <a:xfrm>
            <a:off x="3633782" y="6120825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11 - Έλλειψη"/>
          <p:cNvSpPr/>
          <p:nvPr/>
        </p:nvSpPr>
        <p:spPr>
          <a:xfrm>
            <a:off x="2347898" y="456246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- Έλλειψη"/>
          <p:cNvSpPr/>
          <p:nvPr/>
        </p:nvSpPr>
        <p:spPr>
          <a:xfrm>
            <a:off x="2633650" y="4062394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- Έλλειψη"/>
          <p:cNvSpPr/>
          <p:nvPr/>
        </p:nvSpPr>
        <p:spPr>
          <a:xfrm>
            <a:off x="2776526" y="427670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14 - Έλλειψη"/>
          <p:cNvSpPr/>
          <p:nvPr/>
        </p:nvSpPr>
        <p:spPr>
          <a:xfrm>
            <a:off x="2419336" y="427670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15 - Έλλειψη"/>
          <p:cNvSpPr/>
          <p:nvPr/>
        </p:nvSpPr>
        <p:spPr>
          <a:xfrm>
            <a:off x="2062146" y="434814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- Έλλειψη"/>
          <p:cNvSpPr/>
          <p:nvPr/>
        </p:nvSpPr>
        <p:spPr>
          <a:xfrm>
            <a:off x="2490774" y="4848212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28 - Ομάδα"/>
          <p:cNvGrpSpPr/>
          <p:nvPr/>
        </p:nvGrpSpPr>
        <p:grpSpPr>
          <a:xfrm>
            <a:off x="2133584" y="4491022"/>
            <a:ext cx="285752" cy="523220"/>
            <a:chOff x="5143504" y="1000108"/>
            <a:chExt cx="285752" cy="523220"/>
          </a:xfrm>
        </p:grpSpPr>
        <p:sp>
          <p:nvSpPr>
            <p:cNvPr id="19" name="18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19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grpSp>
        <p:nvGrpSpPr>
          <p:cNvPr id="3" name="39 - Ομάδα"/>
          <p:cNvGrpSpPr/>
          <p:nvPr/>
        </p:nvGrpSpPr>
        <p:grpSpPr>
          <a:xfrm>
            <a:off x="2205022" y="3967802"/>
            <a:ext cx="285752" cy="523220"/>
            <a:chOff x="5143504" y="1000108"/>
            <a:chExt cx="285752" cy="523220"/>
          </a:xfrm>
        </p:grpSpPr>
        <p:sp>
          <p:nvSpPr>
            <p:cNvPr id="22" name="21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22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sp>
        <p:nvSpPr>
          <p:cNvPr id="24" name="23 - TextBox"/>
          <p:cNvSpPr txBox="1"/>
          <p:nvPr/>
        </p:nvSpPr>
        <p:spPr>
          <a:xfrm>
            <a:off x="2562212" y="3919518"/>
            <a:ext cx="21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25" name="24 - TextBox"/>
          <p:cNvSpPr txBox="1"/>
          <p:nvPr/>
        </p:nvSpPr>
        <p:spPr>
          <a:xfrm>
            <a:off x="847700" y="5062526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26" name="25 - TextBox"/>
          <p:cNvSpPr txBox="1"/>
          <p:nvPr/>
        </p:nvSpPr>
        <p:spPr>
          <a:xfrm>
            <a:off x="2276460" y="2419320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27" name="26 - TextBox"/>
          <p:cNvSpPr txBox="1"/>
          <p:nvPr/>
        </p:nvSpPr>
        <p:spPr>
          <a:xfrm>
            <a:off x="3562344" y="5906511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29" name="28 - TextBox"/>
          <p:cNvSpPr txBox="1"/>
          <p:nvPr/>
        </p:nvSpPr>
        <p:spPr>
          <a:xfrm>
            <a:off x="2633650" y="4419584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33" name="32 - Έλλειψη"/>
          <p:cNvSpPr/>
          <p:nvPr/>
        </p:nvSpPr>
        <p:spPr>
          <a:xfrm>
            <a:off x="5500694" y="2214554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33 - TextBox"/>
          <p:cNvSpPr txBox="1"/>
          <p:nvPr/>
        </p:nvSpPr>
        <p:spPr>
          <a:xfrm>
            <a:off x="5500694" y="2071678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36" name="35 - TextBox"/>
          <p:cNvSpPr txBox="1"/>
          <p:nvPr/>
        </p:nvSpPr>
        <p:spPr>
          <a:xfrm>
            <a:off x="5857884" y="2143116"/>
            <a:ext cx="2000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 smtClean="0"/>
              <a:t>Ελεύθερο ηλεκτρόνιο που έχει φύγει μέσα από το άτομο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/>
      <p:bldP spid="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TextBox"/>
          <p:cNvSpPr txBox="1"/>
          <p:nvPr/>
        </p:nvSpPr>
        <p:spPr>
          <a:xfrm>
            <a:off x="142844" y="571480"/>
            <a:ext cx="76438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el-GR" sz="2000" dirty="0" smtClean="0"/>
              <a:t>    Ένα άτομο </a:t>
            </a:r>
            <a:r>
              <a:rPr lang="el-GR" sz="2000" u="sng" dirty="0" smtClean="0"/>
              <a:t>μπορεί να πάρει </a:t>
            </a:r>
            <a:r>
              <a:rPr lang="el-GR" sz="2000" dirty="0" smtClean="0"/>
              <a:t>επιπλέον  	1	 ή   περισσότερα </a:t>
            </a:r>
            <a:r>
              <a:rPr lang="el-GR" sz="2000" u="sng" dirty="0" smtClean="0"/>
              <a:t>ηλεκτρόνια</a:t>
            </a:r>
            <a:r>
              <a:rPr lang="el-GR" sz="2000" dirty="0" smtClean="0"/>
              <a:t>   .  Σε αυτή την περίπτωση το άτομο θα έχει περισσότερα ηλεκτρόνια από πρωτόνια … και πλέον δεν θα λέγεται άτομο αλλά </a:t>
            </a:r>
            <a:r>
              <a:rPr lang="el-GR" sz="2000" b="1" dirty="0" smtClean="0"/>
              <a:t>ιόν</a:t>
            </a:r>
          </a:p>
          <a:p>
            <a:endParaRPr lang="en-US" sz="2000" dirty="0"/>
          </a:p>
        </p:txBody>
      </p:sp>
      <p:sp>
        <p:nvSpPr>
          <p:cNvPr id="5" name="4 - Έλλειψη"/>
          <p:cNvSpPr/>
          <p:nvPr/>
        </p:nvSpPr>
        <p:spPr>
          <a:xfrm>
            <a:off x="1357290" y="2143092"/>
            <a:ext cx="5786478" cy="47149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- Έλλειψη"/>
          <p:cNvSpPr/>
          <p:nvPr/>
        </p:nvSpPr>
        <p:spPr>
          <a:xfrm>
            <a:off x="5572132" y="3286124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7 - Έλλειψη"/>
          <p:cNvSpPr/>
          <p:nvPr/>
        </p:nvSpPr>
        <p:spPr>
          <a:xfrm>
            <a:off x="2276460" y="5205402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8 - Έλλειψη"/>
          <p:cNvSpPr/>
          <p:nvPr/>
        </p:nvSpPr>
        <p:spPr>
          <a:xfrm>
            <a:off x="4062410" y="456246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9 - Έλλειψη"/>
          <p:cNvSpPr/>
          <p:nvPr/>
        </p:nvSpPr>
        <p:spPr>
          <a:xfrm>
            <a:off x="3705220" y="256219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10 - Έλλειψη"/>
          <p:cNvSpPr/>
          <p:nvPr/>
        </p:nvSpPr>
        <p:spPr>
          <a:xfrm>
            <a:off x="3929058" y="600076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11 - Έλλειψη"/>
          <p:cNvSpPr/>
          <p:nvPr/>
        </p:nvSpPr>
        <p:spPr>
          <a:xfrm>
            <a:off x="3776658" y="456246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- Έλλειψη"/>
          <p:cNvSpPr/>
          <p:nvPr/>
        </p:nvSpPr>
        <p:spPr>
          <a:xfrm>
            <a:off x="4062410" y="4062394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- Έλλειψη"/>
          <p:cNvSpPr/>
          <p:nvPr/>
        </p:nvSpPr>
        <p:spPr>
          <a:xfrm>
            <a:off x="4205286" y="427670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14 - Έλλειψη"/>
          <p:cNvSpPr/>
          <p:nvPr/>
        </p:nvSpPr>
        <p:spPr>
          <a:xfrm>
            <a:off x="3848096" y="427670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15 - Έλλειψη"/>
          <p:cNvSpPr/>
          <p:nvPr/>
        </p:nvSpPr>
        <p:spPr>
          <a:xfrm>
            <a:off x="3490906" y="434814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- Έλλειψη"/>
          <p:cNvSpPr/>
          <p:nvPr/>
        </p:nvSpPr>
        <p:spPr>
          <a:xfrm>
            <a:off x="3919534" y="4848212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28 - Ομάδα"/>
          <p:cNvGrpSpPr/>
          <p:nvPr/>
        </p:nvGrpSpPr>
        <p:grpSpPr>
          <a:xfrm>
            <a:off x="3562344" y="4491022"/>
            <a:ext cx="285752" cy="523220"/>
            <a:chOff x="5143504" y="1000108"/>
            <a:chExt cx="285752" cy="523220"/>
          </a:xfrm>
        </p:grpSpPr>
        <p:sp>
          <p:nvSpPr>
            <p:cNvPr id="19" name="18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19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grpSp>
        <p:nvGrpSpPr>
          <p:cNvPr id="3" name="39 - Ομάδα"/>
          <p:cNvGrpSpPr/>
          <p:nvPr/>
        </p:nvGrpSpPr>
        <p:grpSpPr>
          <a:xfrm>
            <a:off x="3633782" y="3967802"/>
            <a:ext cx="285752" cy="523220"/>
            <a:chOff x="5143504" y="1000108"/>
            <a:chExt cx="285752" cy="523220"/>
          </a:xfrm>
        </p:grpSpPr>
        <p:sp>
          <p:nvSpPr>
            <p:cNvPr id="22" name="21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22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sp>
        <p:nvSpPr>
          <p:cNvPr id="24" name="23 - TextBox"/>
          <p:cNvSpPr txBox="1"/>
          <p:nvPr/>
        </p:nvSpPr>
        <p:spPr>
          <a:xfrm>
            <a:off x="3990972" y="3919518"/>
            <a:ext cx="21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25" name="24 - TextBox"/>
          <p:cNvSpPr txBox="1"/>
          <p:nvPr/>
        </p:nvSpPr>
        <p:spPr>
          <a:xfrm>
            <a:off x="2276460" y="5062526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26" name="25 - TextBox"/>
          <p:cNvSpPr txBox="1"/>
          <p:nvPr/>
        </p:nvSpPr>
        <p:spPr>
          <a:xfrm>
            <a:off x="3705220" y="2419320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27" name="26 - TextBox"/>
          <p:cNvSpPr txBox="1"/>
          <p:nvPr/>
        </p:nvSpPr>
        <p:spPr>
          <a:xfrm>
            <a:off x="3857620" y="5786454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28" name="27 - TextBox"/>
          <p:cNvSpPr txBox="1"/>
          <p:nvPr/>
        </p:nvSpPr>
        <p:spPr>
          <a:xfrm>
            <a:off x="5572132" y="3143248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29" name="28 - TextBox"/>
          <p:cNvSpPr txBox="1"/>
          <p:nvPr/>
        </p:nvSpPr>
        <p:spPr>
          <a:xfrm>
            <a:off x="4062410" y="4419584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cxnSp>
        <p:nvCxnSpPr>
          <p:cNvPr id="32" name="31 - Ευθύγραμμο βέλος σύνδεσης"/>
          <p:cNvCxnSpPr/>
          <p:nvPr/>
        </p:nvCxnSpPr>
        <p:spPr>
          <a:xfrm rot="10800000" flipV="1">
            <a:off x="6215074" y="4500570"/>
            <a:ext cx="1928826" cy="57150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32 - Έλλειψη"/>
          <p:cNvSpPr/>
          <p:nvPr/>
        </p:nvSpPr>
        <p:spPr>
          <a:xfrm>
            <a:off x="8215338" y="414338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33 - TextBox"/>
          <p:cNvSpPr txBox="1"/>
          <p:nvPr/>
        </p:nvSpPr>
        <p:spPr>
          <a:xfrm>
            <a:off x="8215338" y="4000504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36" name="35 - TextBox"/>
          <p:cNvSpPr txBox="1"/>
          <p:nvPr/>
        </p:nvSpPr>
        <p:spPr>
          <a:xfrm>
            <a:off x="4929190" y="5572140"/>
            <a:ext cx="1714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 smtClean="0"/>
              <a:t>Ηλεκτρόνιο που έχει πάρει το άτομο</a:t>
            </a:r>
            <a:endParaRPr lang="en-US" sz="1200" dirty="0"/>
          </a:p>
        </p:txBody>
      </p:sp>
      <p:sp>
        <p:nvSpPr>
          <p:cNvPr id="38" name="37 - Έλλειψη"/>
          <p:cNvSpPr/>
          <p:nvPr/>
        </p:nvSpPr>
        <p:spPr>
          <a:xfrm>
            <a:off x="5786446" y="500063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38 - TextBox"/>
          <p:cNvSpPr txBox="1"/>
          <p:nvPr/>
        </p:nvSpPr>
        <p:spPr>
          <a:xfrm>
            <a:off x="5786446" y="4857760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0" name="39 - TextBox"/>
          <p:cNvSpPr txBox="1"/>
          <p:nvPr/>
        </p:nvSpPr>
        <p:spPr>
          <a:xfrm>
            <a:off x="2285984" y="214290"/>
            <a:ext cx="3357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ΙΟΝ  - ΙΟΝΤΑ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/>
      <p:bldP spid="36" grpId="0"/>
      <p:bldP spid="38" grpId="0" animBg="1"/>
      <p:bldP spid="3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TextBox"/>
          <p:cNvSpPr txBox="1"/>
          <p:nvPr/>
        </p:nvSpPr>
        <p:spPr>
          <a:xfrm>
            <a:off x="500034" y="1785926"/>
            <a:ext cx="76438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el-GR" sz="2000" dirty="0" smtClean="0"/>
              <a:t>   Προσοχή!!!! Μέσα σε  ένα </a:t>
            </a:r>
            <a:r>
              <a:rPr lang="el-GR" sz="2000" b="1" dirty="0" smtClean="0"/>
              <a:t>άτομο</a:t>
            </a:r>
            <a:r>
              <a:rPr lang="el-GR" sz="2000" dirty="0" smtClean="0"/>
              <a:t> </a:t>
            </a:r>
            <a:r>
              <a:rPr lang="el-GR" sz="2000" b="1" dirty="0" smtClean="0"/>
              <a:t>υπάρχει ίσος αριθμός πρωτονίων και ηλεκτρονίων</a:t>
            </a:r>
            <a:r>
              <a:rPr lang="el-GR" sz="2000" dirty="0" smtClean="0"/>
              <a:t>. </a:t>
            </a:r>
            <a:r>
              <a:rPr lang="el-GR" sz="2000" u="sng" dirty="0" smtClean="0"/>
              <a:t>Παράδειγμα</a:t>
            </a:r>
            <a:r>
              <a:rPr lang="el-GR" sz="2000" dirty="0" smtClean="0"/>
              <a:t> αν ένα άτομο έχει 8 πρωτόνια τότε οπωσδήποτε θα έχει και 8 ηλεκτρόνια.</a:t>
            </a:r>
            <a:endParaRPr lang="el-GR" sz="2000" b="1" dirty="0" smtClean="0"/>
          </a:p>
          <a:p>
            <a:endParaRPr lang="en-US" sz="2000" dirty="0"/>
          </a:p>
        </p:txBody>
      </p:sp>
      <p:sp>
        <p:nvSpPr>
          <p:cNvPr id="40" name="39 - TextBox"/>
          <p:cNvSpPr txBox="1"/>
          <p:nvPr/>
        </p:nvSpPr>
        <p:spPr>
          <a:xfrm>
            <a:off x="2285984" y="214290"/>
            <a:ext cx="3357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ΙΟΝ  - ΙΟΝΤΑ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5" name="34 - TextBox"/>
          <p:cNvSpPr txBox="1"/>
          <p:nvPr/>
        </p:nvSpPr>
        <p:spPr>
          <a:xfrm>
            <a:off x="500034" y="3714752"/>
            <a:ext cx="76438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el-GR" sz="2000" dirty="0" smtClean="0"/>
              <a:t>   Προσοχή!!!! Μέσα σε  ένα </a:t>
            </a:r>
            <a:r>
              <a:rPr lang="el-GR" sz="2000" b="1" dirty="0" err="1" smtClean="0"/>
              <a:t>ιον</a:t>
            </a:r>
            <a:r>
              <a:rPr lang="el-GR" sz="2000" b="1" dirty="0" smtClean="0"/>
              <a:t> υπάρχει διαφορετικός αριθμός πρωτονίων και ηλεκτρονίων</a:t>
            </a:r>
            <a:r>
              <a:rPr lang="el-GR" sz="2000" dirty="0" smtClean="0"/>
              <a:t>. </a:t>
            </a:r>
            <a:r>
              <a:rPr lang="el-GR" sz="2000" u="sng" dirty="0" smtClean="0"/>
              <a:t>Παράδειγμα</a:t>
            </a:r>
            <a:r>
              <a:rPr lang="el-GR" sz="2000" dirty="0" smtClean="0"/>
              <a:t> ένα ιόν μπορεί να έχει 8 πρωτόνια  και 10 ηλεκτρόνια.</a:t>
            </a:r>
            <a:endParaRPr lang="el-GR" sz="2000" b="1" dirty="0" smtClean="0"/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Έλλειψη"/>
          <p:cNvSpPr/>
          <p:nvPr/>
        </p:nvSpPr>
        <p:spPr>
          <a:xfrm>
            <a:off x="0" y="1643050"/>
            <a:ext cx="4071934" cy="378619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- Έλλειψη"/>
          <p:cNvSpPr/>
          <p:nvPr/>
        </p:nvSpPr>
        <p:spPr>
          <a:xfrm>
            <a:off x="3571868" y="3357562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7 - Έλλειψη"/>
          <p:cNvSpPr/>
          <p:nvPr/>
        </p:nvSpPr>
        <p:spPr>
          <a:xfrm>
            <a:off x="714348" y="3959727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8 - Έλλειψη"/>
          <p:cNvSpPr/>
          <p:nvPr/>
        </p:nvSpPr>
        <p:spPr>
          <a:xfrm>
            <a:off x="2357422" y="3539494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9 - Έλλειψη"/>
          <p:cNvSpPr/>
          <p:nvPr/>
        </p:nvSpPr>
        <p:spPr>
          <a:xfrm>
            <a:off x="1785918" y="1673711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10 - Έλλειψη"/>
          <p:cNvSpPr/>
          <p:nvPr/>
        </p:nvSpPr>
        <p:spPr>
          <a:xfrm>
            <a:off x="3071802" y="4602669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11 - Έλλειψη"/>
          <p:cNvSpPr/>
          <p:nvPr/>
        </p:nvSpPr>
        <p:spPr>
          <a:xfrm>
            <a:off x="2071670" y="3539494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- Έλλειψη"/>
          <p:cNvSpPr/>
          <p:nvPr/>
        </p:nvSpPr>
        <p:spPr>
          <a:xfrm>
            <a:off x="2357422" y="3039428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- Έλλειψη"/>
          <p:cNvSpPr/>
          <p:nvPr/>
        </p:nvSpPr>
        <p:spPr>
          <a:xfrm>
            <a:off x="2500298" y="3253742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14 - Έλλειψη"/>
          <p:cNvSpPr/>
          <p:nvPr/>
        </p:nvSpPr>
        <p:spPr>
          <a:xfrm>
            <a:off x="2143108" y="3253742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15 - Έλλειψη"/>
          <p:cNvSpPr/>
          <p:nvPr/>
        </p:nvSpPr>
        <p:spPr>
          <a:xfrm>
            <a:off x="1785918" y="3325180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- Έλλειψη"/>
          <p:cNvSpPr/>
          <p:nvPr/>
        </p:nvSpPr>
        <p:spPr>
          <a:xfrm>
            <a:off x="2214546" y="3825246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28 - Ομάδα"/>
          <p:cNvGrpSpPr/>
          <p:nvPr/>
        </p:nvGrpSpPr>
        <p:grpSpPr>
          <a:xfrm>
            <a:off x="1785914" y="3500438"/>
            <a:ext cx="293690" cy="451869"/>
            <a:chOff x="5051655" y="1000108"/>
            <a:chExt cx="377601" cy="523220"/>
          </a:xfrm>
        </p:grpSpPr>
        <p:sp>
          <p:nvSpPr>
            <p:cNvPr id="19" name="18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19 - TextBox"/>
            <p:cNvSpPr txBox="1"/>
            <p:nvPr/>
          </p:nvSpPr>
          <p:spPr>
            <a:xfrm>
              <a:off x="5051655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grpSp>
        <p:nvGrpSpPr>
          <p:cNvPr id="21" name="39 - Ομάδα"/>
          <p:cNvGrpSpPr/>
          <p:nvPr/>
        </p:nvGrpSpPr>
        <p:grpSpPr>
          <a:xfrm>
            <a:off x="1928794" y="2977218"/>
            <a:ext cx="222252" cy="451869"/>
            <a:chOff x="5143504" y="1000108"/>
            <a:chExt cx="285752" cy="523220"/>
          </a:xfrm>
        </p:grpSpPr>
        <p:sp>
          <p:nvSpPr>
            <p:cNvPr id="22" name="21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22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sp>
        <p:nvSpPr>
          <p:cNvPr id="24" name="23 - TextBox"/>
          <p:cNvSpPr txBox="1"/>
          <p:nvPr/>
        </p:nvSpPr>
        <p:spPr>
          <a:xfrm>
            <a:off x="2285984" y="2928934"/>
            <a:ext cx="1666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25" name="24 - TextBox"/>
          <p:cNvSpPr txBox="1"/>
          <p:nvPr/>
        </p:nvSpPr>
        <p:spPr>
          <a:xfrm>
            <a:off x="714348" y="3786190"/>
            <a:ext cx="2778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26" name="25 - TextBox"/>
          <p:cNvSpPr txBox="1"/>
          <p:nvPr/>
        </p:nvSpPr>
        <p:spPr>
          <a:xfrm>
            <a:off x="1714480" y="1500174"/>
            <a:ext cx="2778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27" name="26 - TextBox"/>
          <p:cNvSpPr txBox="1"/>
          <p:nvPr/>
        </p:nvSpPr>
        <p:spPr>
          <a:xfrm>
            <a:off x="3000364" y="4429132"/>
            <a:ext cx="2778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28" name="27 - TextBox"/>
          <p:cNvSpPr txBox="1"/>
          <p:nvPr/>
        </p:nvSpPr>
        <p:spPr>
          <a:xfrm>
            <a:off x="3500430" y="3143248"/>
            <a:ext cx="2778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29" name="28 - TextBox"/>
          <p:cNvSpPr txBox="1"/>
          <p:nvPr/>
        </p:nvSpPr>
        <p:spPr>
          <a:xfrm>
            <a:off x="2285984" y="3429000"/>
            <a:ext cx="277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30" name="29 - TextBox"/>
          <p:cNvSpPr txBox="1"/>
          <p:nvPr/>
        </p:nvSpPr>
        <p:spPr>
          <a:xfrm>
            <a:off x="5572132" y="5429264"/>
            <a:ext cx="33575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Είναι </a:t>
            </a:r>
            <a:r>
              <a:rPr lang="el-GR" sz="2000" b="1" dirty="0" smtClean="0"/>
              <a:t>ιόν</a:t>
            </a:r>
            <a:r>
              <a:rPr lang="el-GR" sz="2000" dirty="0" smtClean="0"/>
              <a:t> γιατί έχει 3 πρωτόνια και 2 ηλεκτρόνια</a:t>
            </a:r>
            <a:endParaRPr lang="en-US" sz="2000" dirty="0"/>
          </a:p>
        </p:txBody>
      </p:sp>
      <p:sp>
        <p:nvSpPr>
          <p:cNvPr id="31" name="30 - Έλλειψη"/>
          <p:cNvSpPr/>
          <p:nvPr/>
        </p:nvSpPr>
        <p:spPr>
          <a:xfrm>
            <a:off x="5072066" y="1571612"/>
            <a:ext cx="4071934" cy="378619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31 - Έλλειψη"/>
          <p:cNvSpPr/>
          <p:nvPr/>
        </p:nvSpPr>
        <p:spPr>
          <a:xfrm>
            <a:off x="7858148" y="4102603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32 - Έλλειψη"/>
          <p:cNvSpPr/>
          <p:nvPr/>
        </p:nvSpPr>
        <p:spPr>
          <a:xfrm>
            <a:off x="5786414" y="3888289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33 - Έλλειψη"/>
          <p:cNvSpPr/>
          <p:nvPr/>
        </p:nvSpPr>
        <p:spPr>
          <a:xfrm>
            <a:off x="7777186" y="3101230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36 - Έλλειψη"/>
          <p:cNvSpPr/>
          <p:nvPr/>
        </p:nvSpPr>
        <p:spPr>
          <a:xfrm>
            <a:off x="7491434" y="3101230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39 - Έλλειψη"/>
          <p:cNvSpPr/>
          <p:nvPr/>
        </p:nvSpPr>
        <p:spPr>
          <a:xfrm>
            <a:off x="7562872" y="2815478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40 - Έλλειψη"/>
          <p:cNvSpPr/>
          <p:nvPr/>
        </p:nvSpPr>
        <p:spPr>
          <a:xfrm>
            <a:off x="7205682" y="2886916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3" name="28 - Ομάδα"/>
          <p:cNvGrpSpPr/>
          <p:nvPr/>
        </p:nvGrpSpPr>
        <p:grpSpPr>
          <a:xfrm>
            <a:off x="7277120" y="3062174"/>
            <a:ext cx="222252" cy="451869"/>
            <a:chOff x="5143504" y="1000108"/>
            <a:chExt cx="285752" cy="523220"/>
          </a:xfrm>
        </p:grpSpPr>
        <p:sp>
          <p:nvSpPr>
            <p:cNvPr id="44" name="43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44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grpSp>
        <p:nvGrpSpPr>
          <p:cNvPr id="46" name="39 - Ομάδα"/>
          <p:cNvGrpSpPr/>
          <p:nvPr/>
        </p:nvGrpSpPr>
        <p:grpSpPr>
          <a:xfrm>
            <a:off x="7286639" y="2500306"/>
            <a:ext cx="284166" cy="451869"/>
            <a:chOff x="5063900" y="955357"/>
            <a:chExt cx="365356" cy="523220"/>
          </a:xfrm>
        </p:grpSpPr>
        <p:sp>
          <p:nvSpPr>
            <p:cNvPr id="47" name="46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47 - TextBox"/>
            <p:cNvSpPr txBox="1"/>
            <p:nvPr/>
          </p:nvSpPr>
          <p:spPr>
            <a:xfrm>
              <a:off x="5063900" y="955357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sp>
        <p:nvSpPr>
          <p:cNvPr id="50" name="49 - TextBox"/>
          <p:cNvSpPr txBox="1"/>
          <p:nvPr/>
        </p:nvSpPr>
        <p:spPr>
          <a:xfrm>
            <a:off x="5715008" y="3714752"/>
            <a:ext cx="2778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53" name="52 - TextBox"/>
          <p:cNvSpPr txBox="1"/>
          <p:nvPr/>
        </p:nvSpPr>
        <p:spPr>
          <a:xfrm>
            <a:off x="7858148" y="3929066"/>
            <a:ext cx="2778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54" name="53 - TextBox"/>
          <p:cNvSpPr txBox="1"/>
          <p:nvPr/>
        </p:nvSpPr>
        <p:spPr>
          <a:xfrm>
            <a:off x="7715272" y="3000372"/>
            <a:ext cx="277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55" name="54 - TextBox"/>
          <p:cNvSpPr txBox="1"/>
          <p:nvPr/>
        </p:nvSpPr>
        <p:spPr>
          <a:xfrm>
            <a:off x="214282" y="5572140"/>
            <a:ext cx="33575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Είναι </a:t>
            </a:r>
            <a:r>
              <a:rPr lang="el-GR" sz="2000" b="1" dirty="0" smtClean="0"/>
              <a:t>άτομο</a:t>
            </a:r>
            <a:r>
              <a:rPr lang="el-GR" sz="2000" dirty="0" smtClean="0"/>
              <a:t> γιατί έχει 4 πρωτόνια και 4 ηλεκτρόνια</a:t>
            </a:r>
            <a:endParaRPr lang="en-US" sz="2000" dirty="0"/>
          </a:p>
        </p:txBody>
      </p:sp>
      <p:sp>
        <p:nvSpPr>
          <p:cNvPr id="49" name="48 - Έλλειψη"/>
          <p:cNvSpPr/>
          <p:nvPr/>
        </p:nvSpPr>
        <p:spPr>
          <a:xfrm>
            <a:off x="7072330" y="2571744"/>
            <a:ext cx="1000132" cy="10001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1" name="50 - Έλλειψη"/>
          <p:cNvSpPr/>
          <p:nvPr/>
        </p:nvSpPr>
        <p:spPr>
          <a:xfrm>
            <a:off x="1785918" y="2928934"/>
            <a:ext cx="1000132" cy="121444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3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 animBg="1"/>
      <p:bldP spid="32" grpId="0" animBg="1"/>
      <p:bldP spid="33" grpId="0" animBg="1"/>
      <p:bldP spid="34" grpId="0" animBg="1"/>
      <p:bldP spid="37" grpId="0" animBg="1"/>
      <p:bldP spid="40" grpId="0" animBg="1"/>
      <p:bldP spid="41" grpId="0" animBg="1"/>
      <p:bldP spid="50" grpId="0"/>
      <p:bldP spid="53" grpId="0"/>
      <p:bldP spid="54" grpId="0"/>
      <p:bldP spid="55" grpId="0"/>
      <p:bldP spid="49" grpId="0" animBg="1"/>
      <p:bldP spid="5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Έλλειψη"/>
          <p:cNvSpPr/>
          <p:nvPr/>
        </p:nvSpPr>
        <p:spPr>
          <a:xfrm>
            <a:off x="71438" y="2428868"/>
            <a:ext cx="4071934" cy="378619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7 - Έλλειψη"/>
          <p:cNvSpPr/>
          <p:nvPr/>
        </p:nvSpPr>
        <p:spPr>
          <a:xfrm>
            <a:off x="785786" y="4745545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8 - Έλλειψη"/>
          <p:cNvSpPr/>
          <p:nvPr/>
        </p:nvSpPr>
        <p:spPr>
          <a:xfrm>
            <a:off x="2428860" y="4325312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9 - Έλλειψη"/>
          <p:cNvSpPr/>
          <p:nvPr/>
        </p:nvSpPr>
        <p:spPr>
          <a:xfrm>
            <a:off x="2214546" y="2888157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11 - Έλλειψη"/>
          <p:cNvSpPr/>
          <p:nvPr/>
        </p:nvSpPr>
        <p:spPr>
          <a:xfrm>
            <a:off x="2143108" y="4325312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- Έλλειψη"/>
          <p:cNvSpPr/>
          <p:nvPr/>
        </p:nvSpPr>
        <p:spPr>
          <a:xfrm>
            <a:off x="2428860" y="3825246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- Έλλειψη"/>
          <p:cNvSpPr/>
          <p:nvPr/>
        </p:nvSpPr>
        <p:spPr>
          <a:xfrm>
            <a:off x="2571736" y="4039560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14 - Έλλειψη"/>
          <p:cNvSpPr/>
          <p:nvPr/>
        </p:nvSpPr>
        <p:spPr>
          <a:xfrm>
            <a:off x="2214546" y="4039560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15 - Έλλειψη"/>
          <p:cNvSpPr/>
          <p:nvPr/>
        </p:nvSpPr>
        <p:spPr>
          <a:xfrm>
            <a:off x="1857356" y="4110998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- Έλλειψη"/>
          <p:cNvSpPr/>
          <p:nvPr/>
        </p:nvSpPr>
        <p:spPr>
          <a:xfrm>
            <a:off x="2285984" y="4611064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28 - Ομάδα"/>
          <p:cNvGrpSpPr/>
          <p:nvPr/>
        </p:nvGrpSpPr>
        <p:grpSpPr>
          <a:xfrm>
            <a:off x="1857352" y="4286256"/>
            <a:ext cx="293690" cy="451869"/>
            <a:chOff x="5051655" y="1000108"/>
            <a:chExt cx="377601" cy="523220"/>
          </a:xfrm>
        </p:grpSpPr>
        <p:sp>
          <p:nvSpPr>
            <p:cNvPr id="19" name="18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19 - TextBox"/>
            <p:cNvSpPr txBox="1"/>
            <p:nvPr/>
          </p:nvSpPr>
          <p:spPr>
            <a:xfrm>
              <a:off x="5051655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grpSp>
        <p:nvGrpSpPr>
          <p:cNvPr id="3" name="39 - Ομάδα"/>
          <p:cNvGrpSpPr/>
          <p:nvPr/>
        </p:nvGrpSpPr>
        <p:grpSpPr>
          <a:xfrm>
            <a:off x="2000232" y="3763036"/>
            <a:ext cx="222252" cy="451869"/>
            <a:chOff x="5143504" y="1000108"/>
            <a:chExt cx="285752" cy="523220"/>
          </a:xfrm>
        </p:grpSpPr>
        <p:sp>
          <p:nvSpPr>
            <p:cNvPr id="22" name="21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22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sp>
        <p:nvSpPr>
          <p:cNvPr id="24" name="23 - TextBox"/>
          <p:cNvSpPr txBox="1"/>
          <p:nvPr/>
        </p:nvSpPr>
        <p:spPr>
          <a:xfrm>
            <a:off x="2357422" y="3714752"/>
            <a:ext cx="1666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25" name="24 - TextBox"/>
          <p:cNvSpPr txBox="1"/>
          <p:nvPr/>
        </p:nvSpPr>
        <p:spPr>
          <a:xfrm>
            <a:off x="785786" y="4572008"/>
            <a:ext cx="2778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26" name="25 - TextBox"/>
          <p:cNvSpPr txBox="1"/>
          <p:nvPr/>
        </p:nvSpPr>
        <p:spPr>
          <a:xfrm>
            <a:off x="2143108" y="2714620"/>
            <a:ext cx="2778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29" name="28 - TextBox"/>
          <p:cNvSpPr txBox="1"/>
          <p:nvPr/>
        </p:nvSpPr>
        <p:spPr>
          <a:xfrm>
            <a:off x="2357422" y="4214818"/>
            <a:ext cx="277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31" name="30 - Έλλειψη"/>
          <p:cNvSpPr/>
          <p:nvPr/>
        </p:nvSpPr>
        <p:spPr>
          <a:xfrm>
            <a:off x="4929190" y="2214554"/>
            <a:ext cx="4071934" cy="378619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31 - Έλλειψη"/>
          <p:cNvSpPr/>
          <p:nvPr/>
        </p:nvSpPr>
        <p:spPr>
          <a:xfrm>
            <a:off x="7715272" y="4745545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32 - Έλλειψη"/>
          <p:cNvSpPr/>
          <p:nvPr/>
        </p:nvSpPr>
        <p:spPr>
          <a:xfrm>
            <a:off x="5643538" y="4531231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33 - Έλλειψη"/>
          <p:cNvSpPr/>
          <p:nvPr/>
        </p:nvSpPr>
        <p:spPr>
          <a:xfrm>
            <a:off x="7348563" y="4029924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36 - Έλλειψη"/>
          <p:cNvSpPr/>
          <p:nvPr/>
        </p:nvSpPr>
        <p:spPr>
          <a:xfrm>
            <a:off x="7062811" y="4029924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39 - Έλλειψη"/>
          <p:cNvSpPr/>
          <p:nvPr/>
        </p:nvSpPr>
        <p:spPr>
          <a:xfrm>
            <a:off x="7134249" y="3744172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40 - Έλλειψη"/>
          <p:cNvSpPr/>
          <p:nvPr/>
        </p:nvSpPr>
        <p:spPr>
          <a:xfrm>
            <a:off x="6777059" y="3815610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28 - Ομάδα"/>
          <p:cNvGrpSpPr/>
          <p:nvPr/>
        </p:nvGrpSpPr>
        <p:grpSpPr>
          <a:xfrm>
            <a:off x="6786578" y="3929066"/>
            <a:ext cx="284171" cy="451869"/>
            <a:chOff x="5063894" y="928547"/>
            <a:chExt cx="365362" cy="523220"/>
          </a:xfrm>
        </p:grpSpPr>
        <p:sp>
          <p:nvSpPr>
            <p:cNvPr id="44" name="43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44 - TextBox"/>
            <p:cNvSpPr txBox="1"/>
            <p:nvPr/>
          </p:nvSpPr>
          <p:spPr>
            <a:xfrm>
              <a:off x="5063894" y="928547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grpSp>
        <p:nvGrpSpPr>
          <p:cNvPr id="6" name="39 - Ομάδα"/>
          <p:cNvGrpSpPr/>
          <p:nvPr/>
        </p:nvGrpSpPr>
        <p:grpSpPr>
          <a:xfrm>
            <a:off x="6858016" y="3429000"/>
            <a:ext cx="284166" cy="451869"/>
            <a:chOff x="5063900" y="955357"/>
            <a:chExt cx="365356" cy="523220"/>
          </a:xfrm>
        </p:grpSpPr>
        <p:sp>
          <p:nvSpPr>
            <p:cNvPr id="47" name="46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47 - TextBox"/>
            <p:cNvSpPr txBox="1"/>
            <p:nvPr/>
          </p:nvSpPr>
          <p:spPr>
            <a:xfrm>
              <a:off x="5063900" y="955357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sp>
        <p:nvSpPr>
          <p:cNvPr id="50" name="49 - TextBox"/>
          <p:cNvSpPr txBox="1"/>
          <p:nvPr/>
        </p:nvSpPr>
        <p:spPr>
          <a:xfrm>
            <a:off x="5572132" y="4357694"/>
            <a:ext cx="2778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53" name="52 - TextBox"/>
          <p:cNvSpPr txBox="1"/>
          <p:nvPr/>
        </p:nvSpPr>
        <p:spPr>
          <a:xfrm>
            <a:off x="7715272" y="4572008"/>
            <a:ext cx="2778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54" name="53 - TextBox"/>
          <p:cNvSpPr txBox="1"/>
          <p:nvPr/>
        </p:nvSpPr>
        <p:spPr>
          <a:xfrm>
            <a:off x="7286649" y="3929066"/>
            <a:ext cx="277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55" name="54 - TextBox"/>
          <p:cNvSpPr txBox="1"/>
          <p:nvPr/>
        </p:nvSpPr>
        <p:spPr>
          <a:xfrm>
            <a:off x="0" y="1571612"/>
            <a:ext cx="33575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ΚΑΤΙΟΝΤΑ</a:t>
            </a:r>
            <a:r>
              <a:rPr lang="el-GR" sz="2000" dirty="0" smtClean="0"/>
              <a:t> που έχουν </a:t>
            </a:r>
            <a:r>
              <a:rPr lang="el-GR" sz="2000" dirty="0" smtClean="0">
                <a:solidFill>
                  <a:srgbClr val="FF0000"/>
                </a:solidFill>
              </a:rPr>
              <a:t>περισσότερα     πρωτόνια  </a:t>
            </a:r>
            <a:r>
              <a:rPr lang="el-GR" sz="2000" dirty="0" smtClean="0"/>
              <a:t>από  ηλεκτρόνια.  </a:t>
            </a:r>
            <a:endParaRPr lang="en-US" sz="2000" b="1" dirty="0"/>
          </a:p>
        </p:txBody>
      </p:sp>
      <p:sp>
        <p:nvSpPr>
          <p:cNvPr id="46" name="45 - TextBox"/>
          <p:cNvSpPr txBox="1"/>
          <p:nvPr/>
        </p:nvSpPr>
        <p:spPr>
          <a:xfrm>
            <a:off x="2571736" y="214290"/>
            <a:ext cx="30718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Τα </a:t>
            </a:r>
            <a:r>
              <a:rPr lang="el-GR" sz="2000" b="1" dirty="0" smtClean="0">
                <a:solidFill>
                  <a:srgbClr val="FF0000"/>
                </a:solidFill>
              </a:rPr>
              <a:t>ΙΟΝΤΑ</a:t>
            </a:r>
            <a:r>
              <a:rPr lang="el-GR" sz="2000" b="1" dirty="0" smtClean="0"/>
              <a:t> χωρίζονται σε :</a:t>
            </a:r>
            <a:endParaRPr lang="en-US" sz="2000" b="1" dirty="0"/>
          </a:p>
        </p:txBody>
      </p:sp>
      <p:cxnSp>
        <p:nvCxnSpPr>
          <p:cNvPr id="51" name="50 - Ευθύγραμμο βέλος σύνδεσης"/>
          <p:cNvCxnSpPr/>
          <p:nvPr/>
        </p:nvCxnSpPr>
        <p:spPr>
          <a:xfrm>
            <a:off x="4643438" y="642918"/>
            <a:ext cx="1357322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55 - Ευθύγραμμο βέλος σύνδεσης"/>
          <p:cNvCxnSpPr/>
          <p:nvPr/>
        </p:nvCxnSpPr>
        <p:spPr>
          <a:xfrm rot="10800000" flipV="1">
            <a:off x="2000232" y="642918"/>
            <a:ext cx="1500198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59 - TextBox"/>
          <p:cNvSpPr txBox="1"/>
          <p:nvPr/>
        </p:nvSpPr>
        <p:spPr>
          <a:xfrm>
            <a:off x="5214942" y="1571612"/>
            <a:ext cx="39290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ΑΝΙΟΝΤΑ </a:t>
            </a:r>
            <a:r>
              <a:rPr lang="el-GR" sz="2000" dirty="0" smtClean="0"/>
              <a:t>που έχουν </a:t>
            </a:r>
            <a:r>
              <a:rPr lang="el-GR" sz="2000" dirty="0" smtClean="0">
                <a:solidFill>
                  <a:srgbClr val="FF0000"/>
                </a:solidFill>
              </a:rPr>
              <a:t>περισσότερα     ηλεκτρόνια </a:t>
            </a:r>
            <a:r>
              <a:rPr lang="el-GR" sz="2000" dirty="0" smtClean="0"/>
              <a:t>από  πρωτόνια.  </a:t>
            </a:r>
            <a:endParaRPr lang="en-US" sz="2000" b="1" dirty="0"/>
          </a:p>
        </p:txBody>
      </p:sp>
      <p:sp>
        <p:nvSpPr>
          <p:cNvPr id="63" name="62 - Έλλειψη"/>
          <p:cNvSpPr/>
          <p:nvPr/>
        </p:nvSpPr>
        <p:spPr>
          <a:xfrm>
            <a:off x="5786414" y="3388223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63 - TextBox"/>
          <p:cNvSpPr txBox="1"/>
          <p:nvPr/>
        </p:nvSpPr>
        <p:spPr>
          <a:xfrm>
            <a:off x="5715008" y="3214686"/>
            <a:ext cx="2778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65" name="64 - Έλλειψη"/>
          <p:cNvSpPr/>
          <p:nvPr/>
        </p:nvSpPr>
        <p:spPr>
          <a:xfrm>
            <a:off x="8072430" y="3388223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65 - TextBox"/>
          <p:cNvSpPr txBox="1"/>
          <p:nvPr/>
        </p:nvSpPr>
        <p:spPr>
          <a:xfrm>
            <a:off x="8001024" y="3214686"/>
            <a:ext cx="2778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67" name="66 - Έλλειψη"/>
          <p:cNvSpPr/>
          <p:nvPr/>
        </p:nvSpPr>
        <p:spPr>
          <a:xfrm>
            <a:off x="6429356" y="5102735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67 - TextBox"/>
          <p:cNvSpPr txBox="1"/>
          <p:nvPr/>
        </p:nvSpPr>
        <p:spPr>
          <a:xfrm>
            <a:off x="6357950" y="4929198"/>
            <a:ext cx="2778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69" name="68 - Έλλειψη"/>
          <p:cNvSpPr/>
          <p:nvPr/>
        </p:nvSpPr>
        <p:spPr>
          <a:xfrm>
            <a:off x="7215174" y="2602405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69 - TextBox"/>
          <p:cNvSpPr txBox="1"/>
          <p:nvPr/>
        </p:nvSpPr>
        <p:spPr>
          <a:xfrm>
            <a:off x="7143768" y="2428868"/>
            <a:ext cx="2778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52" name="51 - Έλλειψη"/>
          <p:cNvSpPr/>
          <p:nvPr/>
        </p:nvSpPr>
        <p:spPr>
          <a:xfrm>
            <a:off x="6643702" y="3571876"/>
            <a:ext cx="1000132" cy="10001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7" name="56 - Έλλειψη"/>
          <p:cNvSpPr/>
          <p:nvPr/>
        </p:nvSpPr>
        <p:spPr>
          <a:xfrm>
            <a:off x="1857356" y="3786190"/>
            <a:ext cx="1000132" cy="121444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9" name="58 - TextBox"/>
          <p:cNvSpPr txBox="1"/>
          <p:nvPr/>
        </p:nvSpPr>
        <p:spPr>
          <a:xfrm>
            <a:off x="1214414" y="6286520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Ένα κατιόν</a:t>
            </a:r>
            <a:endParaRPr lang="el-GR" b="1" dirty="0"/>
          </a:p>
        </p:txBody>
      </p:sp>
      <p:sp>
        <p:nvSpPr>
          <p:cNvPr id="61" name="60 - TextBox"/>
          <p:cNvSpPr txBox="1"/>
          <p:nvPr/>
        </p:nvSpPr>
        <p:spPr>
          <a:xfrm>
            <a:off x="6286512" y="6072206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Ένα  ανιόν</a:t>
            </a:r>
            <a:endParaRPr lang="el-GR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6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6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1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1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6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3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0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4" grpId="0"/>
      <p:bldP spid="25" grpId="0"/>
      <p:bldP spid="26" grpId="0"/>
      <p:bldP spid="29" grpId="0"/>
      <p:bldP spid="31" grpId="0" animBg="1"/>
      <p:bldP spid="32" grpId="0" animBg="1"/>
      <p:bldP spid="33" grpId="0" animBg="1"/>
      <p:bldP spid="34" grpId="0" animBg="1"/>
      <p:bldP spid="37" grpId="0" animBg="1"/>
      <p:bldP spid="40" grpId="0" animBg="1"/>
      <p:bldP spid="41" grpId="0" animBg="1"/>
      <p:bldP spid="50" grpId="0"/>
      <p:bldP spid="53" grpId="0"/>
      <p:bldP spid="54" grpId="0"/>
      <p:bldP spid="55" grpId="0"/>
      <p:bldP spid="60" grpId="0"/>
      <p:bldP spid="63" grpId="0" animBg="1"/>
      <p:bldP spid="64" grpId="0"/>
      <p:bldP spid="65" grpId="0" animBg="1"/>
      <p:bldP spid="66" grpId="0"/>
      <p:bldP spid="67" grpId="0" animBg="1"/>
      <p:bldP spid="68" grpId="0"/>
      <p:bldP spid="69" grpId="0" animBg="1"/>
      <p:bldP spid="70" grpId="0"/>
      <p:bldP spid="52" grpId="0" animBg="1"/>
      <p:bldP spid="5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Έλλειψη"/>
          <p:cNvSpPr/>
          <p:nvPr/>
        </p:nvSpPr>
        <p:spPr>
          <a:xfrm>
            <a:off x="-142876" y="3071810"/>
            <a:ext cx="4071934" cy="378619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7 - Έλλειψη"/>
          <p:cNvSpPr/>
          <p:nvPr/>
        </p:nvSpPr>
        <p:spPr>
          <a:xfrm>
            <a:off x="571472" y="5388487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8 - Έλλειψη"/>
          <p:cNvSpPr/>
          <p:nvPr/>
        </p:nvSpPr>
        <p:spPr>
          <a:xfrm>
            <a:off x="2214546" y="4968254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9 - Έλλειψη"/>
          <p:cNvSpPr/>
          <p:nvPr/>
        </p:nvSpPr>
        <p:spPr>
          <a:xfrm>
            <a:off x="2000232" y="3531099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11 - Έλλειψη"/>
          <p:cNvSpPr/>
          <p:nvPr/>
        </p:nvSpPr>
        <p:spPr>
          <a:xfrm>
            <a:off x="1928794" y="4968254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- Έλλειψη"/>
          <p:cNvSpPr/>
          <p:nvPr/>
        </p:nvSpPr>
        <p:spPr>
          <a:xfrm>
            <a:off x="2214546" y="4468188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- Έλλειψη"/>
          <p:cNvSpPr/>
          <p:nvPr/>
        </p:nvSpPr>
        <p:spPr>
          <a:xfrm>
            <a:off x="2357422" y="4682502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14 - Έλλειψη"/>
          <p:cNvSpPr/>
          <p:nvPr/>
        </p:nvSpPr>
        <p:spPr>
          <a:xfrm>
            <a:off x="2000232" y="4682502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15 - Έλλειψη"/>
          <p:cNvSpPr/>
          <p:nvPr/>
        </p:nvSpPr>
        <p:spPr>
          <a:xfrm>
            <a:off x="1643042" y="4753940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- Έλλειψη"/>
          <p:cNvSpPr/>
          <p:nvPr/>
        </p:nvSpPr>
        <p:spPr>
          <a:xfrm>
            <a:off x="2071670" y="5254006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28 - Ομάδα"/>
          <p:cNvGrpSpPr/>
          <p:nvPr/>
        </p:nvGrpSpPr>
        <p:grpSpPr>
          <a:xfrm>
            <a:off x="1643038" y="4929198"/>
            <a:ext cx="293690" cy="451869"/>
            <a:chOff x="5051655" y="1000108"/>
            <a:chExt cx="377601" cy="523220"/>
          </a:xfrm>
        </p:grpSpPr>
        <p:sp>
          <p:nvSpPr>
            <p:cNvPr id="19" name="18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19 - TextBox"/>
            <p:cNvSpPr txBox="1"/>
            <p:nvPr/>
          </p:nvSpPr>
          <p:spPr>
            <a:xfrm>
              <a:off x="5051655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grpSp>
        <p:nvGrpSpPr>
          <p:cNvPr id="3" name="39 - Ομάδα"/>
          <p:cNvGrpSpPr/>
          <p:nvPr/>
        </p:nvGrpSpPr>
        <p:grpSpPr>
          <a:xfrm>
            <a:off x="1785918" y="4405978"/>
            <a:ext cx="222252" cy="451869"/>
            <a:chOff x="5143504" y="1000108"/>
            <a:chExt cx="285752" cy="523220"/>
          </a:xfrm>
        </p:grpSpPr>
        <p:sp>
          <p:nvSpPr>
            <p:cNvPr id="22" name="21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22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sp>
        <p:nvSpPr>
          <p:cNvPr id="24" name="23 - TextBox"/>
          <p:cNvSpPr txBox="1"/>
          <p:nvPr/>
        </p:nvSpPr>
        <p:spPr>
          <a:xfrm>
            <a:off x="2143108" y="4357694"/>
            <a:ext cx="1666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25" name="24 - TextBox"/>
          <p:cNvSpPr txBox="1"/>
          <p:nvPr/>
        </p:nvSpPr>
        <p:spPr>
          <a:xfrm>
            <a:off x="571472" y="5214950"/>
            <a:ext cx="2778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26" name="25 - TextBox"/>
          <p:cNvSpPr txBox="1"/>
          <p:nvPr/>
        </p:nvSpPr>
        <p:spPr>
          <a:xfrm>
            <a:off x="1928794" y="3357562"/>
            <a:ext cx="2778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29" name="28 - TextBox"/>
          <p:cNvSpPr txBox="1"/>
          <p:nvPr/>
        </p:nvSpPr>
        <p:spPr>
          <a:xfrm>
            <a:off x="2143108" y="4857760"/>
            <a:ext cx="277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31" name="30 - Έλλειψη"/>
          <p:cNvSpPr/>
          <p:nvPr/>
        </p:nvSpPr>
        <p:spPr>
          <a:xfrm>
            <a:off x="4929190" y="3000372"/>
            <a:ext cx="4071934" cy="378619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31 - Έλλειψη"/>
          <p:cNvSpPr/>
          <p:nvPr/>
        </p:nvSpPr>
        <p:spPr>
          <a:xfrm>
            <a:off x="7715272" y="5531363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32 - Έλλειψη"/>
          <p:cNvSpPr/>
          <p:nvPr/>
        </p:nvSpPr>
        <p:spPr>
          <a:xfrm>
            <a:off x="5643538" y="5317049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33 - Έλλειψη"/>
          <p:cNvSpPr/>
          <p:nvPr/>
        </p:nvSpPr>
        <p:spPr>
          <a:xfrm>
            <a:off x="7348563" y="4815742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36 - Έλλειψη"/>
          <p:cNvSpPr/>
          <p:nvPr/>
        </p:nvSpPr>
        <p:spPr>
          <a:xfrm>
            <a:off x="7062811" y="4815742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39 - Έλλειψη"/>
          <p:cNvSpPr/>
          <p:nvPr/>
        </p:nvSpPr>
        <p:spPr>
          <a:xfrm>
            <a:off x="7134249" y="4529990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40 - Έλλειψη"/>
          <p:cNvSpPr/>
          <p:nvPr/>
        </p:nvSpPr>
        <p:spPr>
          <a:xfrm>
            <a:off x="6777059" y="4601428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28 - Ομάδα"/>
          <p:cNvGrpSpPr/>
          <p:nvPr/>
        </p:nvGrpSpPr>
        <p:grpSpPr>
          <a:xfrm>
            <a:off x="6786578" y="4714884"/>
            <a:ext cx="284171" cy="451869"/>
            <a:chOff x="5063894" y="928547"/>
            <a:chExt cx="365362" cy="523220"/>
          </a:xfrm>
        </p:grpSpPr>
        <p:sp>
          <p:nvSpPr>
            <p:cNvPr id="44" name="43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44 - TextBox"/>
            <p:cNvSpPr txBox="1"/>
            <p:nvPr/>
          </p:nvSpPr>
          <p:spPr>
            <a:xfrm>
              <a:off x="5063894" y="928547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grpSp>
        <p:nvGrpSpPr>
          <p:cNvPr id="6" name="39 - Ομάδα"/>
          <p:cNvGrpSpPr/>
          <p:nvPr/>
        </p:nvGrpSpPr>
        <p:grpSpPr>
          <a:xfrm>
            <a:off x="6858016" y="4214818"/>
            <a:ext cx="284166" cy="451869"/>
            <a:chOff x="5063900" y="955357"/>
            <a:chExt cx="365356" cy="523220"/>
          </a:xfrm>
        </p:grpSpPr>
        <p:sp>
          <p:nvSpPr>
            <p:cNvPr id="47" name="46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47 - TextBox"/>
            <p:cNvSpPr txBox="1"/>
            <p:nvPr/>
          </p:nvSpPr>
          <p:spPr>
            <a:xfrm>
              <a:off x="5063900" y="955357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sp>
        <p:nvSpPr>
          <p:cNvPr id="50" name="49 - TextBox"/>
          <p:cNvSpPr txBox="1"/>
          <p:nvPr/>
        </p:nvSpPr>
        <p:spPr>
          <a:xfrm>
            <a:off x="5572132" y="5143512"/>
            <a:ext cx="2778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53" name="52 - TextBox"/>
          <p:cNvSpPr txBox="1"/>
          <p:nvPr/>
        </p:nvSpPr>
        <p:spPr>
          <a:xfrm>
            <a:off x="7715272" y="5357826"/>
            <a:ext cx="2778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54" name="53 - TextBox"/>
          <p:cNvSpPr txBox="1"/>
          <p:nvPr/>
        </p:nvSpPr>
        <p:spPr>
          <a:xfrm>
            <a:off x="7286649" y="4714884"/>
            <a:ext cx="277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55" name="54 - TextBox"/>
          <p:cNvSpPr txBox="1"/>
          <p:nvPr/>
        </p:nvSpPr>
        <p:spPr>
          <a:xfrm>
            <a:off x="0" y="1214422"/>
            <a:ext cx="364330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ΚΑΤΙΟΝΤΑ</a:t>
            </a:r>
            <a:r>
              <a:rPr lang="el-GR" sz="2000" dirty="0" smtClean="0"/>
              <a:t> που έχουν </a:t>
            </a:r>
            <a:r>
              <a:rPr lang="el-GR" sz="2000" dirty="0" smtClean="0">
                <a:solidFill>
                  <a:srgbClr val="FF0000"/>
                </a:solidFill>
              </a:rPr>
              <a:t>περισσότερα     πρωτόνια  </a:t>
            </a:r>
            <a:r>
              <a:rPr lang="el-GR" sz="2000" dirty="0" smtClean="0"/>
              <a:t>από  ηλεκτρόνια, άρα  ένα </a:t>
            </a:r>
            <a:r>
              <a:rPr lang="el-GR" sz="2000" dirty="0" smtClean="0">
                <a:solidFill>
                  <a:srgbClr val="FF0000"/>
                </a:solidFill>
              </a:rPr>
              <a:t>κατιόν έχει θετικό συνολικό φορτίο </a:t>
            </a:r>
            <a:r>
              <a:rPr lang="el-GR" sz="2000" dirty="0" smtClean="0"/>
              <a:t>, αφού έχει περισσότερα θετικά πρωτόνια.  </a:t>
            </a:r>
            <a:endParaRPr lang="en-US" sz="2000" b="1" dirty="0"/>
          </a:p>
        </p:txBody>
      </p:sp>
      <p:sp>
        <p:nvSpPr>
          <p:cNvPr id="46" name="45 - TextBox"/>
          <p:cNvSpPr txBox="1"/>
          <p:nvPr/>
        </p:nvSpPr>
        <p:spPr>
          <a:xfrm>
            <a:off x="2571736" y="214290"/>
            <a:ext cx="30718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Τα </a:t>
            </a:r>
            <a:r>
              <a:rPr lang="el-GR" sz="2000" b="1" dirty="0" smtClean="0">
                <a:solidFill>
                  <a:srgbClr val="FF0000"/>
                </a:solidFill>
              </a:rPr>
              <a:t>ΙΟΝΤΑ</a:t>
            </a:r>
            <a:r>
              <a:rPr lang="el-GR" sz="2000" b="1" dirty="0" smtClean="0"/>
              <a:t> χωρίζονται σε :</a:t>
            </a:r>
            <a:endParaRPr lang="en-US" sz="2000" b="1" dirty="0"/>
          </a:p>
        </p:txBody>
      </p:sp>
      <p:cxnSp>
        <p:nvCxnSpPr>
          <p:cNvPr id="51" name="50 - Ευθύγραμμο βέλος σύνδεσης"/>
          <p:cNvCxnSpPr/>
          <p:nvPr/>
        </p:nvCxnSpPr>
        <p:spPr>
          <a:xfrm>
            <a:off x="4643438" y="642918"/>
            <a:ext cx="114300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55 - Ευθύγραμμο βέλος σύνδεσης"/>
          <p:cNvCxnSpPr/>
          <p:nvPr/>
        </p:nvCxnSpPr>
        <p:spPr>
          <a:xfrm rot="10800000" flipV="1">
            <a:off x="2643174" y="642918"/>
            <a:ext cx="857256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59 - TextBox"/>
          <p:cNvSpPr txBox="1"/>
          <p:nvPr/>
        </p:nvSpPr>
        <p:spPr>
          <a:xfrm>
            <a:off x="5286380" y="1214422"/>
            <a:ext cx="385762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ΑΝΙΟΝΤΑ </a:t>
            </a:r>
            <a:r>
              <a:rPr lang="el-GR" sz="2000" dirty="0" smtClean="0"/>
              <a:t>που έχουν </a:t>
            </a:r>
            <a:r>
              <a:rPr lang="el-GR" sz="2000" dirty="0" smtClean="0">
                <a:solidFill>
                  <a:srgbClr val="FF0000"/>
                </a:solidFill>
              </a:rPr>
              <a:t>περισσότερα     ηλεκτρόνια </a:t>
            </a:r>
            <a:r>
              <a:rPr lang="el-GR" sz="2000" dirty="0" smtClean="0"/>
              <a:t>από  πρωτόνια, άρα  ένα </a:t>
            </a:r>
            <a:r>
              <a:rPr lang="el-GR" sz="2000" dirty="0" smtClean="0">
                <a:solidFill>
                  <a:srgbClr val="FF0000"/>
                </a:solidFill>
              </a:rPr>
              <a:t>ανιόν  έχει αρνητικό συνολικό φορτίο</a:t>
            </a:r>
            <a:r>
              <a:rPr lang="el-GR" sz="2000" dirty="0" smtClean="0"/>
              <a:t> , αφού έχει περισσότερα αρνητικά ηλεκτρόνια..  </a:t>
            </a:r>
            <a:endParaRPr lang="en-US" sz="2000" b="1" dirty="0"/>
          </a:p>
        </p:txBody>
      </p:sp>
      <p:sp>
        <p:nvSpPr>
          <p:cNvPr id="63" name="62 - Έλλειψη"/>
          <p:cNvSpPr/>
          <p:nvPr/>
        </p:nvSpPr>
        <p:spPr>
          <a:xfrm>
            <a:off x="5786414" y="4174041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63 - TextBox"/>
          <p:cNvSpPr txBox="1"/>
          <p:nvPr/>
        </p:nvSpPr>
        <p:spPr>
          <a:xfrm>
            <a:off x="5715008" y="4000504"/>
            <a:ext cx="2778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65" name="64 - Έλλειψη"/>
          <p:cNvSpPr/>
          <p:nvPr/>
        </p:nvSpPr>
        <p:spPr>
          <a:xfrm>
            <a:off x="8072430" y="4174041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65 - TextBox"/>
          <p:cNvSpPr txBox="1"/>
          <p:nvPr/>
        </p:nvSpPr>
        <p:spPr>
          <a:xfrm>
            <a:off x="8001024" y="4000504"/>
            <a:ext cx="2778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67" name="66 - Έλλειψη"/>
          <p:cNvSpPr/>
          <p:nvPr/>
        </p:nvSpPr>
        <p:spPr>
          <a:xfrm>
            <a:off x="6429356" y="5888553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67 - TextBox"/>
          <p:cNvSpPr txBox="1"/>
          <p:nvPr/>
        </p:nvSpPr>
        <p:spPr>
          <a:xfrm>
            <a:off x="6357950" y="5715016"/>
            <a:ext cx="2778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69" name="68 - Έλλειψη"/>
          <p:cNvSpPr/>
          <p:nvPr/>
        </p:nvSpPr>
        <p:spPr>
          <a:xfrm>
            <a:off x="7215174" y="3388223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69 - TextBox"/>
          <p:cNvSpPr txBox="1"/>
          <p:nvPr/>
        </p:nvSpPr>
        <p:spPr>
          <a:xfrm>
            <a:off x="7143768" y="3214686"/>
            <a:ext cx="2778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52" name="51 - Έλλειψη"/>
          <p:cNvSpPr/>
          <p:nvPr/>
        </p:nvSpPr>
        <p:spPr>
          <a:xfrm>
            <a:off x="6715140" y="4286256"/>
            <a:ext cx="1000132" cy="10001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7" name="56 - Έλλειψη"/>
          <p:cNvSpPr/>
          <p:nvPr/>
        </p:nvSpPr>
        <p:spPr>
          <a:xfrm>
            <a:off x="1571604" y="4357694"/>
            <a:ext cx="1143008" cy="121444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6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6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1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3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0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4" grpId="0"/>
      <p:bldP spid="25" grpId="0"/>
      <p:bldP spid="26" grpId="0"/>
      <p:bldP spid="29" grpId="0"/>
      <p:bldP spid="31" grpId="0" animBg="1"/>
      <p:bldP spid="32" grpId="0" animBg="1"/>
      <p:bldP spid="33" grpId="0" animBg="1"/>
      <p:bldP spid="34" grpId="0" animBg="1"/>
      <p:bldP spid="37" grpId="0" animBg="1"/>
      <p:bldP spid="40" grpId="0" animBg="1"/>
      <p:bldP spid="41" grpId="0" animBg="1"/>
      <p:bldP spid="50" grpId="0"/>
      <p:bldP spid="53" grpId="0"/>
      <p:bldP spid="54" grpId="0"/>
      <p:bldP spid="55" grpId="0"/>
      <p:bldP spid="60" grpId="0"/>
      <p:bldP spid="63" grpId="0" animBg="1"/>
      <p:bldP spid="64" grpId="0"/>
      <p:bldP spid="65" grpId="0" animBg="1"/>
      <p:bldP spid="66" grpId="0"/>
      <p:bldP spid="67" grpId="0" animBg="1"/>
      <p:bldP spid="68" grpId="0"/>
      <p:bldP spid="69" grpId="0" animBg="1"/>
      <p:bldP spid="70" grpId="0"/>
      <p:bldP spid="52" grpId="0" animBg="1"/>
      <p:bldP spid="5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TextBox"/>
          <p:cNvSpPr txBox="1"/>
          <p:nvPr/>
        </p:nvSpPr>
        <p:spPr>
          <a:xfrm>
            <a:off x="571472" y="357166"/>
            <a:ext cx="2428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	</a:t>
            </a:r>
            <a:endParaRPr lang="en-US" sz="2000" b="1" dirty="0"/>
          </a:p>
        </p:txBody>
      </p:sp>
      <p:sp>
        <p:nvSpPr>
          <p:cNvPr id="40" name="39 - TextBox"/>
          <p:cNvSpPr txBox="1"/>
          <p:nvPr/>
        </p:nvSpPr>
        <p:spPr>
          <a:xfrm>
            <a:off x="571472" y="214290"/>
            <a:ext cx="2500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Σωματίδια</a:t>
            </a:r>
            <a:endParaRPr lang="en-US" sz="2400" b="1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4000504"/>
            <a:ext cx="3550696" cy="3019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6 - Ορθογώνιο"/>
          <p:cNvSpPr/>
          <p:nvPr/>
        </p:nvSpPr>
        <p:spPr>
          <a:xfrm>
            <a:off x="428596" y="785794"/>
            <a:ext cx="79296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Σωματίδια στη  φυσική</a:t>
            </a:r>
            <a:r>
              <a:rPr lang="el-GR" b="1" dirty="0" smtClean="0"/>
              <a:t>, είναι τα   πολύ…. πολύ μικρά  σώματα….. δεν  φαίνονται ούτε  με το μικροσκόπιο. </a:t>
            </a:r>
            <a:endParaRPr lang="el-GR" b="1" dirty="0" smtClean="0"/>
          </a:p>
        </p:txBody>
      </p:sp>
      <p:sp>
        <p:nvSpPr>
          <p:cNvPr id="8" name="7 - TextBox"/>
          <p:cNvSpPr txBox="1"/>
          <p:nvPr/>
        </p:nvSpPr>
        <p:spPr>
          <a:xfrm>
            <a:off x="0" y="2428868"/>
            <a:ext cx="385765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dirty="0" smtClean="0"/>
          </a:p>
          <a:p>
            <a:pPr>
              <a:buClr>
                <a:srgbClr val="7030A0"/>
              </a:buClr>
              <a:buFont typeface="Wingdings" pitchFamily="2" charset="2"/>
              <a:buChar char="ü"/>
            </a:pPr>
            <a:endParaRPr lang="el-GR" dirty="0" smtClean="0"/>
          </a:p>
          <a:p>
            <a:pPr>
              <a:buClr>
                <a:srgbClr val="7030A0"/>
              </a:buClr>
              <a:buFont typeface="Wingdings" pitchFamily="2" charset="2"/>
              <a:buChar char="ü"/>
            </a:pPr>
            <a:endParaRPr lang="el-GR" dirty="0" smtClean="0"/>
          </a:p>
          <a:p>
            <a:pPr>
              <a:buClr>
                <a:srgbClr val="7030A0"/>
              </a:buClr>
              <a:buFont typeface="Wingdings" pitchFamily="2" charset="2"/>
              <a:buChar char="ü"/>
            </a:pPr>
            <a:endParaRPr lang="el-GR" dirty="0" smtClean="0"/>
          </a:p>
          <a:p>
            <a:pPr>
              <a:buClr>
                <a:srgbClr val="7030A0"/>
              </a:buClr>
              <a:buFont typeface="Wingdings" pitchFamily="2" charset="2"/>
              <a:buChar char="ü"/>
            </a:pPr>
            <a:endParaRPr lang="el-GR" dirty="0" smtClean="0"/>
          </a:p>
          <a:p>
            <a:pPr>
              <a:buClr>
                <a:srgbClr val="7030A0"/>
              </a:buClr>
              <a:buFont typeface="Wingdings" pitchFamily="2" charset="2"/>
              <a:buChar char="ü"/>
            </a:pPr>
            <a:endParaRPr lang="el-GR" dirty="0" smtClean="0"/>
          </a:p>
          <a:p>
            <a:pPr>
              <a:buClr>
                <a:srgbClr val="7030A0"/>
              </a:buClr>
              <a:buFont typeface="Wingdings" pitchFamily="2" charset="2"/>
              <a:buChar char="ü"/>
            </a:pPr>
            <a:endParaRPr lang="en-US" dirty="0"/>
          </a:p>
        </p:txBody>
      </p:sp>
      <p:sp>
        <p:nvSpPr>
          <p:cNvPr id="10" name="9 - Ορθογώνιο"/>
          <p:cNvSpPr/>
          <p:nvPr/>
        </p:nvSpPr>
        <p:spPr>
          <a:xfrm>
            <a:off x="285720" y="2000240"/>
            <a:ext cx="21127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Σωματίδια</a:t>
            </a:r>
            <a:r>
              <a:rPr lang="el-GR" dirty="0" smtClean="0"/>
              <a:t> είναι τα :</a:t>
            </a:r>
          </a:p>
        </p:txBody>
      </p:sp>
      <p:sp>
        <p:nvSpPr>
          <p:cNvPr id="11" name="10 - Ορθογώνιο"/>
          <p:cNvSpPr/>
          <p:nvPr/>
        </p:nvSpPr>
        <p:spPr>
          <a:xfrm>
            <a:off x="500034" y="2571744"/>
            <a:ext cx="14549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rgbClr val="7030A0"/>
              </a:buClr>
              <a:buFont typeface="Wingdings" pitchFamily="2" charset="2"/>
              <a:buChar char="ü"/>
            </a:pPr>
            <a:r>
              <a:rPr lang="el-GR" dirty="0" smtClean="0"/>
              <a:t>Ηλεκτρόνια</a:t>
            </a:r>
          </a:p>
        </p:txBody>
      </p:sp>
      <p:sp>
        <p:nvSpPr>
          <p:cNvPr id="12" name="11 - Ορθογώνιο"/>
          <p:cNvSpPr/>
          <p:nvPr/>
        </p:nvSpPr>
        <p:spPr>
          <a:xfrm>
            <a:off x="714348" y="3214686"/>
            <a:ext cx="12969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rgbClr val="7030A0"/>
              </a:buClr>
              <a:buFont typeface="Wingdings" pitchFamily="2" charset="2"/>
              <a:buChar char="ü"/>
            </a:pPr>
            <a:r>
              <a:rPr lang="el-GR" dirty="0" smtClean="0"/>
              <a:t>Πρωτόνια</a:t>
            </a:r>
          </a:p>
        </p:txBody>
      </p:sp>
      <p:sp>
        <p:nvSpPr>
          <p:cNvPr id="13" name="12 - Ορθογώνιο"/>
          <p:cNvSpPr/>
          <p:nvPr/>
        </p:nvSpPr>
        <p:spPr>
          <a:xfrm>
            <a:off x="642910" y="3857628"/>
            <a:ext cx="12481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rgbClr val="7030A0"/>
              </a:buClr>
              <a:buFont typeface="Wingdings" pitchFamily="2" charset="2"/>
              <a:buChar char="ü"/>
            </a:pPr>
            <a:r>
              <a:rPr lang="el-GR" dirty="0" smtClean="0"/>
              <a:t>Νετρόνια</a:t>
            </a:r>
          </a:p>
        </p:txBody>
      </p:sp>
      <p:sp>
        <p:nvSpPr>
          <p:cNvPr id="14" name="13 - Ορθογώνιο"/>
          <p:cNvSpPr/>
          <p:nvPr/>
        </p:nvSpPr>
        <p:spPr>
          <a:xfrm>
            <a:off x="928662" y="4572008"/>
            <a:ext cx="9655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rgbClr val="7030A0"/>
              </a:buClr>
              <a:buFont typeface="Wingdings" pitchFamily="2" charset="2"/>
              <a:buChar char="ü"/>
            </a:pPr>
            <a:r>
              <a:rPr lang="el-GR" dirty="0" smtClean="0"/>
              <a:t>Άτομα</a:t>
            </a:r>
          </a:p>
        </p:txBody>
      </p:sp>
      <p:sp>
        <p:nvSpPr>
          <p:cNvPr id="15" name="14 - Ορθογώνιο"/>
          <p:cNvSpPr/>
          <p:nvPr/>
        </p:nvSpPr>
        <p:spPr>
          <a:xfrm>
            <a:off x="571472" y="5214950"/>
            <a:ext cx="26945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rgbClr val="7030A0"/>
              </a:buClr>
              <a:buFont typeface="Wingdings" pitchFamily="2" charset="2"/>
              <a:buChar char="ü"/>
            </a:pPr>
            <a:r>
              <a:rPr lang="el-GR" dirty="0" smtClean="0"/>
              <a:t>Ιόντα (κατιόντα ανιόντα)</a:t>
            </a:r>
          </a:p>
        </p:txBody>
      </p:sp>
      <p:sp>
        <p:nvSpPr>
          <p:cNvPr id="16" name="15 - Ορθογώνιο"/>
          <p:cNvSpPr/>
          <p:nvPr/>
        </p:nvSpPr>
        <p:spPr>
          <a:xfrm>
            <a:off x="1214414" y="5786454"/>
            <a:ext cx="9973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rgbClr val="7030A0"/>
              </a:buClr>
              <a:buFont typeface="Wingdings" pitchFamily="2" charset="2"/>
              <a:buChar char="ü"/>
            </a:pPr>
            <a:r>
              <a:rPr lang="el-GR" dirty="0" smtClean="0"/>
              <a:t>Μόρια</a:t>
            </a:r>
          </a:p>
        </p:txBody>
      </p:sp>
      <p:sp>
        <p:nvSpPr>
          <p:cNvPr id="17" name="16 - TextBox"/>
          <p:cNvSpPr txBox="1"/>
          <p:nvPr/>
        </p:nvSpPr>
        <p:spPr>
          <a:xfrm>
            <a:off x="3071802" y="6286520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… και άλλα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/>
      <p:bldP spid="13" grpId="0"/>
      <p:bldP spid="14" grpId="0"/>
      <p:bldP spid="15" grpId="0"/>
      <p:bldP spid="16" grpId="0"/>
      <p:bldP spid="17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3562</TotalTime>
  <Words>460</Words>
  <PresentationFormat>Προβολή στην οθόνη (4:3)</PresentationFormat>
  <Paragraphs>138</Paragraphs>
  <Slides>12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3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ΘΕΩΡΙΑ ΦΥΣΙΚΗ Γ ΛΥΚΕΙΟΥ</dc:title>
  <dc:creator>Panorea</dc:creator>
  <cp:lastModifiedBy>hp pc</cp:lastModifiedBy>
  <cp:revision>465</cp:revision>
  <dcterms:created xsi:type="dcterms:W3CDTF">2020-03-28T09:35:19Z</dcterms:created>
  <dcterms:modified xsi:type="dcterms:W3CDTF">2024-03-12T14:43:33Z</dcterms:modified>
</cp:coreProperties>
</file>