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19" r:id="rId3"/>
    <p:sldId id="323" r:id="rId4"/>
    <p:sldId id="324" r:id="rId5"/>
    <p:sldId id="326" r:id="rId6"/>
    <p:sldId id="327" r:id="rId7"/>
    <p:sldId id="347" r:id="rId8"/>
    <p:sldId id="348" r:id="rId9"/>
    <p:sldId id="264" r:id="rId10"/>
    <p:sldId id="346" r:id="rId11"/>
    <p:sldId id="265" r:id="rId12"/>
    <p:sldId id="290" r:id="rId13"/>
    <p:sldId id="293" r:id="rId14"/>
    <p:sldId id="294" r:id="rId15"/>
    <p:sldId id="330" r:id="rId16"/>
    <p:sldId id="295" r:id="rId17"/>
    <p:sldId id="328" r:id="rId18"/>
    <p:sldId id="329" r:id="rId19"/>
    <p:sldId id="313" r:id="rId20"/>
    <p:sldId id="337" r:id="rId21"/>
    <p:sldId id="314" r:id="rId22"/>
    <p:sldId id="312" r:id="rId23"/>
    <p:sldId id="316" r:id="rId24"/>
    <p:sldId id="317" r:id="rId25"/>
    <p:sldId id="318" r:id="rId26"/>
    <p:sldId id="332" r:id="rId27"/>
    <p:sldId id="298" r:id="rId28"/>
    <p:sldId id="299" r:id="rId29"/>
    <p:sldId id="333" r:id="rId30"/>
    <p:sldId id="301" r:id="rId31"/>
    <p:sldId id="302" r:id="rId32"/>
    <p:sldId id="288" r:id="rId33"/>
    <p:sldId id="335" r:id="rId34"/>
    <p:sldId id="334" r:id="rId35"/>
    <p:sldId id="336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96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57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48EBB-6634-4F9F-A5FB-D7AD14450A4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09E0-38E4-43D8-92D4-486EF6EBA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45C71-34BE-463A-8D72-36AFE7922B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23/11/2022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rgbClr val="0000CC"/>
                </a:solidFill>
              </a:rPr>
              <a:t>Εισαγωγή στις δυνάμεις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Δύναμη</a:t>
            </a:r>
            <a:endParaRPr lang="en-US" sz="3200" b="1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1285852" y="1785926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Ο άνθρωπος μέσω του τεντωμένου σχοινιού ασκεί  δύναμη στο κουτί   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5519763" cy="3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785786" y="564357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Άρα η δύναμη είναι μια αλληλεπίδραση ……</a:t>
            </a:r>
            <a:r>
              <a:rPr lang="el-GR" sz="2800" u="sng" dirty="0" smtClean="0"/>
              <a:t>μεταξύ δυο σωμάτων</a:t>
            </a:r>
            <a:r>
              <a:rPr lang="el-GR" sz="2800" dirty="0" smtClean="0"/>
              <a:t>.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Δύναμη</a:t>
            </a:r>
            <a:endParaRPr lang="en-US" sz="3200" b="1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857224" y="1285860"/>
            <a:ext cx="6000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Τα υλικά σώματα (γη, κουτιά, ζώα κ.α.) …και όχι μόνο …. έχουν την ιδιότητα να </a:t>
            </a:r>
            <a:r>
              <a:rPr lang="el-GR" sz="2800" u="sng" dirty="0" smtClean="0"/>
              <a:t>ασκούν</a:t>
            </a:r>
            <a:r>
              <a:rPr lang="el-GR" sz="2800" dirty="0" smtClean="0"/>
              <a:t> δύναμη το ένα στο άλλο. Δηλαδή να αλληλεπιδρούν..</a:t>
            </a:r>
            <a:endParaRPr lang="en-US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00438"/>
            <a:ext cx="2733681" cy="17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14282" y="1142984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Την </a:t>
            </a:r>
            <a:r>
              <a:rPr lang="el-GR" sz="2400" u="sng" dirty="0" smtClean="0"/>
              <a:t>δύναμη</a:t>
            </a:r>
            <a:r>
              <a:rPr lang="el-GR" sz="2400" dirty="0" smtClean="0"/>
              <a:t> την συμβολίζουμε με ένα </a:t>
            </a:r>
            <a:r>
              <a:rPr lang="el-GR" sz="2400" u="sng" dirty="0" smtClean="0"/>
              <a:t>βέλος</a:t>
            </a:r>
            <a:r>
              <a:rPr lang="el-GR" sz="2400" dirty="0" smtClean="0"/>
              <a:t> τα σχήματα. </a:t>
            </a:r>
          </a:p>
          <a:p>
            <a:endParaRPr lang="el-GR" sz="2400" dirty="0" smtClean="0"/>
          </a:p>
          <a:p>
            <a:r>
              <a:rPr lang="el-GR" sz="2400" dirty="0" smtClean="0"/>
              <a:t>Το βέλος δείχνει την κατεύθυνση στην οποία ασκείται η δύναμη.</a:t>
            </a:r>
          </a:p>
          <a:p>
            <a:endParaRPr lang="el-GR" sz="2400" u="sng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Συμβολισμός δύναμης</a:t>
            </a:r>
            <a:endParaRPr lang="en-US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86190"/>
            <a:ext cx="2591320" cy="25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6786578" y="3643314"/>
            <a:ext cx="2071702" cy="2702496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6858015" y="5704732"/>
            <a:ext cx="103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7500958" y="4714884"/>
            <a:ext cx="1812739" cy="23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7786710" y="414338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111" y="3929066"/>
            <a:ext cx="71484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929066"/>
            <a:ext cx="71484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- Ορθογώνιο"/>
          <p:cNvSpPr/>
          <p:nvPr/>
        </p:nvSpPr>
        <p:spPr>
          <a:xfrm>
            <a:off x="2000232" y="3857628"/>
            <a:ext cx="571504" cy="1000132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928662" y="114298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/>
          </a:p>
          <a:p>
            <a:r>
              <a:rPr lang="el-GR" sz="2400" dirty="0" smtClean="0"/>
              <a:t>1. Μπορεί το </a:t>
            </a:r>
            <a:r>
              <a:rPr lang="el-GR" sz="2400" u="sng" dirty="0" smtClean="0"/>
              <a:t>σώμα</a:t>
            </a:r>
            <a:r>
              <a:rPr lang="el-GR" sz="2400" dirty="0" smtClean="0"/>
              <a:t> που δέχεται την δύναμη να </a:t>
            </a:r>
            <a:r>
              <a:rPr lang="el-GR" sz="2400" u="sng" dirty="0" smtClean="0"/>
              <a:t>μεταβάλλει το μέτρο   της  ταχύτητάς του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714348" y="428604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Όταν ασκείται δύναμη σε ένα  σώμα τότε :</a:t>
            </a: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642910" y="4845336"/>
            <a:ext cx="828677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2071670" y="48453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857224" y="48453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2214546" y="47738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7215206" y="48453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TextBox"/>
          <p:cNvSpPr txBox="1"/>
          <p:nvPr/>
        </p:nvSpPr>
        <p:spPr>
          <a:xfrm>
            <a:off x="7572396" y="48453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202526"/>
            <a:ext cx="285752" cy="441052"/>
          </a:xfrm>
          <a:prstGeom prst="rect">
            <a:avLst/>
          </a:prstGeom>
          <a:noFill/>
        </p:spPr>
      </p:pic>
      <p:sp>
        <p:nvSpPr>
          <p:cNvPr id="18" name="17 - Ορθογώνιο"/>
          <p:cNvSpPr/>
          <p:nvPr/>
        </p:nvSpPr>
        <p:spPr>
          <a:xfrm>
            <a:off x="7000892" y="5131088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 =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1785918" y="5202526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l-GR" baseline="-25000" dirty="0" smtClean="0">
                <a:solidFill>
                  <a:srgbClr val="FF0000"/>
                </a:solidFill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=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5131088"/>
            <a:ext cx="318655" cy="457201"/>
          </a:xfrm>
          <a:prstGeom prst="rect">
            <a:avLst/>
          </a:prstGeom>
          <a:noFill/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2000232" y="4286256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2000232" y="378619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24" name="23 - Ορθογώνιο"/>
          <p:cNvSpPr/>
          <p:nvPr/>
        </p:nvSpPr>
        <p:spPr>
          <a:xfrm>
            <a:off x="7500958" y="3857628"/>
            <a:ext cx="571504" cy="1000132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7715272" y="47738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>
            <a:off x="7500958" y="4286256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7572396" y="357187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642910" y="1428736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/>
          </a:p>
          <a:p>
            <a:r>
              <a:rPr lang="el-GR" sz="2400" dirty="0" smtClean="0"/>
              <a:t>Παράδειγμα:   Στην παρακάτω εικόνα ο άνθρωπος ασκεί μια δύναμη </a:t>
            </a:r>
            <a:r>
              <a:rPr lang="en-US" sz="2400" dirty="0" smtClean="0"/>
              <a:t> F</a:t>
            </a:r>
            <a:r>
              <a:rPr lang="el-GR" sz="2400" dirty="0" smtClean="0"/>
              <a:t> στο ροζ κουτί. Έτσι το ροζ κουτί </a:t>
            </a:r>
            <a:r>
              <a:rPr lang="el-GR" sz="2400" u="sng" dirty="0" smtClean="0"/>
              <a:t>μεταβάλει το μέτρο της  ταχύτητάς  του </a:t>
            </a:r>
            <a:r>
              <a:rPr lang="el-GR" sz="2400" dirty="0" smtClean="0"/>
              <a:t>από  2</a:t>
            </a:r>
            <a:r>
              <a:rPr lang="en-US" sz="2400" dirty="0" smtClean="0"/>
              <a:t>m/s</a:t>
            </a:r>
            <a:r>
              <a:rPr lang="el-GR" sz="2400" dirty="0" smtClean="0"/>
              <a:t>       στο σημείο Α</a:t>
            </a:r>
            <a:r>
              <a:rPr lang="en-US" sz="2400" dirty="0" smtClean="0"/>
              <a:t>,  </a:t>
            </a:r>
            <a:r>
              <a:rPr lang="el-GR" sz="2400" dirty="0" smtClean="0"/>
              <a:t>σε </a:t>
            </a:r>
            <a:r>
              <a:rPr lang="en-US" sz="2400" dirty="0" smtClean="0"/>
              <a:t> 4m/s</a:t>
            </a:r>
            <a:r>
              <a:rPr lang="el-GR" sz="2400" dirty="0" smtClean="0"/>
              <a:t> στο σημείο Β.   </a:t>
            </a:r>
            <a:endParaRPr lang="en-US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714348" y="428604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Όταν ασκείται δύναμη σε ένα  σώμα τότε :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111" y="4572008"/>
            <a:ext cx="71484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572008"/>
            <a:ext cx="71484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- Ορθογώνιο"/>
          <p:cNvSpPr/>
          <p:nvPr/>
        </p:nvSpPr>
        <p:spPr>
          <a:xfrm>
            <a:off x="2000232" y="4500570"/>
            <a:ext cx="571504" cy="1000132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31 - Ευθεία γραμμή σύνδεσης"/>
          <p:cNvCxnSpPr/>
          <p:nvPr/>
        </p:nvCxnSpPr>
        <p:spPr>
          <a:xfrm>
            <a:off x="642910" y="5488278"/>
            <a:ext cx="828677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2071670" y="54882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33 - Έλλειψη"/>
          <p:cNvSpPr/>
          <p:nvPr/>
        </p:nvSpPr>
        <p:spPr>
          <a:xfrm>
            <a:off x="857224" y="548827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Έλλειψη"/>
          <p:cNvSpPr/>
          <p:nvPr/>
        </p:nvSpPr>
        <p:spPr>
          <a:xfrm>
            <a:off x="2214546" y="54168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- Έλλειψη"/>
          <p:cNvSpPr/>
          <p:nvPr/>
        </p:nvSpPr>
        <p:spPr>
          <a:xfrm>
            <a:off x="7215206" y="548827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TextBox"/>
          <p:cNvSpPr txBox="1"/>
          <p:nvPr/>
        </p:nvSpPr>
        <p:spPr>
          <a:xfrm>
            <a:off x="7572396" y="54882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845468"/>
            <a:ext cx="285752" cy="441052"/>
          </a:xfrm>
          <a:prstGeom prst="rect">
            <a:avLst/>
          </a:prstGeom>
          <a:noFill/>
        </p:spPr>
      </p:pic>
      <p:sp>
        <p:nvSpPr>
          <p:cNvPr id="39" name="38 - Ορθογώνιο"/>
          <p:cNvSpPr/>
          <p:nvPr/>
        </p:nvSpPr>
        <p:spPr>
          <a:xfrm>
            <a:off x="7000892" y="5774030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 =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1785918" y="5845468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l-GR" baseline="-25000" dirty="0" smtClean="0">
                <a:solidFill>
                  <a:srgbClr val="FF0000"/>
                </a:solidFill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=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5774030"/>
            <a:ext cx="318655" cy="457201"/>
          </a:xfrm>
          <a:prstGeom prst="rect">
            <a:avLst/>
          </a:prstGeom>
          <a:noFill/>
        </p:spPr>
      </p:pic>
      <p:cxnSp>
        <p:nvCxnSpPr>
          <p:cNvPr id="42" name="41 - Ευθύγραμμο βέλος σύνδεσης"/>
          <p:cNvCxnSpPr/>
          <p:nvPr/>
        </p:nvCxnSpPr>
        <p:spPr>
          <a:xfrm>
            <a:off x="2214546" y="492919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- TextBox"/>
          <p:cNvSpPr txBox="1"/>
          <p:nvPr/>
        </p:nvSpPr>
        <p:spPr>
          <a:xfrm>
            <a:off x="2357422" y="450057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44" name="43 - Ορθογώνιο"/>
          <p:cNvSpPr/>
          <p:nvPr/>
        </p:nvSpPr>
        <p:spPr>
          <a:xfrm>
            <a:off x="7500958" y="4500570"/>
            <a:ext cx="571504" cy="1000132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- Έλλειψη"/>
          <p:cNvSpPr/>
          <p:nvPr/>
        </p:nvSpPr>
        <p:spPr>
          <a:xfrm>
            <a:off x="7715272" y="54168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45 - Ευθύγραμμο βέλος σύνδεσης"/>
          <p:cNvCxnSpPr/>
          <p:nvPr/>
        </p:nvCxnSpPr>
        <p:spPr>
          <a:xfrm>
            <a:off x="7929586" y="4857760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TextBox"/>
          <p:cNvSpPr txBox="1"/>
          <p:nvPr/>
        </p:nvSpPr>
        <p:spPr>
          <a:xfrm>
            <a:off x="7715272" y="442913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82078">
            <a:off x="2456108" y="3740618"/>
            <a:ext cx="716056" cy="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- TextBox"/>
          <p:cNvSpPr txBox="1"/>
          <p:nvPr/>
        </p:nvSpPr>
        <p:spPr>
          <a:xfrm>
            <a:off x="2928926" y="4572007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25 - Έλλειψη"/>
          <p:cNvSpPr/>
          <p:nvPr/>
        </p:nvSpPr>
        <p:spPr>
          <a:xfrm>
            <a:off x="3071802" y="450056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82078">
            <a:off x="4400231" y="2454736"/>
            <a:ext cx="716056" cy="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44 - TextBox"/>
          <p:cNvSpPr txBox="1"/>
          <p:nvPr/>
        </p:nvSpPr>
        <p:spPr>
          <a:xfrm>
            <a:off x="4873049" y="3286125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82078">
            <a:off x="7242424" y="2526173"/>
            <a:ext cx="716056" cy="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53 - TextBox"/>
          <p:cNvSpPr txBox="1"/>
          <p:nvPr/>
        </p:nvSpPr>
        <p:spPr>
          <a:xfrm>
            <a:off x="7730569" y="3438525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Γ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82078">
            <a:off x="8186445" y="4299981"/>
            <a:ext cx="716056" cy="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- TextBox"/>
          <p:cNvSpPr txBox="1"/>
          <p:nvPr/>
        </p:nvSpPr>
        <p:spPr>
          <a:xfrm>
            <a:off x="8659263" y="513137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82078">
            <a:off x="6971999" y="5871617"/>
            <a:ext cx="716056" cy="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59 - TextBox"/>
          <p:cNvSpPr txBox="1"/>
          <p:nvPr/>
        </p:nvSpPr>
        <p:spPr>
          <a:xfrm>
            <a:off x="7444817" y="670300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61 - Ελεύθερη σχεδίαση"/>
          <p:cNvSpPr/>
          <p:nvPr/>
        </p:nvSpPr>
        <p:spPr>
          <a:xfrm>
            <a:off x="2928926" y="2928934"/>
            <a:ext cx="5767754" cy="3636498"/>
          </a:xfrm>
          <a:custGeom>
            <a:avLst/>
            <a:gdLst>
              <a:gd name="connsiteX0" fmla="*/ 0 w 5767754"/>
              <a:gd name="connsiteY0" fmla="*/ 1526345 h 3636498"/>
              <a:gd name="connsiteX1" fmla="*/ 1969477 w 5767754"/>
              <a:gd name="connsiteY1" fmla="*/ 189914 h 3636498"/>
              <a:gd name="connsiteX2" fmla="*/ 4881489 w 5767754"/>
              <a:gd name="connsiteY2" fmla="*/ 386861 h 3636498"/>
              <a:gd name="connsiteX3" fmla="*/ 5711483 w 5767754"/>
              <a:gd name="connsiteY3" fmla="*/ 2131255 h 3636498"/>
              <a:gd name="connsiteX4" fmla="*/ 4543864 w 5767754"/>
              <a:gd name="connsiteY4" fmla="*/ 3636498 h 3636498"/>
              <a:gd name="connsiteX5" fmla="*/ 4543864 w 5767754"/>
              <a:gd name="connsiteY5" fmla="*/ 3636498 h 363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7754" h="3636498">
                <a:moveTo>
                  <a:pt x="0" y="1526345"/>
                </a:moveTo>
                <a:cubicBezTo>
                  <a:pt x="577948" y="953086"/>
                  <a:pt x="1155896" y="379828"/>
                  <a:pt x="1969477" y="189914"/>
                </a:cubicBezTo>
                <a:cubicBezTo>
                  <a:pt x="2783058" y="0"/>
                  <a:pt x="4257821" y="63304"/>
                  <a:pt x="4881489" y="386861"/>
                </a:cubicBezTo>
                <a:cubicBezTo>
                  <a:pt x="5505157" y="710418"/>
                  <a:pt x="5767754" y="1589649"/>
                  <a:pt x="5711483" y="2131255"/>
                </a:cubicBezTo>
                <a:cubicBezTo>
                  <a:pt x="5655212" y="2672861"/>
                  <a:pt x="4543864" y="3636498"/>
                  <a:pt x="4543864" y="3636498"/>
                </a:cubicBezTo>
                <a:lnTo>
                  <a:pt x="4543864" y="363649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- TextBox"/>
          <p:cNvSpPr txBox="1"/>
          <p:nvPr/>
        </p:nvSpPr>
        <p:spPr>
          <a:xfrm>
            <a:off x="428596" y="571480"/>
            <a:ext cx="907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2. Όταν ασκείται δύναμη σε ένα σώμα, τότε μπορεί να μεταβάλλεται η κατεύθυνση κίνησης του σώματος.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214686"/>
            <a:ext cx="428628" cy="544028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357562"/>
            <a:ext cx="428628" cy="544028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429132"/>
            <a:ext cx="428628" cy="544028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4714884"/>
            <a:ext cx="428628" cy="544028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6286520"/>
            <a:ext cx="428628" cy="544028"/>
          </a:xfrm>
          <a:prstGeom prst="rect">
            <a:avLst/>
          </a:prstGeom>
          <a:noFill/>
        </p:spPr>
      </p:pic>
      <p:sp>
        <p:nvSpPr>
          <p:cNvPr id="23" name="22 - Ορθογώνιο"/>
          <p:cNvSpPr/>
          <p:nvPr/>
        </p:nvSpPr>
        <p:spPr>
          <a:xfrm>
            <a:off x="571472" y="0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Όταν ασκείται δύναμη σε ένα  σώμα τότε :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642910" y="2285992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 Παράδειγμα στο το ποντίκι ασκείται μια δύναμη και το </a:t>
            </a:r>
            <a:r>
              <a:rPr lang="el-GR" i="1" u="sng" dirty="0" smtClean="0"/>
              <a:t>μέτρο της ταχύτητας </a:t>
            </a:r>
            <a:r>
              <a:rPr lang="el-GR" i="1" dirty="0" smtClean="0"/>
              <a:t>μένει </a:t>
            </a:r>
            <a:r>
              <a:rPr lang="el-GR" i="1" u="sng" dirty="0" smtClean="0"/>
              <a:t>σταθερό</a:t>
            </a:r>
            <a:r>
              <a:rPr lang="el-GR" i="1" dirty="0" smtClean="0"/>
              <a:t>, αλλά η </a:t>
            </a:r>
            <a:r>
              <a:rPr lang="el-GR" i="1" u="sng" dirty="0" smtClean="0"/>
              <a:t>κατεύθυνση  </a:t>
            </a:r>
            <a:r>
              <a:rPr lang="el-GR" i="1" dirty="0" smtClean="0"/>
              <a:t>του ποντικιού </a:t>
            </a:r>
            <a:r>
              <a:rPr lang="el-GR" i="1" u="sng" dirty="0" smtClean="0"/>
              <a:t>μεταβάλλεται</a:t>
            </a:r>
            <a:endParaRPr lang="el-GR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flipV="1">
            <a:off x="5072066" y="2643182"/>
            <a:ext cx="1000132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5" grpId="0"/>
      <p:bldP spid="54" grpId="0"/>
      <p:bldP spid="57" grpId="0"/>
      <p:bldP spid="60" grpId="0"/>
      <p:bldP spid="62" grpId="0" animBg="1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07373">
            <a:off x="616550" y="5189304"/>
            <a:ext cx="896508" cy="97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928662" y="114298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/>
          </a:p>
          <a:p>
            <a:r>
              <a:rPr lang="el-GR" sz="2400" dirty="0" smtClean="0"/>
              <a:t>3. Μπορεί το </a:t>
            </a:r>
            <a:r>
              <a:rPr lang="el-GR" sz="2400" u="sng" dirty="0" smtClean="0"/>
              <a:t>σώμα</a:t>
            </a:r>
            <a:r>
              <a:rPr lang="el-GR" sz="2400" dirty="0" smtClean="0"/>
              <a:t> που δέχεται την δύναμη να </a:t>
            </a:r>
            <a:r>
              <a:rPr lang="el-GR" sz="2400" u="sng" dirty="0" smtClean="0"/>
              <a:t>παραμορφωθεί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714348" y="428604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Όταν ασκείται δύναμη σε ένα  σώμα τότε :</a:t>
            </a:r>
          </a:p>
        </p:txBody>
      </p:sp>
      <p:sp>
        <p:nvSpPr>
          <p:cNvPr id="30" name="29 - Ορθογώνιο"/>
          <p:cNvSpPr/>
          <p:nvPr/>
        </p:nvSpPr>
        <p:spPr>
          <a:xfrm>
            <a:off x="71406" y="6119602"/>
            <a:ext cx="2815735" cy="666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192941"/>
            <a:ext cx="3929058" cy="26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1214416" y="4357696"/>
            <a:ext cx="1928825" cy="16430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214282" y="364331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</a:t>
            </a:r>
            <a:r>
              <a:rPr lang="el-GR" u="sng" dirty="0" smtClean="0"/>
              <a:t>ξύλο</a:t>
            </a:r>
            <a:r>
              <a:rPr lang="el-GR" dirty="0" smtClean="0"/>
              <a:t> θα </a:t>
            </a:r>
            <a:r>
              <a:rPr lang="el-GR" u="sng" dirty="0" smtClean="0"/>
              <a:t>παραμορφωθεί</a:t>
            </a:r>
            <a:r>
              <a:rPr lang="el-GR" dirty="0" smtClean="0"/>
              <a:t>, από την δύναμη που δέχεται από την πινέζα</a:t>
            </a:r>
            <a:endParaRPr lang="en-US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6143636" y="4643446"/>
            <a:ext cx="92869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V="1">
            <a:off x="5929322" y="3643314"/>
            <a:ext cx="1143008" cy="100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5400000">
            <a:off x="1000894" y="6357164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5572100" y="285749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</a:t>
            </a:r>
            <a:r>
              <a:rPr lang="el-GR" u="sng" dirty="0" smtClean="0"/>
              <a:t>ελατήριο </a:t>
            </a:r>
            <a:r>
              <a:rPr lang="el-GR" dirty="0" smtClean="0"/>
              <a:t>θα </a:t>
            </a:r>
            <a:r>
              <a:rPr lang="el-GR" u="sng" dirty="0" smtClean="0"/>
              <a:t>παραμορφωθεί</a:t>
            </a:r>
            <a:r>
              <a:rPr lang="el-GR" dirty="0" smtClean="0"/>
              <a:t>, από την δύναμη που δέχεται από το κίτρινο κουτί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84161"/>
            <a:ext cx="4786346" cy="647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64291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Αποτελέσματα δύναμης</a:t>
            </a:r>
            <a:endParaRPr lang="en-US" sz="3200" b="1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7572396" y="4357694"/>
            <a:ext cx="78581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7643834" y="5143512"/>
            <a:ext cx="78581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7358082" y="3571876"/>
            <a:ext cx="78581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7715272" y="5500702"/>
            <a:ext cx="78581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7643834" y="5857892"/>
            <a:ext cx="78581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7572396" y="4857760"/>
            <a:ext cx="78581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7143768" y="3071810"/>
            <a:ext cx="78581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0" y="2214554"/>
            <a:ext cx="3857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αέρας </a:t>
            </a:r>
            <a:r>
              <a:rPr lang="el-GR" sz="2400" b="1" dirty="0" smtClean="0"/>
              <a:t>ασκεί</a:t>
            </a:r>
            <a:r>
              <a:rPr lang="el-GR" sz="2400" dirty="0" smtClean="0"/>
              <a:t> δύναμη στα πανιά της βάρκας.  </a:t>
            </a:r>
          </a:p>
          <a:p>
            <a:r>
              <a:rPr lang="el-GR" sz="2400" dirty="0" smtClean="0"/>
              <a:t>Τα πανιά </a:t>
            </a:r>
            <a:r>
              <a:rPr lang="el-GR" sz="2400" u="sng" dirty="0" smtClean="0"/>
              <a:t>παραμορφώνονται</a:t>
            </a:r>
            <a:r>
              <a:rPr lang="el-GR" sz="2400" dirty="0" smtClean="0"/>
              <a:t>… αλλά </a:t>
            </a:r>
            <a:r>
              <a:rPr lang="el-GR" sz="2400" u="sng" dirty="0" smtClean="0"/>
              <a:t>μεταβάλλεται και η ταχύτητα </a:t>
            </a:r>
            <a:r>
              <a:rPr lang="el-GR" sz="2400" dirty="0" smtClean="0"/>
              <a:t>των πανιών.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0" y="1000108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1. Μπορεί το </a:t>
            </a:r>
            <a:r>
              <a:rPr lang="el-GR" sz="2400" u="sng" dirty="0" smtClean="0"/>
              <a:t>σώμα</a:t>
            </a:r>
            <a:r>
              <a:rPr lang="el-GR" sz="2400" dirty="0" smtClean="0"/>
              <a:t> που δέχεται την δύναμη να </a:t>
            </a:r>
            <a:r>
              <a:rPr lang="el-GR" sz="2400" u="sng" dirty="0" smtClean="0"/>
              <a:t>μεταβάλλει  την τιμή της  ταχύτητάς του.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292893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3. Μπορεί το </a:t>
            </a:r>
            <a:r>
              <a:rPr lang="el-GR" sz="2400" u="sng" dirty="0" smtClean="0"/>
              <a:t>σώμα</a:t>
            </a:r>
            <a:r>
              <a:rPr lang="el-GR" sz="2400" dirty="0" smtClean="0"/>
              <a:t> που δέχεται την δύναμη να </a:t>
            </a:r>
            <a:r>
              <a:rPr lang="el-GR" sz="2400" u="sng" dirty="0" smtClean="0"/>
              <a:t>παραμορφωθεί.</a:t>
            </a:r>
            <a:endParaRPr lang="en-US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2196" y="3469548"/>
            <a:ext cx="2827522" cy="28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4286256"/>
            <a:ext cx="456157" cy="46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876"/>
            <a:ext cx="456157" cy="46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ύγραμμο βέλος σύνδεσης"/>
          <p:cNvCxnSpPr>
            <a:stCxn id="13" idx="3"/>
          </p:cNvCxnSpPr>
          <p:nvPr/>
        </p:nvCxnSpPr>
        <p:spPr>
          <a:xfrm>
            <a:off x="6671231" y="3805728"/>
            <a:ext cx="472537" cy="1947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214950"/>
            <a:ext cx="456157" cy="46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16 - Ευθύγραμμο βέλος σύνδεσης"/>
          <p:cNvCxnSpPr/>
          <p:nvPr/>
        </p:nvCxnSpPr>
        <p:spPr>
          <a:xfrm rot="10800000" flipV="1">
            <a:off x="5786447" y="5500702"/>
            <a:ext cx="456157" cy="28575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Ορθογώνιο"/>
          <p:cNvSpPr/>
          <p:nvPr/>
        </p:nvSpPr>
        <p:spPr>
          <a:xfrm>
            <a:off x="714348" y="28572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Όταν ασκείται δύναμη σε ένα  σώμα τότε :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0" y="192880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2. Μπορεί το </a:t>
            </a:r>
            <a:r>
              <a:rPr lang="el-GR" sz="2400" u="sng" dirty="0" smtClean="0"/>
              <a:t>σώμα</a:t>
            </a:r>
            <a:r>
              <a:rPr lang="el-GR" sz="2400" dirty="0" smtClean="0"/>
              <a:t> που δέχεται την δύναμη να </a:t>
            </a:r>
            <a:r>
              <a:rPr lang="el-GR" sz="2400" u="sng" dirty="0" smtClean="0"/>
              <a:t>μεταβάλλει  την κατεύθυνσή του.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243398"/>
            <a:ext cx="1688597" cy="26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ύννεφο"/>
          <p:cNvSpPr/>
          <p:nvPr/>
        </p:nvSpPr>
        <p:spPr>
          <a:xfrm>
            <a:off x="642910" y="357166"/>
            <a:ext cx="5072098" cy="4071966"/>
          </a:xfrm>
          <a:prstGeom prst="cloudCallout">
            <a:avLst>
              <a:gd name="adj1" fmla="val 72089"/>
              <a:gd name="adj2" fmla="val 531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1571604" y="1071546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Την δύναμη που ασκείται σε ένα σώμα , μπορούμε να την μετρήσουμε …… .Άρα η δύναμη είναι φυσικό μέγεθος.</a:t>
            </a:r>
            <a:endParaRPr lang="en-US" sz="2400" dirty="0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4786314" y="500042"/>
            <a:ext cx="368617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Δύναμη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9003"/>
            <a:ext cx="3857620" cy="12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214282" y="1000108"/>
            <a:ext cx="807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Με την λέξη </a:t>
            </a:r>
            <a:r>
              <a:rPr lang="el-GR" sz="2400" b="1" dirty="0" smtClean="0">
                <a:solidFill>
                  <a:srgbClr val="FF0000"/>
                </a:solidFill>
              </a:rPr>
              <a:t>διεύθυνση</a:t>
            </a:r>
            <a:r>
              <a:rPr lang="el-GR" sz="2400" dirty="0" smtClean="0"/>
              <a:t> κίνησης …εννοούμε την γραμμή πάνω στην οποία κινείται ένα σώμα..</a:t>
            </a:r>
            <a:endParaRPr lang="en-US" sz="2400" dirty="0" smtClean="0"/>
          </a:p>
        </p:txBody>
      </p:sp>
      <p:sp>
        <p:nvSpPr>
          <p:cNvPr id="12" name="11 - Έλλειψη"/>
          <p:cNvSpPr/>
          <p:nvPr/>
        </p:nvSpPr>
        <p:spPr>
          <a:xfrm>
            <a:off x="642910" y="3371679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428596" y="3643314"/>
            <a:ext cx="64294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214414" y="4714884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  κόκκινη  μπάλα   κινείτε πάνω σε ευθεία γραμμή  ….. Άρα η </a:t>
            </a:r>
            <a:r>
              <a:rPr lang="el-GR" sz="2400" b="1" dirty="0" smtClean="0">
                <a:solidFill>
                  <a:srgbClr val="FF0000"/>
                </a:solidFill>
              </a:rPr>
              <a:t>διεύθυνση</a:t>
            </a:r>
            <a:r>
              <a:rPr lang="el-GR" sz="2400" dirty="0" smtClean="0"/>
              <a:t> κίνησης της μπάλας είναι η ευθεία.</a:t>
            </a:r>
            <a:endParaRPr lang="en-US" sz="2400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1071538" y="328612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Έλλειψη"/>
          <p:cNvSpPr/>
          <p:nvPr/>
        </p:nvSpPr>
        <p:spPr>
          <a:xfrm>
            <a:off x="5000628" y="3357562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>
            <a:off x="5429256" y="328612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1571604" y="0"/>
            <a:ext cx="5329246" cy="56040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Διεύθυνση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243398"/>
            <a:ext cx="1688597" cy="26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ύννεφο"/>
          <p:cNvSpPr/>
          <p:nvPr/>
        </p:nvSpPr>
        <p:spPr>
          <a:xfrm>
            <a:off x="642910" y="357166"/>
            <a:ext cx="5072098" cy="4071966"/>
          </a:xfrm>
          <a:prstGeom prst="cloudCallout">
            <a:avLst>
              <a:gd name="adj1" fmla="val 72089"/>
              <a:gd name="adj2" fmla="val 531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1643042" y="157161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Ένα όργανο με το οποίο μετράμε την δύναμη …είναι το </a:t>
            </a:r>
            <a:r>
              <a:rPr lang="el-GR" sz="2400" b="1" dirty="0" smtClean="0"/>
              <a:t>δυναμόμετρο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4786314" y="500042"/>
            <a:ext cx="368617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Δύναμη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9003"/>
            <a:ext cx="3857620" cy="12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πεξήγηση με σύννεφο"/>
          <p:cNvSpPr/>
          <p:nvPr/>
        </p:nvSpPr>
        <p:spPr>
          <a:xfrm>
            <a:off x="6072198" y="642918"/>
            <a:ext cx="3286148" cy="3214710"/>
          </a:xfrm>
          <a:prstGeom prst="cloudCallout">
            <a:avLst>
              <a:gd name="adj1" fmla="val -824"/>
              <a:gd name="adj2" fmla="val 804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6572264" y="1214422"/>
            <a:ext cx="2214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 </a:t>
            </a:r>
            <a:r>
              <a:rPr lang="el-GR" sz="2400" b="1" u="sng" dirty="0" smtClean="0"/>
              <a:t>δύναμη</a:t>
            </a:r>
            <a:r>
              <a:rPr lang="el-GR" sz="2400" b="1" dirty="0" smtClean="0"/>
              <a:t> έχει </a:t>
            </a:r>
            <a:r>
              <a:rPr lang="el-GR" sz="2400" b="1" u="sng" dirty="0" smtClean="0">
                <a:solidFill>
                  <a:srgbClr val="FF0000"/>
                </a:solidFill>
              </a:rPr>
              <a:t>μονάδα μέτρησης </a:t>
            </a:r>
            <a:r>
              <a:rPr lang="el-GR" sz="2400" b="1" dirty="0" smtClean="0"/>
              <a:t>τα </a:t>
            </a:r>
            <a:r>
              <a:rPr lang="el-GR" sz="2400" b="1" dirty="0" err="1" smtClean="0"/>
              <a:t>νιούτον</a:t>
            </a:r>
            <a:r>
              <a:rPr lang="el-GR" sz="2400" b="1" dirty="0" smtClean="0"/>
              <a:t> (Ν) </a:t>
            </a:r>
            <a:r>
              <a:rPr lang="en-US" sz="2400" b="1" dirty="0" smtClean="0"/>
              <a:t>- Newton</a:t>
            </a:r>
            <a:endParaRPr lang="en-US" sz="2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1285852" y="164305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40  Ν</a:t>
            </a:r>
            <a:endParaRPr lang="en-US" sz="360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3643306" y="471488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9</a:t>
            </a:r>
            <a:r>
              <a:rPr lang="en-US" sz="3600" b="1" dirty="0" smtClean="0"/>
              <a:t> </a:t>
            </a:r>
            <a:r>
              <a:rPr lang="el-GR" sz="3600" b="1" dirty="0" smtClean="0"/>
              <a:t> Ν</a:t>
            </a:r>
            <a:endParaRPr lang="en-US" sz="3600" b="1" dirty="0"/>
          </a:p>
        </p:txBody>
      </p:sp>
      <p:sp>
        <p:nvSpPr>
          <p:cNvPr id="13" name="12 - Επεξήγηση με σύννεφο"/>
          <p:cNvSpPr/>
          <p:nvPr/>
        </p:nvSpPr>
        <p:spPr>
          <a:xfrm>
            <a:off x="4000496" y="4714884"/>
            <a:ext cx="857256" cy="714380"/>
          </a:xfrm>
          <a:prstGeom prst="cloudCallout">
            <a:avLst>
              <a:gd name="adj1" fmla="val 18012"/>
              <a:gd name="adj2" fmla="val 725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Επεξήγηση με σύννεφο"/>
          <p:cNvSpPr/>
          <p:nvPr/>
        </p:nvSpPr>
        <p:spPr>
          <a:xfrm>
            <a:off x="1928794" y="1643050"/>
            <a:ext cx="866780" cy="581028"/>
          </a:xfrm>
          <a:prstGeom prst="cloudCallout">
            <a:avLst>
              <a:gd name="adj1" fmla="val 18012"/>
              <a:gd name="adj2" fmla="val 725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TextBox"/>
          <p:cNvSpPr txBox="1"/>
          <p:nvPr/>
        </p:nvSpPr>
        <p:spPr>
          <a:xfrm>
            <a:off x="428596" y="2500306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Ν είναι μονάδα μέτρησης (ή μονάδα) της δύναμης</a:t>
            </a:r>
            <a:endParaRPr lang="en-US" sz="2000" dirty="0"/>
          </a:p>
        </p:txBody>
      </p:sp>
      <p:sp>
        <p:nvSpPr>
          <p:cNvPr id="19" name="18 - TextBox"/>
          <p:cNvSpPr txBox="1"/>
          <p:nvPr/>
        </p:nvSpPr>
        <p:spPr>
          <a:xfrm>
            <a:off x="4429124" y="114298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40Ν</a:t>
            </a:r>
            <a:endParaRPr lang="en-US" sz="3200" b="1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6041" y="4786322"/>
            <a:ext cx="133795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1 - Τίτλος"/>
          <p:cNvSpPr txBox="1">
            <a:spLocks/>
          </p:cNvSpPr>
          <p:nvPr/>
        </p:nvSpPr>
        <p:spPr>
          <a:xfrm>
            <a:off x="785786" y="0"/>
            <a:ext cx="368617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Δύναμη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1500166" y="557214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Ν είναι μονάδα μέτρησης (ή μονάδα) της δύναμης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0"/>
            <a:ext cx="3686172" cy="72547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Δύναμη</a:t>
            </a:r>
            <a:endParaRPr lang="en-US" sz="36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1214414" y="2357430"/>
            <a:ext cx="17251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N   =</a:t>
            </a:r>
            <a:endParaRPr lang="en-US" sz="6600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4429124" y="2928934"/>
            <a:ext cx="185738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928926" y="2357430"/>
            <a:ext cx="15472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Kg  </a:t>
            </a:r>
            <a:r>
              <a:rPr lang="en-US" sz="6600" baseline="30000" dirty="0" smtClean="0"/>
              <a:t>.</a:t>
            </a:r>
            <a:endParaRPr lang="en-US" sz="6600" baseline="30000" dirty="0"/>
          </a:p>
        </p:txBody>
      </p:sp>
      <p:sp>
        <p:nvSpPr>
          <p:cNvPr id="9" name="8 - TextBox"/>
          <p:cNvSpPr txBox="1"/>
          <p:nvPr/>
        </p:nvSpPr>
        <p:spPr>
          <a:xfrm>
            <a:off x="4929190" y="1928802"/>
            <a:ext cx="8611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m</a:t>
            </a:r>
            <a:endParaRPr lang="en-US" sz="6600" dirty="0"/>
          </a:p>
        </p:txBody>
      </p:sp>
      <p:sp>
        <p:nvSpPr>
          <p:cNvPr id="10" name="9 - TextBox"/>
          <p:cNvSpPr txBox="1"/>
          <p:nvPr/>
        </p:nvSpPr>
        <p:spPr>
          <a:xfrm>
            <a:off x="4857752" y="2928934"/>
            <a:ext cx="801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</a:t>
            </a:r>
            <a:r>
              <a:rPr lang="en-US" sz="6600" baseline="30000" dirty="0" smtClean="0"/>
              <a:t>2</a:t>
            </a:r>
            <a:endParaRPr lang="en-US" sz="6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85720" y="1428736"/>
            <a:ext cx="8143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Ερώτηση 1 </a:t>
            </a:r>
          </a:p>
          <a:p>
            <a:r>
              <a:rPr lang="el-GR" sz="2800" dirty="0" smtClean="0"/>
              <a:t>Τι σημαίνει ότι ένα σώμα δέχεται δύναμη 5Ν  ;</a:t>
            </a:r>
          </a:p>
          <a:p>
            <a:endParaRPr lang="el-GR" sz="2800" dirty="0" smtClean="0"/>
          </a:p>
          <a:p>
            <a:r>
              <a:rPr lang="el-GR" sz="2800" u="sng" dirty="0" smtClean="0"/>
              <a:t>Απάντηση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r>
              <a:rPr lang="el-GR" sz="2800" dirty="0" smtClean="0"/>
              <a:t>Σημαίνει ότι αν το </a:t>
            </a:r>
            <a:r>
              <a:rPr lang="el-GR" sz="2800" u="sng" dirty="0" smtClean="0"/>
              <a:t>σώμα</a:t>
            </a:r>
            <a:r>
              <a:rPr lang="el-GR" sz="2800" dirty="0" smtClean="0"/>
              <a:t> που δέχεται την δύναμη </a:t>
            </a:r>
            <a:r>
              <a:rPr lang="el-GR" sz="2800" u="sng" dirty="0" smtClean="0"/>
              <a:t>έχει</a:t>
            </a:r>
            <a:r>
              <a:rPr lang="el-GR" sz="2800" dirty="0" smtClean="0"/>
              <a:t> </a:t>
            </a:r>
            <a:r>
              <a:rPr lang="el-GR" sz="2800" u="sng" dirty="0" smtClean="0"/>
              <a:t>μάζα 1</a:t>
            </a:r>
            <a:r>
              <a:rPr lang="en-US" sz="2800" u="sng" dirty="0" smtClean="0"/>
              <a:t>kg</a:t>
            </a:r>
            <a:r>
              <a:rPr lang="en-US" sz="2800" dirty="0" smtClean="0"/>
              <a:t>, </a:t>
            </a:r>
            <a:r>
              <a:rPr lang="el-GR" sz="2800" dirty="0" smtClean="0"/>
              <a:t>τότε </a:t>
            </a:r>
            <a:r>
              <a:rPr lang="el-GR" sz="2800" u="sng" dirty="0" smtClean="0"/>
              <a:t>η ταχύτητά </a:t>
            </a:r>
            <a:r>
              <a:rPr lang="el-GR" sz="2800" dirty="0" smtClean="0"/>
              <a:t>του θα </a:t>
            </a:r>
            <a:r>
              <a:rPr lang="el-GR" sz="2800" u="sng" dirty="0" smtClean="0"/>
              <a:t>αυξηθεί </a:t>
            </a:r>
            <a:r>
              <a:rPr lang="el-GR" sz="2800" dirty="0" smtClean="0"/>
              <a:t>κατά 5 μονάδες   (</a:t>
            </a:r>
            <a:r>
              <a:rPr lang="en-US" sz="2800" dirty="0" smtClean="0"/>
              <a:t>       ).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Δύναμη</a:t>
            </a:r>
            <a:endParaRPr lang="en-US" sz="32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071942"/>
            <a:ext cx="428628" cy="61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85720" y="1428736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Ερώτηση 1 </a:t>
            </a:r>
          </a:p>
          <a:p>
            <a:r>
              <a:rPr lang="el-GR" sz="2800" dirty="0" smtClean="0"/>
              <a:t>Τι σημαίνει ότι ένα σώμα δέχεται δύναμη </a:t>
            </a:r>
            <a:r>
              <a:rPr lang="en-US" sz="2800" dirty="0" smtClean="0"/>
              <a:t>- 10</a:t>
            </a:r>
            <a:r>
              <a:rPr lang="el-GR" sz="2800" dirty="0" smtClean="0"/>
              <a:t>Ν  ;</a:t>
            </a:r>
          </a:p>
          <a:p>
            <a:endParaRPr lang="el-GR" sz="2800" dirty="0" smtClean="0"/>
          </a:p>
          <a:p>
            <a:r>
              <a:rPr lang="el-GR" sz="2800" u="sng" dirty="0" smtClean="0"/>
              <a:t>Απάντηση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r>
              <a:rPr lang="el-GR" sz="2800" dirty="0" smtClean="0"/>
              <a:t>Σημαίνει ότι αν το </a:t>
            </a:r>
            <a:r>
              <a:rPr lang="el-GR" sz="2800" u="sng" dirty="0" smtClean="0"/>
              <a:t>σώμα</a:t>
            </a:r>
            <a:r>
              <a:rPr lang="el-GR" sz="2800" dirty="0" smtClean="0"/>
              <a:t> που δέχεται την δύναμη </a:t>
            </a:r>
            <a:r>
              <a:rPr lang="el-GR" sz="2800" u="sng" dirty="0" smtClean="0"/>
              <a:t>έχει</a:t>
            </a:r>
            <a:r>
              <a:rPr lang="el-GR" sz="2800" dirty="0" smtClean="0"/>
              <a:t> </a:t>
            </a:r>
            <a:r>
              <a:rPr lang="el-GR" sz="2800" u="sng" dirty="0" smtClean="0"/>
              <a:t>μάζα 1</a:t>
            </a:r>
            <a:r>
              <a:rPr lang="en-US" sz="2800" u="sng" dirty="0" smtClean="0"/>
              <a:t>kg</a:t>
            </a:r>
            <a:r>
              <a:rPr lang="en-US" sz="2800" dirty="0" smtClean="0"/>
              <a:t>, </a:t>
            </a:r>
            <a:r>
              <a:rPr lang="el-GR" sz="2800" dirty="0" smtClean="0"/>
              <a:t>τότε </a:t>
            </a:r>
            <a:r>
              <a:rPr lang="el-GR" sz="2800" u="sng" dirty="0" smtClean="0"/>
              <a:t>η ταχύτητά </a:t>
            </a:r>
            <a:r>
              <a:rPr lang="el-GR" sz="2800" dirty="0" smtClean="0"/>
              <a:t>του θα </a:t>
            </a:r>
            <a:r>
              <a:rPr lang="el-GR" sz="2800" u="sng" dirty="0" smtClean="0"/>
              <a:t>μειωθεί </a:t>
            </a:r>
            <a:r>
              <a:rPr lang="el-GR" sz="2800" dirty="0" smtClean="0"/>
              <a:t>κατά 10 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Δύναμη</a:t>
            </a:r>
            <a:endParaRPr lang="en-US" sz="32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12022"/>
            <a:ext cx="4000528" cy="31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ύγραμμο βέλος σύνδεσης"/>
          <p:cNvCxnSpPr/>
          <p:nvPr/>
        </p:nvCxnSpPr>
        <p:spPr>
          <a:xfrm rot="5400000">
            <a:off x="3653180" y="4276382"/>
            <a:ext cx="839095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Ορθογώνιο"/>
          <p:cNvSpPr/>
          <p:nvPr/>
        </p:nvSpPr>
        <p:spPr>
          <a:xfrm rot="21434859">
            <a:off x="4008915" y="4330003"/>
            <a:ext cx="778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7Ν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3669928" y="3402379"/>
            <a:ext cx="804015" cy="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 rot="502872">
            <a:off x="3661564" y="2743996"/>
            <a:ext cx="1621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7Ν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1 - Τίτλος"/>
          <p:cNvSpPr txBox="1">
            <a:spLocks/>
          </p:cNvSpPr>
          <p:nvPr/>
        </p:nvSpPr>
        <p:spPr>
          <a:xfrm>
            <a:off x="1214414" y="0"/>
            <a:ext cx="727233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l-GR" sz="4400" b="1" i="0" u="none" strike="noStrike" kern="1200" cap="none" spc="0" normalizeH="0" baseline="3000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ος</a:t>
            </a:r>
            <a:r>
              <a:rPr kumimoji="0" lang="el-GR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νόμος του  Νεύτωνα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785918" y="4357694"/>
            <a:ext cx="242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βιβλίο ασκεί δύναμη 7Ν, στο τραπέζι</a:t>
            </a:r>
            <a:endParaRPr lang="en-US" sz="2400" dirty="0"/>
          </a:p>
        </p:txBody>
      </p:sp>
      <p:sp>
        <p:nvSpPr>
          <p:cNvPr id="20" name="19 - TextBox"/>
          <p:cNvSpPr txBox="1"/>
          <p:nvPr/>
        </p:nvSpPr>
        <p:spPr>
          <a:xfrm>
            <a:off x="5214942" y="1428736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.. Και το τραπέζι ασκεί ίση  δύναμη 7Ν, στο βιβλίο… προς αντίθετη κατεύθυνση.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16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4191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TextBox"/>
          <p:cNvSpPr txBox="1"/>
          <p:nvPr/>
        </p:nvSpPr>
        <p:spPr>
          <a:xfrm>
            <a:off x="1643042" y="578645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1 </a:t>
            </a:r>
            <a:r>
              <a:rPr lang="en-US" sz="2400" b="1" dirty="0" smtClean="0"/>
              <a:t> = 4N</a:t>
            </a:r>
            <a:endParaRPr lang="en-US" sz="2400" b="1" baseline="-25000" dirty="0"/>
          </a:p>
        </p:txBody>
      </p:sp>
      <p:sp>
        <p:nvSpPr>
          <p:cNvPr id="20" name="19 - TextBox"/>
          <p:cNvSpPr txBox="1"/>
          <p:nvPr/>
        </p:nvSpPr>
        <p:spPr>
          <a:xfrm>
            <a:off x="4786314" y="2214554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 </a:t>
            </a:r>
            <a:r>
              <a:rPr lang="el-GR" sz="2400" u="sng" dirty="0" smtClean="0"/>
              <a:t>δυνάμεις  </a:t>
            </a:r>
            <a:r>
              <a:rPr lang="en-US" sz="2400" u="sng" dirty="0" smtClean="0"/>
              <a:t>F</a:t>
            </a:r>
            <a:r>
              <a:rPr lang="en-US" sz="2400" u="sng" baseline="-25000" dirty="0" smtClean="0"/>
              <a:t>1</a:t>
            </a:r>
            <a:r>
              <a:rPr lang="en-US" sz="2400" u="sng" dirty="0" smtClean="0"/>
              <a:t> </a:t>
            </a:r>
            <a:r>
              <a:rPr lang="el-GR" sz="2400" u="sng" dirty="0" smtClean="0"/>
              <a:t>και </a:t>
            </a:r>
            <a:r>
              <a:rPr lang="en-US" sz="2400" u="sng" dirty="0" smtClean="0"/>
              <a:t>F</a:t>
            </a:r>
            <a:r>
              <a:rPr lang="el-GR" sz="2400" u="sng" baseline="-25000" dirty="0" smtClean="0"/>
              <a:t>2</a:t>
            </a:r>
            <a:r>
              <a:rPr lang="en-US" sz="2400" u="sng" baseline="-25000" dirty="0" smtClean="0"/>
              <a:t> </a:t>
            </a:r>
            <a:r>
              <a:rPr lang="el-GR" sz="2400" dirty="0" smtClean="0"/>
              <a:t>έχουν </a:t>
            </a:r>
            <a:r>
              <a:rPr lang="el-GR" sz="2400" u="sng" dirty="0" smtClean="0"/>
              <a:t>την ίδια διεύθυνση </a:t>
            </a:r>
            <a:r>
              <a:rPr lang="el-GR" sz="2400" dirty="0" smtClean="0"/>
              <a:t>(βρίσκονται πάνω στην ίδια ευθεία). Αλλά έχουν αντίθετη φορά. </a:t>
            </a:r>
            <a:endParaRPr lang="en-US" sz="2400" dirty="0"/>
          </a:p>
        </p:txBody>
      </p:sp>
      <p:sp>
        <p:nvSpPr>
          <p:cNvPr id="10" name="9 - Ορθογώνιο"/>
          <p:cNvSpPr/>
          <p:nvPr/>
        </p:nvSpPr>
        <p:spPr>
          <a:xfrm rot="21393621">
            <a:off x="1500166" y="4071942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1500166" y="40719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1358084" y="5214156"/>
            <a:ext cx="114300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V="1">
            <a:off x="1322365" y="3749677"/>
            <a:ext cx="1223970" cy="11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1857356" y="314324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2 </a:t>
            </a:r>
            <a:r>
              <a:rPr lang="en-US" sz="2400" b="1" dirty="0" smtClean="0"/>
              <a:t> = 4N</a:t>
            </a:r>
            <a:endParaRPr lang="en-US" sz="2400" b="1" baseline="-25000" dirty="0"/>
          </a:p>
        </p:txBody>
      </p:sp>
      <p:sp>
        <p:nvSpPr>
          <p:cNvPr id="21" name="1 - Τίτλος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272334" cy="71438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CC"/>
                </a:solidFill>
              </a:rPr>
              <a:t>3</a:t>
            </a:r>
            <a:r>
              <a:rPr lang="el-GR" b="1" baseline="30000" dirty="0" smtClean="0">
                <a:solidFill>
                  <a:srgbClr val="0000CC"/>
                </a:solidFill>
              </a:rPr>
              <a:t>ος</a:t>
            </a:r>
            <a:r>
              <a:rPr lang="el-GR" b="1" dirty="0" smtClean="0">
                <a:solidFill>
                  <a:srgbClr val="0000CC"/>
                </a:solidFill>
              </a:rPr>
              <a:t>   νόμος του  Νεύτωνα  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272334" cy="71438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CC"/>
                </a:solidFill>
              </a:rPr>
              <a:t>3</a:t>
            </a:r>
            <a:r>
              <a:rPr lang="el-GR" b="1" baseline="30000" dirty="0" smtClean="0">
                <a:solidFill>
                  <a:srgbClr val="0000CC"/>
                </a:solidFill>
              </a:rPr>
              <a:t>ος</a:t>
            </a:r>
            <a:r>
              <a:rPr lang="el-GR" b="1" dirty="0" smtClean="0">
                <a:solidFill>
                  <a:srgbClr val="0000CC"/>
                </a:solidFill>
              </a:rPr>
              <a:t>   νόμος του  Νεύτωνα 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" name="6 - Βέλος προς τα κάτω"/>
          <p:cNvSpPr/>
          <p:nvPr/>
        </p:nvSpPr>
        <p:spPr>
          <a:xfrm>
            <a:off x="3643306" y="1214422"/>
            <a:ext cx="500066" cy="642942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142844" y="235743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Αν  ένα σώμα  Α ασκεί  δύναμη σε ένα σώμα  Β,  </a:t>
            </a:r>
            <a:r>
              <a:rPr lang="el-GR" sz="2400" b="1" dirty="0" smtClean="0"/>
              <a:t>(</a:t>
            </a:r>
            <a:r>
              <a:rPr lang="en-US" sz="2400" b="1" dirty="0" smtClean="0"/>
              <a:t>F</a:t>
            </a:r>
            <a:r>
              <a:rPr lang="el-GR" sz="2400" b="1" baseline="-25000" dirty="0" smtClean="0"/>
              <a:t>1</a:t>
            </a:r>
            <a:r>
              <a:rPr lang="el-GR" sz="2400" b="1" dirty="0" smtClean="0"/>
              <a:t>) </a:t>
            </a:r>
            <a:r>
              <a:rPr lang="el-GR" sz="2400" b="1" dirty="0" smtClean="0">
                <a:solidFill>
                  <a:srgbClr val="FF0000"/>
                </a:solidFill>
              </a:rPr>
              <a:t>τότε και το σώμα  Β, ασκεί  ίση και  αντίθετη   δύναμη </a:t>
            </a:r>
            <a:r>
              <a:rPr lang="el-GR" sz="2400" b="1" dirty="0" smtClean="0"/>
              <a:t>(</a:t>
            </a:r>
            <a:r>
              <a:rPr lang="en-US" sz="2400" b="1" dirty="0" smtClean="0"/>
              <a:t>F</a:t>
            </a:r>
            <a:r>
              <a:rPr lang="el-GR" sz="2400" b="1" baseline="-25000" dirty="0" smtClean="0"/>
              <a:t>2</a:t>
            </a:r>
            <a:r>
              <a:rPr lang="el-GR" sz="2400" b="1" dirty="0" smtClean="0"/>
              <a:t>)</a:t>
            </a:r>
            <a:r>
              <a:rPr lang="el-GR" sz="2400" b="1" dirty="0" smtClean="0">
                <a:solidFill>
                  <a:srgbClr val="FF0000"/>
                </a:solidFill>
              </a:rPr>
              <a:t>  στο σώμα Α.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928794" y="4714884"/>
            <a:ext cx="185738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1928794" y="5214950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/>
              <a:t>Α</a:t>
            </a:r>
            <a:endParaRPr lang="en-US" sz="6000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3786182" y="4714884"/>
            <a:ext cx="1857388" cy="142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4857752" y="5357826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/>
              <a:t>Β</a:t>
            </a:r>
            <a:endParaRPr lang="en-US" sz="6000" b="1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4500562" y="5357826"/>
            <a:ext cx="192882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>
            <a:off x="1071538" y="5357826"/>
            <a:ext cx="192882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2357422" y="49291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l-GR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4714876" y="49291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l-GR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25" name="24 - Ορθογώνιο"/>
          <p:cNvSpPr/>
          <p:nvPr/>
        </p:nvSpPr>
        <p:spPr>
          <a:xfrm>
            <a:off x="6715140" y="4143380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F</a:t>
            </a:r>
            <a:r>
              <a:rPr lang="el-GR" sz="3200" b="1" baseline="-25000" dirty="0" smtClean="0">
                <a:solidFill>
                  <a:srgbClr val="0000CC"/>
                </a:solidFill>
              </a:rPr>
              <a:t>1</a:t>
            </a:r>
            <a:r>
              <a:rPr lang="el-GR" sz="3200" b="1" dirty="0" smtClean="0">
                <a:solidFill>
                  <a:srgbClr val="0000CC"/>
                </a:solidFill>
              </a:rPr>
              <a:t>  =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l-GR" sz="3200" b="1" dirty="0" smtClean="0">
                <a:solidFill>
                  <a:srgbClr val="0000CC"/>
                </a:solidFill>
              </a:rPr>
              <a:t> - </a:t>
            </a:r>
            <a:r>
              <a:rPr lang="en-US" sz="3200" b="1" dirty="0" smtClean="0">
                <a:solidFill>
                  <a:srgbClr val="0000CC"/>
                </a:solidFill>
              </a:rPr>
              <a:t>F</a:t>
            </a:r>
            <a:r>
              <a:rPr lang="el-GR" sz="3200" b="1" baseline="-25000" dirty="0" smtClean="0">
                <a:solidFill>
                  <a:srgbClr val="0000CC"/>
                </a:solidFill>
              </a:rPr>
              <a:t>2</a:t>
            </a:r>
            <a:r>
              <a:rPr lang="el-GR" sz="3200" b="1" dirty="0" smtClean="0">
                <a:solidFill>
                  <a:srgbClr val="0000CC"/>
                </a:solidFill>
              </a:rPr>
              <a:t>  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571736" y="185736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00CC"/>
                </a:solidFill>
              </a:rPr>
              <a:t>Νόμος δράσης   -  αντίδρασης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272334" cy="71438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CC"/>
                </a:solidFill>
              </a:rPr>
              <a:t>3</a:t>
            </a:r>
            <a:r>
              <a:rPr lang="el-GR" b="1" baseline="30000" dirty="0" smtClean="0">
                <a:solidFill>
                  <a:srgbClr val="0000CC"/>
                </a:solidFill>
              </a:rPr>
              <a:t>ος</a:t>
            </a:r>
            <a:r>
              <a:rPr lang="el-GR" b="1" dirty="0" smtClean="0">
                <a:solidFill>
                  <a:srgbClr val="0000CC"/>
                </a:solidFill>
              </a:rPr>
              <a:t>   νόμος του  Νεύτωνα 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" name="6 - Βέλος προς τα κάτω"/>
          <p:cNvSpPr/>
          <p:nvPr/>
        </p:nvSpPr>
        <p:spPr>
          <a:xfrm>
            <a:off x="3643306" y="1214422"/>
            <a:ext cx="500066" cy="642942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142844" y="235743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 δύναμη που ασκεί το   σώμα  Α  </a:t>
            </a:r>
            <a:r>
              <a:rPr lang="el-GR" sz="2400" b="1" dirty="0" smtClean="0">
                <a:solidFill>
                  <a:srgbClr val="0000CC"/>
                </a:solidFill>
              </a:rPr>
              <a:t>(</a:t>
            </a:r>
            <a:r>
              <a:rPr lang="en-US" sz="2400" b="1" dirty="0" smtClean="0">
                <a:solidFill>
                  <a:srgbClr val="0000CC"/>
                </a:solidFill>
              </a:rPr>
              <a:t>F</a:t>
            </a:r>
            <a:r>
              <a:rPr lang="el-GR" sz="2400" b="1" baseline="-25000" dirty="0" smtClean="0">
                <a:solidFill>
                  <a:srgbClr val="0000CC"/>
                </a:solidFill>
              </a:rPr>
              <a:t>1</a:t>
            </a:r>
            <a:r>
              <a:rPr lang="el-GR" sz="2400" b="1" dirty="0" smtClean="0">
                <a:solidFill>
                  <a:srgbClr val="0000CC"/>
                </a:solidFill>
              </a:rPr>
              <a:t>)</a:t>
            </a:r>
            <a:r>
              <a:rPr lang="el-GR" sz="2400" b="1" dirty="0" smtClean="0"/>
              <a:t> συνήθως ονομάζεται </a:t>
            </a:r>
            <a:r>
              <a:rPr lang="el-GR" sz="2400" b="1" dirty="0" smtClean="0">
                <a:solidFill>
                  <a:srgbClr val="0000CC"/>
                </a:solidFill>
              </a:rPr>
              <a:t>δράση</a:t>
            </a:r>
            <a:r>
              <a:rPr lang="el-GR" sz="2400" b="1" dirty="0" smtClean="0"/>
              <a:t>  και η ίση και  αντίθετη   δύναμη </a:t>
            </a:r>
            <a:r>
              <a:rPr lang="el-GR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</a:rPr>
              <a:t>)</a:t>
            </a:r>
            <a:r>
              <a:rPr lang="el-GR" sz="2400" b="1" dirty="0" smtClean="0"/>
              <a:t> που ασκεί το σώμα Β, ονομάζεται </a:t>
            </a:r>
            <a:r>
              <a:rPr lang="el-GR" sz="2400" b="1" dirty="0" smtClean="0">
                <a:solidFill>
                  <a:srgbClr val="FF0000"/>
                </a:solidFill>
              </a:rPr>
              <a:t>αντίδραση.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572264" y="5643578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6500826" y="5988626"/>
            <a:ext cx="36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</a:t>
            </a:r>
            <a:endParaRPr lang="en-US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7429520" y="5643578"/>
            <a:ext cx="85725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8066967" y="5988626"/>
            <a:ext cx="36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</a:t>
            </a:r>
            <a:endParaRPr lang="en-US" b="1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7643834" y="5929330"/>
            <a:ext cx="890227" cy="6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6215074" y="5929330"/>
            <a:ext cx="928693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7500958" y="55721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el-GR" b="1" baseline="-25000" dirty="0" smtClean="0"/>
              <a:t>1</a:t>
            </a:r>
            <a:endParaRPr lang="en-US" b="1" baseline="-25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6786578" y="5643578"/>
            <a:ext cx="54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el-GR" b="1" baseline="-25000" dirty="0" smtClean="0"/>
              <a:t>2</a:t>
            </a:r>
            <a:endParaRPr lang="en-US" b="1" baseline="-25000" dirty="0"/>
          </a:p>
        </p:txBody>
      </p:sp>
      <p:sp>
        <p:nvSpPr>
          <p:cNvPr id="25" name="24 - Ορθογώνιο"/>
          <p:cNvSpPr/>
          <p:nvPr/>
        </p:nvSpPr>
        <p:spPr>
          <a:xfrm>
            <a:off x="0" y="5288340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F</a:t>
            </a:r>
            <a:r>
              <a:rPr lang="el-GR" sz="2400" b="1" baseline="-25000" dirty="0" smtClean="0"/>
              <a:t>1</a:t>
            </a:r>
            <a:r>
              <a:rPr lang="el-GR" sz="2400" b="1" dirty="0" smtClean="0"/>
              <a:t>  =</a:t>
            </a:r>
            <a:r>
              <a:rPr lang="en-US" sz="2400" b="1" dirty="0" smtClean="0"/>
              <a:t> </a:t>
            </a:r>
            <a:r>
              <a:rPr lang="el-GR" sz="2400" b="1" dirty="0" smtClean="0"/>
              <a:t> -  </a:t>
            </a:r>
            <a:r>
              <a:rPr lang="en-US" sz="2400" b="1" dirty="0" smtClean="0"/>
              <a:t>F</a:t>
            </a:r>
            <a:r>
              <a:rPr lang="el-GR" sz="2400" b="1" baseline="-25000" dirty="0" smtClean="0"/>
              <a:t>2</a:t>
            </a:r>
            <a:endParaRPr lang="el-GR" sz="2400" b="1" dirty="0" smtClean="0"/>
          </a:p>
          <a:p>
            <a:r>
              <a:rPr lang="el-GR" sz="2400" b="1" dirty="0" smtClean="0"/>
              <a:t>  αλλά..    η δράση  (</a:t>
            </a:r>
            <a:r>
              <a:rPr lang="en-US" sz="2400" b="1" dirty="0" smtClean="0"/>
              <a:t>F</a:t>
            </a:r>
            <a:r>
              <a:rPr lang="el-GR" sz="2400" b="1" baseline="-25000" dirty="0" smtClean="0"/>
              <a:t>1</a:t>
            </a:r>
            <a:r>
              <a:rPr lang="el-GR" sz="2400" b="1" dirty="0" smtClean="0"/>
              <a:t> )   και η αντίδραση (</a:t>
            </a:r>
            <a:r>
              <a:rPr lang="en-US" sz="2400" b="1" dirty="0" smtClean="0"/>
              <a:t>F</a:t>
            </a:r>
            <a:r>
              <a:rPr lang="el-GR" sz="2400" b="1" baseline="-25000" dirty="0" smtClean="0"/>
              <a:t>2</a:t>
            </a:r>
            <a:r>
              <a:rPr lang="el-GR" sz="2400" b="1" dirty="0" smtClean="0"/>
              <a:t>)  ασκούνται σε διαφορετικά   σώματα   </a:t>
            </a:r>
            <a:endParaRPr lang="en-US" sz="2400" dirty="0"/>
          </a:p>
        </p:txBody>
      </p:sp>
      <p:sp>
        <p:nvSpPr>
          <p:cNvPr id="26" name="25 - TextBox"/>
          <p:cNvSpPr txBox="1"/>
          <p:nvPr/>
        </p:nvSpPr>
        <p:spPr>
          <a:xfrm>
            <a:off x="2571736" y="185736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00CC"/>
                </a:solidFill>
              </a:rPr>
              <a:t>Νόμος δράσης   -  αντίδρασης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4191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TextBox"/>
          <p:cNvSpPr txBox="1"/>
          <p:nvPr/>
        </p:nvSpPr>
        <p:spPr>
          <a:xfrm>
            <a:off x="1643042" y="578645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1 </a:t>
            </a:r>
            <a:r>
              <a:rPr lang="en-US" sz="2400" b="1" dirty="0" smtClean="0"/>
              <a:t> = 4N</a:t>
            </a:r>
            <a:r>
              <a:rPr lang="el-GR" sz="2400" dirty="0" smtClean="0"/>
              <a:t>    </a:t>
            </a:r>
            <a:r>
              <a:rPr lang="el-GR" dirty="0" smtClean="0"/>
              <a:t>(δράση)</a:t>
            </a:r>
            <a:r>
              <a:rPr lang="el-GR" b="1" dirty="0" smtClean="0"/>
              <a:t>   </a:t>
            </a:r>
            <a:endParaRPr lang="en-US" b="1" baseline="-25000" dirty="0"/>
          </a:p>
        </p:txBody>
      </p:sp>
      <p:sp>
        <p:nvSpPr>
          <p:cNvPr id="10" name="9 - Ορθογώνιο"/>
          <p:cNvSpPr/>
          <p:nvPr/>
        </p:nvSpPr>
        <p:spPr>
          <a:xfrm rot="21393621">
            <a:off x="1500166" y="4071942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1500166" y="40719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1358084" y="5214156"/>
            <a:ext cx="114300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V="1">
            <a:off x="1322365" y="3749677"/>
            <a:ext cx="1223970" cy="11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1857356" y="314324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2 </a:t>
            </a:r>
            <a:r>
              <a:rPr lang="en-US" sz="2400" b="1" dirty="0" smtClean="0"/>
              <a:t> = 4N</a:t>
            </a:r>
            <a:r>
              <a:rPr lang="el-GR" sz="2400" b="1" dirty="0" smtClean="0"/>
              <a:t>    </a:t>
            </a:r>
            <a:r>
              <a:rPr lang="el-GR" sz="1400" dirty="0" smtClean="0"/>
              <a:t>(αντίδραση)</a:t>
            </a:r>
            <a:endParaRPr lang="en-US" sz="1400" baseline="-25000" dirty="0"/>
          </a:p>
        </p:txBody>
      </p:sp>
      <p:sp>
        <p:nvSpPr>
          <p:cNvPr id="21" name="1 - Τίτλος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272334" cy="71438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CC"/>
                </a:solidFill>
              </a:rPr>
              <a:t>3</a:t>
            </a:r>
            <a:r>
              <a:rPr lang="el-GR" b="1" baseline="30000" dirty="0" smtClean="0">
                <a:solidFill>
                  <a:srgbClr val="0000CC"/>
                </a:solidFill>
              </a:rPr>
              <a:t>ος</a:t>
            </a:r>
            <a:r>
              <a:rPr lang="el-GR" b="1" dirty="0" smtClean="0">
                <a:solidFill>
                  <a:srgbClr val="0000CC"/>
                </a:solidFill>
              </a:rPr>
              <a:t>   νόμος του  Νεύτωνα  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214282" y="1000108"/>
            <a:ext cx="80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Με την λέξη </a:t>
            </a:r>
            <a:r>
              <a:rPr lang="el-GR" sz="2400" b="1" dirty="0" smtClean="0">
                <a:solidFill>
                  <a:srgbClr val="FF0000"/>
                </a:solidFill>
              </a:rPr>
              <a:t>φορά </a:t>
            </a:r>
            <a:r>
              <a:rPr lang="el-GR" sz="2400" dirty="0" smtClean="0"/>
              <a:t>… εννοούμε «προς τα που» κινείται το σώμα</a:t>
            </a:r>
            <a:endParaRPr lang="en-US" sz="2400" dirty="0" smtClean="0"/>
          </a:p>
        </p:txBody>
      </p:sp>
      <p:sp>
        <p:nvSpPr>
          <p:cNvPr id="12" name="11 - Έλλειψη"/>
          <p:cNvSpPr/>
          <p:nvPr/>
        </p:nvSpPr>
        <p:spPr>
          <a:xfrm>
            <a:off x="642910" y="2943051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428596" y="3214686"/>
            <a:ext cx="64294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0" y="40005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  </a:t>
            </a:r>
            <a:r>
              <a:rPr lang="el-GR" sz="2400" b="1" dirty="0" smtClean="0">
                <a:solidFill>
                  <a:srgbClr val="FF0000"/>
                </a:solidFill>
              </a:rPr>
              <a:t>κόκκινη</a:t>
            </a:r>
            <a:r>
              <a:rPr lang="el-GR" sz="2400" dirty="0" smtClean="0"/>
              <a:t>  μπάλα και η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πράσινη</a:t>
            </a:r>
            <a:r>
              <a:rPr lang="el-GR" sz="2400" dirty="0" smtClean="0"/>
              <a:t> μπάλα   κινούνται πάνω  την </a:t>
            </a:r>
            <a:r>
              <a:rPr lang="el-GR" sz="2400" u="sng" dirty="0" smtClean="0"/>
              <a:t>ίδια</a:t>
            </a:r>
            <a:r>
              <a:rPr lang="el-GR" sz="2400" dirty="0" smtClean="0"/>
              <a:t> ευθεία </a:t>
            </a:r>
            <a:r>
              <a:rPr lang="el-GR" sz="2400" u="sng" dirty="0" smtClean="0"/>
              <a:t>διεύθυνση</a:t>
            </a:r>
            <a:endParaRPr lang="en-US" sz="2400" u="sng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1071538" y="2857496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Έλλειψη"/>
          <p:cNvSpPr/>
          <p:nvPr/>
        </p:nvSpPr>
        <p:spPr>
          <a:xfrm>
            <a:off x="5000628" y="2928934"/>
            <a:ext cx="357190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0800000">
            <a:off x="4572000" y="2857496"/>
            <a:ext cx="642942" cy="1588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1571604" y="0"/>
            <a:ext cx="5329246" cy="56040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Φορά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6027003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Όμως</a:t>
            </a:r>
            <a:r>
              <a:rPr lang="el-GR" sz="2400" dirty="0" smtClean="0"/>
              <a:t> η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πράσινη</a:t>
            </a:r>
            <a:r>
              <a:rPr lang="el-GR" sz="2400" dirty="0" smtClean="0"/>
              <a:t> μπάλα κινείται με </a:t>
            </a:r>
            <a:r>
              <a:rPr lang="el-GR" sz="2400" u="sng" dirty="0" smtClean="0"/>
              <a:t>φορά</a:t>
            </a:r>
            <a:r>
              <a:rPr lang="el-GR" sz="2400" dirty="0" smtClean="0"/>
              <a:t> προς τα αριστερά (προς τα πίσω). </a:t>
            </a:r>
            <a:endParaRPr lang="en-US" sz="2400" u="sng" dirty="0"/>
          </a:p>
        </p:txBody>
      </p:sp>
      <p:sp>
        <p:nvSpPr>
          <p:cNvPr id="16" name="15 - TextBox"/>
          <p:cNvSpPr txBox="1"/>
          <p:nvPr/>
        </p:nvSpPr>
        <p:spPr>
          <a:xfrm>
            <a:off x="0" y="521495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Όμως</a:t>
            </a:r>
            <a:r>
              <a:rPr lang="el-GR" sz="2400" dirty="0" smtClean="0"/>
              <a:t> η   </a:t>
            </a:r>
            <a:r>
              <a:rPr lang="el-GR" sz="2400" b="1" dirty="0" smtClean="0">
                <a:solidFill>
                  <a:srgbClr val="FF0000"/>
                </a:solidFill>
              </a:rPr>
              <a:t>κόκκινη</a:t>
            </a:r>
            <a:r>
              <a:rPr lang="el-GR" sz="2400" dirty="0" smtClean="0"/>
              <a:t>  μπάλα κινείται με </a:t>
            </a:r>
            <a:r>
              <a:rPr lang="el-GR" sz="2400" u="sng" dirty="0" smtClean="0"/>
              <a:t>φορά</a:t>
            </a:r>
            <a:r>
              <a:rPr lang="el-GR" sz="2400" dirty="0" smtClean="0"/>
              <a:t> προς τα δεξιά (προς τα μπροστά). 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1" grpId="0" animBg="1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272334" cy="71438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CC"/>
                </a:solidFill>
              </a:rPr>
              <a:t>3</a:t>
            </a:r>
            <a:r>
              <a:rPr lang="el-GR" b="1" baseline="30000" dirty="0" smtClean="0">
                <a:solidFill>
                  <a:srgbClr val="0000CC"/>
                </a:solidFill>
              </a:rPr>
              <a:t>ος</a:t>
            </a:r>
            <a:r>
              <a:rPr lang="el-GR" b="1" dirty="0" smtClean="0">
                <a:solidFill>
                  <a:srgbClr val="0000CC"/>
                </a:solidFill>
              </a:rPr>
              <a:t>  νόμος του  Νεύτωνα  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792961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453331" cy="538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- Τίτλος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272334" cy="71438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CC"/>
                </a:solidFill>
              </a:rPr>
              <a:t>3</a:t>
            </a:r>
            <a:r>
              <a:rPr lang="el-GR" b="1" baseline="30000" dirty="0" smtClean="0">
                <a:solidFill>
                  <a:srgbClr val="0000CC"/>
                </a:solidFill>
              </a:rPr>
              <a:t>ος</a:t>
            </a:r>
            <a:r>
              <a:rPr lang="el-GR" b="1" dirty="0" smtClean="0">
                <a:solidFill>
                  <a:srgbClr val="0000CC"/>
                </a:solidFill>
              </a:rPr>
              <a:t>  νόμος του  Νεύτωνα  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85720" y="1142984"/>
            <a:ext cx="8143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Σύμφωνα με το τρίτο νόμο του Νεύτωνα, όταν ένα σώμα (π.χ. άνθρωπος) ασκεί δύναμη σε ένα άλλο σώμα (π.χ. γαϊδουράκι). </a:t>
            </a:r>
          </a:p>
          <a:p>
            <a:endParaRPr lang="el-GR" sz="2800" dirty="0" smtClean="0"/>
          </a:p>
          <a:p>
            <a:r>
              <a:rPr lang="el-GR" sz="2800" dirty="0" smtClean="0"/>
              <a:t>Τότε την ίδια στιγμή το άλλο σώμα (π.χ. γαϊδουράκι) ασκεί ίση και αντίθετη δύναμη στο άλλο σώμα (π.χ. άνθρωπος).</a:t>
            </a:r>
            <a:endParaRPr lang="en-US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00570"/>
            <a:ext cx="624844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rot="10800000">
            <a:off x="3929058" y="5857892"/>
            <a:ext cx="1643074" cy="95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1928794" y="5786454"/>
            <a:ext cx="1571636" cy="61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000100" y="571501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l-GR" sz="2400" b="1" baseline="-25000" dirty="0" smtClean="0"/>
              <a:t>1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 = </a:t>
            </a:r>
            <a:r>
              <a:rPr lang="el-GR" sz="2400" b="1" dirty="0" smtClean="0"/>
              <a:t>50</a:t>
            </a:r>
            <a:r>
              <a:rPr lang="en-US" sz="2400" b="1" dirty="0" smtClean="0"/>
              <a:t>N</a:t>
            </a:r>
            <a:r>
              <a:rPr lang="el-GR" sz="2400" b="1" dirty="0" smtClean="0"/>
              <a:t>    </a:t>
            </a:r>
            <a:r>
              <a:rPr lang="el-GR" sz="1400" dirty="0" smtClean="0"/>
              <a:t>(δράση)</a:t>
            </a:r>
            <a:endParaRPr lang="en-US" sz="1400" baseline="-25000" dirty="0"/>
          </a:p>
        </p:txBody>
      </p:sp>
      <p:sp>
        <p:nvSpPr>
          <p:cNvPr id="18" name="17 - TextBox"/>
          <p:cNvSpPr txBox="1"/>
          <p:nvPr/>
        </p:nvSpPr>
        <p:spPr>
          <a:xfrm>
            <a:off x="3929058" y="528638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l-GR" sz="2400" b="1" baseline="-25000" dirty="0" smtClean="0"/>
              <a:t>2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 = </a:t>
            </a:r>
            <a:r>
              <a:rPr lang="el-GR" sz="2400" b="1" dirty="0" smtClean="0"/>
              <a:t>50</a:t>
            </a:r>
            <a:r>
              <a:rPr lang="en-US" sz="2400" b="1" dirty="0" smtClean="0"/>
              <a:t>N</a:t>
            </a:r>
            <a:r>
              <a:rPr lang="el-GR" sz="2400" b="1" dirty="0" smtClean="0"/>
              <a:t>    </a:t>
            </a:r>
            <a:r>
              <a:rPr lang="el-GR" sz="1400" dirty="0" smtClean="0"/>
              <a:t>(αντίδραση)</a:t>
            </a:r>
            <a:endParaRPr lang="en-US" sz="1400" baseline="-25000" dirty="0"/>
          </a:p>
        </p:txBody>
      </p:sp>
      <p:sp>
        <p:nvSpPr>
          <p:cNvPr id="19" name="1 - Τίτλος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272334" cy="71438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CC"/>
                </a:solidFill>
              </a:rPr>
              <a:t>3</a:t>
            </a:r>
            <a:r>
              <a:rPr lang="el-GR" b="1" baseline="30000" dirty="0" smtClean="0">
                <a:solidFill>
                  <a:srgbClr val="0000CC"/>
                </a:solidFill>
              </a:rPr>
              <a:t>ος</a:t>
            </a:r>
            <a:r>
              <a:rPr lang="el-GR" b="1" dirty="0" smtClean="0">
                <a:solidFill>
                  <a:srgbClr val="0000CC"/>
                </a:solidFill>
              </a:rPr>
              <a:t>  νόμος του  Νεύτωνα  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107154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Δυνάμεις από επαφή είναι οι δυνάμεις που ασκούνται όταν </a:t>
            </a:r>
            <a:r>
              <a:rPr lang="el-GR" sz="2400" u="sng" dirty="0" smtClean="0"/>
              <a:t>δύο σώματα είναι σε επαφή</a:t>
            </a:r>
            <a:r>
              <a:rPr lang="el-GR" sz="2400" dirty="0" smtClean="0"/>
              <a:t>.  Τέτοιες δυνάμεις είναι: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l-GR" sz="24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114478"/>
            <a:ext cx="3286116" cy="17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272334" cy="71438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00CC"/>
                </a:solidFill>
              </a:rPr>
              <a:t>Δυνάμεις από επαφή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501232"/>
            <a:ext cx="2000264" cy="13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TextBox"/>
          <p:cNvSpPr txBox="1"/>
          <p:nvPr/>
        </p:nvSpPr>
        <p:spPr>
          <a:xfrm>
            <a:off x="357158" y="43576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Οι δυνάμεις που ασκούνται κατά τις </a:t>
            </a:r>
            <a:r>
              <a:rPr lang="el-GR" sz="2400" u="sng" dirty="0" smtClean="0"/>
              <a:t>συγκρούσεις, σπρωξίματα…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0" y="26431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Οι δυνάμεις που ασκούν τα </a:t>
            </a:r>
            <a:r>
              <a:rPr lang="el-GR" sz="2400" u="sng" dirty="0" smtClean="0"/>
              <a:t>τεντωμένα σχοινιά </a:t>
            </a:r>
            <a:r>
              <a:rPr lang="el-GR" sz="2400" dirty="0" smtClean="0"/>
              <a:t>και τα </a:t>
            </a:r>
            <a:r>
              <a:rPr lang="el-GR" sz="2400" u="sng" dirty="0" smtClean="0"/>
              <a:t>ελατήρια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36372"/>
            <a:ext cx="2433635" cy="102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107154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Δυνάμεις από επαφή είναι οι δυνάμεις που ασκούνται όταν </a:t>
            </a:r>
            <a:r>
              <a:rPr lang="el-GR" sz="2400" u="sng" dirty="0" smtClean="0"/>
              <a:t>δύο σώματα είναι σε επαφή</a:t>
            </a:r>
            <a:r>
              <a:rPr lang="el-GR" sz="2400" dirty="0" smtClean="0"/>
              <a:t>.  Τέτοιες δυνάμεις είναι: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l-GR" sz="24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272334" cy="71438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00CC"/>
                </a:solidFill>
              </a:rPr>
              <a:t>Δυνάμεις από επαφή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0" y="264318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Η δύναμη της τριβής.</a:t>
            </a:r>
            <a:endParaRPr lang="en-US" sz="2400" dirty="0"/>
          </a:p>
        </p:txBody>
      </p:sp>
      <p:sp>
        <p:nvSpPr>
          <p:cNvPr id="17" name="16 - TextBox"/>
          <p:cNvSpPr txBox="1"/>
          <p:nvPr/>
        </p:nvSpPr>
        <p:spPr>
          <a:xfrm>
            <a:off x="0" y="4500570"/>
            <a:ext cx="4143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Οι δυνάμεις που ασκούν τα </a:t>
            </a:r>
            <a:r>
              <a:rPr lang="el-GR" sz="2400" u="sng" dirty="0" smtClean="0"/>
              <a:t>υγρά(ή</a:t>
            </a:r>
            <a:r>
              <a:rPr lang="el-GR" sz="2400" dirty="0" smtClean="0"/>
              <a:t> τα αέρια ) </a:t>
            </a:r>
            <a:r>
              <a:rPr lang="el-GR" sz="2400" u="sng" dirty="0" smtClean="0"/>
              <a:t>στα τοιχώματα του δοχείου </a:t>
            </a:r>
            <a:r>
              <a:rPr lang="el-GR" sz="2400" dirty="0" smtClean="0"/>
              <a:t>που περιέχονται.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64479"/>
            <a:ext cx="3071834" cy="40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- Ευθύγραμμο βέλος σύνδεσης"/>
          <p:cNvCxnSpPr/>
          <p:nvPr/>
        </p:nvCxnSpPr>
        <p:spPr>
          <a:xfrm>
            <a:off x="8001024" y="5072074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8001024" y="5857892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10800000">
            <a:off x="5500694" y="5072074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rot="10800000">
            <a:off x="5357818" y="6072206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107154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Δυνάμεις από απόσταση είναι οι δυνάμεις που ασκούνται όταν </a:t>
            </a:r>
            <a:r>
              <a:rPr lang="el-GR" sz="2400" u="sng" dirty="0" smtClean="0"/>
              <a:t>δύο σώματα δεν είναι σε επαφή</a:t>
            </a:r>
            <a:r>
              <a:rPr lang="el-GR" sz="2400" dirty="0" smtClean="0"/>
              <a:t>.  Τέτοιες δυνάμεις είναι: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l-GR" sz="24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272334" cy="71438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00CC"/>
                </a:solidFill>
              </a:rPr>
              <a:t>Δυνάμεις από απόσταση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42844" y="3643314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Μαγνητική δύναμη.</a:t>
            </a:r>
            <a:endParaRPr lang="en-US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0" y="26431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Βαρυτική δύναμη.</a:t>
            </a:r>
            <a:endParaRPr lang="en-US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214282" y="442913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Ηλεκτρική δύναμη.</a:t>
            </a:r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701396">
            <a:off x="5137080" y="2922927"/>
            <a:ext cx="435174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- Ευθύγραμμο βέλος σύνδεσης"/>
          <p:cNvCxnSpPr/>
          <p:nvPr/>
        </p:nvCxnSpPr>
        <p:spPr>
          <a:xfrm rot="5400000">
            <a:off x="6930248" y="3642520"/>
            <a:ext cx="1143008" cy="1444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5400000" flipH="1" flipV="1">
            <a:off x="6653226" y="5419740"/>
            <a:ext cx="1276360" cy="95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214282" y="1000108"/>
            <a:ext cx="80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Με την λέξη </a:t>
            </a:r>
            <a:r>
              <a:rPr lang="el-GR" sz="2400" b="1" dirty="0" smtClean="0">
                <a:solidFill>
                  <a:srgbClr val="FF0000"/>
                </a:solidFill>
              </a:rPr>
              <a:t>φορά </a:t>
            </a:r>
            <a:r>
              <a:rPr lang="el-GR" sz="2400" dirty="0" smtClean="0"/>
              <a:t>… εννοούμε «προς τα που» κινείται το σώμα</a:t>
            </a:r>
            <a:endParaRPr lang="en-US" sz="2400" dirty="0" smtClean="0"/>
          </a:p>
        </p:txBody>
      </p:sp>
      <p:sp>
        <p:nvSpPr>
          <p:cNvPr id="12" name="11 - Έλλειψη"/>
          <p:cNvSpPr/>
          <p:nvPr/>
        </p:nvSpPr>
        <p:spPr>
          <a:xfrm>
            <a:off x="642910" y="2943051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428596" y="3214686"/>
            <a:ext cx="64294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0" y="43576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  </a:t>
            </a:r>
            <a:r>
              <a:rPr lang="el-GR" sz="2400" b="1" dirty="0" smtClean="0">
                <a:solidFill>
                  <a:srgbClr val="FF0000"/>
                </a:solidFill>
              </a:rPr>
              <a:t>κόκκινη</a:t>
            </a:r>
            <a:r>
              <a:rPr lang="el-GR" sz="2400" dirty="0" smtClean="0"/>
              <a:t>  μπάλα και η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πράσινη</a:t>
            </a:r>
            <a:r>
              <a:rPr lang="el-GR" sz="2400" dirty="0" smtClean="0"/>
              <a:t> μπάλα    έχουν την </a:t>
            </a:r>
            <a:r>
              <a:rPr lang="el-GR" sz="2400" u="sng" dirty="0" smtClean="0"/>
              <a:t>ίδια</a:t>
            </a:r>
            <a:r>
              <a:rPr lang="el-GR" sz="2400" dirty="0" smtClean="0"/>
              <a:t> </a:t>
            </a:r>
            <a:r>
              <a:rPr lang="el-GR" sz="2400" u="sng" dirty="0" smtClean="0"/>
              <a:t>διεύθυνση</a:t>
            </a:r>
            <a:r>
              <a:rPr lang="el-GR" sz="2400" dirty="0" smtClean="0"/>
              <a:t>…  αλλά </a:t>
            </a:r>
            <a:r>
              <a:rPr lang="el-GR" sz="2400" u="sng" dirty="0" smtClean="0"/>
              <a:t>διαφορετικές φορές</a:t>
            </a:r>
            <a:r>
              <a:rPr lang="el-GR" sz="2400" dirty="0" smtClean="0"/>
              <a:t>. Μάλιστα εδώ οι φορές είναι αντίθετες.</a:t>
            </a:r>
            <a:endParaRPr lang="en-US" sz="2400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1071538" y="2857496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Έλλειψη"/>
          <p:cNvSpPr/>
          <p:nvPr/>
        </p:nvSpPr>
        <p:spPr>
          <a:xfrm>
            <a:off x="5000628" y="2928934"/>
            <a:ext cx="357190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0800000">
            <a:off x="4572000" y="2857496"/>
            <a:ext cx="642942" cy="1588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1571604" y="0"/>
            <a:ext cx="5329246" cy="56040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Φορά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214282" y="642918"/>
            <a:ext cx="80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Με την λέξη </a:t>
            </a:r>
            <a:r>
              <a:rPr lang="el-GR" sz="2400" b="1" dirty="0" smtClean="0">
                <a:solidFill>
                  <a:srgbClr val="FF0000"/>
                </a:solidFill>
              </a:rPr>
              <a:t>φορά </a:t>
            </a:r>
            <a:r>
              <a:rPr lang="el-GR" sz="2400" dirty="0" smtClean="0"/>
              <a:t>… εννοούμε «προς τα που» κινείται το σώμα</a:t>
            </a:r>
            <a:endParaRPr lang="en-US" sz="2400" dirty="0" smtClean="0"/>
          </a:p>
        </p:txBody>
      </p:sp>
      <p:sp>
        <p:nvSpPr>
          <p:cNvPr id="14" name="13 - TextBox"/>
          <p:cNvSpPr txBox="1"/>
          <p:nvPr/>
        </p:nvSpPr>
        <p:spPr>
          <a:xfrm>
            <a:off x="0" y="42862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  </a:t>
            </a:r>
            <a:r>
              <a:rPr lang="el-GR" sz="2400" b="1" dirty="0" smtClean="0">
                <a:solidFill>
                  <a:srgbClr val="FF0000"/>
                </a:solidFill>
              </a:rPr>
              <a:t>κόκκινη</a:t>
            </a:r>
            <a:r>
              <a:rPr lang="el-GR" sz="2400" dirty="0" smtClean="0"/>
              <a:t>  μπάλα και η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πράσινη</a:t>
            </a:r>
            <a:r>
              <a:rPr lang="el-GR" sz="2400" dirty="0" smtClean="0"/>
              <a:t> μπάλα    κινούνται σε κυκλική τροχιά </a:t>
            </a:r>
            <a:endParaRPr lang="en-US" sz="2400" u="sng" dirty="0"/>
          </a:p>
        </p:txBody>
      </p:sp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1571604" y="0"/>
            <a:ext cx="5329246" cy="56040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Φορά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5857892"/>
            <a:ext cx="950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Όμως</a:t>
            </a:r>
            <a:r>
              <a:rPr lang="el-GR" sz="2400" dirty="0" smtClean="0"/>
              <a:t> η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πράσινη</a:t>
            </a:r>
            <a:r>
              <a:rPr lang="el-GR" sz="2400" dirty="0" smtClean="0"/>
              <a:t> μπάλα κινείται με </a:t>
            </a:r>
            <a:r>
              <a:rPr lang="el-GR" sz="2400" u="sng" dirty="0" smtClean="0"/>
              <a:t>φορά</a:t>
            </a:r>
            <a:r>
              <a:rPr lang="el-GR" sz="2400" dirty="0" smtClean="0"/>
              <a:t> προς τα </a:t>
            </a:r>
            <a:r>
              <a:rPr lang="el-GR" sz="2400" u="sng" dirty="0" smtClean="0"/>
              <a:t>αριστερά</a:t>
            </a:r>
            <a:r>
              <a:rPr lang="el-GR" sz="2400" dirty="0" smtClean="0"/>
              <a:t> (αριστερόστροφα). </a:t>
            </a:r>
            <a:endParaRPr lang="en-US" sz="2400" u="sng" dirty="0"/>
          </a:p>
        </p:txBody>
      </p:sp>
      <p:sp>
        <p:nvSpPr>
          <p:cNvPr id="16" name="15 - TextBox"/>
          <p:cNvSpPr txBox="1"/>
          <p:nvPr/>
        </p:nvSpPr>
        <p:spPr>
          <a:xfrm>
            <a:off x="0" y="485776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Όμως</a:t>
            </a:r>
            <a:r>
              <a:rPr lang="el-GR" sz="2400" dirty="0" smtClean="0"/>
              <a:t> η   </a:t>
            </a:r>
            <a:r>
              <a:rPr lang="el-GR" sz="2400" b="1" dirty="0" smtClean="0">
                <a:solidFill>
                  <a:srgbClr val="FF0000"/>
                </a:solidFill>
              </a:rPr>
              <a:t>κόκκινη</a:t>
            </a:r>
            <a:r>
              <a:rPr lang="el-GR" sz="2400" dirty="0" smtClean="0"/>
              <a:t>  μπάλα κινείται με </a:t>
            </a:r>
            <a:r>
              <a:rPr lang="el-GR" sz="2400" u="sng" dirty="0" smtClean="0"/>
              <a:t>φορά</a:t>
            </a:r>
            <a:r>
              <a:rPr lang="el-GR" sz="2400" dirty="0" smtClean="0"/>
              <a:t> προς τα </a:t>
            </a:r>
            <a:r>
              <a:rPr lang="el-GR" sz="2400" u="sng" dirty="0" smtClean="0"/>
              <a:t>δεξιά</a:t>
            </a:r>
            <a:r>
              <a:rPr lang="el-GR" sz="2400" dirty="0" smtClean="0"/>
              <a:t> (δεξιόστροφα). </a:t>
            </a:r>
            <a:endParaRPr lang="en-US" sz="2400" u="sng" dirty="0"/>
          </a:p>
        </p:txBody>
      </p:sp>
      <p:sp>
        <p:nvSpPr>
          <p:cNvPr id="17" name="16 - Έλλειψη"/>
          <p:cNvSpPr/>
          <p:nvPr/>
        </p:nvSpPr>
        <p:spPr>
          <a:xfrm>
            <a:off x="3357554" y="1928802"/>
            <a:ext cx="2428892" cy="2000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Έλλειψη"/>
          <p:cNvSpPr/>
          <p:nvPr/>
        </p:nvSpPr>
        <p:spPr>
          <a:xfrm flipV="1">
            <a:off x="3929058" y="1714488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19 - Ευθύγραμμο βέλος σύνδεσης"/>
          <p:cNvCxnSpPr>
            <a:stCxn id="23" idx="4"/>
          </p:cNvCxnSpPr>
          <p:nvPr/>
        </p:nvCxnSpPr>
        <p:spPr>
          <a:xfrm rot="16200000" flipV="1">
            <a:off x="5625711" y="2375289"/>
            <a:ext cx="500066" cy="17859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Έλλειψη"/>
          <p:cNvSpPr/>
          <p:nvPr/>
        </p:nvSpPr>
        <p:spPr>
          <a:xfrm flipV="1">
            <a:off x="5786446" y="2714620"/>
            <a:ext cx="357190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>
            <a:off x="4214810" y="1785926"/>
            <a:ext cx="428628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214282" y="1000108"/>
            <a:ext cx="807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Με την λέξη </a:t>
            </a:r>
            <a:r>
              <a:rPr lang="el-GR" sz="2400" b="1" dirty="0" smtClean="0">
                <a:solidFill>
                  <a:srgbClr val="FF0000"/>
                </a:solidFill>
              </a:rPr>
              <a:t>κατεύθυνση</a:t>
            </a:r>
            <a:r>
              <a:rPr lang="el-GR" sz="2400" dirty="0" smtClean="0"/>
              <a:t>… εννοούμε την </a:t>
            </a:r>
            <a:r>
              <a:rPr lang="el-GR" sz="2400" b="1" u="sng" dirty="0" smtClean="0">
                <a:solidFill>
                  <a:srgbClr val="FF0000"/>
                </a:solidFill>
              </a:rPr>
              <a:t>διεύθυνση</a:t>
            </a:r>
            <a:r>
              <a:rPr lang="el-GR" sz="2400" dirty="0" smtClean="0"/>
              <a:t>  </a:t>
            </a:r>
            <a:r>
              <a:rPr lang="el-GR" sz="2400" b="1" u="sng" dirty="0" smtClean="0">
                <a:solidFill>
                  <a:srgbClr val="FF0000"/>
                </a:solidFill>
              </a:rPr>
              <a:t>και</a:t>
            </a:r>
            <a:r>
              <a:rPr lang="el-GR" sz="2400" dirty="0" smtClean="0"/>
              <a:t> την </a:t>
            </a:r>
            <a:r>
              <a:rPr lang="el-GR" sz="2400" b="1" u="sng" dirty="0" smtClean="0">
                <a:solidFill>
                  <a:srgbClr val="FF0000"/>
                </a:solidFill>
              </a:rPr>
              <a:t>φορά</a:t>
            </a:r>
            <a:r>
              <a:rPr lang="el-GR" sz="2400" dirty="0" smtClean="0"/>
              <a:t> που έχει ένα σώμα που κινείται.</a:t>
            </a:r>
            <a:endParaRPr lang="en-US" sz="2400" dirty="0" smtClean="0"/>
          </a:p>
        </p:txBody>
      </p:sp>
      <p:sp>
        <p:nvSpPr>
          <p:cNvPr id="12" name="11 - Έλλειψη"/>
          <p:cNvSpPr/>
          <p:nvPr/>
        </p:nvSpPr>
        <p:spPr>
          <a:xfrm>
            <a:off x="642910" y="2943051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428596" y="3214686"/>
            <a:ext cx="64294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0" y="43576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  </a:t>
            </a:r>
            <a:r>
              <a:rPr lang="el-GR" sz="2400" b="1" dirty="0" smtClean="0">
                <a:solidFill>
                  <a:srgbClr val="FF0000"/>
                </a:solidFill>
              </a:rPr>
              <a:t>κόκκινη</a:t>
            </a:r>
            <a:r>
              <a:rPr lang="el-GR" sz="2400" dirty="0" smtClean="0"/>
              <a:t>  μπάλα κινείται σε ευθεία διεύθυνση με φορά προς τα δεξιά. </a:t>
            </a:r>
            <a:endParaRPr lang="en-US" sz="2400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1071538" y="2857496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Έλλειψη"/>
          <p:cNvSpPr/>
          <p:nvPr/>
        </p:nvSpPr>
        <p:spPr>
          <a:xfrm>
            <a:off x="5000628" y="2928934"/>
            <a:ext cx="357190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0800000">
            <a:off x="4572000" y="2857496"/>
            <a:ext cx="642942" cy="1588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1571604" y="0"/>
            <a:ext cx="5329246" cy="56040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Κατεύθυνση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5657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πράσινη</a:t>
            </a:r>
            <a:r>
              <a:rPr lang="el-GR" sz="2400" dirty="0" smtClean="0"/>
              <a:t>   μπάλα κινείται σε ευθεία διεύθυνση με φορά προς τα αριστερά..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1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214282" y="1000108"/>
            <a:ext cx="8072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ΠΡΟΣΟΧΗ!!  Ένα σώμα που κινείται , έχει </a:t>
            </a:r>
            <a:r>
              <a:rPr lang="el-GR" sz="2400" u="sng" dirty="0" smtClean="0">
                <a:solidFill>
                  <a:srgbClr val="FF0000"/>
                </a:solidFill>
              </a:rPr>
              <a:t>σταθερή κατεύθυνση </a:t>
            </a:r>
            <a:r>
              <a:rPr lang="el-GR" sz="2400" dirty="0" smtClean="0"/>
              <a:t>όταν: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Κινείται πάνω σε ευθεία γραμμή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Έχει σταθερή φορά</a:t>
            </a:r>
          </a:p>
          <a:p>
            <a:pPr marL="457200" indent="-457200"/>
            <a:endParaRPr lang="en-US" sz="2400" dirty="0" smtClean="0"/>
          </a:p>
        </p:txBody>
      </p:sp>
      <p:sp>
        <p:nvSpPr>
          <p:cNvPr id="12" name="11 - Έλλειψη"/>
          <p:cNvSpPr/>
          <p:nvPr/>
        </p:nvSpPr>
        <p:spPr>
          <a:xfrm>
            <a:off x="2214546" y="6086323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2000232" y="6357958"/>
            <a:ext cx="642942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0" y="47863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  </a:t>
            </a:r>
            <a:r>
              <a:rPr lang="el-GR" sz="2400" b="1" dirty="0" smtClean="0">
                <a:solidFill>
                  <a:srgbClr val="FF0000"/>
                </a:solidFill>
              </a:rPr>
              <a:t>κόκκινη</a:t>
            </a:r>
            <a:r>
              <a:rPr lang="el-GR" sz="2400" dirty="0" smtClean="0"/>
              <a:t>  μπάλα κινείται σε ευθεία γραμμή με σταθερή  φορά προς τα δεξιά, άρα η </a:t>
            </a:r>
            <a:r>
              <a:rPr lang="el-GR" sz="2400" u="sng" dirty="0" smtClean="0"/>
              <a:t>κατεύθυνσή της είναι σταθερή </a:t>
            </a:r>
            <a:endParaRPr lang="en-US" sz="2400" u="sng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2643174" y="6000768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1571604" y="0"/>
            <a:ext cx="5329246" cy="56040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Κατεύθυνση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143108" y="435769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Παράδειγμα:</a:t>
            </a:r>
            <a:endParaRPr lang="el-GR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214282" y="1000108"/>
            <a:ext cx="8072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ΠΡΟΣΟΧΗ!!  Ένα σώμα που κινείται ,  </a:t>
            </a:r>
            <a:r>
              <a:rPr lang="el-GR" sz="2400" u="sng" dirty="0" smtClean="0">
                <a:solidFill>
                  <a:srgbClr val="FF0000"/>
                </a:solidFill>
              </a:rPr>
              <a:t>μεταβάλλει την κατεύθυνση </a:t>
            </a:r>
            <a:r>
              <a:rPr lang="el-GR" sz="2400" dirty="0" smtClean="0">
                <a:solidFill>
                  <a:srgbClr val="FF0000"/>
                </a:solidFill>
              </a:rPr>
              <a:t>όταν: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Δεν κινείται πάνω σε ευθεία γραμμή</a:t>
            </a:r>
          </a:p>
          <a:p>
            <a:pPr marL="457200" indent="-457200">
              <a:buAutoNum type="arabicPeriod"/>
            </a:pPr>
            <a:r>
              <a:rPr lang="el-GR" sz="2400" dirty="0" smtClean="0"/>
              <a:t>Κινείται πάνω σε ευθεία γραμμή αλλά η φορά του μεταβάλλεται καθώς κινείται.</a:t>
            </a:r>
          </a:p>
          <a:p>
            <a:pPr marL="457200" indent="-457200"/>
            <a:endParaRPr lang="el-GR" sz="2400" dirty="0" smtClean="0"/>
          </a:p>
          <a:p>
            <a:pPr marL="457200" indent="-457200"/>
            <a:endParaRPr lang="en-US" sz="2400" dirty="0" smtClean="0"/>
          </a:p>
        </p:txBody>
      </p:sp>
      <p:sp>
        <p:nvSpPr>
          <p:cNvPr id="14" name="13 - TextBox"/>
          <p:cNvSpPr txBox="1"/>
          <p:nvPr/>
        </p:nvSpPr>
        <p:spPr>
          <a:xfrm>
            <a:off x="0" y="4786322"/>
            <a:ext cx="550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  </a:t>
            </a:r>
            <a:r>
              <a:rPr lang="el-GR" sz="2400" b="1" dirty="0" smtClean="0">
                <a:solidFill>
                  <a:srgbClr val="FF0000"/>
                </a:solidFill>
              </a:rPr>
              <a:t>κόκκινη</a:t>
            </a:r>
            <a:r>
              <a:rPr lang="el-GR" sz="2400" dirty="0" smtClean="0"/>
              <a:t>  μπάλα δεν κινείται σε ευθεία γραμμή  , άρα η </a:t>
            </a:r>
            <a:r>
              <a:rPr lang="el-GR" sz="2400" u="sng" dirty="0" smtClean="0"/>
              <a:t>κατεύθυνσή της μεταβάλλεται</a:t>
            </a:r>
            <a:endParaRPr lang="en-US" sz="2400" u="sng" dirty="0"/>
          </a:p>
        </p:txBody>
      </p:sp>
      <p:sp>
        <p:nvSpPr>
          <p:cNvPr id="24" name="1 - Τίτλος"/>
          <p:cNvSpPr>
            <a:spLocks noGrp="1"/>
          </p:cNvSpPr>
          <p:nvPr>
            <p:ph type="title"/>
          </p:nvPr>
        </p:nvSpPr>
        <p:spPr>
          <a:xfrm>
            <a:off x="1571604" y="0"/>
            <a:ext cx="5329246" cy="56040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Κατεύθυνση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143108" y="435769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Παράδειγμα:</a:t>
            </a:r>
            <a:endParaRPr lang="el-GR" sz="2400" b="1" u="sng" dirty="0"/>
          </a:p>
        </p:txBody>
      </p:sp>
      <p:sp>
        <p:nvSpPr>
          <p:cNvPr id="9" name="8 - Έλλειψη"/>
          <p:cNvSpPr/>
          <p:nvPr/>
        </p:nvSpPr>
        <p:spPr>
          <a:xfrm>
            <a:off x="6858016" y="4857736"/>
            <a:ext cx="2428892" cy="2000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Έλλειψη"/>
          <p:cNvSpPr/>
          <p:nvPr/>
        </p:nvSpPr>
        <p:spPr>
          <a:xfrm flipV="1">
            <a:off x="7429520" y="4643422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6200000" flipV="1">
            <a:off x="9126173" y="5304223"/>
            <a:ext cx="500066" cy="17859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7715272" y="4714860"/>
            <a:ext cx="428628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90041">
            <a:off x="5394195" y="1433543"/>
            <a:ext cx="435174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14282" y="571480"/>
            <a:ext cx="600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Εμπειρικός  ορισμός της δύναμης:    </a:t>
            </a:r>
          </a:p>
          <a:p>
            <a:endParaRPr lang="el-GR" sz="2800" dirty="0" smtClean="0"/>
          </a:p>
          <a:p>
            <a:r>
              <a:rPr lang="el-GR" sz="2800" u="sng" dirty="0" smtClean="0"/>
              <a:t>παράδειγμα</a:t>
            </a:r>
            <a:r>
              <a:rPr lang="el-GR" sz="2800" dirty="0" smtClean="0"/>
              <a:t>  όταν χτυπάμε το χέρι μας στο τραπέζι ..… λέμε ότι το χέρι μας </a:t>
            </a:r>
            <a:r>
              <a:rPr lang="el-GR" sz="2800" b="1" u="sng" dirty="0" smtClean="0"/>
              <a:t>άσκησε</a:t>
            </a:r>
            <a:r>
              <a:rPr lang="el-GR" sz="2800" u="sng" dirty="0" smtClean="0"/>
              <a:t> μια δύναμη </a:t>
            </a:r>
            <a:r>
              <a:rPr lang="el-GR" sz="2800" dirty="0" smtClean="0"/>
              <a:t>στο τραπέζι.</a:t>
            </a:r>
          </a:p>
          <a:p>
            <a:endParaRPr lang="el-GR" sz="2800" u="sng" dirty="0" smtClean="0"/>
          </a:p>
          <a:p>
            <a:r>
              <a:rPr lang="el-GR" sz="2800" u="sng" dirty="0" smtClean="0"/>
              <a:t>παράδειγμα  </a:t>
            </a:r>
            <a:r>
              <a:rPr lang="el-GR" sz="2800" dirty="0" smtClean="0"/>
              <a:t>αν έχω δυο  μαγνήτες  τότε ο ένας μαγνήτης </a:t>
            </a:r>
            <a:r>
              <a:rPr lang="el-GR" sz="2800" b="1" u="sng" dirty="0" smtClean="0"/>
              <a:t>ασκεί</a:t>
            </a:r>
            <a:r>
              <a:rPr lang="el-GR" sz="2800" u="sng" dirty="0" smtClean="0"/>
              <a:t> δύναμη </a:t>
            </a:r>
            <a:r>
              <a:rPr lang="el-GR" sz="2800" dirty="0" smtClean="0"/>
              <a:t>στον άλλο μαγνήτη.</a:t>
            </a:r>
            <a:r>
              <a:rPr lang="en-US" sz="2800" dirty="0" smtClean="0"/>
              <a:t>     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714612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Δύναμη</a:t>
            </a:r>
            <a:endParaRPr 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929198"/>
            <a:ext cx="34004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1269</Words>
  <PresentationFormat>Προβολή στην οθόνη (4:3)</PresentationFormat>
  <Paragraphs>169</Paragraphs>
  <Slides>35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 Εισαγωγή στις δυνάμεις</vt:lpstr>
      <vt:lpstr>Διεύθυνση</vt:lpstr>
      <vt:lpstr>Φορά</vt:lpstr>
      <vt:lpstr>Φορά</vt:lpstr>
      <vt:lpstr>Φορά</vt:lpstr>
      <vt:lpstr>Κατεύθυνση</vt:lpstr>
      <vt:lpstr>Κατεύθυνση</vt:lpstr>
      <vt:lpstr>Κατεύθυνση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Δύναμη</vt:lpstr>
      <vt:lpstr>Διαφάνεια 23</vt:lpstr>
      <vt:lpstr>Διαφάνεια 24</vt:lpstr>
      <vt:lpstr>Διαφάνεια 25</vt:lpstr>
      <vt:lpstr>3ος   νόμος του  Νεύτωνα  </vt:lpstr>
      <vt:lpstr>3ος   νόμος του  Νεύτωνα  </vt:lpstr>
      <vt:lpstr>3ος   νόμος του  Νεύτωνα  </vt:lpstr>
      <vt:lpstr>3ος   νόμος του  Νεύτωνα  </vt:lpstr>
      <vt:lpstr>3ος  νόμος του  Νεύτωνα  </vt:lpstr>
      <vt:lpstr>3ος  νόμος του  Νεύτωνα  </vt:lpstr>
      <vt:lpstr>3ος  νόμος του  Νεύτωνα  </vt:lpstr>
      <vt:lpstr>Δυνάμεις από επαφή</vt:lpstr>
      <vt:lpstr>Δυνάμεις από επαφή</vt:lpstr>
      <vt:lpstr>Δυνάμεις από απόσταση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ΜΑΖΑ       -     ΒΑΡΟΣ (ή ΒΑΡΥΤΗΤΑ)</dc:title>
  <dc:creator>Panorea</dc:creator>
  <cp:lastModifiedBy>hp pc</cp:lastModifiedBy>
  <cp:revision>418</cp:revision>
  <dcterms:created xsi:type="dcterms:W3CDTF">2020-04-07T16:42:53Z</dcterms:created>
  <dcterms:modified xsi:type="dcterms:W3CDTF">2022-11-23T21:38:19Z</dcterms:modified>
</cp:coreProperties>
</file>