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50" r:id="rId2"/>
    <p:sldId id="319" r:id="rId3"/>
    <p:sldId id="323" r:id="rId4"/>
    <p:sldId id="324" r:id="rId5"/>
    <p:sldId id="327" r:id="rId6"/>
    <p:sldId id="349" r:id="rId7"/>
    <p:sldId id="347" r:id="rId8"/>
    <p:sldId id="348" r:id="rId9"/>
    <p:sldId id="264" r:id="rId10"/>
    <p:sldId id="346" r:id="rId11"/>
    <p:sldId id="265" r:id="rId12"/>
    <p:sldId id="290" r:id="rId13"/>
    <p:sldId id="293" r:id="rId14"/>
    <p:sldId id="294" r:id="rId15"/>
    <p:sldId id="330" r:id="rId16"/>
    <p:sldId id="351" r:id="rId17"/>
    <p:sldId id="295" r:id="rId18"/>
    <p:sldId id="328" r:id="rId19"/>
    <p:sldId id="329" r:id="rId20"/>
    <p:sldId id="313" r:id="rId21"/>
    <p:sldId id="337" r:id="rId22"/>
    <p:sldId id="314" r:id="rId23"/>
    <p:sldId id="312" r:id="rId24"/>
    <p:sldId id="316" r:id="rId25"/>
    <p:sldId id="317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596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57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8EBB-6634-4F9F-A5FB-D7AD14450A43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09E0-38E4-43D8-92D4-486EF6EBA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1214414" y="3286124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928662" y="3571876"/>
            <a:ext cx="64294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1643042" y="314324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500166" y="785794"/>
            <a:ext cx="6643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ένα σώμα στη φυσική κινείται</a:t>
            </a:r>
            <a:r>
              <a:rPr lang="en-US" dirty="0" smtClean="0"/>
              <a:t>, </a:t>
            </a:r>
            <a:r>
              <a:rPr lang="el-GR" dirty="0" smtClean="0"/>
              <a:t> για να δηλώσω προς  τα που κινείται το σώμα σχεδιάζω ένα τόξο που δείχνει </a:t>
            </a:r>
            <a:r>
              <a:rPr lang="en-US" dirty="0" smtClean="0"/>
              <a:t>“</a:t>
            </a:r>
            <a:r>
              <a:rPr lang="el-GR" dirty="0" smtClean="0"/>
              <a:t>προς τα πού» κινείται το σώμα.</a:t>
            </a:r>
          </a:p>
          <a:p>
            <a:r>
              <a:rPr lang="el-GR" dirty="0" smtClean="0"/>
              <a:t>Συνήθως πάνω από το βελάκι,  βάζω το σύμβολο της ταχύτητας </a:t>
            </a:r>
            <a:r>
              <a:rPr lang="en-US" dirty="0" smtClean="0"/>
              <a:t>u </a:t>
            </a:r>
            <a:r>
              <a:rPr lang="el-GR" dirty="0" smtClean="0"/>
              <a:t>ή  το σύμβολο της μετατόπισης το Δ</a:t>
            </a:r>
            <a:r>
              <a:rPr lang="en-US" dirty="0" smtClean="0"/>
              <a:t>x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1785918" y="278605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2857488" y="457200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ή</a:t>
            </a:r>
            <a:endParaRPr lang="el-GR" dirty="0"/>
          </a:p>
        </p:txBody>
      </p:sp>
      <p:sp>
        <p:nvSpPr>
          <p:cNvPr id="12" name="11 - Έλλειψη"/>
          <p:cNvSpPr/>
          <p:nvPr/>
        </p:nvSpPr>
        <p:spPr>
          <a:xfrm>
            <a:off x="1214414" y="5643578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928662" y="5929330"/>
            <a:ext cx="64294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1643042" y="550070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1714480" y="507207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x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1285852" y="1785926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Ο άνθρωπος μέσω του τεντωμένου σχοινιού ασκεί  δύναμη στο κουτί    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857496"/>
            <a:ext cx="5519763" cy="3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785786" y="5643578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Άρα η δύναμη είναι μια αλληλεπίδραση ……</a:t>
            </a:r>
            <a:r>
              <a:rPr lang="el-GR" sz="2800" u="sng" dirty="0" smtClean="0"/>
              <a:t>μεταξύ δυο σωμάτων</a:t>
            </a:r>
            <a:r>
              <a:rPr lang="el-GR" sz="2800" dirty="0" smtClean="0"/>
              <a:t>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857224" y="1285860"/>
            <a:ext cx="6000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Τα υλικά σώματα (γη, κουτιά, ζώα κ.α.) …και όχι μόνο …. έχουν την ιδιότητα να </a:t>
            </a:r>
            <a:r>
              <a:rPr lang="el-GR" sz="2800" u="sng" dirty="0" smtClean="0"/>
              <a:t>ασκούν</a:t>
            </a:r>
            <a:r>
              <a:rPr lang="el-GR" sz="2800" dirty="0" smtClean="0"/>
              <a:t> δύναμη το ένα στο άλλο. Δηλαδή να αλληλεπιδρούν..</a:t>
            </a:r>
            <a:endParaRPr lang="en-US" sz="28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500438"/>
            <a:ext cx="2733681" cy="1720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282" y="1142984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Την </a:t>
            </a:r>
            <a:r>
              <a:rPr lang="el-GR" sz="2400" u="sng" dirty="0" smtClean="0"/>
              <a:t>δύναμη</a:t>
            </a:r>
            <a:r>
              <a:rPr lang="el-GR" sz="2400" dirty="0" smtClean="0"/>
              <a:t> την συμβολίζουμε με ένα </a:t>
            </a:r>
            <a:r>
              <a:rPr lang="el-GR" sz="2400" u="sng" dirty="0" smtClean="0"/>
              <a:t>βέλος</a:t>
            </a:r>
            <a:r>
              <a:rPr lang="el-GR" sz="2400" dirty="0" smtClean="0"/>
              <a:t> τα σχήματα. </a:t>
            </a:r>
          </a:p>
          <a:p>
            <a:endParaRPr lang="el-GR" sz="2400" dirty="0" smtClean="0"/>
          </a:p>
          <a:p>
            <a:r>
              <a:rPr lang="el-GR" sz="2400" dirty="0" smtClean="0"/>
              <a:t>Το βέλος δείχνει την κατεύθυνση στην οποία ασκείται η δύναμη.</a:t>
            </a:r>
          </a:p>
          <a:p>
            <a:endParaRPr lang="el-GR" sz="2400" u="sng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478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Συμβολισμός δύναμης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786190"/>
            <a:ext cx="2591320" cy="250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6786578" y="3643314"/>
            <a:ext cx="2071702" cy="2702496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6858015" y="5704732"/>
            <a:ext cx="1035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7500958" y="4714884"/>
            <a:ext cx="1812739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7786710" y="414338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111" y="3929066"/>
            <a:ext cx="71484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929066"/>
            <a:ext cx="71484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21 - Ορθογώνιο"/>
          <p:cNvSpPr/>
          <p:nvPr/>
        </p:nvSpPr>
        <p:spPr>
          <a:xfrm>
            <a:off x="2000232" y="3857628"/>
            <a:ext cx="571504" cy="1000132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928662" y="1142984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1. Μπορεί το </a:t>
            </a:r>
            <a:r>
              <a:rPr lang="el-GR" sz="2400" u="sng" dirty="0" smtClean="0"/>
              <a:t>σώμα</a:t>
            </a:r>
            <a:r>
              <a:rPr lang="el-GR" sz="2400" dirty="0" smtClean="0"/>
              <a:t> που δέχεται την δύναμη να </a:t>
            </a:r>
            <a:r>
              <a:rPr lang="el-GR" sz="2400" u="sng" dirty="0" smtClean="0"/>
              <a:t>μεταβάλλει το μέτρο   της  ταχύτητάς του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Όταν ασκείται δύναμη σε ένα  σώμα τότε :</a:t>
            </a: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642910" y="4845336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2071670" y="48453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857224" y="484533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214546" y="47738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215206" y="484533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7572396" y="48453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202526"/>
            <a:ext cx="285752" cy="441052"/>
          </a:xfrm>
          <a:prstGeom prst="rect">
            <a:avLst/>
          </a:prstGeom>
          <a:noFill/>
        </p:spPr>
      </p:pic>
      <p:sp>
        <p:nvSpPr>
          <p:cNvPr id="18" name="17 - Ορθογώνιο"/>
          <p:cNvSpPr/>
          <p:nvPr/>
        </p:nvSpPr>
        <p:spPr>
          <a:xfrm>
            <a:off x="7000892" y="5131088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 =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1785918" y="520252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5131088"/>
            <a:ext cx="318655" cy="457201"/>
          </a:xfrm>
          <a:prstGeom prst="rect">
            <a:avLst/>
          </a:prstGeom>
          <a:noFill/>
        </p:spPr>
      </p:pic>
      <p:cxnSp>
        <p:nvCxnSpPr>
          <p:cNvPr id="11" name="10 - Ευθύγραμμο βέλος σύνδεσης"/>
          <p:cNvCxnSpPr/>
          <p:nvPr/>
        </p:nvCxnSpPr>
        <p:spPr>
          <a:xfrm>
            <a:off x="2000232" y="4286256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000232" y="378619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7500958" y="3857628"/>
            <a:ext cx="571504" cy="1000132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15272" y="47738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7500958" y="4286256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7572396" y="357187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642910" y="1428736"/>
            <a:ext cx="7500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Παράδειγμα:   Στην παρακάτω εικόνα ο άνθρωπος ασκεί μια δύναμη </a:t>
            </a:r>
            <a:r>
              <a:rPr lang="en-US" sz="2400" dirty="0" smtClean="0"/>
              <a:t> F</a:t>
            </a:r>
            <a:r>
              <a:rPr lang="el-GR" sz="2400" dirty="0" smtClean="0"/>
              <a:t> στο ροζ κουτί. Έτσι το ροζ κουτί </a:t>
            </a:r>
            <a:r>
              <a:rPr lang="el-GR" sz="2400" u="sng" dirty="0" smtClean="0"/>
              <a:t>μεταβάλει το μέτρο της  ταχύτητάς  του </a:t>
            </a:r>
            <a:r>
              <a:rPr lang="el-GR" sz="2400" dirty="0" smtClean="0"/>
              <a:t>από  2</a:t>
            </a:r>
            <a:r>
              <a:rPr lang="en-US" sz="2400" dirty="0" smtClean="0"/>
              <a:t>m/s</a:t>
            </a:r>
            <a:r>
              <a:rPr lang="el-GR" sz="2400" dirty="0" smtClean="0"/>
              <a:t>       στο σημείο Α</a:t>
            </a:r>
            <a:r>
              <a:rPr lang="en-US" sz="2400" dirty="0" smtClean="0"/>
              <a:t>,  </a:t>
            </a:r>
            <a:r>
              <a:rPr lang="el-GR" sz="2400" dirty="0" smtClean="0"/>
              <a:t>σε </a:t>
            </a:r>
            <a:r>
              <a:rPr lang="en-US" sz="2400" dirty="0" smtClean="0"/>
              <a:t> 4m/s</a:t>
            </a:r>
            <a:r>
              <a:rPr lang="el-GR" sz="2400" dirty="0" smtClean="0"/>
              <a:t> στο σημείο Β.   </a:t>
            </a:r>
            <a:endParaRPr lang="en-US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Όταν ασκείται δύναμη σε ένα  σώμα τότε :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111" y="4572008"/>
            <a:ext cx="71484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572008"/>
            <a:ext cx="71484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30 - Ορθογώνιο"/>
          <p:cNvSpPr/>
          <p:nvPr/>
        </p:nvSpPr>
        <p:spPr>
          <a:xfrm>
            <a:off x="2000232" y="4500570"/>
            <a:ext cx="571504" cy="1000132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642910" y="5488278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2071670" y="54882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33 - Έλλειψη"/>
          <p:cNvSpPr/>
          <p:nvPr/>
        </p:nvSpPr>
        <p:spPr>
          <a:xfrm>
            <a:off x="857224" y="548827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Έλλειψη"/>
          <p:cNvSpPr/>
          <p:nvPr/>
        </p:nvSpPr>
        <p:spPr>
          <a:xfrm>
            <a:off x="2214546" y="54168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Έλλειψη"/>
          <p:cNvSpPr/>
          <p:nvPr/>
        </p:nvSpPr>
        <p:spPr>
          <a:xfrm>
            <a:off x="7215206" y="548827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7572396" y="54882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845468"/>
            <a:ext cx="285752" cy="441052"/>
          </a:xfrm>
          <a:prstGeom prst="rect">
            <a:avLst/>
          </a:prstGeom>
          <a:noFill/>
        </p:spPr>
      </p:pic>
      <p:sp>
        <p:nvSpPr>
          <p:cNvPr id="39" name="38 - Ορθογώνιο"/>
          <p:cNvSpPr/>
          <p:nvPr/>
        </p:nvSpPr>
        <p:spPr>
          <a:xfrm>
            <a:off x="7000892" y="5774030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 =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85918" y="5845468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5774030"/>
            <a:ext cx="318655" cy="457201"/>
          </a:xfrm>
          <a:prstGeom prst="rect">
            <a:avLst/>
          </a:prstGeom>
          <a:noFill/>
        </p:spPr>
      </p:pic>
      <p:cxnSp>
        <p:nvCxnSpPr>
          <p:cNvPr id="42" name="41 - Ευθύγραμμο βέλος σύνδεσης"/>
          <p:cNvCxnSpPr/>
          <p:nvPr/>
        </p:nvCxnSpPr>
        <p:spPr>
          <a:xfrm>
            <a:off x="2214546" y="492919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2357422" y="450057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endParaRPr lang="en-US" sz="24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7500958" y="4500570"/>
            <a:ext cx="571504" cy="1000132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7715272" y="54168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7929586" y="4857760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7715272" y="442913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456108" y="3740618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TextBox"/>
          <p:cNvSpPr txBox="1"/>
          <p:nvPr/>
        </p:nvSpPr>
        <p:spPr>
          <a:xfrm>
            <a:off x="2928926" y="457200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3071802" y="4500569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4400231" y="2454736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44 - TextBox"/>
          <p:cNvSpPr txBox="1"/>
          <p:nvPr/>
        </p:nvSpPr>
        <p:spPr>
          <a:xfrm>
            <a:off x="4873049" y="3286125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7242424" y="2526173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53 - TextBox"/>
          <p:cNvSpPr txBox="1"/>
          <p:nvPr/>
        </p:nvSpPr>
        <p:spPr>
          <a:xfrm>
            <a:off x="7730569" y="3438525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8186445" y="429998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56 - TextBox"/>
          <p:cNvSpPr txBox="1"/>
          <p:nvPr/>
        </p:nvSpPr>
        <p:spPr>
          <a:xfrm>
            <a:off x="8659263" y="51313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6971999" y="5871617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59 - TextBox"/>
          <p:cNvSpPr txBox="1"/>
          <p:nvPr/>
        </p:nvSpPr>
        <p:spPr>
          <a:xfrm>
            <a:off x="7444817" y="67030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2928926" y="2928934"/>
            <a:ext cx="5767754" cy="3636498"/>
          </a:xfrm>
          <a:custGeom>
            <a:avLst/>
            <a:gdLst>
              <a:gd name="connsiteX0" fmla="*/ 0 w 5767754"/>
              <a:gd name="connsiteY0" fmla="*/ 1526345 h 3636498"/>
              <a:gd name="connsiteX1" fmla="*/ 1969477 w 5767754"/>
              <a:gd name="connsiteY1" fmla="*/ 189914 h 3636498"/>
              <a:gd name="connsiteX2" fmla="*/ 4881489 w 5767754"/>
              <a:gd name="connsiteY2" fmla="*/ 386861 h 3636498"/>
              <a:gd name="connsiteX3" fmla="*/ 5711483 w 5767754"/>
              <a:gd name="connsiteY3" fmla="*/ 2131255 h 3636498"/>
              <a:gd name="connsiteX4" fmla="*/ 4543864 w 5767754"/>
              <a:gd name="connsiteY4" fmla="*/ 3636498 h 3636498"/>
              <a:gd name="connsiteX5" fmla="*/ 4543864 w 5767754"/>
              <a:gd name="connsiteY5" fmla="*/ 3636498 h 36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7754" h="3636498">
                <a:moveTo>
                  <a:pt x="0" y="1526345"/>
                </a:moveTo>
                <a:cubicBezTo>
                  <a:pt x="577948" y="953086"/>
                  <a:pt x="1155896" y="379828"/>
                  <a:pt x="1969477" y="189914"/>
                </a:cubicBezTo>
                <a:cubicBezTo>
                  <a:pt x="2783058" y="0"/>
                  <a:pt x="4257821" y="63304"/>
                  <a:pt x="4881489" y="386861"/>
                </a:cubicBezTo>
                <a:cubicBezTo>
                  <a:pt x="5505157" y="710418"/>
                  <a:pt x="5767754" y="1589649"/>
                  <a:pt x="5711483" y="2131255"/>
                </a:cubicBezTo>
                <a:cubicBezTo>
                  <a:pt x="5655212" y="2672861"/>
                  <a:pt x="4543864" y="3636498"/>
                  <a:pt x="4543864" y="3636498"/>
                </a:cubicBezTo>
                <a:lnTo>
                  <a:pt x="4543864" y="363649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428596" y="571480"/>
            <a:ext cx="9072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2. Όταν ασκείται δύναμη σε ένα σώμα, τότε μπορεί να μεταβάλλεται η κατεύθυνση κίνησης του σώματος.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214686"/>
            <a:ext cx="428628" cy="544028"/>
          </a:xfrm>
          <a:prstGeom prst="rect">
            <a:avLst/>
          </a:prstGeom>
          <a:noFill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3357562"/>
            <a:ext cx="428628" cy="544028"/>
          </a:xfrm>
          <a:prstGeom prst="rect">
            <a:avLst/>
          </a:prstGeom>
          <a:noFill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4429132"/>
            <a:ext cx="428628" cy="544028"/>
          </a:xfrm>
          <a:prstGeom prst="rect">
            <a:avLst/>
          </a:prstGeom>
          <a:noFill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4714884"/>
            <a:ext cx="428628" cy="544028"/>
          </a:xfrm>
          <a:prstGeom prst="rect">
            <a:avLst/>
          </a:prstGeom>
          <a:noFill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6286520"/>
            <a:ext cx="428628" cy="544028"/>
          </a:xfrm>
          <a:prstGeom prst="rect">
            <a:avLst/>
          </a:prstGeom>
          <a:noFill/>
        </p:spPr>
      </p:pic>
      <p:sp>
        <p:nvSpPr>
          <p:cNvPr id="23" name="22 - Ορθογώνιο"/>
          <p:cNvSpPr/>
          <p:nvPr/>
        </p:nvSpPr>
        <p:spPr>
          <a:xfrm>
            <a:off x="571472" y="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Όταν ασκείται δύναμη σε ένα  σώμα τότε :</a:t>
            </a:r>
          </a:p>
        </p:txBody>
      </p:sp>
      <p:sp>
        <p:nvSpPr>
          <p:cNvPr id="22" name="21 - Ορθογώνιο"/>
          <p:cNvSpPr/>
          <p:nvPr/>
        </p:nvSpPr>
        <p:spPr>
          <a:xfrm>
            <a:off x="642910" y="2285992"/>
            <a:ext cx="37862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 Παράδειγμα στο το ποντίκι ασκείται μια δύναμη και το </a:t>
            </a:r>
            <a:r>
              <a:rPr lang="el-GR" i="1" u="sng" dirty="0" smtClean="0"/>
              <a:t>μέτρο της ταχύτητας </a:t>
            </a:r>
            <a:r>
              <a:rPr lang="el-GR" i="1" dirty="0" smtClean="0"/>
              <a:t>μένει </a:t>
            </a:r>
            <a:r>
              <a:rPr lang="el-GR" i="1" u="sng" dirty="0" smtClean="0"/>
              <a:t>σταθερό</a:t>
            </a:r>
            <a:r>
              <a:rPr lang="el-GR" i="1" dirty="0" smtClean="0"/>
              <a:t>, αλλά η </a:t>
            </a:r>
            <a:r>
              <a:rPr lang="el-GR" i="1" u="sng" dirty="0" smtClean="0"/>
              <a:t>κατεύθυνση  </a:t>
            </a:r>
            <a:r>
              <a:rPr lang="el-GR" i="1" dirty="0" smtClean="0"/>
              <a:t>του ποντικιού </a:t>
            </a:r>
            <a:r>
              <a:rPr lang="el-GR" i="1" u="sng" dirty="0" smtClean="0"/>
              <a:t>μεταβάλλεται</a:t>
            </a:r>
            <a:endParaRPr lang="el-GR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5072066" y="2643182"/>
            <a:ext cx="1000132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  <p:bldP spid="54" grpId="0"/>
      <p:bldP spid="57" grpId="0"/>
      <p:bldP spid="60" grpId="0"/>
      <p:bldP spid="62" grpId="0" animBg="1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456108" y="3740618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TextBox"/>
          <p:cNvSpPr txBox="1"/>
          <p:nvPr/>
        </p:nvSpPr>
        <p:spPr>
          <a:xfrm>
            <a:off x="2928926" y="457200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3071802" y="4500569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4400231" y="2454736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44 - TextBox"/>
          <p:cNvSpPr txBox="1"/>
          <p:nvPr/>
        </p:nvSpPr>
        <p:spPr>
          <a:xfrm>
            <a:off x="4873049" y="3286125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7242424" y="2526173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53 - TextBox"/>
          <p:cNvSpPr txBox="1"/>
          <p:nvPr/>
        </p:nvSpPr>
        <p:spPr>
          <a:xfrm>
            <a:off x="7730569" y="3438525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8186445" y="429998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56 - TextBox"/>
          <p:cNvSpPr txBox="1"/>
          <p:nvPr/>
        </p:nvSpPr>
        <p:spPr>
          <a:xfrm>
            <a:off x="8659263" y="51313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6971999" y="5871617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59 - TextBox"/>
          <p:cNvSpPr txBox="1"/>
          <p:nvPr/>
        </p:nvSpPr>
        <p:spPr>
          <a:xfrm>
            <a:off x="7444817" y="67030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2928926" y="2928934"/>
            <a:ext cx="5767754" cy="3636498"/>
          </a:xfrm>
          <a:custGeom>
            <a:avLst/>
            <a:gdLst>
              <a:gd name="connsiteX0" fmla="*/ 0 w 5767754"/>
              <a:gd name="connsiteY0" fmla="*/ 1526345 h 3636498"/>
              <a:gd name="connsiteX1" fmla="*/ 1969477 w 5767754"/>
              <a:gd name="connsiteY1" fmla="*/ 189914 h 3636498"/>
              <a:gd name="connsiteX2" fmla="*/ 4881489 w 5767754"/>
              <a:gd name="connsiteY2" fmla="*/ 386861 h 3636498"/>
              <a:gd name="connsiteX3" fmla="*/ 5711483 w 5767754"/>
              <a:gd name="connsiteY3" fmla="*/ 2131255 h 3636498"/>
              <a:gd name="connsiteX4" fmla="*/ 4543864 w 5767754"/>
              <a:gd name="connsiteY4" fmla="*/ 3636498 h 3636498"/>
              <a:gd name="connsiteX5" fmla="*/ 4543864 w 5767754"/>
              <a:gd name="connsiteY5" fmla="*/ 3636498 h 36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7754" h="3636498">
                <a:moveTo>
                  <a:pt x="0" y="1526345"/>
                </a:moveTo>
                <a:cubicBezTo>
                  <a:pt x="577948" y="953086"/>
                  <a:pt x="1155896" y="379828"/>
                  <a:pt x="1969477" y="189914"/>
                </a:cubicBezTo>
                <a:cubicBezTo>
                  <a:pt x="2783058" y="0"/>
                  <a:pt x="4257821" y="63304"/>
                  <a:pt x="4881489" y="386861"/>
                </a:cubicBezTo>
                <a:cubicBezTo>
                  <a:pt x="5505157" y="710418"/>
                  <a:pt x="5767754" y="1589649"/>
                  <a:pt x="5711483" y="2131255"/>
                </a:cubicBezTo>
                <a:cubicBezTo>
                  <a:pt x="5655212" y="2672861"/>
                  <a:pt x="4543864" y="3636498"/>
                  <a:pt x="4543864" y="3636498"/>
                </a:cubicBezTo>
                <a:lnTo>
                  <a:pt x="4543864" y="363649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1374" y="571480"/>
            <a:ext cx="9072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Όταν </a:t>
            </a:r>
            <a:r>
              <a:rPr lang="el-GR" sz="2400" i="1" dirty="0" smtClean="0"/>
              <a:t>ασκείται δύναμη σε ένα σώμα, τότε μπορεί να μεταβάλλεται η κατεύθυνση κίνησης του </a:t>
            </a:r>
            <a:r>
              <a:rPr lang="el-GR" sz="2400" i="1" dirty="0" smtClean="0"/>
              <a:t>σώματος και το μέτρο της ταχύτητάς του.</a:t>
            </a:r>
            <a:endParaRPr lang="el-GR" sz="2400" i="1" dirty="0" smtClean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3357562"/>
            <a:ext cx="428628" cy="544028"/>
          </a:xfrm>
          <a:prstGeom prst="rect">
            <a:avLst/>
          </a:prstGeom>
          <a:noFill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4429132"/>
            <a:ext cx="428628" cy="544028"/>
          </a:xfrm>
          <a:prstGeom prst="rect">
            <a:avLst/>
          </a:prstGeom>
          <a:noFill/>
        </p:spPr>
      </p:pic>
      <p:sp>
        <p:nvSpPr>
          <p:cNvPr id="23" name="22 - Ορθογώνιο"/>
          <p:cNvSpPr/>
          <p:nvPr/>
        </p:nvSpPr>
        <p:spPr>
          <a:xfrm>
            <a:off x="428596" y="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Όταν ασκείται δύναμη σε ένα  σώμα τότε :</a:t>
            </a:r>
          </a:p>
        </p:txBody>
      </p:sp>
      <p:sp>
        <p:nvSpPr>
          <p:cNvPr id="22" name="21 - Ορθογώνιο"/>
          <p:cNvSpPr/>
          <p:nvPr/>
        </p:nvSpPr>
        <p:spPr>
          <a:xfrm>
            <a:off x="642910" y="2285992"/>
            <a:ext cx="37862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 Παράδειγμα στο το ποντίκι ασκείται μια </a:t>
            </a:r>
            <a:r>
              <a:rPr lang="el-GR" i="1" dirty="0" smtClean="0"/>
              <a:t>δύναμη, </a:t>
            </a:r>
            <a:r>
              <a:rPr lang="el-GR" i="1" dirty="0" smtClean="0"/>
              <a:t>και μεταβάλλεται και η </a:t>
            </a:r>
            <a:r>
              <a:rPr lang="el-GR" i="1" u="sng" dirty="0" smtClean="0"/>
              <a:t>κατεύθυνση  και η </a:t>
            </a:r>
            <a:r>
              <a:rPr lang="el-GR" i="1" u="sng" dirty="0" err="1" smtClean="0"/>
              <a:t>ταχήτητα</a:t>
            </a:r>
            <a:r>
              <a:rPr lang="el-GR" i="1" u="sng" dirty="0" smtClean="0"/>
              <a:t> </a:t>
            </a:r>
            <a:r>
              <a:rPr lang="el-GR" i="1" dirty="0" smtClean="0"/>
              <a:t>του </a:t>
            </a:r>
            <a:r>
              <a:rPr lang="el-GR" i="1" dirty="0" smtClean="0"/>
              <a:t>ποντικιού </a:t>
            </a:r>
            <a:r>
              <a:rPr lang="el-GR" i="1" u="sng" dirty="0" smtClean="0"/>
              <a:t>μεταβάλλεται</a:t>
            </a:r>
            <a:endParaRPr lang="el-GR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5072066" y="2643182"/>
            <a:ext cx="1000132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429000"/>
            <a:ext cx="428628" cy="661578"/>
          </a:xfrm>
          <a:prstGeom prst="rect">
            <a:avLst/>
          </a:prstGeom>
          <a:noFill/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1234" y="4857760"/>
            <a:ext cx="368445" cy="5286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  <p:bldP spid="54" grpId="0"/>
      <p:bldP spid="57" grpId="0"/>
      <p:bldP spid="60" grpId="0"/>
      <p:bldP spid="62" grpId="0" animBg="1"/>
      <p:bldP spid="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407373">
            <a:off x="616550" y="5189304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928662" y="1142984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3. Μπορεί το </a:t>
            </a:r>
            <a:r>
              <a:rPr lang="el-GR" sz="2400" u="sng" dirty="0" smtClean="0"/>
              <a:t>σώμα</a:t>
            </a:r>
            <a:r>
              <a:rPr lang="el-GR" sz="2400" dirty="0" smtClean="0"/>
              <a:t> που δέχεται την δύναμη να </a:t>
            </a:r>
            <a:r>
              <a:rPr lang="el-GR" sz="2400" u="sng" dirty="0" smtClean="0"/>
              <a:t>παραμορφωθεί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Όταν ασκείται δύναμη σε ένα  σώμα τότε :</a:t>
            </a:r>
          </a:p>
        </p:txBody>
      </p:sp>
      <p:sp>
        <p:nvSpPr>
          <p:cNvPr id="30" name="29 - Ορθογώνιο"/>
          <p:cNvSpPr/>
          <p:nvPr/>
        </p:nvSpPr>
        <p:spPr>
          <a:xfrm>
            <a:off x="71406" y="6119602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4192941"/>
            <a:ext cx="3929058" cy="2665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 rot="5400000" flipH="1" flipV="1">
            <a:off x="1214416" y="4357696"/>
            <a:ext cx="1928825" cy="16430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214282" y="3643314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u="sng" dirty="0" smtClean="0"/>
              <a:t>ξύλο</a:t>
            </a:r>
            <a:r>
              <a:rPr lang="el-GR" dirty="0" smtClean="0"/>
              <a:t> θα </a:t>
            </a:r>
            <a:r>
              <a:rPr lang="el-GR" u="sng" dirty="0" smtClean="0"/>
              <a:t>παραμορφωθεί</a:t>
            </a:r>
            <a:r>
              <a:rPr lang="el-GR" dirty="0" smtClean="0"/>
              <a:t>, από την δύναμη που δέχεται από την πινέζα</a:t>
            </a:r>
            <a:endParaRPr lang="en-US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>
            <a:off x="6143636" y="4643446"/>
            <a:ext cx="92869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V="1">
            <a:off x="5929322" y="3643314"/>
            <a:ext cx="1143008" cy="1000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1000894" y="6357164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5572100" y="2857496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u="sng" dirty="0" smtClean="0"/>
              <a:t>ελατήριο </a:t>
            </a:r>
            <a:r>
              <a:rPr lang="el-GR" dirty="0" smtClean="0"/>
              <a:t>θα </a:t>
            </a:r>
            <a:r>
              <a:rPr lang="el-GR" u="sng" dirty="0" smtClean="0"/>
              <a:t>παραμορφωθεί</a:t>
            </a:r>
            <a:r>
              <a:rPr lang="el-GR" dirty="0" smtClean="0"/>
              <a:t>, από την δύναμη που δέχεται από το κίτρινο κουτί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84161"/>
            <a:ext cx="4786346" cy="647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642910" y="0"/>
            <a:ext cx="42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Αποτελέσματα δύναμης</a:t>
            </a:r>
            <a:endParaRPr lang="en-US" sz="3200" b="1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7572396" y="4357694"/>
            <a:ext cx="78581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7643834" y="5143512"/>
            <a:ext cx="78581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>
            <a:off x="7358082" y="3571876"/>
            <a:ext cx="78581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>
            <a:off x="7715272" y="5500702"/>
            <a:ext cx="78581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7643834" y="5857892"/>
            <a:ext cx="78581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7572396" y="4857760"/>
            <a:ext cx="78581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>
            <a:off x="7143768" y="3071810"/>
            <a:ext cx="78581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0" y="2214554"/>
            <a:ext cx="3857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αέρας </a:t>
            </a:r>
            <a:r>
              <a:rPr lang="el-GR" sz="2400" b="1" dirty="0" smtClean="0"/>
              <a:t>ασκεί</a:t>
            </a:r>
            <a:r>
              <a:rPr lang="el-GR" sz="2400" dirty="0" smtClean="0"/>
              <a:t> δύναμη στα πανιά της βάρκας.  </a:t>
            </a:r>
          </a:p>
          <a:p>
            <a:r>
              <a:rPr lang="el-GR" sz="2400" dirty="0" smtClean="0"/>
              <a:t>Τα πανιά </a:t>
            </a:r>
            <a:r>
              <a:rPr lang="el-GR" sz="2400" u="sng" dirty="0" smtClean="0"/>
              <a:t>παραμορφώνονται</a:t>
            </a:r>
            <a:r>
              <a:rPr lang="el-GR" sz="2400" dirty="0" smtClean="0"/>
              <a:t>… αλλά </a:t>
            </a:r>
            <a:r>
              <a:rPr lang="el-GR" sz="2400" u="sng" dirty="0" smtClean="0"/>
              <a:t>μεταβάλλεται και η ταχύτητα </a:t>
            </a:r>
            <a:r>
              <a:rPr lang="el-GR" sz="2400" dirty="0" smtClean="0"/>
              <a:t>των πανιών.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0" y="1000108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1. Μπορεί το </a:t>
            </a:r>
            <a:r>
              <a:rPr lang="el-GR" u="sng" dirty="0" smtClean="0"/>
              <a:t>σώμα</a:t>
            </a:r>
            <a:r>
              <a:rPr lang="el-GR" dirty="0" smtClean="0"/>
              <a:t> που δέχεται την δύναμη να </a:t>
            </a:r>
            <a:r>
              <a:rPr lang="el-GR" u="sng" dirty="0" smtClean="0"/>
              <a:t>μεταβάλλει  την τιμή της  ταχύτητάς του.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2928934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3. Μπορεί το </a:t>
            </a:r>
            <a:r>
              <a:rPr lang="el-GR" u="sng" dirty="0" smtClean="0"/>
              <a:t>σώμα</a:t>
            </a:r>
            <a:r>
              <a:rPr lang="el-GR" dirty="0" smtClean="0"/>
              <a:t> που δέχεται την δύναμη να </a:t>
            </a:r>
            <a:r>
              <a:rPr lang="el-GR" u="sng" dirty="0" smtClean="0"/>
              <a:t>παραμορφωθεί.</a:t>
            </a:r>
            <a:endParaRPr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030478"/>
            <a:ext cx="2827522" cy="282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216" y="4847186"/>
            <a:ext cx="456157" cy="46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142" y="4132806"/>
            <a:ext cx="456157" cy="46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>
            <a:stCxn id="13" idx="3"/>
          </p:cNvCxnSpPr>
          <p:nvPr/>
        </p:nvCxnSpPr>
        <p:spPr>
          <a:xfrm>
            <a:off x="7141299" y="4366658"/>
            <a:ext cx="472537" cy="19477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2266" y="5775880"/>
            <a:ext cx="456157" cy="46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16 - Ευθύγραμμο βέλος σύνδεσης"/>
          <p:cNvCxnSpPr/>
          <p:nvPr/>
        </p:nvCxnSpPr>
        <p:spPr>
          <a:xfrm rot="10800000" flipV="1">
            <a:off x="6256515" y="6061632"/>
            <a:ext cx="456157" cy="28575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Ορθογώνιο"/>
          <p:cNvSpPr/>
          <p:nvPr/>
        </p:nvSpPr>
        <p:spPr>
          <a:xfrm>
            <a:off x="428596" y="285728"/>
            <a:ext cx="6500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Συνοψίζοντας: Όταν </a:t>
            </a:r>
            <a:r>
              <a:rPr lang="el-GR" sz="2000" b="1" dirty="0" smtClean="0"/>
              <a:t>ασκείται δύναμη σε ένα  σώμα τότε :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0" y="1928802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2. Μπορεί το </a:t>
            </a:r>
            <a:r>
              <a:rPr lang="el-GR" u="sng" dirty="0" smtClean="0"/>
              <a:t>σώμα</a:t>
            </a:r>
            <a:r>
              <a:rPr lang="el-GR" dirty="0" smtClean="0"/>
              <a:t> που δέχεται την δύναμη να </a:t>
            </a:r>
            <a:r>
              <a:rPr lang="el-GR" u="sng" dirty="0" smtClean="0"/>
              <a:t>μεταβάλλει  την κατεύθυνσή του.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142844" y="4071942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3. </a:t>
            </a:r>
            <a:r>
              <a:rPr lang="el-GR" dirty="0" smtClean="0"/>
              <a:t>Μπορεί το </a:t>
            </a:r>
            <a:r>
              <a:rPr lang="el-GR" u="sng" dirty="0" smtClean="0"/>
              <a:t>σώμα</a:t>
            </a:r>
            <a:r>
              <a:rPr lang="el-GR" dirty="0" smtClean="0"/>
              <a:t> που δέχεται την δύναμη να </a:t>
            </a:r>
            <a:r>
              <a:rPr lang="el-GR" u="sng" dirty="0" smtClean="0"/>
              <a:t>παραμένει ακίνητο.</a:t>
            </a:r>
            <a:endParaRPr lang="en-US" dirty="0"/>
          </a:p>
        </p:txBody>
      </p:sp>
      <p:sp>
        <p:nvSpPr>
          <p:cNvPr id="19" name="18 - TextBox"/>
          <p:cNvSpPr txBox="1"/>
          <p:nvPr/>
        </p:nvSpPr>
        <p:spPr>
          <a:xfrm>
            <a:off x="214282" y="4929198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3. </a:t>
            </a:r>
            <a:r>
              <a:rPr lang="el-GR" dirty="0" smtClean="0"/>
              <a:t>Μπορεί το </a:t>
            </a:r>
            <a:r>
              <a:rPr lang="el-GR" u="sng" dirty="0" smtClean="0"/>
              <a:t>σώμα</a:t>
            </a:r>
            <a:r>
              <a:rPr lang="el-GR" dirty="0" smtClean="0"/>
              <a:t> που δέχεται την </a:t>
            </a:r>
            <a:r>
              <a:rPr lang="el-GR" dirty="0" smtClean="0"/>
              <a:t>δύναμη να μεταβάλλει την  κατεύθυνση του και το μέτρο της  ταχύτητας  ή να μεταβάλλει ταχύτητα και να παραμορφώνεται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λέξη </a:t>
            </a:r>
            <a:r>
              <a:rPr lang="el-GR" sz="2400" b="1" dirty="0" smtClean="0">
                <a:solidFill>
                  <a:srgbClr val="FF0000"/>
                </a:solidFill>
              </a:rPr>
              <a:t>διεύθυνση</a:t>
            </a:r>
            <a:r>
              <a:rPr lang="el-GR" sz="2400" dirty="0" smtClean="0"/>
              <a:t> κίνησης …εννοούμε την γραμμή πάνω στην οποία κινείται ένα σώμα..</a:t>
            </a:r>
            <a:endParaRPr lang="en-US" sz="2400" dirty="0" smtClean="0"/>
          </a:p>
        </p:txBody>
      </p:sp>
      <p:sp>
        <p:nvSpPr>
          <p:cNvPr id="12" name="11 - Έλλειψη"/>
          <p:cNvSpPr/>
          <p:nvPr/>
        </p:nvSpPr>
        <p:spPr>
          <a:xfrm>
            <a:off x="642910" y="3371679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28596" y="3643314"/>
            <a:ext cx="64294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214414" y="4714884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κόκκινη  μπάλα   κινείτε πάνω σε ευθεία γραμμή  ….. Άρα η </a:t>
            </a:r>
            <a:r>
              <a:rPr lang="el-GR" sz="2400" b="1" dirty="0" smtClean="0">
                <a:solidFill>
                  <a:srgbClr val="FF0000"/>
                </a:solidFill>
              </a:rPr>
              <a:t>διεύθυνση</a:t>
            </a:r>
            <a:r>
              <a:rPr lang="el-GR" sz="2400" dirty="0" smtClean="0"/>
              <a:t> κίνησης της μπάλας είναι η ευθεία.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071538" y="328612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Έλλειψη"/>
          <p:cNvSpPr/>
          <p:nvPr/>
        </p:nvSpPr>
        <p:spPr>
          <a:xfrm>
            <a:off x="5000628" y="3357562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5429256" y="328612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Διεύθυνση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1285852" y="29289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  <p:sp>
        <p:nvSpPr>
          <p:cNvPr id="15" name="14 - Ορθογώνιο"/>
          <p:cNvSpPr/>
          <p:nvPr/>
        </p:nvSpPr>
        <p:spPr>
          <a:xfrm>
            <a:off x="5572132" y="29289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1" grpId="0" animBg="1"/>
      <p:bldP spid="10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243398"/>
            <a:ext cx="1688597" cy="2614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Επεξήγηση με σύννεφο"/>
          <p:cNvSpPr/>
          <p:nvPr/>
        </p:nvSpPr>
        <p:spPr>
          <a:xfrm>
            <a:off x="642910" y="357166"/>
            <a:ext cx="5072098" cy="4071966"/>
          </a:xfrm>
          <a:prstGeom prst="cloudCallout">
            <a:avLst>
              <a:gd name="adj1" fmla="val 72089"/>
              <a:gd name="adj2" fmla="val 531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571604" y="1071546"/>
            <a:ext cx="3071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Την δύναμη που ασκείται σε ένα σώμα , μπορούμε να την μετρήσουμε …… .Άρα η δύναμη είναι φυσικό μέγεθος.</a:t>
            </a:r>
            <a:endParaRPr lang="en-US" sz="2400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4786314" y="500042"/>
            <a:ext cx="3686172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Δύναμη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79003"/>
            <a:ext cx="3857620" cy="1278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243398"/>
            <a:ext cx="1688597" cy="2614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Επεξήγηση με σύννεφο"/>
          <p:cNvSpPr/>
          <p:nvPr/>
        </p:nvSpPr>
        <p:spPr>
          <a:xfrm>
            <a:off x="642910" y="357166"/>
            <a:ext cx="5072098" cy="4071966"/>
          </a:xfrm>
          <a:prstGeom prst="cloudCallout">
            <a:avLst>
              <a:gd name="adj1" fmla="val 72089"/>
              <a:gd name="adj2" fmla="val 531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643042" y="1571612"/>
            <a:ext cx="3071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όργανο με το οποίο μετράμε την δύναμη …είναι το </a:t>
            </a:r>
            <a:r>
              <a:rPr lang="el-GR" sz="2400" b="1" dirty="0" smtClean="0"/>
              <a:t>δυναμόμετρο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4786314" y="500042"/>
            <a:ext cx="3686172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Δύναμη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79003"/>
            <a:ext cx="3857620" cy="1278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πεξήγηση με σύννεφο"/>
          <p:cNvSpPr/>
          <p:nvPr/>
        </p:nvSpPr>
        <p:spPr>
          <a:xfrm>
            <a:off x="6072198" y="642918"/>
            <a:ext cx="3286148" cy="3214710"/>
          </a:xfrm>
          <a:prstGeom prst="cloudCallout">
            <a:avLst>
              <a:gd name="adj1" fmla="val -824"/>
              <a:gd name="adj2" fmla="val 804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6572264" y="1214422"/>
            <a:ext cx="22145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Η </a:t>
            </a:r>
            <a:r>
              <a:rPr lang="el-GR" sz="2400" b="1" u="sng" dirty="0" smtClean="0"/>
              <a:t>δύναμη</a:t>
            </a:r>
            <a:r>
              <a:rPr lang="el-GR" sz="2400" b="1" dirty="0" smtClean="0"/>
              <a:t> έχει </a:t>
            </a:r>
            <a:r>
              <a:rPr lang="el-GR" sz="2400" b="1" u="sng" dirty="0" smtClean="0">
                <a:solidFill>
                  <a:srgbClr val="FF0000"/>
                </a:solidFill>
              </a:rPr>
              <a:t>μονάδα μέτρησης </a:t>
            </a:r>
            <a:r>
              <a:rPr lang="el-GR" sz="2400" b="1" dirty="0" smtClean="0"/>
              <a:t>τα </a:t>
            </a:r>
            <a:r>
              <a:rPr lang="el-GR" sz="2400" b="1" dirty="0" err="1" smtClean="0"/>
              <a:t>νιούτον</a:t>
            </a:r>
            <a:r>
              <a:rPr lang="el-GR" sz="2400" b="1" dirty="0" smtClean="0"/>
              <a:t> (Ν) </a:t>
            </a:r>
            <a:r>
              <a:rPr lang="en-US" sz="2400" b="1" dirty="0" smtClean="0"/>
              <a:t>- Newton</a:t>
            </a:r>
            <a:endParaRPr lang="en-US" sz="24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285852" y="1643050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40  Ν</a:t>
            </a:r>
            <a:endParaRPr lang="en-US" sz="36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3643306" y="471488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9</a:t>
            </a:r>
            <a:r>
              <a:rPr lang="en-US" sz="3600" b="1" dirty="0" smtClean="0"/>
              <a:t> </a:t>
            </a:r>
            <a:r>
              <a:rPr lang="el-GR" sz="3600" b="1" dirty="0" smtClean="0"/>
              <a:t> Ν</a:t>
            </a:r>
            <a:endParaRPr lang="en-US" sz="3600" b="1" dirty="0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4000496" y="4714884"/>
            <a:ext cx="857256" cy="714380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πεξήγηση με σύννεφο"/>
          <p:cNvSpPr/>
          <p:nvPr/>
        </p:nvSpPr>
        <p:spPr>
          <a:xfrm>
            <a:off x="1928794" y="1643050"/>
            <a:ext cx="866780" cy="581028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28596" y="2500306"/>
            <a:ext cx="5429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Ν είναι μονάδα μέτρησης (ή μονάδα) της δύναμης</a:t>
            </a:r>
            <a:endParaRPr lang="en-US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4429124" y="1142984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40Ν</a:t>
            </a:r>
            <a:endParaRPr lang="en-US" sz="3200" b="1" dirty="0"/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6041" y="4786322"/>
            <a:ext cx="1337959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1 - Τίτλος"/>
          <p:cNvSpPr txBox="1">
            <a:spLocks/>
          </p:cNvSpPr>
          <p:nvPr/>
        </p:nvSpPr>
        <p:spPr>
          <a:xfrm>
            <a:off x="785786" y="0"/>
            <a:ext cx="3686172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Δύναμη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500166" y="5572140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Ν είναι μονάδα μέτρησης (ή μονάδα) της δύναμης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786" y="0"/>
            <a:ext cx="3686172" cy="725470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Δύναμη</a:t>
            </a:r>
            <a:endParaRPr lang="en-US" sz="36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1214414" y="2357430"/>
            <a:ext cx="172515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N   =</a:t>
            </a:r>
            <a:endParaRPr lang="en-US" sz="6600" dirty="0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4429124" y="2928934"/>
            <a:ext cx="185738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2928926" y="2357430"/>
            <a:ext cx="154721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Kg  </a:t>
            </a:r>
            <a:r>
              <a:rPr lang="en-US" sz="6600" baseline="30000" dirty="0" smtClean="0"/>
              <a:t>.</a:t>
            </a:r>
            <a:endParaRPr lang="en-US" sz="6600" baseline="30000" dirty="0"/>
          </a:p>
        </p:txBody>
      </p:sp>
      <p:sp>
        <p:nvSpPr>
          <p:cNvPr id="9" name="8 - TextBox"/>
          <p:cNvSpPr txBox="1"/>
          <p:nvPr/>
        </p:nvSpPr>
        <p:spPr>
          <a:xfrm>
            <a:off x="4929190" y="1928802"/>
            <a:ext cx="8611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m</a:t>
            </a:r>
            <a:endParaRPr lang="en-US" sz="6600" dirty="0"/>
          </a:p>
        </p:txBody>
      </p:sp>
      <p:sp>
        <p:nvSpPr>
          <p:cNvPr id="10" name="9 - TextBox"/>
          <p:cNvSpPr txBox="1"/>
          <p:nvPr/>
        </p:nvSpPr>
        <p:spPr>
          <a:xfrm>
            <a:off x="4857752" y="2928934"/>
            <a:ext cx="8018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s</a:t>
            </a:r>
            <a:r>
              <a:rPr lang="en-US" sz="6600" baseline="30000" dirty="0" smtClean="0"/>
              <a:t>2</a:t>
            </a:r>
            <a:endParaRPr lang="en-US" sz="66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85720" y="1428736"/>
            <a:ext cx="81439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Ερώτηση 1 </a:t>
            </a:r>
          </a:p>
          <a:p>
            <a:r>
              <a:rPr lang="el-GR" sz="2800" dirty="0" smtClean="0"/>
              <a:t>Τι σημαίνει ότι ένα σώμα δέχεται δύναμη 5Ν  ;</a:t>
            </a:r>
          </a:p>
          <a:p>
            <a:endParaRPr lang="el-GR" sz="2800" dirty="0" smtClean="0"/>
          </a:p>
          <a:p>
            <a:r>
              <a:rPr lang="el-GR" sz="2800" u="sng" dirty="0" smtClean="0"/>
              <a:t>Απάντηση</a:t>
            </a:r>
            <a:r>
              <a:rPr lang="en-US" sz="2800" dirty="0" smtClean="0"/>
              <a:t> </a:t>
            </a:r>
            <a:endParaRPr lang="el-GR" sz="2800" dirty="0" smtClean="0"/>
          </a:p>
          <a:p>
            <a:r>
              <a:rPr lang="el-GR" sz="2800" dirty="0" smtClean="0"/>
              <a:t>Σημαίνει ότι αν το </a:t>
            </a:r>
            <a:r>
              <a:rPr lang="el-GR" sz="2800" u="sng" dirty="0" smtClean="0"/>
              <a:t>σώμα</a:t>
            </a:r>
            <a:r>
              <a:rPr lang="el-GR" sz="2800" dirty="0" smtClean="0"/>
              <a:t> που δέχεται την δύναμη </a:t>
            </a:r>
            <a:r>
              <a:rPr lang="el-GR" sz="2800" u="sng" dirty="0" smtClean="0"/>
              <a:t>έχει</a:t>
            </a:r>
            <a:r>
              <a:rPr lang="el-GR" sz="2800" dirty="0" smtClean="0"/>
              <a:t> </a:t>
            </a:r>
            <a:r>
              <a:rPr lang="el-GR" sz="2800" u="sng" dirty="0" smtClean="0"/>
              <a:t>μάζα 1</a:t>
            </a:r>
            <a:r>
              <a:rPr lang="en-US" sz="2800" u="sng" dirty="0" smtClean="0"/>
              <a:t>kg</a:t>
            </a:r>
            <a:r>
              <a:rPr lang="en-US" sz="2800" dirty="0" smtClean="0"/>
              <a:t>, </a:t>
            </a:r>
            <a:r>
              <a:rPr lang="el-GR" sz="2800" dirty="0" smtClean="0"/>
              <a:t>τότε </a:t>
            </a:r>
            <a:r>
              <a:rPr lang="el-GR" sz="2800" u="sng" dirty="0" smtClean="0"/>
              <a:t>η ταχύτητά </a:t>
            </a:r>
            <a:r>
              <a:rPr lang="el-GR" sz="2800" dirty="0" smtClean="0"/>
              <a:t>του θα </a:t>
            </a:r>
            <a:r>
              <a:rPr lang="el-GR" sz="2800" u="sng" dirty="0" smtClean="0"/>
              <a:t>αυξηθεί </a:t>
            </a:r>
            <a:r>
              <a:rPr lang="el-GR" sz="2800" dirty="0" smtClean="0"/>
              <a:t>κατά 5 μονάδες   (</a:t>
            </a:r>
            <a:r>
              <a:rPr lang="en-US" sz="2800" dirty="0" smtClean="0"/>
              <a:t>       ).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071942"/>
            <a:ext cx="428628" cy="614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85720" y="1428736"/>
            <a:ext cx="81439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Ερώτηση 1 </a:t>
            </a:r>
          </a:p>
          <a:p>
            <a:r>
              <a:rPr lang="el-GR" sz="2800" dirty="0" smtClean="0"/>
              <a:t>Τι σημαίνει ότι ένα σώμα δέχεται δύναμη </a:t>
            </a:r>
            <a:r>
              <a:rPr lang="en-US" sz="2800" dirty="0" smtClean="0"/>
              <a:t>- 10</a:t>
            </a:r>
            <a:r>
              <a:rPr lang="el-GR" sz="2800" dirty="0" smtClean="0"/>
              <a:t>Ν  ;</a:t>
            </a:r>
          </a:p>
          <a:p>
            <a:endParaRPr lang="el-GR" sz="2800" dirty="0" smtClean="0"/>
          </a:p>
          <a:p>
            <a:r>
              <a:rPr lang="el-GR" sz="2800" u="sng" dirty="0" smtClean="0"/>
              <a:t>Απάντηση</a:t>
            </a:r>
            <a:r>
              <a:rPr lang="en-US" sz="2800" dirty="0" smtClean="0"/>
              <a:t> </a:t>
            </a:r>
            <a:endParaRPr lang="el-GR" sz="2800" dirty="0" smtClean="0"/>
          </a:p>
          <a:p>
            <a:r>
              <a:rPr lang="el-GR" sz="2800" dirty="0" smtClean="0"/>
              <a:t>Σημαίνει ότι αν το </a:t>
            </a:r>
            <a:r>
              <a:rPr lang="el-GR" sz="2800" u="sng" dirty="0" smtClean="0"/>
              <a:t>σώμα</a:t>
            </a:r>
            <a:r>
              <a:rPr lang="el-GR" sz="2800" dirty="0" smtClean="0"/>
              <a:t> που δέχεται την δύναμη </a:t>
            </a:r>
            <a:r>
              <a:rPr lang="el-GR" sz="2800" u="sng" dirty="0" smtClean="0"/>
              <a:t>έχει</a:t>
            </a:r>
            <a:r>
              <a:rPr lang="el-GR" sz="2800" dirty="0" smtClean="0"/>
              <a:t> </a:t>
            </a:r>
            <a:r>
              <a:rPr lang="el-GR" sz="2800" u="sng" dirty="0" smtClean="0"/>
              <a:t>μάζα 1</a:t>
            </a:r>
            <a:r>
              <a:rPr lang="en-US" sz="2800" u="sng" dirty="0" smtClean="0"/>
              <a:t>kg</a:t>
            </a:r>
            <a:r>
              <a:rPr lang="en-US" sz="2800" dirty="0" smtClean="0"/>
              <a:t>, </a:t>
            </a:r>
            <a:r>
              <a:rPr lang="el-GR" sz="2800" dirty="0" smtClean="0"/>
              <a:t>τότε </a:t>
            </a:r>
            <a:r>
              <a:rPr lang="el-GR" sz="2800" u="sng" dirty="0" smtClean="0"/>
              <a:t>η ταχύτητά </a:t>
            </a:r>
            <a:r>
              <a:rPr lang="el-GR" sz="2800" dirty="0" smtClean="0"/>
              <a:t>του θα </a:t>
            </a:r>
            <a:r>
              <a:rPr lang="el-GR" sz="2800" u="sng" dirty="0" smtClean="0"/>
              <a:t>μειωθεί </a:t>
            </a:r>
            <a:r>
              <a:rPr lang="el-GR" sz="2800" dirty="0" smtClean="0"/>
              <a:t>κατά 10 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λέξη </a:t>
            </a:r>
            <a:r>
              <a:rPr lang="el-GR" sz="2400" b="1" dirty="0" smtClean="0">
                <a:solidFill>
                  <a:srgbClr val="FF0000"/>
                </a:solidFill>
              </a:rPr>
              <a:t>φορά </a:t>
            </a:r>
            <a:r>
              <a:rPr lang="el-GR" sz="2400" dirty="0" smtClean="0"/>
              <a:t>… εννοούμε «προς τα που» κινείται το σώμα</a:t>
            </a:r>
            <a:endParaRPr lang="en-US" sz="2400" dirty="0" smtClean="0"/>
          </a:p>
        </p:txBody>
      </p:sp>
      <p:sp>
        <p:nvSpPr>
          <p:cNvPr id="12" name="11 - Έλλειψη"/>
          <p:cNvSpPr/>
          <p:nvPr/>
        </p:nvSpPr>
        <p:spPr>
          <a:xfrm>
            <a:off x="642910" y="2943051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28596" y="3214686"/>
            <a:ext cx="64294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0" y="40005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και η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πράσινη</a:t>
            </a:r>
            <a:r>
              <a:rPr lang="el-GR" sz="2400" dirty="0" smtClean="0"/>
              <a:t> μπάλα   κινούνται πάνω  την </a:t>
            </a:r>
            <a:r>
              <a:rPr lang="el-GR" sz="2400" u="sng" dirty="0" smtClean="0"/>
              <a:t>ίδια</a:t>
            </a:r>
            <a:r>
              <a:rPr lang="el-GR" sz="2400" dirty="0" smtClean="0"/>
              <a:t> ευθεία </a:t>
            </a:r>
            <a:r>
              <a:rPr lang="el-GR" sz="2400" u="sng" dirty="0" smtClean="0"/>
              <a:t>διεύθυνση</a:t>
            </a:r>
            <a:endParaRPr lang="en-US" sz="2400" u="sng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071538" y="2857496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Έλλειψη"/>
          <p:cNvSpPr/>
          <p:nvPr/>
        </p:nvSpPr>
        <p:spPr>
          <a:xfrm>
            <a:off x="5000628" y="2928934"/>
            <a:ext cx="357190" cy="285752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10800000">
            <a:off x="4572000" y="2857496"/>
            <a:ext cx="642942" cy="1588"/>
          </a:xfrm>
          <a:prstGeom prst="straightConnector1">
            <a:avLst/>
          </a:prstGeom>
          <a:ln w="158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Φορά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0" y="6027003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Όμως</a:t>
            </a:r>
            <a:r>
              <a:rPr lang="el-GR" sz="2400" dirty="0" smtClean="0"/>
              <a:t> η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πράσινη</a:t>
            </a:r>
            <a:r>
              <a:rPr lang="el-GR" sz="2400" dirty="0" smtClean="0"/>
              <a:t> μπάλα κινείται με </a:t>
            </a:r>
            <a:r>
              <a:rPr lang="el-GR" sz="2400" u="sng" dirty="0" smtClean="0"/>
              <a:t>φορά</a:t>
            </a:r>
            <a:r>
              <a:rPr lang="el-GR" sz="2400" dirty="0" smtClean="0"/>
              <a:t> προς τα αριστερά (προς τα πίσω). </a:t>
            </a:r>
            <a:endParaRPr lang="en-US" sz="2400" u="sng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521495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Όμως</a:t>
            </a:r>
            <a:r>
              <a:rPr lang="el-GR" sz="2400" dirty="0" smtClean="0"/>
              <a:t> 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κινείται με </a:t>
            </a:r>
            <a:r>
              <a:rPr lang="el-GR" sz="2400" u="sng" dirty="0" smtClean="0"/>
              <a:t>φορά</a:t>
            </a:r>
            <a:r>
              <a:rPr lang="el-GR" sz="2400" dirty="0" smtClean="0"/>
              <a:t> προς τα δεξιά (προς τα μπροστά). </a:t>
            </a:r>
            <a:endParaRPr lang="en-US" sz="2400" u="sng" dirty="0"/>
          </a:p>
        </p:txBody>
      </p:sp>
      <p:sp>
        <p:nvSpPr>
          <p:cNvPr id="17" name="16 - Ορθογώνιο"/>
          <p:cNvSpPr/>
          <p:nvPr/>
        </p:nvSpPr>
        <p:spPr>
          <a:xfrm>
            <a:off x="4714876" y="242886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  <p:sp>
        <p:nvSpPr>
          <p:cNvPr id="19" name="18 - Ορθογώνιο"/>
          <p:cNvSpPr/>
          <p:nvPr/>
        </p:nvSpPr>
        <p:spPr>
          <a:xfrm>
            <a:off x="1142976" y="250030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1" grpId="0" animBg="1"/>
      <p:bldP spid="15" grpId="0"/>
      <p:bldP spid="16" grpId="0"/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λέξη </a:t>
            </a:r>
            <a:r>
              <a:rPr lang="el-GR" sz="2400" b="1" dirty="0" smtClean="0">
                <a:solidFill>
                  <a:srgbClr val="FF0000"/>
                </a:solidFill>
              </a:rPr>
              <a:t>φορά </a:t>
            </a:r>
            <a:r>
              <a:rPr lang="el-GR" sz="2400" dirty="0" smtClean="0"/>
              <a:t>… εννοούμε «προς τα που» κινείται το σώμα</a:t>
            </a:r>
            <a:endParaRPr lang="en-US" sz="2400" dirty="0" smtClean="0"/>
          </a:p>
        </p:txBody>
      </p:sp>
      <p:sp>
        <p:nvSpPr>
          <p:cNvPr id="12" name="11 - Έλλειψη"/>
          <p:cNvSpPr/>
          <p:nvPr/>
        </p:nvSpPr>
        <p:spPr>
          <a:xfrm>
            <a:off x="642910" y="2943051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28596" y="3214686"/>
            <a:ext cx="64294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0" y="435769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και η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πράσινη</a:t>
            </a:r>
            <a:r>
              <a:rPr lang="el-GR" sz="2400" dirty="0" smtClean="0"/>
              <a:t> μπάλα    έχουν την </a:t>
            </a:r>
            <a:r>
              <a:rPr lang="el-GR" sz="2400" u="sng" dirty="0" smtClean="0"/>
              <a:t>ίδια</a:t>
            </a:r>
            <a:r>
              <a:rPr lang="el-GR" sz="2400" dirty="0" smtClean="0"/>
              <a:t> </a:t>
            </a:r>
            <a:r>
              <a:rPr lang="el-GR" sz="2400" u="sng" dirty="0" smtClean="0"/>
              <a:t>διεύθυνση</a:t>
            </a:r>
            <a:r>
              <a:rPr lang="el-GR" sz="2400" dirty="0" smtClean="0"/>
              <a:t>…  αλλά </a:t>
            </a:r>
            <a:r>
              <a:rPr lang="el-GR" sz="2400" u="sng" dirty="0" smtClean="0"/>
              <a:t>διαφορετικές φορές</a:t>
            </a:r>
            <a:r>
              <a:rPr lang="el-GR" sz="2400" dirty="0" smtClean="0"/>
              <a:t>. Μάλιστα εδώ οι φορές είναι αντίθετες.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071538" y="2857496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Έλλειψη"/>
          <p:cNvSpPr/>
          <p:nvPr/>
        </p:nvSpPr>
        <p:spPr>
          <a:xfrm>
            <a:off x="5000628" y="2928934"/>
            <a:ext cx="357190" cy="285752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10800000">
            <a:off x="4572000" y="2857496"/>
            <a:ext cx="642942" cy="1588"/>
          </a:xfrm>
          <a:prstGeom prst="straightConnector1">
            <a:avLst/>
          </a:prstGeom>
          <a:ln w="158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Φορά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786314" y="242886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  <p:sp>
        <p:nvSpPr>
          <p:cNvPr id="15" name="14 - Ορθογώνιο"/>
          <p:cNvSpPr/>
          <p:nvPr/>
        </p:nvSpPr>
        <p:spPr>
          <a:xfrm>
            <a:off x="1142976" y="250030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1" grpId="0" animBg="1"/>
      <p:bldP spid="10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λέξη </a:t>
            </a:r>
            <a:r>
              <a:rPr lang="el-GR" sz="2400" b="1" dirty="0" smtClean="0">
                <a:solidFill>
                  <a:srgbClr val="FF0000"/>
                </a:solidFill>
              </a:rPr>
              <a:t>κατεύθυνση</a:t>
            </a:r>
            <a:r>
              <a:rPr lang="el-GR" sz="2400" dirty="0" smtClean="0"/>
              <a:t>… εννοούμε την </a:t>
            </a:r>
            <a:r>
              <a:rPr lang="el-GR" sz="2400" b="1" u="sng" dirty="0" smtClean="0">
                <a:solidFill>
                  <a:srgbClr val="FF0000"/>
                </a:solidFill>
              </a:rPr>
              <a:t>διεύθυνση</a:t>
            </a:r>
            <a:r>
              <a:rPr lang="el-GR" sz="2400" dirty="0" smtClean="0"/>
              <a:t>  </a:t>
            </a:r>
            <a:r>
              <a:rPr lang="el-GR" sz="2400" b="1" u="sng" dirty="0" smtClean="0">
                <a:solidFill>
                  <a:srgbClr val="FF0000"/>
                </a:solidFill>
              </a:rPr>
              <a:t>και</a:t>
            </a:r>
            <a:r>
              <a:rPr lang="el-GR" sz="2400" dirty="0" smtClean="0"/>
              <a:t> την </a:t>
            </a:r>
            <a:r>
              <a:rPr lang="el-GR" sz="2400" b="1" u="sng" dirty="0" smtClean="0">
                <a:solidFill>
                  <a:srgbClr val="FF0000"/>
                </a:solidFill>
              </a:rPr>
              <a:t>φορά</a:t>
            </a:r>
            <a:r>
              <a:rPr lang="el-GR" sz="2400" dirty="0" smtClean="0"/>
              <a:t> που έχει ένα σώμα που κινείται.</a:t>
            </a:r>
            <a:endParaRPr lang="en-US" sz="2400" dirty="0" smtClean="0"/>
          </a:p>
        </p:txBody>
      </p:sp>
      <p:sp>
        <p:nvSpPr>
          <p:cNvPr id="12" name="11 - Έλλειψη"/>
          <p:cNvSpPr/>
          <p:nvPr/>
        </p:nvSpPr>
        <p:spPr>
          <a:xfrm>
            <a:off x="642910" y="2943051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28596" y="3214686"/>
            <a:ext cx="64294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0" y="435769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κινείται σε ευθεία διεύθυνση με φορά προς τα δεξιά. 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071538" y="2857496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Έλλειψη"/>
          <p:cNvSpPr/>
          <p:nvPr/>
        </p:nvSpPr>
        <p:spPr>
          <a:xfrm>
            <a:off x="5000628" y="2928934"/>
            <a:ext cx="357190" cy="285752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10800000">
            <a:off x="4572000" y="2857496"/>
            <a:ext cx="642942" cy="1588"/>
          </a:xfrm>
          <a:prstGeom prst="straightConnector1">
            <a:avLst/>
          </a:prstGeom>
          <a:ln w="158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Κατεύθυνση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535782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πράσινη</a:t>
            </a:r>
            <a:r>
              <a:rPr lang="el-GR" sz="2400" dirty="0" smtClean="0"/>
              <a:t>   μπάλα κινείται σε ευθεία διεύθυνση με φορά προς τα αριστερά..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282" y="6215082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 </a:t>
            </a:r>
            <a:r>
              <a:rPr lang="el-GR" sz="2800" dirty="0" smtClean="0">
                <a:solidFill>
                  <a:srgbClr val="FF0000"/>
                </a:solidFill>
              </a:rPr>
              <a:t>Άρα</a:t>
            </a:r>
            <a:r>
              <a:rPr lang="el-GR" sz="2000" dirty="0" smtClean="0"/>
              <a:t> η κόκκινη και η πράσινη μπάλα έχουν </a:t>
            </a:r>
            <a:r>
              <a:rPr lang="el-GR" sz="2000" b="1" dirty="0" smtClean="0"/>
              <a:t>διαφορετική κατεύθυνση</a:t>
            </a:r>
            <a:endParaRPr lang="el-GR" sz="20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4857752" y="250030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  <p:sp>
        <p:nvSpPr>
          <p:cNvPr id="17" name="16 - Ορθογώνιο"/>
          <p:cNvSpPr/>
          <p:nvPr/>
        </p:nvSpPr>
        <p:spPr>
          <a:xfrm>
            <a:off x="1214414" y="257174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1" grpId="0" animBg="1"/>
      <p:bldP spid="10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λέξη </a:t>
            </a:r>
            <a:r>
              <a:rPr lang="el-GR" sz="2400" b="1" dirty="0" smtClean="0">
                <a:solidFill>
                  <a:srgbClr val="FF0000"/>
                </a:solidFill>
              </a:rPr>
              <a:t>κατεύθυνση</a:t>
            </a:r>
            <a:r>
              <a:rPr lang="el-GR" sz="2400" dirty="0" smtClean="0"/>
              <a:t>… εννοούμε την </a:t>
            </a:r>
            <a:r>
              <a:rPr lang="el-GR" sz="2400" b="1" u="sng" dirty="0" smtClean="0">
                <a:solidFill>
                  <a:srgbClr val="FF0000"/>
                </a:solidFill>
              </a:rPr>
              <a:t>διεύθυνση</a:t>
            </a:r>
            <a:r>
              <a:rPr lang="el-GR" sz="2400" dirty="0" smtClean="0"/>
              <a:t>  </a:t>
            </a:r>
            <a:r>
              <a:rPr lang="el-GR" sz="2400" b="1" u="sng" dirty="0" smtClean="0">
                <a:solidFill>
                  <a:srgbClr val="FF0000"/>
                </a:solidFill>
              </a:rPr>
              <a:t>και</a:t>
            </a:r>
            <a:r>
              <a:rPr lang="el-GR" sz="2400" dirty="0" smtClean="0"/>
              <a:t> την </a:t>
            </a:r>
            <a:r>
              <a:rPr lang="el-GR" sz="2400" b="1" u="sng" dirty="0" smtClean="0">
                <a:solidFill>
                  <a:srgbClr val="FF0000"/>
                </a:solidFill>
              </a:rPr>
              <a:t>φορά</a:t>
            </a:r>
            <a:r>
              <a:rPr lang="el-GR" sz="2400" dirty="0" smtClean="0"/>
              <a:t> που έχει ένα σώμα που κινείται.</a:t>
            </a:r>
            <a:endParaRPr lang="en-US" sz="2400" dirty="0" smtClean="0"/>
          </a:p>
        </p:txBody>
      </p:sp>
      <p:sp>
        <p:nvSpPr>
          <p:cNvPr id="12" name="11 - Έλλειψη"/>
          <p:cNvSpPr/>
          <p:nvPr/>
        </p:nvSpPr>
        <p:spPr>
          <a:xfrm>
            <a:off x="642910" y="2943051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28596" y="3214686"/>
            <a:ext cx="64294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0" y="435769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κινείται σε ευθεία διεύθυνση με φορά προς τα δεξιά. 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071538" y="2857496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Έλλειψη"/>
          <p:cNvSpPr/>
          <p:nvPr/>
        </p:nvSpPr>
        <p:spPr>
          <a:xfrm>
            <a:off x="5000628" y="2928934"/>
            <a:ext cx="357190" cy="285752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5214942" y="2857496"/>
            <a:ext cx="785818" cy="1588"/>
          </a:xfrm>
          <a:prstGeom prst="straightConnector1">
            <a:avLst/>
          </a:prstGeom>
          <a:ln w="158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Κατεύθυνση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535782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πράσινη</a:t>
            </a:r>
            <a:r>
              <a:rPr lang="el-GR" sz="2400" dirty="0" smtClean="0"/>
              <a:t>   μπάλα κινείται σε ευθεία διεύθυνση με φορά προς τα </a:t>
            </a:r>
            <a:r>
              <a:rPr lang="el-GR" sz="2400" dirty="0" smtClean="0"/>
              <a:t>δεξιά..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282" y="6215082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 </a:t>
            </a:r>
            <a:r>
              <a:rPr lang="el-GR" sz="2800" dirty="0" smtClean="0">
                <a:solidFill>
                  <a:srgbClr val="FF0000"/>
                </a:solidFill>
              </a:rPr>
              <a:t>Άρα</a:t>
            </a:r>
            <a:r>
              <a:rPr lang="el-GR" sz="2000" dirty="0" smtClean="0"/>
              <a:t> η κόκκινη και η πράσινη μπάλα έχουν </a:t>
            </a:r>
            <a:r>
              <a:rPr lang="el-GR" sz="2000" b="1" dirty="0" smtClean="0"/>
              <a:t>ίδια κατεύθυνση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1" grpId="0" animBg="1"/>
      <p:bldP spid="10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ΠΡΟΣΟΧΗ!!  Ένα σώμα που κινείται , έχει </a:t>
            </a:r>
            <a:r>
              <a:rPr lang="el-GR" sz="2400" u="sng" dirty="0" smtClean="0">
                <a:solidFill>
                  <a:srgbClr val="FF0000"/>
                </a:solidFill>
              </a:rPr>
              <a:t>σταθερή κατεύθυνση </a:t>
            </a:r>
            <a:r>
              <a:rPr lang="el-GR" sz="2400" dirty="0" smtClean="0"/>
              <a:t>όταν:</a:t>
            </a:r>
          </a:p>
          <a:p>
            <a:pPr marL="457200" indent="-457200">
              <a:buAutoNum type="arabicPeriod"/>
            </a:pPr>
            <a:r>
              <a:rPr lang="el-GR" sz="2400" dirty="0" smtClean="0"/>
              <a:t>Κινείται πάνω σε ευθεία γραμμή</a:t>
            </a:r>
          </a:p>
          <a:p>
            <a:pPr marL="457200" indent="-457200">
              <a:buAutoNum type="arabicPeriod"/>
            </a:pPr>
            <a:r>
              <a:rPr lang="el-GR" sz="2400" dirty="0" smtClean="0"/>
              <a:t>Έχει σταθερή φορά</a:t>
            </a:r>
          </a:p>
          <a:p>
            <a:pPr marL="457200" indent="-457200"/>
            <a:endParaRPr lang="en-US" sz="2400" dirty="0" smtClean="0"/>
          </a:p>
        </p:txBody>
      </p:sp>
      <p:sp>
        <p:nvSpPr>
          <p:cNvPr id="12" name="11 - Έλλειψη"/>
          <p:cNvSpPr/>
          <p:nvPr/>
        </p:nvSpPr>
        <p:spPr>
          <a:xfrm>
            <a:off x="2214546" y="6086323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2000232" y="6357958"/>
            <a:ext cx="64294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0" y="478632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κινείται σε ευθεία γραμμή με σταθερή  φορά προς τα δεξιά, άρα η </a:t>
            </a:r>
            <a:r>
              <a:rPr lang="el-GR" sz="2400" u="sng" dirty="0" smtClean="0"/>
              <a:t>κατεύθυνσή της είναι σταθερή </a:t>
            </a:r>
            <a:endParaRPr lang="en-US" sz="2400" u="sng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2643174" y="6000768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Κατεύθυνση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143108" y="435769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Παράδειγμα:</a:t>
            </a:r>
            <a:endParaRPr lang="el-GR" sz="2400" b="1" u="sng" dirty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564357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ΠΡΟΣΟΧΗ!!  Ένα σώμα που κινείται ,  </a:t>
            </a:r>
            <a:r>
              <a:rPr lang="el-GR" sz="2400" u="sng" dirty="0" smtClean="0">
                <a:solidFill>
                  <a:srgbClr val="FF0000"/>
                </a:solidFill>
              </a:rPr>
              <a:t>μεταβάλλει την κατεύθυνση </a:t>
            </a:r>
            <a:r>
              <a:rPr lang="el-GR" sz="2400" dirty="0" smtClean="0">
                <a:solidFill>
                  <a:srgbClr val="FF0000"/>
                </a:solidFill>
              </a:rPr>
              <a:t>όταν:</a:t>
            </a:r>
          </a:p>
          <a:p>
            <a:pPr marL="457200" indent="-457200">
              <a:buAutoNum type="arabicPeriod"/>
            </a:pPr>
            <a:r>
              <a:rPr lang="el-GR" sz="2400" dirty="0" smtClean="0"/>
              <a:t>Δεν κινείται πάνω σε ευθεία γραμμή</a:t>
            </a:r>
          </a:p>
          <a:p>
            <a:pPr marL="457200" indent="-457200">
              <a:buAutoNum type="arabicPeriod"/>
            </a:pPr>
            <a:r>
              <a:rPr lang="el-GR" sz="2400" dirty="0" smtClean="0"/>
              <a:t>Κινείται πάνω σε ευθεία γραμμή αλλά η φορά του μεταβάλλεται καθώς κινείται.</a:t>
            </a:r>
          </a:p>
          <a:p>
            <a:pPr marL="457200" indent="-457200"/>
            <a:endParaRPr lang="el-GR" sz="2400" dirty="0" smtClean="0"/>
          </a:p>
          <a:p>
            <a:pPr marL="457200" indent="-457200"/>
            <a:endParaRPr lang="en-US" sz="2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0" y="4786322"/>
            <a:ext cx="550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δεν κινείται σε ευθεία γραμμή  , άρα η </a:t>
            </a:r>
            <a:r>
              <a:rPr lang="el-GR" sz="2400" u="sng" dirty="0" smtClean="0"/>
              <a:t>κατεύθυνσή της μεταβάλλεται</a:t>
            </a:r>
            <a:endParaRPr lang="en-US" sz="2400" u="sng" dirty="0"/>
          </a:p>
        </p:txBody>
      </p: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Κατεύθυνση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143108" y="435769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Παράδειγμα:</a:t>
            </a:r>
            <a:endParaRPr lang="el-GR" sz="2400" b="1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6858016" y="4857736"/>
            <a:ext cx="2428892" cy="20002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 flipV="1">
            <a:off x="7429520" y="4643422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6200000" flipV="1">
            <a:off x="9126173" y="5304223"/>
            <a:ext cx="500066" cy="178595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>
            <a:off x="7858148" y="4643446"/>
            <a:ext cx="428628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590041">
            <a:off x="5394195" y="1433543"/>
            <a:ext cx="435174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214282" y="571480"/>
            <a:ext cx="6000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 smtClean="0"/>
              <a:t>Εμπειρικός  ορισμός της δύναμης:    </a:t>
            </a:r>
          </a:p>
          <a:p>
            <a:endParaRPr lang="el-GR" sz="2800" dirty="0" smtClean="0"/>
          </a:p>
          <a:p>
            <a:r>
              <a:rPr lang="el-GR" sz="2800" u="sng" dirty="0" smtClean="0"/>
              <a:t>παράδειγμα</a:t>
            </a:r>
            <a:r>
              <a:rPr lang="el-GR" sz="2800" dirty="0" smtClean="0"/>
              <a:t>  όταν χτυπάμε το χέρι μας στο τραπέζι ..… λέμε ότι το χέρι μας </a:t>
            </a:r>
            <a:r>
              <a:rPr lang="el-GR" sz="2800" b="1" u="sng" dirty="0" smtClean="0"/>
              <a:t>άσκησε</a:t>
            </a:r>
            <a:r>
              <a:rPr lang="el-GR" sz="2800" u="sng" dirty="0" smtClean="0"/>
              <a:t> μια δύναμη </a:t>
            </a:r>
            <a:r>
              <a:rPr lang="el-GR" sz="2800" dirty="0" smtClean="0"/>
              <a:t>στο τραπέζι.</a:t>
            </a:r>
          </a:p>
          <a:p>
            <a:endParaRPr lang="el-GR" sz="2800" u="sng" dirty="0" smtClean="0"/>
          </a:p>
          <a:p>
            <a:r>
              <a:rPr lang="el-GR" sz="2800" u="sng" dirty="0" smtClean="0"/>
              <a:t>παράδειγμα  </a:t>
            </a:r>
            <a:r>
              <a:rPr lang="el-GR" sz="2800" dirty="0" smtClean="0"/>
              <a:t>αν έχω δυο  μαγνήτες  τότε ο ένας μαγνήτης </a:t>
            </a:r>
            <a:r>
              <a:rPr lang="el-GR" sz="2800" b="1" u="sng" dirty="0" smtClean="0"/>
              <a:t>ασκεί</a:t>
            </a:r>
            <a:r>
              <a:rPr lang="el-GR" sz="2800" u="sng" dirty="0" smtClean="0"/>
              <a:t> δύναμη </a:t>
            </a:r>
            <a:r>
              <a:rPr lang="el-GR" sz="2800" dirty="0" smtClean="0"/>
              <a:t>στον άλλο μαγνήτη.</a:t>
            </a:r>
            <a:r>
              <a:rPr lang="en-US" sz="2800" dirty="0" smtClean="0"/>
              <a:t>     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714612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929198"/>
            <a:ext cx="340042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</TotalTime>
  <Words>1041</Words>
  <PresentationFormat>Προβολή στην οθόνη (4:3)</PresentationFormat>
  <Paragraphs>142</Paragraphs>
  <Slides>25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Θέμα του Office</vt:lpstr>
      <vt:lpstr>Διαφάνεια 1</vt:lpstr>
      <vt:lpstr>Διεύθυνση</vt:lpstr>
      <vt:lpstr>Φορά</vt:lpstr>
      <vt:lpstr>Φορά</vt:lpstr>
      <vt:lpstr>Κατεύθυνση</vt:lpstr>
      <vt:lpstr>Κατεύθυνση</vt:lpstr>
      <vt:lpstr>Κατεύθυνση</vt:lpstr>
      <vt:lpstr>Κατεύθυνση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Δύναμη</vt:lpstr>
      <vt:lpstr>Διαφάνεια 24</vt:lpstr>
      <vt:lpstr>Διαφάνεια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431</cp:revision>
  <dcterms:created xsi:type="dcterms:W3CDTF">2020-04-07T16:42:53Z</dcterms:created>
  <dcterms:modified xsi:type="dcterms:W3CDTF">2023-12-05T18:27:49Z</dcterms:modified>
</cp:coreProperties>
</file>