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75" r:id="rId12"/>
    <p:sldId id="284" r:id="rId13"/>
    <p:sldId id="262" r:id="rId14"/>
    <p:sldId id="263" r:id="rId15"/>
    <p:sldId id="271" r:id="rId16"/>
    <p:sldId id="272" r:id="rId17"/>
    <p:sldId id="265" r:id="rId18"/>
    <p:sldId id="267" r:id="rId19"/>
    <p:sldId id="274" r:id="rId20"/>
    <p:sldId id="308" r:id="rId21"/>
    <p:sldId id="309" r:id="rId22"/>
    <p:sldId id="269" r:id="rId23"/>
    <p:sldId id="270" r:id="rId24"/>
    <p:sldId id="285" r:id="rId25"/>
    <p:sldId id="286" r:id="rId26"/>
    <p:sldId id="287" r:id="rId27"/>
    <p:sldId id="288" r:id="rId28"/>
    <p:sldId id="289" r:id="rId29"/>
    <p:sldId id="290" r:id="rId30"/>
    <p:sldId id="295" r:id="rId31"/>
    <p:sldId id="302" r:id="rId32"/>
    <p:sldId id="303" r:id="rId33"/>
    <p:sldId id="304" r:id="rId34"/>
    <p:sldId id="305" r:id="rId35"/>
    <p:sldId id="32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71BA3-8D84-49C3-9DBC-A7742FDE57FF}" v="1" dt="2022-11-28T05:27:30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9725" autoAdjust="0"/>
    <p:restoredTop sz="94660"/>
  </p:normalViewPr>
  <p:slideViewPr>
    <p:cSldViewPr>
      <p:cViewPr varScale="1">
        <p:scale>
          <a:sx n="68" d="100"/>
          <a:sy n="68" d="100"/>
        </p:scale>
        <p:origin x="7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6A70-CC4E-4A5A-A364-F34305BCE1FF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/>
              <a:t>ΚΛΑΣΜΑΤΑ 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428596" y="171448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714612" y="3214686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643174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2714612" y="37147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6 - Έλλειψη"/>
          <p:cNvSpPr/>
          <p:nvPr/>
        </p:nvSpPr>
        <p:spPr>
          <a:xfrm>
            <a:off x="2714612" y="3214686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>
            <a:stCxn id="7" idx="6"/>
          </p:cNvCxnSpPr>
          <p:nvPr/>
        </p:nvCxnSpPr>
        <p:spPr>
          <a:xfrm flipV="1">
            <a:off x="3143240" y="3143248"/>
            <a:ext cx="928694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071934" y="285749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αριθμητής</a:t>
            </a:r>
            <a:endParaRPr lang="en-US" sz="2400" dirty="0"/>
          </a:p>
        </p:txBody>
      </p:sp>
      <p:sp>
        <p:nvSpPr>
          <p:cNvPr id="11" name="10 - Έλλειψη"/>
          <p:cNvSpPr/>
          <p:nvPr/>
        </p:nvSpPr>
        <p:spPr>
          <a:xfrm>
            <a:off x="2714612" y="378619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143240" y="4071942"/>
            <a:ext cx="857256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4000496" y="414338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παρονομαστής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 flipV="1">
            <a:off x="570678" y="3714752"/>
            <a:ext cx="2001058" cy="135811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5072074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Γραμμή κλάσματος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10" grpId="0"/>
      <p:bldP spid="11" grpId="0" animBg="1"/>
      <p:bldP spid="14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785918" y="3643314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2357422" y="1571612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143240" y="1285860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 flipV="1">
            <a:off x="285720" y="1643050"/>
            <a:ext cx="1785950" cy="314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121442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3</a:t>
            </a:r>
            <a:r>
              <a:rPr lang="en-US" sz="2400" b="1" dirty="0"/>
              <a:t>(3x + </a:t>
            </a:r>
            <a:r>
              <a:rPr lang="el-GR" sz="2400" b="1" dirty="0"/>
              <a:t>α</a:t>
            </a:r>
            <a:r>
              <a:rPr lang="en-US" sz="2400" b="1" dirty="0"/>
              <a:t>)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785786" y="1714488"/>
            <a:ext cx="635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4+x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928794" y="32146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928794" y="285749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x + 2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071670" y="3214686"/>
            <a:ext cx="434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m</a:t>
            </a:r>
            <a:endParaRPr lang="en-US" sz="2400" dirty="0"/>
          </a:p>
        </p:txBody>
      </p:sp>
      <p:sp>
        <p:nvSpPr>
          <p:cNvPr id="31" name="30 - TextBox"/>
          <p:cNvSpPr txBox="1"/>
          <p:nvPr/>
        </p:nvSpPr>
        <p:spPr>
          <a:xfrm>
            <a:off x="1857356" y="364331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2(x-2)</a:t>
            </a:r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286116" y="350043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429124" y="321468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Σύνθετο  κλάσμα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/>
              <a:t>παραδείγματα</a:t>
            </a:r>
            <a:endParaRPr lang="en-US" sz="2400" u="sng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2928926" y="5715016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357554" y="571501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7m</a:t>
            </a: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286116" y="5357826"/>
            <a:ext cx="642942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428992" y="49291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</a:t>
            </a:r>
          </a:p>
        </p:txBody>
      </p:sp>
      <p:sp>
        <p:nvSpPr>
          <p:cNvPr id="49" name="48 - Ορθογώνιο"/>
          <p:cNvSpPr/>
          <p:nvPr/>
        </p:nvSpPr>
        <p:spPr>
          <a:xfrm>
            <a:off x="3428992" y="5286388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s</a:t>
            </a:r>
            <a:r>
              <a:rPr lang="en-US" sz="2400" b="1" baseline="30000" dirty="0"/>
              <a:t>2</a:t>
            </a:r>
            <a:endParaRPr lang="en-US" sz="2400" baseline="30000" dirty="0"/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 flipV="1">
            <a:off x="4572000" y="564357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5500694" y="535782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Σύνθετο  κλάσμα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7" grpId="0"/>
      <p:bldP spid="44" grpId="0"/>
      <p:bldP spid="44" grpId="1"/>
      <p:bldP spid="48" grpId="0"/>
      <p:bldP spid="48" grpId="1"/>
      <p:bldP spid="49" grpId="0"/>
      <p:bldP spid="49" grpId="1"/>
      <p:bldP spid="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Πως κάνω τα σύνθετα κλάσματα…… απλά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6" name="55 - Ευθύγραμμο βέλος σύνδεσης"/>
          <p:cNvCxnSpPr/>
          <p:nvPr/>
        </p:nvCxnSpPr>
        <p:spPr>
          <a:xfrm rot="5400000">
            <a:off x="392877" y="5036355"/>
            <a:ext cx="1000132" cy="714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142844" y="55721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Σύνθετο  κλάσμα</a:t>
            </a:r>
            <a:endParaRPr lang="en-US" u="sng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 rot="16200000" flipH="1">
            <a:off x="7715272" y="4572008"/>
            <a:ext cx="1428760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7715272" y="542926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Απλό  κλάσμα</a:t>
            </a:r>
            <a:endParaRPr lang="en-US" u="sng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285720" y="277956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1857356" y="23509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1" name="40 - Ευθεία γραμμή σύνδεσης"/>
          <p:cNvCxnSpPr/>
          <p:nvPr/>
        </p:nvCxnSpPr>
        <p:spPr>
          <a:xfrm>
            <a:off x="571472" y="207167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42910" y="142873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714348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714348" y="34225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85786" y="27795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857224" y="33510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2500298" y="277956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εία γραμμή σύνδεσης"/>
          <p:cNvCxnSpPr/>
          <p:nvPr/>
        </p:nvCxnSpPr>
        <p:spPr>
          <a:xfrm>
            <a:off x="2786050" y="207167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2857488" y="142873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2928926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2928926" y="34225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3000364" y="27795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3071802" y="33510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66" name="65 - Ελεύθερη σχεδίαση"/>
          <p:cNvSpPr/>
          <p:nvPr/>
        </p:nvSpPr>
        <p:spPr>
          <a:xfrm>
            <a:off x="3357554" y="1707994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- Ελεύθερη σχεδίαση"/>
          <p:cNvSpPr/>
          <p:nvPr/>
        </p:nvSpPr>
        <p:spPr>
          <a:xfrm>
            <a:off x="3357554" y="2279498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4143372" y="17794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επί</a:t>
            </a:r>
            <a:endParaRPr lang="en-US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 flipV="1">
            <a:off x="7929586" y="2708126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7929586" y="199374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18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8001024" y="263668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20</a:t>
            </a:r>
            <a:endParaRPr lang="en-US" sz="40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929058" y="29224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επί</a:t>
            </a:r>
            <a:endParaRPr lang="en-US" dirty="0"/>
          </a:p>
        </p:txBody>
      </p:sp>
      <p:sp>
        <p:nvSpPr>
          <p:cNvPr id="73" name="72 - Ορθογώνιο"/>
          <p:cNvSpPr/>
          <p:nvPr/>
        </p:nvSpPr>
        <p:spPr>
          <a:xfrm>
            <a:off x="4874296" y="23574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572132" y="2708126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715008" y="199374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6286512" y="192230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77" name="76 - TextBox"/>
          <p:cNvSpPr txBox="1"/>
          <p:nvPr/>
        </p:nvSpPr>
        <p:spPr>
          <a:xfrm>
            <a:off x="6500826" y="19937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</a:t>
            </a:r>
            <a:endParaRPr lang="en-US" sz="4000" b="1" dirty="0"/>
          </a:p>
        </p:txBody>
      </p:sp>
      <p:sp>
        <p:nvSpPr>
          <p:cNvPr id="78" name="77 - Ορθογώνιο"/>
          <p:cNvSpPr/>
          <p:nvPr/>
        </p:nvSpPr>
        <p:spPr>
          <a:xfrm>
            <a:off x="5786446" y="270812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6072198" y="2708126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6286512" y="270812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7143768" y="23509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39" grpId="0"/>
      <p:bldP spid="42" grpId="0"/>
      <p:bldP spid="43" grpId="0"/>
      <p:bldP spid="45" grpId="0"/>
      <p:bldP spid="50" grpId="0"/>
      <p:bldP spid="61" grpId="0"/>
      <p:bldP spid="62" grpId="0"/>
      <p:bldP spid="64" grpId="0"/>
      <p:bldP spid="65" grpId="0"/>
      <p:bldP spid="66" grpId="0" animBg="1"/>
      <p:bldP spid="67" grpId="0" animBg="1"/>
      <p:bldP spid="68" grpId="0"/>
      <p:bldP spid="70" grpId="0"/>
      <p:bldP spid="71" grpId="0"/>
      <p:bldP spid="72" grpId="0"/>
      <p:bldP spid="73" grpId="0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Πως κάνω τα σύνθετα κλάσματα…… απλά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85720" y="307181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1857356" y="264318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571472" y="236392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TextBox"/>
          <p:cNvSpPr txBox="1"/>
          <p:nvPr/>
        </p:nvSpPr>
        <p:spPr>
          <a:xfrm>
            <a:off x="642910" y="172098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</a:t>
            </a:r>
            <a:r>
              <a:rPr lang="en-US" sz="4000" b="1" dirty="0"/>
              <a:t>x</a:t>
            </a:r>
          </a:p>
        </p:txBody>
      </p:sp>
      <p:sp>
        <p:nvSpPr>
          <p:cNvPr id="86" name="85 - Ορθογώνιο"/>
          <p:cNvSpPr/>
          <p:nvPr/>
        </p:nvSpPr>
        <p:spPr>
          <a:xfrm>
            <a:off x="714348" y="22924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714348" y="371475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785786" y="307181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</a:t>
            </a:r>
          </a:p>
        </p:txBody>
      </p:sp>
      <p:sp>
        <p:nvSpPr>
          <p:cNvPr id="89" name="88 - Ορθογώνιο"/>
          <p:cNvSpPr/>
          <p:nvPr/>
        </p:nvSpPr>
        <p:spPr>
          <a:xfrm>
            <a:off x="857224" y="364331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07181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786050" y="236392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714612" y="172098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</a:t>
            </a:r>
          </a:p>
        </p:txBody>
      </p:sp>
      <p:sp>
        <p:nvSpPr>
          <p:cNvPr id="93" name="92 - Ορθογώνιο"/>
          <p:cNvSpPr/>
          <p:nvPr/>
        </p:nvSpPr>
        <p:spPr>
          <a:xfrm>
            <a:off x="2928926" y="22924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928926" y="371475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00364" y="307181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</a:t>
            </a:r>
          </a:p>
        </p:txBody>
      </p:sp>
      <p:sp>
        <p:nvSpPr>
          <p:cNvPr id="96" name="95 - Ορθογώνιο"/>
          <p:cNvSpPr/>
          <p:nvPr/>
        </p:nvSpPr>
        <p:spPr>
          <a:xfrm>
            <a:off x="3071802" y="364331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sp>
        <p:nvSpPr>
          <p:cNvPr id="98" name="97 - Ελεύθερη σχεδίαση"/>
          <p:cNvSpPr/>
          <p:nvPr/>
        </p:nvSpPr>
        <p:spPr>
          <a:xfrm>
            <a:off x="3357554" y="2000240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98 - Ελεύθερη σχεδίαση"/>
          <p:cNvSpPr/>
          <p:nvPr/>
        </p:nvSpPr>
        <p:spPr>
          <a:xfrm>
            <a:off x="3357554" y="2571744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99 - TextBox"/>
          <p:cNvSpPr txBox="1"/>
          <p:nvPr/>
        </p:nvSpPr>
        <p:spPr>
          <a:xfrm>
            <a:off x="4143372" y="207167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επί</a:t>
            </a:r>
            <a:endParaRPr lang="en-US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7929586" y="3000372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7929586" y="228599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2xs</a:t>
            </a:r>
          </a:p>
        </p:txBody>
      </p:sp>
      <p:sp>
        <p:nvSpPr>
          <p:cNvPr id="33" name="32 - Ορθογώνιο"/>
          <p:cNvSpPr/>
          <p:nvPr/>
        </p:nvSpPr>
        <p:spPr>
          <a:xfrm>
            <a:off x="8001024" y="2928934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r>
              <a:rPr lang="en-US" sz="4000" b="1" dirty="0"/>
              <a:t>m</a:t>
            </a:r>
            <a:endParaRPr lang="en-US" sz="4000" dirty="0"/>
          </a:p>
        </p:txBody>
      </p:sp>
      <p:sp>
        <p:nvSpPr>
          <p:cNvPr id="34" name="33 - TextBox"/>
          <p:cNvSpPr txBox="1"/>
          <p:nvPr/>
        </p:nvSpPr>
        <p:spPr>
          <a:xfrm>
            <a:off x="3929058" y="321468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επί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4874296" y="26496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5572132" y="300037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5715008" y="228599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</a:t>
            </a:r>
          </a:p>
        </p:txBody>
      </p:sp>
      <p:sp>
        <p:nvSpPr>
          <p:cNvPr id="48" name="47 - Ορθογώνιο"/>
          <p:cNvSpPr/>
          <p:nvPr/>
        </p:nvSpPr>
        <p:spPr>
          <a:xfrm>
            <a:off x="6286512" y="221455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49" name="48 - TextBox"/>
          <p:cNvSpPr txBox="1"/>
          <p:nvPr/>
        </p:nvSpPr>
        <p:spPr>
          <a:xfrm>
            <a:off x="6500826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</a:t>
            </a:r>
          </a:p>
        </p:txBody>
      </p:sp>
      <p:sp>
        <p:nvSpPr>
          <p:cNvPr id="51" name="50 - Ορθογώνιο"/>
          <p:cNvSpPr/>
          <p:nvPr/>
        </p:nvSpPr>
        <p:spPr>
          <a:xfrm>
            <a:off x="5786446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6072198" y="30003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286512" y="3000372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m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7143768" y="264318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85" grpId="0"/>
      <p:bldP spid="86" grpId="0"/>
      <p:bldP spid="88" grpId="0"/>
      <p:bldP spid="89" grpId="0"/>
      <p:bldP spid="92" grpId="0"/>
      <p:bldP spid="93" grpId="0"/>
      <p:bldP spid="95" grpId="0"/>
      <p:bldP spid="96" grpId="0"/>
      <p:bldP spid="98" grpId="0" animBg="1"/>
      <p:bldP spid="99" grpId="0" animBg="1"/>
      <p:bldP spid="100" grpId="0"/>
      <p:bldP spid="32" grpId="0"/>
      <p:bldP spid="33" grpId="0"/>
      <p:bldP spid="34" grpId="0"/>
      <p:bldP spid="35" grpId="0"/>
      <p:bldP spid="47" grpId="0"/>
      <p:bldP spid="48" grpId="0"/>
      <p:bldP spid="49" grpId="0"/>
      <p:bldP spid="51" grpId="0"/>
      <p:bldP spid="52" grpId="0"/>
      <p:bldP spid="53" grpId="0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0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Κλάσματα   με αριθμητή 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93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 = 0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28596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0</a:t>
            </a:r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r>
              <a:rPr lang="en-US" sz="4000" b="1" dirty="0"/>
              <a:t> 0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0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785786" y="52149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93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r>
              <a:rPr lang="en-US" sz="4000" b="1" dirty="0"/>
              <a:t> 0</a:t>
            </a:r>
            <a:r>
              <a:rPr lang="el-GR" sz="4000" b="1" dirty="0"/>
              <a:t> 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500694" y="100010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0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5286380" y="1571612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2x +1</a:t>
            </a:r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r>
              <a:rPr lang="en-US" sz="4000" b="1" dirty="0"/>
              <a:t> 0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0</a:t>
            </a:r>
          </a:p>
        </p:txBody>
      </p:sp>
      <p:sp>
        <p:nvSpPr>
          <p:cNvPr id="41" name="40 - Ορθογώνιο"/>
          <p:cNvSpPr/>
          <p:nvPr/>
        </p:nvSpPr>
        <p:spPr>
          <a:xfrm>
            <a:off x="6215074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r>
              <a:rPr lang="el-GR" sz="4000" b="1" dirty="0"/>
              <a:t>α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r>
              <a:rPr lang="en-US" sz="4000" b="1" dirty="0"/>
              <a:t> 0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0</a:t>
            </a:r>
          </a:p>
        </p:txBody>
      </p:sp>
      <p:sp>
        <p:nvSpPr>
          <p:cNvPr id="46" name="45 - Ορθογώνιο"/>
          <p:cNvSpPr/>
          <p:nvPr/>
        </p:nvSpPr>
        <p:spPr>
          <a:xfrm>
            <a:off x="5143504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 – 3</a:t>
            </a:r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r>
              <a:rPr lang="en-US" sz="4000" b="1" dirty="0"/>
              <a:t> 0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785786" y="21429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Κλάσματα   με παρονομαστή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  δεν  ορίζονται!!!!!!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0</a:t>
            </a:r>
            <a:endParaRPr lang="en-US" sz="4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214414" y="1714488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Δεν   ορίζεται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62</a:t>
            </a:r>
            <a:endParaRPr lang="en-US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0</a:t>
            </a:r>
            <a:endParaRPr lang="en-US" sz="4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sp>
        <p:nvSpPr>
          <p:cNvPr id="54" name="53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0</a:t>
            </a:r>
            <a:endParaRPr lang="en-US" sz="4000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 +1</a:t>
            </a:r>
          </a:p>
        </p:txBody>
      </p:sp>
      <p:sp>
        <p:nvSpPr>
          <p:cNvPr id="58" name="57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0</a:t>
            </a:r>
            <a:endParaRPr lang="en-US" sz="40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3α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0</a:t>
            </a:r>
            <a:endParaRPr lang="en-US" sz="40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 +</a:t>
            </a:r>
            <a:r>
              <a:rPr lang="el-GR" sz="4000" b="1" dirty="0"/>
              <a:t>α</a:t>
            </a:r>
            <a:endParaRPr lang="en-US" sz="40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0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1285852" y="3143248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Δεν   ορίζεται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1357290" y="5143512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Δεν   ορίζεται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6715140" y="1357298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Δεν   ορίζεται</a:t>
            </a:r>
            <a:endParaRPr lang="en-US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7020349" y="3324525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Δεν   ορίζεται</a:t>
            </a:r>
            <a:endParaRPr lang="en-US" sz="24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6858016" y="5143512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Δεν   ορίζεται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  <p:bldP spid="43" grpId="0"/>
      <p:bldP spid="49" grpId="0"/>
      <p:bldP spid="50" grpId="0"/>
      <p:bldP spid="53" grpId="0"/>
      <p:bldP spid="54" grpId="0"/>
      <p:bldP spid="57" grpId="0"/>
      <p:bldP spid="58" grpId="0"/>
      <p:bldP spid="61" grpId="0"/>
      <p:bldP spid="62" grpId="0"/>
      <p:bldP spid="65" grpId="0"/>
      <p:bldP spid="66" grpId="0"/>
      <p:bldP spid="68" grpId="0"/>
      <p:bldP spid="69" grpId="0"/>
      <p:bldP spid="70" grpId="0"/>
      <p:bldP spid="71" grpId="0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Κλάσματα   με ίδιο παρονομαστή και αριθμητή  είναι ίσα με το ένα…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35715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42859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50003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6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071538" y="228599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76" name="75 - TextBox"/>
          <p:cNvSpPr txBox="1"/>
          <p:nvPr/>
        </p:nvSpPr>
        <p:spPr>
          <a:xfrm>
            <a:off x="1500166" y="22924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57158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παραδείγματα</a:t>
            </a:r>
            <a:endParaRPr lang="en-US" sz="24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85720" y="429275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214282" y="371475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12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214282" y="428625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12</a:t>
            </a:r>
            <a:endParaRPr lang="en-US" sz="40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1142976" y="39290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98" name="97 - TextBox"/>
          <p:cNvSpPr txBox="1"/>
          <p:nvPr/>
        </p:nvSpPr>
        <p:spPr>
          <a:xfrm>
            <a:off x="1785918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285720" y="6013756"/>
            <a:ext cx="514354" cy="24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TextBox"/>
          <p:cNvSpPr txBox="1"/>
          <p:nvPr/>
        </p:nvSpPr>
        <p:spPr>
          <a:xfrm>
            <a:off x="214282" y="543575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4282" y="6007262"/>
            <a:ext cx="3554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/>
              <a:t>8</a:t>
            </a:r>
            <a:endParaRPr lang="en-US" sz="40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1071538" y="564357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103" name="102 - TextBox"/>
          <p:cNvSpPr txBox="1"/>
          <p:nvPr/>
        </p:nvSpPr>
        <p:spPr>
          <a:xfrm>
            <a:off x="1643042" y="56435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714876" y="2000240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4929190" y="135729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- 4</a:t>
            </a:r>
            <a:endParaRPr lang="en-US" sz="4000" b="1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4929190" y="2000240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-4</a:t>
            </a:r>
            <a:endParaRPr lang="en-US" sz="4000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108" name="107 - TextBox"/>
          <p:cNvSpPr txBox="1"/>
          <p:nvPr/>
        </p:nvSpPr>
        <p:spPr>
          <a:xfrm>
            <a:off x="6429388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5000628" y="3649808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5214942" y="3006866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- 5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5214942" y="3649808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-5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143636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114" name="113 - TextBox"/>
          <p:cNvSpPr txBox="1"/>
          <p:nvPr/>
        </p:nvSpPr>
        <p:spPr>
          <a:xfrm>
            <a:off x="6715140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cxnSp>
        <p:nvCxnSpPr>
          <p:cNvPr id="115" name="114 - Ευθεία γραμμή σύνδεσης"/>
          <p:cNvCxnSpPr/>
          <p:nvPr/>
        </p:nvCxnSpPr>
        <p:spPr>
          <a:xfrm>
            <a:off x="5072066" y="5792948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TextBox"/>
          <p:cNvSpPr txBox="1"/>
          <p:nvPr/>
        </p:nvSpPr>
        <p:spPr>
          <a:xfrm>
            <a:off x="5143504" y="514351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- 20</a:t>
            </a:r>
            <a:endParaRPr lang="en-US" sz="4000" b="1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5214942" y="5715016"/>
            <a:ext cx="887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/>
              <a:t>-20</a:t>
            </a:r>
            <a:endParaRPr lang="en-US" sz="4000" dirty="0"/>
          </a:p>
        </p:txBody>
      </p:sp>
      <p:sp>
        <p:nvSpPr>
          <p:cNvPr id="118" name="117 - Ορθογώνιο"/>
          <p:cNvSpPr/>
          <p:nvPr/>
        </p:nvSpPr>
        <p:spPr>
          <a:xfrm>
            <a:off x="6215074" y="536432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119" name="118 - TextBox"/>
          <p:cNvSpPr txBox="1"/>
          <p:nvPr/>
        </p:nvSpPr>
        <p:spPr>
          <a:xfrm>
            <a:off x="6786578" y="53643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6" grpId="0"/>
      <p:bldP spid="95" grpId="0"/>
      <p:bldP spid="96" grpId="0"/>
      <p:bldP spid="97" grpId="0"/>
      <p:bldP spid="98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108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Κλάσματα   με ίδιο παρονομαστή και αριθμητή  είναι ίσα με το ένα…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35715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42859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7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50003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7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071538" y="228599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76" name="75 - TextBox"/>
          <p:cNvSpPr txBox="1"/>
          <p:nvPr/>
        </p:nvSpPr>
        <p:spPr>
          <a:xfrm>
            <a:off x="1500166" y="22924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57158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παραδείγματα</a:t>
            </a:r>
            <a:endParaRPr lang="en-US" sz="24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85720" y="429275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214282" y="371475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sp>
        <p:nvSpPr>
          <p:cNvPr id="96" name="95 - Ορθογώνιο"/>
          <p:cNvSpPr/>
          <p:nvPr/>
        </p:nvSpPr>
        <p:spPr>
          <a:xfrm>
            <a:off x="214282" y="4286256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1142976" y="39290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98" name="97 - TextBox"/>
          <p:cNvSpPr txBox="1"/>
          <p:nvPr/>
        </p:nvSpPr>
        <p:spPr>
          <a:xfrm>
            <a:off x="1785918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0" y="6000768"/>
            <a:ext cx="800074" cy="154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TextBox"/>
          <p:cNvSpPr txBox="1"/>
          <p:nvPr/>
        </p:nvSpPr>
        <p:spPr>
          <a:xfrm>
            <a:off x="0" y="535782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3x</a:t>
            </a:r>
          </a:p>
        </p:txBody>
      </p:sp>
      <p:sp>
        <p:nvSpPr>
          <p:cNvPr id="101" name="100 - Ορθογώνιο"/>
          <p:cNvSpPr/>
          <p:nvPr/>
        </p:nvSpPr>
        <p:spPr>
          <a:xfrm>
            <a:off x="0" y="5929330"/>
            <a:ext cx="1000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3x</a:t>
            </a:r>
            <a:endParaRPr lang="en-US" sz="40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928662" y="564357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103" name="102 - TextBox"/>
          <p:cNvSpPr txBox="1"/>
          <p:nvPr/>
        </p:nvSpPr>
        <p:spPr>
          <a:xfrm>
            <a:off x="1500166" y="56435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714876" y="2000240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4643438" y="1357298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- 4α</a:t>
            </a:r>
            <a:endParaRPr lang="en-US" sz="4000" b="1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4786314" y="2000240"/>
            <a:ext cx="1000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/>
              <a:t>-4α</a:t>
            </a:r>
            <a:endParaRPr lang="en-US" sz="4000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108" name="107 - TextBox"/>
          <p:cNvSpPr txBox="1"/>
          <p:nvPr/>
        </p:nvSpPr>
        <p:spPr>
          <a:xfrm>
            <a:off x="6429388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4357686" y="3643314"/>
            <a:ext cx="1785950" cy="14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4643438" y="307181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  <a:r>
              <a:rPr lang="el-GR" sz="4000" b="1" dirty="0"/>
              <a:t>+3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4643438" y="3649808"/>
            <a:ext cx="11657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 + 3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143636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114" name="113 - TextBox"/>
          <p:cNvSpPr txBox="1"/>
          <p:nvPr/>
        </p:nvSpPr>
        <p:spPr>
          <a:xfrm>
            <a:off x="6715140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cxnSp>
        <p:nvCxnSpPr>
          <p:cNvPr id="115" name="114 - Ευθεία γραμμή σύνδεσης"/>
          <p:cNvCxnSpPr/>
          <p:nvPr/>
        </p:nvCxnSpPr>
        <p:spPr>
          <a:xfrm>
            <a:off x="4500562" y="5864386"/>
            <a:ext cx="2214578" cy="14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TextBox"/>
          <p:cNvSpPr txBox="1"/>
          <p:nvPr/>
        </p:nvSpPr>
        <p:spPr>
          <a:xfrm>
            <a:off x="4714876" y="5150006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2x+3+ x</a:t>
            </a:r>
            <a:r>
              <a:rPr lang="en-US" sz="4000" b="1" baseline="30000" dirty="0"/>
              <a:t>2</a:t>
            </a:r>
          </a:p>
        </p:txBody>
      </p:sp>
      <p:sp>
        <p:nvSpPr>
          <p:cNvPr id="117" name="116 - Ορθογώνιο"/>
          <p:cNvSpPr/>
          <p:nvPr/>
        </p:nvSpPr>
        <p:spPr>
          <a:xfrm>
            <a:off x="4643438" y="5935824"/>
            <a:ext cx="2000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2x+3+ x</a:t>
            </a:r>
            <a:r>
              <a:rPr lang="en-US" sz="4000" b="1" baseline="30000" dirty="0"/>
              <a:t>2</a:t>
            </a:r>
          </a:p>
        </p:txBody>
      </p:sp>
      <p:sp>
        <p:nvSpPr>
          <p:cNvPr id="118" name="117 - Ορθογώνιο"/>
          <p:cNvSpPr/>
          <p:nvPr/>
        </p:nvSpPr>
        <p:spPr>
          <a:xfrm>
            <a:off x="7500958" y="56565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sp>
        <p:nvSpPr>
          <p:cNvPr id="119" name="118 - TextBox"/>
          <p:cNvSpPr txBox="1"/>
          <p:nvPr/>
        </p:nvSpPr>
        <p:spPr>
          <a:xfrm>
            <a:off x="8072462" y="56565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6" grpId="0"/>
      <p:bldP spid="95" grpId="0"/>
      <p:bldP spid="96" grpId="0"/>
      <p:bldP spid="97" grpId="0"/>
      <p:bldP spid="98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108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379268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314974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372124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Σε ένα κλάσμα μπορώ να πολλαπλασιάσω  (ή να διαιρέσω)  αριθμητή  και  παρονομαστή με τον  ίδιο αριθμό  (ή την ίδια μεταβλητή)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343549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1785918" y="3786190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841632" y="314324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857356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2214546" y="3214686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.</a:t>
            </a:r>
            <a:r>
              <a:rPr lang="el-GR" sz="3600" b="1" dirty="0"/>
              <a:t> 4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214546" y="3714752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.</a:t>
            </a:r>
            <a:r>
              <a:rPr lang="el-GR" sz="3600" b="1" dirty="0"/>
              <a:t> 4</a:t>
            </a:r>
            <a:endParaRPr lang="en-US" sz="36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214311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3857620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3786182" y="47148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3x</a:t>
            </a:r>
          </a:p>
        </p:txBody>
      </p:sp>
      <p:sp>
        <p:nvSpPr>
          <p:cNvPr id="53" name="52 - Ορθογώνιο"/>
          <p:cNvSpPr/>
          <p:nvPr/>
        </p:nvSpPr>
        <p:spPr>
          <a:xfrm>
            <a:off x="4000496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4572000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5072066" y="535782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5000628" y="471488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3x</a:t>
            </a:r>
          </a:p>
        </p:txBody>
      </p:sp>
      <p:sp>
        <p:nvSpPr>
          <p:cNvPr id="57" name="56 - Ορθογώνιο"/>
          <p:cNvSpPr/>
          <p:nvPr/>
        </p:nvSpPr>
        <p:spPr>
          <a:xfrm>
            <a:off x="5143504" y="52149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endParaRPr lang="en-US" sz="40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5500694" y="4786322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.</a:t>
            </a:r>
            <a:r>
              <a:rPr lang="el-GR" sz="3600" b="1" dirty="0"/>
              <a:t> </a:t>
            </a:r>
            <a:r>
              <a:rPr lang="en-US" sz="3600" b="1" dirty="0"/>
              <a:t>2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5500694" y="5286388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.</a:t>
            </a:r>
            <a:r>
              <a:rPr lang="el-GR" sz="3600" b="1" dirty="0"/>
              <a:t> </a:t>
            </a:r>
            <a:r>
              <a:rPr lang="en-US" sz="3600" b="1" dirty="0"/>
              <a:t>2</a:t>
            </a:r>
            <a:endParaRPr lang="en-US" sz="36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9" grpId="0"/>
      <p:bldP spid="38" grpId="0"/>
      <p:bldP spid="43" grpId="0"/>
      <p:bldP spid="49" grpId="0"/>
      <p:bldP spid="52" grpId="0"/>
      <p:bldP spid="53" grpId="0"/>
      <p:bldP spid="54" grpId="0"/>
      <p:bldP spid="56" grpId="0"/>
      <p:bldP spid="57" grpId="0"/>
      <p:bldP spid="58" grpId="0"/>
      <p:bldP spid="5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428596" y="3643314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428596" y="3000372"/>
            <a:ext cx="1857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α + </a:t>
            </a:r>
            <a:r>
              <a:rPr lang="en-US" sz="4000" b="1" dirty="0"/>
              <a:t>x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714348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7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Σε ένα κλάσμα μπορώ να πολλαπλασιάσω  (ή να διαιρέσω)  αριθμητή  και  παρονομαστή με τον  ίδιο αριθμό  (ή την ίδια μεταβλητή)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785918" y="322118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357422" y="3571876"/>
            <a:ext cx="1731087" cy="3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341698" y="2928934"/>
            <a:ext cx="1658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(α+</a:t>
            </a:r>
            <a:r>
              <a:rPr lang="en-US" sz="4000" b="1" dirty="0"/>
              <a:t>x)</a:t>
            </a:r>
          </a:p>
        </p:txBody>
      </p:sp>
      <p:sp>
        <p:nvSpPr>
          <p:cNvPr id="38" name="37 - Ορθογώνιο"/>
          <p:cNvSpPr/>
          <p:nvPr/>
        </p:nvSpPr>
        <p:spPr>
          <a:xfrm>
            <a:off x="2357422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7</a:t>
            </a:r>
            <a:endParaRPr lang="en-US" sz="4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500430" y="3000372"/>
            <a:ext cx="643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.</a:t>
            </a:r>
            <a:r>
              <a:rPr lang="el-GR" sz="3600" b="1" dirty="0"/>
              <a:t> α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714612" y="3500438"/>
            <a:ext cx="643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.</a:t>
            </a:r>
            <a:r>
              <a:rPr lang="el-GR" sz="3600" b="1" dirty="0"/>
              <a:t> α</a:t>
            </a:r>
            <a:endParaRPr lang="en-US" sz="36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214311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3857620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3786182" y="47148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3x</a:t>
            </a:r>
          </a:p>
        </p:txBody>
      </p:sp>
      <p:sp>
        <p:nvSpPr>
          <p:cNvPr id="53" name="52 - Ορθογώνιο"/>
          <p:cNvSpPr/>
          <p:nvPr/>
        </p:nvSpPr>
        <p:spPr>
          <a:xfrm>
            <a:off x="4000496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4572000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5072066" y="535782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5000628" y="471488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3x</a:t>
            </a:r>
          </a:p>
        </p:txBody>
      </p:sp>
      <p:sp>
        <p:nvSpPr>
          <p:cNvPr id="57" name="56 - Ορθογώνιο"/>
          <p:cNvSpPr/>
          <p:nvPr/>
        </p:nvSpPr>
        <p:spPr>
          <a:xfrm>
            <a:off x="5143504" y="52149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endParaRPr lang="en-US" sz="40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5500694" y="4786322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:</a:t>
            </a:r>
            <a:r>
              <a:rPr lang="en-US" sz="3600" b="1" dirty="0"/>
              <a:t>2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5500694" y="5286388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:</a:t>
            </a:r>
            <a:r>
              <a:rPr lang="el-GR" sz="3600" b="1" dirty="0"/>
              <a:t> </a:t>
            </a:r>
            <a:r>
              <a:rPr lang="en-US" sz="3600" b="1" dirty="0"/>
              <a:t>2</a:t>
            </a:r>
            <a:endParaRPr lang="en-US" sz="36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6127061" y="3214686"/>
            <a:ext cx="5079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055623" y="25717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6127061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7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6770003" y="27925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341507" y="314324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325783" y="2500306"/>
            <a:ext cx="1658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341507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770135" y="2571744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:</a:t>
            </a:r>
            <a:r>
              <a:rPr lang="el-GR" sz="3600" b="1" dirty="0"/>
              <a:t> </a:t>
            </a:r>
            <a:r>
              <a:rPr lang="en-US" sz="3600" b="1" dirty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698697" y="3071810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:</a:t>
            </a:r>
            <a:r>
              <a:rPr lang="el-GR" sz="3600" b="1" dirty="0"/>
              <a:t> </a:t>
            </a:r>
            <a:r>
              <a:rPr lang="en-US" sz="3600" b="1" dirty="0"/>
              <a:t>x</a:t>
            </a:r>
            <a:endParaRPr lang="en-US" sz="36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9" grpId="0"/>
      <p:bldP spid="38" grpId="0"/>
      <p:bldP spid="43" grpId="0"/>
      <p:bldP spid="49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25" grpId="0"/>
      <p:bldP spid="26" grpId="0"/>
      <p:bldP spid="28" grpId="0"/>
      <p:bldP spid="31" grpId="0"/>
      <p:bldP spid="32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Σε ένα κλάσμα μπορώ να πολλαπλασιάσω  (ή να διαιρέσω)  αριθμητή  και  παρονομαστή με τον  ίδιο αριθμό  (ή την ίδια μεταβλητή) 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428596" y="71435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214282" y="57215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142844" y="507207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3x</a:t>
            </a:r>
          </a:p>
        </p:txBody>
      </p:sp>
      <p:sp>
        <p:nvSpPr>
          <p:cNvPr id="53" name="52 - Ορθογώνιο"/>
          <p:cNvSpPr/>
          <p:nvPr/>
        </p:nvSpPr>
        <p:spPr>
          <a:xfrm>
            <a:off x="357158" y="56500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928662" y="53643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1428728" y="571501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1357290" y="507207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3x</a:t>
            </a:r>
          </a:p>
        </p:txBody>
      </p:sp>
      <p:sp>
        <p:nvSpPr>
          <p:cNvPr id="57" name="56 - Ορθογώνιο"/>
          <p:cNvSpPr/>
          <p:nvPr/>
        </p:nvSpPr>
        <p:spPr>
          <a:xfrm>
            <a:off x="1500166" y="55721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endParaRPr lang="en-US" sz="40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857356" y="5143512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:</a:t>
            </a:r>
            <a:r>
              <a:rPr lang="en-US" sz="3600" b="1" dirty="0"/>
              <a:t>2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1857356" y="5643578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:</a:t>
            </a:r>
            <a:r>
              <a:rPr lang="el-GR" sz="3600" b="1" dirty="0"/>
              <a:t> </a:t>
            </a:r>
            <a:r>
              <a:rPr lang="en-US" sz="3600" b="1" dirty="0"/>
              <a:t>2</a:t>
            </a:r>
            <a:endParaRPr lang="en-US" sz="36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301444" y="2500306"/>
            <a:ext cx="5079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30006" y="185736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301444" y="24288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7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94438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515890" y="24288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500166" y="178592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515890" y="228599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944518" y="1857364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:</a:t>
            </a:r>
            <a:r>
              <a:rPr lang="el-GR" sz="3600" b="1" dirty="0"/>
              <a:t> </a:t>
            </a:r>
            <a:r>
              <a:rPr lang="en-US" sz="3600" b="1" dirty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1873080" y="2357430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/>
              <a:t>:</a:t>
            </a:r>
            <a:r>
              <a:rPr lang="el-GR" sz="3600" b="1" dirty="0"/>
              <a:t> </a:t>
            </a:r>
            <a:r>
              <a:rPr lang="en-US" sz="3600" b="1" dirty="0"/>
              <a:t>x</a:t>
            </a:r>
            <a:endParaRPr lang="en-US" sz="36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158964" y="242237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>
            <a:off x="3444716" y="171448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516154" y="10715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3587592" y="16430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3587592" y="306531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659030" y="242237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7</a:t>
            </a:r>
          </a:p>
        </p:txBody>
      </p:sp>
      <p:sp>
        <p:nvSpPr>
          <p:cNvPr id="42" name="41 - Ορθογώνιο"/>
          <p:cNvSpPr/>
          <p:nvPr/>
        </p:nvSpPr>
        <p:spPr>
          <a:xfrm>
            <a:off x="3730468" y="2993878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2587460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2786050" y="528638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3643306" y="565007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3929058" y="49421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4000496" y="42992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3x</a:t>
            </a:r>
          </a:p>
        </p:txBody>
      </p:sp>
      <p:sp>
        <p:nvSpPr>
          <p:cNvPr id="60" name="59 - Ορθογώνιο"/>
          <p:cNvSpPr/>
          <p:nvPr/>
        </p:nvSpPr>
        <p:spPr>
          <a:xfrm>
            <a:off x="4071934" y="48707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2</a:t>
            </a:r>
            <a:endParaRPr lang="en-US" sz="40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4071934" y="629301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4143372" y="56500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</a:t>
            </a:r>
          </a:p>
        </p:txBody>
      </p:sp>
      <p:sp>
        <p:nvSpPr>
          <p:cNvPr id="63" name="62 - Ορθογώνιο"/>
          <p:cNvSpPr/>
          <p:nvPr/>
        </p:nvSpPr>
        <p:spPr>
          <a:xfrm>
            <a:off x="4214810" y="622157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2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6" grpId="0"/>
      <p:bldP spid="57" grpId="0"/>
      <p:bldP spid="58" grpId="0"/>
      <p:bldP spid="59" grpId="0"/>
      <p:bldP spid="25" grpId="0"/>
      <p:bldP spid="26" grpId="0"/>
      <p:bldP spid="28" grpId="0"/>
      <p:bldP spid="31" grpId="0"/>
      <p:bldP spid="32" grpId="0"/>
      <p:bldP spid="33" grpId="0"/>
      <p:bldP spid="34" grpId="0"/>
      <p:bldP spid="37" grpId="0"/>
      <p:bldP spid="39" grpId="0"/>
      <p:bldP spid="41" grpId="0"/>
      <p:bldP spid="42" grpId="0"/>
      <p:bldP spid="44" grpId="0"/>
      <p:bldP spid="45" grpId="0"/>
      <p:bldP spid="48" grpId="0"/>
      <p:bldP spid="60" grpId="0"/>
      <p:bldP spid="62" grpId="0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1000100" y="364331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228599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071538" y="30003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000100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6572264" y="486425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643702" y="428625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5791208" y="5138750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6000760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135729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/>
              <a:t>ΚΛΑΣΜΑΤΑ 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1714480" y="3286124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>
                <a:solidFill>
                  <a:schemeClr val="bg2">
                    <a:lumMod val="25000"/>
                  </a:schemeClr>
                </a:solidFill>
              </a:rPr>
              <a:t>=4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714876" y="2285992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>
                <a:solidFill>
                  <a:schemeClr val="bg2">
                    <a:lumMod val="25000"/>
                  </a:schemeClr>
                </a:solidFill>
              </a:rPr>
              <a:t>=4</a:t>
            </a:r>
            <a:endParaRPr lang="en-US" sz="4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6572264" y="485776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sz="40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1428728" y="5929330"/>
            <a:ext cx="714380" cy="50006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6286520"/>
            <a:ext cx="857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Διάφοροι τρόποι …για την ίδια διαίρεση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  <p:bldP spid="14" grpId="0"/>
      <p:bldP spid="15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857224" y="228599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28596" y="164305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235743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10</a:t>
            </a:r>
            <a:endParaRPr lang="en-US" sz="36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607191" y="175020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392877" y="253602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Ορθογώνιο"/>
          <p:cNvSpPr/>
          <p:nvPr/>
        </p:nvSpPr>
        <p:spPr>
          <a:xfrm>
            <a:off x="2643174" y="221455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357422" y="17144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143108" y="228599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1</a:t>
            </a:r>
            <a:endParaRPr lang="en-US" sz="36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500298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85720" y="414338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642910" y="3643314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x</a:t>
            </a:r>
            <a:r>
              <a:rPr lang="en-US" sz="3600" b="1" baseline="30000" dirty="0"/>
              <a:t>2</a:t>
            </a:r>
            <a:endParaRPr lang="en-US" sz="3600" baseline="300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714348" y="4211429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x</a:t>
            </a:r>
            <a:r>
              <a:rPr lang="en-US" sz="3600" b="1" baseline="30000" dirty="0"/>
              <a:t>2</a:t>
            </a:r>
            <a:endParaRPr lang="en-US" sz="3600" baseline="30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678629" y="3821909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750067" y="439341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71670" y="414338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</a:t>
            </a:r>
          </a:p>
        </p:txBody>
      </p:sp>
      <p:sp>
        <p:nvSpPr>
          <p:cNvPr id="57" name="56 - Ορθογώνιο"/>
          <p:cNvSpPr/>
          <p:nvPr/>
        </p:nvSpPr>
        <p:spPr>
          <a:xfrm>
            <a:off x="2643174" y="364331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643174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428860" y="414338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85720" y="6000768"/>
            <a:ext cx="221457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14282" y="542926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79" name="78 - Ορθογώνιο"/>
          <p:cNvSpPr/>
          <p:nvPr/>
        </p:nvSpPr>
        <p:spPr>
          <a:xfrm>
            <a:off x="642910" y="5425875"/>
            <a:ext cx="1476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(x</a:t>
            </a:r>
            <a:r>
              <a:rPr lang="el-GR" sz="3600" b="1" baseline="30000" dirty="0"/>
              <a:t>2</a:t>
            </a:r>
            <a:r>
              <a:rPr lang="en-US" sz="3600" b="1" baseline="30000" dirty="0"/>
              <a:t> </a:t>
            </a:r>
            <a:r>
              <a:rPr lang="en-US" sz="3600" b="1" dirty="0"/>
              <a:t> +2)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/>
              <a:t>5</a:t>
            </a:r>
            <a:r>
              <a:rPr lang="en-US" sz="3600" b="1" dirty="0"/>
              <a:t>(x</a:t>
            </a:r>
            <a:r>
              <a:rPr lang="en-US" sz="3600" b="1" baseline="30000" dirty="0"/>
              <a:t>2</a:t>
            </a:r>
            <a:r>
              <a:rPr lang="en-US" sz="3600" b="1" dirty="0"/>
              <a:t> +2)</a:t>
            </a:r>
            <a:endParaRPr lang="en-US" sz="3600" baseline="30000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 flipV="1">
            <a:off x="785786" y="6215082"/>
            <a:ext cx="1285884" cy="357190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- Ευθεία γραμμή σύνδεσης"/>
          <p:cNvCxnSpPr/>
          <p:nvPr/>
        </p:nvCxnSpPr>
        <p:spPr>
          <a:xfrm rot="10800000" flipV="1">
            <a:off x="714348" y="5572140"/>
            <a:ext cx="1214446" cy="366714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>
            <a:off x="2643174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93" name="92 - Ευθεία γραμμή σύνδεσης"/>
          <p:cNvCxnSpPr/>
          <p:nvPr/>
        </p:nvCxnSpPr>
        <p:spPr>
          <a:xfrm flipV="1">
            <a:off x="3588412" y="5929330"/>
            <a:ext cx="626398" cy="3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TextBox"/>
          <p:cNvSpPr txBox="1"/>
          <p:nvPr/>
        </p:nvSpPr>
        <p:spPr>
          <a:xfrm>
            <a:off x="3516974" y="5361215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96" name="95 - Ορθογώνιο"/>
          <p:cNvSpPr/>
          <p:nvPr/>
        </p:nvSpPr>
        <p:spPr>
          <a:xfrm>
            <a:off x="3588412" y="6000768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/>
              <a:t>5</a:t>
            </a:r>
            <a:endParaRPr lang="en-US" sz="3600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2" grpId="0"/>
      <p:bldP spid="33" grpId="0"/>
      <p:bldP spid="34" grpId="0"/>
      <p:bldP spid="64" grpId="0"/>
      <p:bldP spid="65" grpId="0"/>
      <p:bldP spid="66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8" grpId="0"/>
      <p:bldP spid="79" grpId="0"/>
      <p:bldP spid="80" grpId="0"/>
      <p:bldP spid="92" grpId="0"/>
      <p:bldP spid="94" grpId="0"/>
      <p:bldP spid="9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0" y="2357430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0" y="17859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857224" y="185736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500034" y="1857364"/>
            <a:ext cx="3545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baseline="30000" dirty="0"/>
              <a:t>+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/>
              <a:t>.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428596" y="4211429"/>
            <a:ext cx="1428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/>
              <a:t>9-</a:t>
            </a:r>
            <a:r>
              <a:rPr lang="en-US" sz="3600" b="1" dirty="0"/>
              <a:t>x</a:t>
            </a:r>
            <a:endParaRPr lang="en-US" sz="36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673216" y="6143644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673216" y="5500702"/>
            <a:ext cx="107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  +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1530440" y="5568751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/>
              <a:t>α</a:t>
            </a:r>
            <a:r>
              <a:rPr lang="el-GR" sz="3600" b="1" baseline="30000" dirty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673216" y="6072206"/>
            <a:ext cx="1344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/>
              <a:t>5 -</a:t>
            </a:r>
            <a:r>
              <a:rPr lang="en-US" sz="3600" b="1" dirty="0"/>
              <a:t>x</a:t>
            </a:r>
            <a:endParaRPr lang="en-US" sz="3600" dirty="0"/>
          </a:p>
        </p:txBody>
      </p:sp>
      <p:cxnSp>
        <p:nvCxnSpPr>
          <p:cNvPr id="87" name="86 - Ευθύγραμμο βέλος σύνδεσης"/>
          <p:cNvCxnSpPr/>
          <p:nvPr/>
        </p:nvCxnSpPr>
        <p:spPr>
          <a:xfrm flipV="1">
            <a:off x="1714480" y="2214554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3500430" y="1785926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Δεν γίνεται απλοποίηση γιατί στον αριθμητή δεν έχω  μόνο  πολλαπλασιασμό…..</a:t>
            </a:r>
            <a:endParaRPr lang="en-US" dirty="0"/>
          </a:p>
        </p:txBody>
      </p:sp>
      <p:cxnSp>
        <p:nvCxnSpPr>
          <p:cNvPr id="89" name="88 - Ευθύγραμμο βέλος σύνδεσης"/>
          <p:cNvCxnSpPr/>
          <p:nvPr/>
        </p:nvCxnSpPr>
        <p:spPr>
          <a:xfrm flipV="1">
            <a:off x="1714480" y="4143380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3500430" y="3643314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Δεν γίνεται απλοποίηση γιατί στον παρονομαστή δεν  έχω  μόνο πολλαπλασιασμό..</a:t>
            </a:r>
            <a:endParaRPr lang="en-US" dirty="0"/>
          </a:p>
        </p:txBody>
      </p:sp>
      <p:cxnSp>
        <p:nvCxnSpPr>
          <p:cNvPr id="94" name="93 - Ευθύγραμμο βέλος σύνδεσης"/>
          <p:cNvCxnSpPr/>
          <p:nvPr/>
        </p:nvCxnSpPr>
        <p:spPr>
          <a:xfrm flipV="1">
            <a:off x="2357422" y="6000768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4000496" y="5572140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Δεν γίνεται απλοποίηση γιατί στον παρονομαστή και </a:t>
            </a:r>
            <a:r>
              <a:rPr lang="el-GR"/>
              <a:t>στον αριθμητή </a:t>
            </a:r>
            <a:r>
              <a:rPr lang="el-GR" dirty="0"/>
              <a:t>δεν  έχω  μόνο πολλαπλασιασμό..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1" grpId="0"/>
      <p:bldP spid="32" grpId="0"/>
      <p:bldP spid="33" grpId="0"/>
      <p:bldP spid="34" grpId="0"/>
      <p:bldP spid="35" grpId="0"/>
      <p:bldP spid="36" grpId="0"/>
      <p:bldP spid="44" grpId="0"/>
      <p:bldP spid="47" grpId="0"/>
      <p:bldP spid="49" grpId="0"/>
      <p:bldP spid="78" grpId="0"/>
      <p:bldP spid="79" grpId="0"/>
      <p:bldP spid="80" grpId="0"/>
      <p:bldP spid="88" grpId="0"/>
      <p:bldP spid="90" grpId="0"/>
      <p:bldP spid="9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00034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71472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4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642910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428860" y="257174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1357298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1214414" y="257174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500166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571604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643042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000364" y="300037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000364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4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357554" y="228599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643306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</a:t>
            </a:r>
            <a:endParaRPr lang="en-US" sz="4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3071802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428992" y="295519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3714744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572000" y="257174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357818" y="292893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300037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15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500694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00034" y="55721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71472" y="49291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642910" y="55007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2428860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1214414" y="51435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1500166" y="55721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1571604" y="49291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1643042" y="55007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3000364" y="557214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48577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357554" y="485776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3643306" y="48577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3071802" y="55721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428992" y="552696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3714744" y="55007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4572000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357818" y="550070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429256" y="55721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20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5500694" y="492919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12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5" grpId="0"/>
      <p:bldP spid="37" grpId="0"/>
      <p:bldP spid="39" grpId="0"/>
      <p:bldP spid="40" grpId="0"/>
      <p:bldP spid="45" grpId="0"/>
      <p:bldP spid="46" grpId="0"/>
      <p:bldP spid="48" grpId="0"/>
      <p:bldP spid="60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5715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14310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928662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214414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85852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357290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714612" y="200024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71461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128586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357554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786050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143240" y="195506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3428992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28624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072066" y="192880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143504" y="20002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12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214942" y="135729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30</a:t>
            </a:r>
            <a:endParaRPr lang="en-US" sz="40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785786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14348" y="357187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-</a:t>
            </a:r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928662" y="4143380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2571736" y="37147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1500166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1785918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1714480" y="357837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-</a:t>
            </a:r>
            <a:r>
              <a:rPr lang="el-GR" sz="4000" b="1" dirty="0"/>
              <a:t>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1928794" y="4143380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β</a:t>
            </a:r>
            <a:endParaRPr lang="en-US" sz="4000" dirty="0"/>
          </a:p>
        </p:txBody>
      </p:sp>
      <p:cxnSp>
        <p:nvCxnSpPr>
          <p:cNvPr id="66" name="65 - Ευθεία γραμμή σύνδεσης"/>
          <p:cNvCxnSpPr>
            <a:endCxn id="73" idx="1"/>
          </p:cNvCxnSpPr>
          <p:nvPr/>
        </p:nvCxnSpPr>
        <p:spPr>
          <a:xfrm flipV="1">
            <a:off x="3143240" y="4140133"/>
            <a:ext cx="171451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143240" y="350043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-6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643306" y="350043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3786182" y="350043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(-2)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3357554" y="421481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endParaRPr lang="en-US" sz="4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714744" y="416963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4000496" y="4143380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β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485775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643570" y="4143380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715008" y="421481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/>
              <a:t>αβ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5572132" y="3571876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+12</a:t>
            </a:r>
            <a:endParaRPr lang="en-US" sz="4000" b="1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714612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2786050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sp>
        <p:nvSpPr>
          <p:cNvPr id="92" name="91 - Ορθογώνιο"/>
          <p:cNvSpPr/>
          <p:nvPr/>
        </p:nvSpPr>
        <p:spPr>
          <a:xfrm>
            <a:off x="2857488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10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464343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3428992" y="578645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3714744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3786182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</a:t>
            </a:r>
          </a:p>
        </p:txBody>
      </p:sp>
      <p:sp>
        <p:nvSpPr>
          <p:cNvPr id="97" name="96 - Ορθογώνιο"/>
          <p:cNvSpPr/>
          <p:nvPr/>
        </p:nvSpPr>
        <p:spPr>
          <a:xfrm>
            <a:off x="3857620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2</a:t>
            </a:r>
            <a:endParaRPr lang="en-US" sz="4000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5214942" y="621508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5214942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sp>
        <p:nvSpPr>
          <p:cNvPr id="100" name="99 - Ορθογώνιο"/>
          <p:cNvSpPr/>
          <p:nvPr/>
        </p:nvSpPr>
        <p:spPr>
          <a:xfrm>
            <a:off x="5572132" y="55007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01" name="100 - TextBox"/>
          <p:cNvSpPr txBox="1"/>
          <p:nvPr/>
        </p:nvSpPr>
        <p:spPr>
          <a:xfrm>
            <a:off x="5857884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5072066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10</a:t>
            </a:r>
            <a:endParaRPr lang="en-US" sz="4000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5643570" y="616990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5929322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2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678657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7572396" y="614364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TextBox"/>
          <p:cNvSpPr txBox="1"/>
          <p:nvPr/>
        </p:nvSpPr>
        <p:spPr>
          <a:xfrm>
            <a:off x="7643834" y="621508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20</a:t>
            </a:r>
          </a:p>
        </p:txBody>
      </p:sp>
      <p:sp>
        <p:nvSpPr>
          <p:cNvPr id="108" name="107 - TextBox"/>
          <p:cNvSpPr txBox="1"/>
          <p:nvPr/>
        </p:nvSpPr>
        <p:spPr>
          <a:xfrm>
            <a:off x="7715272" y="557214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5x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5" grpId="0"/>
      <p:bldP spid="37" grpId="0"/>
      <p:bldP spid="39" grpId="0"/>
      <p:bldP spid="40" grpId="0"/>
      <p:bldP spid="45" grpId="0"/>
      <p:bldP spid="46" grpId="0"/>
      <p:bldP spid="48" grpId="0"/>
      <p:bldP spid="60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91" grpId="0"/>
      <p:bldP spid="92" grpId="0"/>
      <p:bldP spid="93" grpId="0"/>
      <p:bldP spid="94" grpId="0"/>
      <p:bldP spid="96" grpId="0"/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7" grpId="0"/>
      <p:bldP spid="10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5715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071802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928662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214414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85852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357290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2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500430" y="2000240"/>
            <a:ext cx="185738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571868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000496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485775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5572132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143636" y="2000240"/>
            <a:ext cx="107157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286512" y="20002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24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86512" y="121442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30</a:t>
            </a:r>
            <a:endParaRPr lang="en-US" sz="4000" b="1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35742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42886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250029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1928794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2" name="81 - TextBox"/>
          <p:cNvSpPr txBox="1"/>
          <p:nvPr/>
        </p:nvSpPr>
        <p:spPr>
          <a:xfrm>
            <a:off x="42148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4572000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64330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4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3929058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6" name="85 - TextBox"/>
          <p:cNvSpPr txBox="1"/>
          <p:nvPr/>
        </p:nvSpPr>
        <p:spPr>
          <a:xfrm>
            <a:off x="4786314" y="1973981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</a:t>
            </a:r>
            <a:endParaRPr lang="en-US" sz="4000" b="1" dirty="0"/>
          </a:p>
        </p:txBody>
      </p:sp>
      <p:sp>
        <p:nvSpPr>
          <p:cNvPr id="87" name="86 - TextBox"/>
          <p:cNvSpPr txBox="1"/>
          <p:nvPr/>
        </p:nvSpPr>
        <p:spPr>
          <a:xfrm>
            <a:off x="4286248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</a:t>
            </a:r>
            <a:endParaRPr lang="en-US" sz="4000" b="1" dirty="0"/>
          </a:p>
        </p:txBody>
      </p:sp>
      <p:sp>
        <p:nvSpPr>
          <p:cNvPr id="88" name="87 - Ορθογώνιο"/>
          <p:cNvSpPr/>
          <p:nvPr/>
        </p:nvSpPr>
        <p:spPr>
          <a:xfrm>
            <a:off x="4500562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>
            <a:off x="14284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214282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sp>
        <p:nvSpPr>
          <p:cNvPr id="111" name="110 - Ορθογώνιο"/>
          <p:cNvSpPr/>
          <p:nvPr/>
        </p:nvSpPr>
        <p:spPr>
          <a:xfrm>
            <a:off x="142844" y="5072074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-2</a:t>
            </a:r>
            <a:endParaRPr lang="en-US" sz="40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143240" y="478632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1142976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1214414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116" name="115 - Ορθογώνιο"/>
          <p:cNvSpPr/>
          <p:nvPr/>
        </p:nvSpPr>
        <p:spPr>
          <a:xfrm>
            <a:off x="1285852" y="5098333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-3</a:t>
            </a:r>
            <a:endParaRPr lang="en-US" sz="4000" dirty="0"/>
          </a:p>
        </p:txBody>
      </p:sp>
      <p:cxnSp>
        <p:nvCxnSpPr>
          <p:cNvPr id="117" name="116 - Ευθεία γραμμή σύνδεσης"/>
          <p:cNvCxnSpPr/>
          <p:nvPr/>
        </p:nvCxnSpPr>
        <p:spPr>
          <a:xfrm>
            <a:off x="3857620" y="5169771"/>
            <a:ext cx="1928826" cy="451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117 - TextBox"/>
          <p:cNvSpPr txBox="1"/>
          <p:nvPr/>
        </p:nvSpPr>
        <p:spPr>
          <a:xfrm>
            <a:off x="38576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sp>
        <p:nvSpPr>
          <p:cNvPr id="119" name="118 - Ορθογώνιο"/>
          <p:cNvSpPr/>
          <p:nvPr/>
        </p:nvSpPr>
        <p:spPr>
          <a:xfrm>
            <a:off x="4214810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20" name="119 - TextBox"/>
          <p:cNvSpPr txBox="1"/>
          <p:nvPr/>
        </p:nvSpPr>
        <p:spPr>
          <a:xfrm>
            <a:off x="4929190" y="450057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(-4)</a:t>
            </a:r>
            <a:endParaRPr lang="en-US" sz="4000" b="1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6215074" y="485776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>
            <a:off x="7143768" y="5169771"/>
            <a:ext cx="107157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TextBox"/>
          <p:cNvSpPr txBox="1"/>
          <p:nvPr/>
        </p:nvSpPr>
        <p:spPr>
          <a:xfrm>
            <a:off x="7286644" y="5169771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12x</a:t>
            </a:r>
          </a:p>
        </p:txBody>
      </p:sp>
      <p:sp>
        <p:nvSpPr>
          <p:cNvPr id="124" name="123 - TextBox"/>
          <p:cNvSpPr txBox="1"/>
          <p:nvPr/>
        </p:nvSpPr>
        <p:spPr>
          <a:xfrm>
            <a:off x="7286644" y="4383953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-8x</a:t>
            </a:r>
          </a:p>
        </p:txBody>
      </p:sp>
      <p:cxnSp>
        <p:nvCxnSpPr>
          <p:cNvPr id="125" name="124 - Ευθεία γραμμή σύνδεσης"/>
          <p:cNvCxnSpPr/>
          <p:nvPr/>
        </p:nvCxnSpPr>
        <p:spPr>
          <a:xfrm>
            <a:off x="228598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- TextBox"/>
          <p:cNvSpPr txBox="1"/>
          <p:nvPr/>
        </p:nvSpPr>
        <p:spPr>
          <a:xfrm>
            <a:off x="2214546" y="4500570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-4</a:t>
            </a:r>
          </a:p>
        </p:txBody>
      </p:sp>
      <p:sp>
        <p:nvSpPr>
          <p:cNvPr id="127" name="126 - Ορθογώνιο"/>
          <p:cNvSpPr/>
          <p:nvPr/>
        </p:nvSpPr>
        <p:spPr>
          <a:xfrm>
            <a:off x="2285984" y="5072074"/>
            <a:ext cx="6799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2</a:t>
            </a:r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128" name="127 - Ορθογώνιο"/>
          <p:cNvSpPr/>
          <p:nvPr/>
        </p:nvSpPr>
        <p:spPr>
          <a:xfrm>
            <a:off x="1857356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29" name="128 - TextBox"/>
          <p:cNvSpPr txBox="1"/>
          <p:nvPr/>
        </p:nvSpPr>
        <p:spPr>
          <a:xfrm>
            <a:off x="4429124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130" name="129 - Ορθογώνιο"/>
          <p:cNvSpPr/>
          <p:nvPr/>
        </p:nvSpPr>
        <p:spPr>
          <a:xfrm>
            <a:off x="4786314" y="450057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31" name="130 - TextBox"/>
          <p:cNvSpPr txBox="1"/>
          <p:nvPr/>
        </p:nvSpPr>
        <p:spPr>
          <a:xfrm>
            <a:off x="3786182" y="514351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-2</a:t>
            </a:r>
            <a:endParaRPr lang="en-US" sz="4000" b="1" dirty="0"/>
          </a:p>
        </p:txBody>
      </p:sp>
      <p:sp>
        <p:nvSpPr>
          <p:cNvPr id="132" name="131 - Ορθογώνιο"/>
          <p:cNvSpPr/>
          <p:nvPr/>
        </p:nvSpPr>
        <p:spPr>
          <a:xfrm>
            <a:off x="4286248" y="509833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33" name="132 - TextBox"/>
          <p:cNvSpPr txBox="1"/>
          <p:nvPr/>
        </p:nvSpPr>
        <p:spPr>
          <a:xfrm>
            <a:off x="5286380" y="51435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</a:t>
            </a:r>
            <a:r>
              <a:rPr lang="en-US" sz="4000" b="1" dirty="0"/>
              <a:t>x</a:t>
            </a:r>
          </a:p>
        </p:txBody>
      </p:sp>
      <p:sp>
        <p:nvSpPr>
          <p:cNvPr id="134" name="133 - TextBox"/>
          <p:cNvSpPr txBox="1"/>
          <p:nvPr/>
        </p:nvSpPr>
        <p:spPr>
          <a:xfrm>
            <a:off x="4357686" y="5143512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(-3)</a:t>
            </a:r>
            <a:endParaRPr lang="en-US" sz="4000" b="1" dirty="0"/>
          </a:p>
        </p:txBody>
      </p:sp>
      <p:sp>
        <p:nvSpPr>
          <p:cNvPr id="135" name="134 - Ορθογώνιο"/>
          <p:cNvSpPr/>
          <p:nvPr/>
        </p:nvSpPr>
        <p:spPr>
          <a:xfrm>
            <a:off x="5072066" y="5143512"/>
            <a:ext cx="3571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40" grpId="0"/>
      <p:bldP spid="45" grpId="0"/>
      <p:bldP spid="46" grpId="0"/>
      <p:bldP spid="78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0" grpId="0"/>
      <p:bldP spid="121" grpId="0"/>
      <p:bldP spid="123" grpId="0"/>
      <p:bldP spid="124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42844" y="135729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r>
              <a:rPr lang="en-US" sz="4000" b="1" dirty="0"/>
              <a:t> +x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428596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643174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1357290" y="150017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714480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714480" y="142873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1714480" y="185736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>
            <a:stCxn id="14" idx="3"/>
          </p:cNvCxnSpPr>
          <p:nvPr/>
        </p:nvCxnSpPr>
        <p:spPr>
          <a:xfrm>
            <a:off x="3198134" y="1925555"/>
            <a:ext cx="2159684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286116" y="121442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(</a:t>
            </a:r>
            <a:r>
              <a:rPr lang="el-GR" sz="4000" b="1" dirty="0"/>
              <a:t>6</a:t>
            </a:r>
            <a:r>
              <a:rPr lang="en-US" sz="4000" b="1" dirty="0"/>
              <a:t> + x)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485775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5572132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143636" y="2000240"/>
            <a:ext cx="200026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572264" y="207167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4</a:t>
            </a:r>
            <a:r>
              <a:rPr lang="en-US" sz="4000" b="1" dirty="0"/>
              <a:t>x</a:t>
            </a:r>
          </a:p>
        </p:txBody>
      </p:sp>
      <p:sp>
        <p:nvSpPr>
          <p:cNvPr id="46" name="45 - TextBox"/>
          <p:cNvSpPr txBox="1"/>
          <p:nvPr/>
        </p:nvSpPr>
        <p:spPr>
          <a:xfrm>
            <a:off x="6215074" y="1214422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30</a:t>
            </a:r>
            <a:r>
              <a:rPr lang="en-US" sz="4000" b="1" dirty="0"/>
              <a:t> + 5x</a:t>
            </a:r>
          </a:p>
        </p:txBody>
      </p:sp>
      <p:sp>
        <p:nvSpPr>
          <p:cNvPr id="83" name="82 - Ορθογώνιο"/>
          <p:cNvSpPr/>
          <p:nvPr/>
        </p:nvSpPr>
        <p:spPr>
          <a:xfrm>
            <a:off x="4572000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64330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4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3929058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7" name="86 - TextBox"/>
          <p:cNvSpPr txBox="1"/>
          <p:nvPr/>
        </p:nvSpPr>
        <p:spPr>
          <a:xfrm>
            <a:off x="4143372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>
            <a:off x="14284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214282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sp>
        <p:nvSpPr>
          <p:cNvPr id="111" name="110 - Ορθογώνιο"/>
          <p:cNvSpPr/>
          <p:nvPr/>
        </p:nvSpPr>
        <p:spPr>
          <a:xfrm>
            <a:off x="142844" y="5072074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-2</a:t>
            </a:r>
            <a:endParaRPr lang="en-US" sz="40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2714612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1142976" y="5169771"/>
            <a:ext cx="1143008" cy="451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1428728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116" name="115 - Ορθογώνιο"/>
          <p:cNvSpPr/>
          <p:nvPr/>
        </p:nvSpPr>
        <p:spPr>
          <a:xfrm>
            <a:off x="1214414" y="5143512"/>
            <a:ext cx="9348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x+4</a:t>
            </a:r>
            <a:endParaRPr lang="en-US" sz="4000" dirty="0"/>
          </a:p>
        </p:txBody>
      </p:sp>
      <p:cxnSp>
        <p:nvCxnSpPr>
          <p:cNvPr id="117" name="116 - Ευθεία γραμμή σύνδεσης"/>
          <p:cNvCxnSpPr/>
          <p:nvPr/>
        </p:nvCxnSpPr>
        <p:spPr>
          <a:xfrm flipV="1">
            <a:off x="3571868" y="5143512"/>
            <a:ext cx="1928826" cy="262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117 - TextBox"/>
          <p:cNvSpPr txBox="1"/>
          <p:nvPr/>
        </p:nvSpPr>
        <p:spPr>
          <a:xfrm>
            <a:off x="3571868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sp>
        <p:nvSpPr>
          <p:cNvPr id="119" name="118 - Ορθογώνιο"/>
          <p:cNvSpPr/>
          <p:nvPr/>
        </p:nvSpPr>
        <p:spPr>
          <a:xfrm>
            <a:off x="3929058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6000760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 flipV="1">
            <a:off x="7143768" y="5143512"/>
            <a:ext cx="1571636" cy="262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TextBox"/>
          <p:cNvSpPr txBox="1"/>
          <p:nvPr/>
        </p:nvSpPr>
        <p:spPr>
          <a:xfrm>
            <a:off x="7072330" y="514351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-2x -8</a:t>
            </a:r>
          </a:p>
        </p:txBody>
      </p:sp>
      <p:sp>
        <p:nvSpPr>
          <p:cNvPr id="124" name="123 - TextBox"/>
          <p:cNvSpPr txBox="1"/>
          <p:nvPr/>
        </p:nvSpPr>
        <p:spPr>
          <a:xfrm>
            <a:off x="7358082" y="4500570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</a:t>
            </a:r>
          </a:p>
        </p:txBody>
      </p:sp>
      <p:sp>
        <p:nvSpPr>
          <p:cNvPr id="129" name="128 - TextBox"/>
          <p:cNvSpPr txBox="1"/>
          <p:nvPr/>
        </p:nvSpPr>
        <p:spPr>
          <a:xfrm>
            <a:off x="4143372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131" name="130 - TextBox"/>
          <p:cNvSpPr txBox="1"/>
          <p:nvPr/>
        </p:nvSpPr>
        <p:spPr>
          <a:xfrm>
            <a:off x="3500430" y="514351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-2</a:t>
            </a:r>
            <a:endParaRPr lang="en-US" sz="4000" b="1" dirty="0"/>
          </a:p>
        </p:txBody>
      </p:sp>
      <p:sp>
        <p:nvSpPr>
          <p:cNvPr id="132" name="131 - Ορθογώνιο"/>
          <p:cNvSpPr/>
          <p:nvPr/>
        </p:nvSpPr>
        <p:spPr>
          <a:xfrm>
            <a:off x="4000496" y="509833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34" name="133 - TextBox"/>
          <p:cNvSpPr txBox="1"/>
          <p:nvPr/>
        </p:nvSpPr>
        <p:spPr>
          <a:xfrm>
            <a:off x="4143372" y="514351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(</a:t>
            </a:r>
            <a:r>
              <a:rPr lang="en-US" sz="4000" b="1" dirty="0"/>
              <a:t>x + 4</a:t>
            </a:r>
            <a:r>
              <a:rPr lang="el-GR" sz="4000" b="1" dirty="0"/>
              <a:t>)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3" grpId="0"/>
      <p:bldP spid="40" grpId="0"/>
      <p:bldP spid="45" grpId="0"/>
      <p:bldP spid="46" grpId="0"/>
      <p:bldP spid="83" grpId="0"/>
      <p:bldP spid="84" grpId="0"/>
      <p:bldP spid="85" grpId="0"/>
      <p:bldP spid="87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1" grpId="0"/>
      <p:bldP spid="123" grpId="0"/>
      <p:bldP spid="124" grpId="0"/>
      <p:bldP spid="129" grpId="0"/>
      <p:bldP spid="131" grpId="0"/>
      <p:bldP spid="132" grpId="0"/>
      <p:bldP spid="1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42844" y="135729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 +x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214282" y="1928802"/>
            <a:ext cx="12144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x - 2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643174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1357290" y="150017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714480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714480" y="142873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1714480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2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>
            <a:stCxn id="14" idx="3"/>
          </p:cNvCxnSpPr>
          <p:nvPr/>
        </p:nvCxnSpPr>
        <p:spPr>
          <a:xfrm>
            <a:off x="3198134" y="1925555"/>
            <a:ext cx="2159684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286116" y="121442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(1 + x)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485775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</a:p>
        </p:txBody>
      </p:sp>
      <p:sp>
        <p:nvSpPr>
          <p:cNvPr id="40" name="39 - Ορθογώνιο"/>
          <p:cNvSpPr/>
          <p:nvPr/>
        </p:nvSpPr>
        <p:spPr>
          <a:xfrm>
            <a:off x="5572132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143636" y="2000240"/>
            <a:ext cx="200026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572264" y="2071678"/>
            <a:ext cx="1888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-4 +2</a:t>
            </a:r>
            <a:r>
              <a:rPr lang="en-US" sz="4000" b="1" dirty="0"/>
              <a:t>x</a:t>
            </a:r>
          </a:p>
        </p:txBody>
      </p:sp>
      <p:sp>
        <p:nvSpPr>
          <p:cNvPr id="46" name="45 - TextBox"/>
          <p:cNvSpPr txBox="1"/>
          <p:nvPr/>
        </p:nvSpPr>
        <p:spPr>
          <a:xfrm>
            <a:off x="6215074" y="1214422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</a:t>
            </a:r>
            <a:r>
              <a:rPr lang="en-US" sz="4000" b="1" dirty="0"/>
              <a:t> + 3x</a:t>
            </a:r>
          </a:p>
        </p:txBody>
      </p:sp>
      <p:sp>
        <p:nvSpPr>
          <p:cNvPr id="83" name="82 - Ορθογώνιο"/>
          <p:cNvSpPr/>
          <p:nvPr/>
        </p:nvSpPr>
        <p:spPr>
          <a:xfrm>
            <a:off x="4572000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143240" y="2000240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(x – 2 )</a:t>
            </a:r>
          </a:p>
        </p:txBody>
      </p:sp>
      <p:sp>
        <p:nvSpPr>
          <p:cNvPr id="85" name="84 - Ορθογώνιο"/>
          <p:cNvSpPr/>
          <p:nvPr/>
        </p:nvSpPr>
        <p:spPr>
          <a:xfrm>
            <a:off x="4572000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7" name="86 - TextBox"/>
          <p:cNvSpPr txBox="1"/>
          <p:nvPr/>
        </p:nvSpPr>
        <p:spPr>
          <a:xfrm>
            <a:off x="4786314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>
            <a:off x="14284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214282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</a:t>
            </a:r>
          </a:p>
        </p:txBody>
      </p:sp>
      <p:sp>
        <p:nvSpPr>
          <p:cNvPr id="111" name="110 - Ορθογώνιο"/>
          <p:cNvSpPr/>
          <p:nvPr/>
        </p:nvSpPr>
        <p:spPr>
          <a:xfrm>
            <a:off x="142844" y="5072074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-2</a:t>
            </a:r>
            <a:endParaRPr lang="en-US" sz="40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2714612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1142976" y="5169771"/>
            <a:ext cx="1428760" cy="451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1071538" y="4429132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  <a:r>
              <a:rPr lang="el-GR" sz="4000" b="1" dirty="0"/>
              <a:t>α +1</a:t>
            </a:r>
            <a:endParaRPr lang="en-US" sz="4000" b="1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1285852" y="5143512"/>
            <a:ext cx="12144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/>
              <a:t>α</a:t>
            </a:r>
            <a:r>
              <a:rPr lang="en-US" sz="4000" b="1" dirty="0"/>
              <a:t>+</a:t>
            </a:r>
            <a:r>
              <a:rPr lang="el-GR" sz="4000" b="1" dirty="0"/>
              <a:t> 2</a:t>
            </a:r>
            <a:endParaRPr lang="en-US" sz="4000" dirty="0"/>
          </a:p>
        </p:txBody>
      </p:sp>
      <p:cxnSp>
        <p:nvCxnSpPr>
          <p:cNvPr id="117" name="116 - Ευθεία γραμμή σύνδεσης"/>
          <p:cNvCxnSpPr/>
          <p:nvPr/>
        </p:nvCxnSpPr>
        <p:spPr>
          <a:xfrm flipV="1">
            <a:off x="3571868" y="5143512"/>
            <a:ext cx="2357454" cy="262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117 - TextBox"/>
          <p:cNvSpPr txBox="1"/>
          <p:nvPr/>
        </p:nvSpPr>
        <p:spPr>
          <a:xfrm>
            <a:off x="350043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119" name="118 - Ορθογώνιο"/>
          <p:cNvSpPr/>
          <p:nvPr/>
        </p:nvSpPr>
        <p:spPr>
          <a:xfrm>
            <a:off x="3786182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6000760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 flipV="1">
            <a:off x="6500826" y="5072074"/>
            <a:ext cx="2214578" cy="714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TextBox"/>
          <p:cNvSpPr txBox="1"/>
          <p:nvPr/>
        </p:nvSpPr>
        <p:spPr>
          <a:xfrm>
            <a:off x="7072330" y="5286388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-2</a:t>
            </a:r>
            <a:r>
              <a:rPr lang="el-GR" sz="4000" b="1" dirty="0"/>
              <a:t>α</a:t>
            </a:r>
            <a:r>
              <a:rPr lang="en-US" sz="4000" b="1" dirty="0"/>
              <a:t> -</a:t>
            </a:r>
            <a:r>
              <a:rPr lang="el-GR" sz="4000" b="1" dirty="0"/>
              <a:t> 4</a:t>
            </a:r>
            <a:endParaRPr lang="en-US" sz="4000" b="1" dirty="0"/>
          </a:p>
        </p:txBody>
      </p:sp>
      <p:sp>
        <p:nvSpPr>
          <p:cNvPr id="124" name="123 - TextBox"/>
          <p:cNvSpPr txBox="1"/>
          <p:nvPr/>
        </p:nvSpPr>
        <p:spPr>
          <a:xfrm>
            <a:off x="6929454" y="4429132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10α  +5 </a:t>
            </a:r>
            <a:endParaRPr lang="en-US" sz="4000" b="1" dirty="0"/>
          </a:p>
        </p:txBody>
      </p:sp>
      <p:sp>
        <p:nvSpPr>
          <p:cNvPr id="129" name="128 - TextBox"/>
          <p:cNvSpPr txBox="1"/>
          <p:nvPr/>
        </p:nvSpPr>
        <p:spPr>
          <a:xfrm>
            <a:off x="4071934" y="4507064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(2α +1)</a:t>
            </a:r>
            <a:endParaRPr lang="en-US" sz="4000" b="1" dirty="0"/>
          </a:p>
        </p:txBody>
      </p:sp>
      <p:sp>
        <p:nvSpPr>
          <p:cNvPr id="131" name="130 - TextBox"/>
          <p:cNvSpPr txBox="1"/>
          <p:nvPr/>
        </p:nvSpPr>
        <p:spPr>
          <a:xfrm>
            <a:off x="3500430" y="514351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-2</a:t>
            </a:r>
            <a:endParaRPr lang="en-US" sz="4000" b="1" dirty="0"/>
          </a:p>
        </p:txBody>
      </p:sp>
      <p:sp>
        <p:nvSpPr>
          <p:cNvPr id="132" name="131 - Ορθογώνιο"/>
          <p:cNvSpPr/>
          <p:nvPr/>
        </p:nvSpPr>
        <p:spPr>
          <a:xfrm>
            <a:off x="4000496" y="509833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34" name="133 - TextBox"/>
          <p:cNvSpPr txBox="1"/>
          <p:nvPr/>
        </p:nvSpPr>
        <p:spPr>
          <a:xfrm>
            <a:off x="4214810" y="5072074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(α</a:t>
            </a:r>
            <a:r>
              <a:rPr lang="en-US" sz="4000" b="1" dirty="0"/>
              <a:t> + </a:t>
            </a:r>
            <a:r>
              <a:rPr lang="el-GR" sz="4000" b="1" dirty="0"/>
              <a:t>2)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3" grpId="0"/>
      <p:bldP spid="40" grpId="0"/>
      <p:bldP spid="45" grpId="0"/>
      <p:bldP spid="46" grpId="0"/>
      <p:bldP spid="83" grpId="0"/>
      <p:bldP spid="84" grpId="0"/>
      <p:bldP spid="85" grpId="0"/>
      <p:bldP spid="87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1" grpId="0"/>
      <p:bldP spid="123" grpId="0"/>
      <p:bldP spid="124" grpId="0"/>
      <p:bldP spid="129" grpId="0"/>
      <p:bldP spid="131" grpId="0"/>
      <p:bldP spid="132" grpId="0"/>
      <p:bldP spid="13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32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357290" y="214961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357158" y="20781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642910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715140" y="23639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072330" y="229248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858016" y="179242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30</a:t>
            </a:r>
            <a:endParaRPr lang="en-US" sz="40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2071670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500298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571736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643174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89" name="88 - Ευθεία γραμμή σύνδεσης"/>
          <p:cNvCxnSpPr/>
          <p:nvPr/>
        </p:nvCxnSpPr>
        <p:spPr>
          <a:xfrm>
            <a:off x="2643174" y="486425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2643174" y="42278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sp>
        <p:nvSpPr>
          <p:cNvPr id="110" name="109 - Ορθογώνιο"/>
          <p:cNvSpPr/>
          <p:nvPr/>
        </p:nvSpPr>
        <p:spPr>
          <a:xfrm>
            <a:off x="3000364" y="424757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11" name="110 - TextBox"/>
          <p:cNvSpPr txBox="1"/>
          <p:nvPr/>
        </p:nvSpPr>
        <p:spPr>
          <a:xfrm>
            <a:off x="3286116" y="42278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112" name="111 - Ορθογώνιο"/>
          <p:cNvSpPr/>
          <p:nvPr/>
        </p:nvSpPr>
        <p:spPr>
          <a:xfrm>
            <a:off x="3000364" y="47928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6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4214810" y="44356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5000628" y="4792816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5357818" y="472137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6</a:t>
            </a:r>
          </a:p>
        </p:txBody>
      </p:sp>
      <p:sp>
        <p:nvSpPr>
          <p:cNvPr id="116" name="115 - TextBox"/>
          <p:cNvSpPr txBox="1"/>
          <p:nvPr/>
        </p:nvSpPr>
        <p:spPr>
          <a:xfrm>
            <a:off x="5143504" y="42213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</a:t>
            </a:r>
          </a:p>
        </p:txBody>
      </p:sp>
      <p:sp>
        <p:nvSpPr>
          <p:cNvPr id="117" name="116 - TextBox"/>
          <p:cNvSpPr txBox="1"/>
          <p:nvPr/>
        </p:nvSpPr>
        <p:spPr>
          <a:xfrm>
            <a:off x="2857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x</a:t>
            </a:r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>
            <a:off x="785786" y="493569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857224" y="42927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120" name="119 - Ορθογώνιο"/>
          <p:cNvSpPr/>
          <p:nvPr/>
        </p:nvSpPr>
        <p:spPr>
          <a:xfrm>
            <a:off x="928662" y="48642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6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1571604" y="450706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  <p:bldP spid="77" grpId="0"/>
      <p:bldP spid="80" grpId="0"/>
      <p:bldP spid="81" grpId="0"/>
      <p:bldP spid="82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9" grpId="0"/>
      <p:bldP spid="120" grpId="0"/>
      <p:bldP spid="12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000100" y="21431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728" y="21431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714348" y="207167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-32" y="2526565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06" y="1883623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142844" y="2455127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4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4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715140" y="23639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858016" y="235743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4</a:t>
            </a:r>
          </a:p>
        </p:txBody>
      </p:sp>
      <p:sp>
        <p:nvSpPr>
          <p:cNvPr id="46" name="45 - TextBox"/>
          <p:cNvSpPr txBox="1"/>
          <p:nvPr/>
        </p:nvSpPr>
        <p:spPr>
          <a:xfrm>
            <a:off x="6858016" y="179242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sp>
        <p:nvSpPr>
          <p:cNvPr id="77" name="76 - TextBox"/>
          <p:cNvSpPr txBox="1"/>
          <p:nvPr/>
        </p:nvSpPr>
        <p:spPr>
          <a:xfrm>
            <a:off x="2643174" y="21431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</a:t>
            </a:r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000232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071670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81" name="80 - Ορθογώνιο"/>
          <p:cNvSpPr/>
          <p:nvPr/>
        </p:nvSpPr>
        <p:spPr>
          <a:xfrm>
            <a:off x="2143108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4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89" name="88 - Ευθεία γραμμή σύνδεσης"/>
          <p:cNvCxnSpPr>
            <a:stCxn id="121" idx="3"/>
          </p:cNvCxnSpPr>
          <p:nvPr/>
        </p:nvCxnSpPr>
        <p:spPr>
          <a:xfrm>
            <a:off x="3055258" y="4848019"/>
            <a:ext cx="1945370" cy="4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3071802" y="421481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4</a:t>
            </a:r>
            <a:endParaRPr lang="en-US" sz="4000" b="1" dirty="0"/>
          </a:p>
        </p:txBody>
      </p:sp>
      <p:sp>
        <p:nvSpPr>
          <p:cNvPr id="110" name="109 - Ορθογώνιο"/>
          <p:cNvSpPr/>
          <p:nvPr/>
        </p:nvSpPr>
        <p:spPr>
          <a:xfrm>
            <a:off x="3428992" y="414338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111" name="110 - TextBox"/>
          <p:cNvSpPr txBox="1"/>
          <p:nvPr/>
        </p:nvSpPr>
        <p:spPr>
          <a:xfrm>
            <a:off x="3643306" y="421481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(</a:t>
            </a:r>
            <a:r>
              <a:rPr lang="en-US" sz="4000" b="1" dirty="0"/>
              <a:t>2</a:t>
            </a:r>
            <a:r>
              <a:rPr lang="el-GR" sz="4000" b="1" dirty="0"/>
              <a:t> +</a:t>
            </a:r>
            <a:r>
              <a:rPr lang="en-US" sz="4000" b="1" dirty="0"/>
              <a:t>x)</a:t>
            </a:r>
          </a:p>
        </p:txBody>
      </p:sp>
      <p:sp>
        <p:nvSpPr>
          <p:cNvPr id="112" name="111 - Ορθογώνιο"/>
          <p:cNvSpPr/>
          <p:nvPr/>
        </p:nvSpPr>
        <p:spPr>
          <a:xfrm>
            <a:off x="3929058" y="477982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5286380" y="435769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6072198" y="4786322"/>
            <a:ext cx="192882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6929454" y="47083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α</a:t>
            </a:r>
            <a:endParaRPr lang="en-US" sz="40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6286512" y="4071942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 8 + 4</a:t>
            </a:r>
            <a:r>
              <a:rPr lang="en-US" sz="4000" b="1" dirty="0"/>
              <a:t>x</a:t>
            </a:r>
          </a:p>
        </p:txBody>
      </p:sp>
      <p:sp>
        <p:nvSpPr>
          <p:cNvPr id="117" name="116 - TextBox"/>
          <p:cNvSpPr txBox="1"/>
          <p:nvPr/>
        </p:nvSpPr>
        <p:spPr>
          <a:xfrm>
            <a:off x="2857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4</a:t>
            </a:r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 flipV="1">
            <a:off x="785786" y="4929198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714348" y="4214818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 + x</a:t>
            </a:r>
          </a:p>
        </p:txBody>
      </p:sp>
      <p:sp>
        <p:nvSpPr>
          <p:cNvPr id="120" name="119 - Ορθογώνιο"/>
          <p:cNvSpPr/>
          <p:nvPr/>
        </p:nvSpPr>
        <p:spPr>
          <a:xfrm>
            <a:off x="1214414" y="4857760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2500298" y="44940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  <p:bldP spid="77" grpId="0"/>
      <p:bldP spid="80" grpId="0"/>
      <p:bldP spid="81" grpId="0"/>
      <p:bldP spid="82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9" grpId="0"/>
      <p:bldP spid="120" grpId="0"/>
      <p:bldP spid="1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714480" y="293542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357422" y="300686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357158" y="3357562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428596" y="3214686"/>
            <a:ext cx="10583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y</a:t>
            </a:r>
            <a:r>
              <a:rPr lang="el-GR" sz="4000" b="1" dirty="0"/>
              <a:t> +3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143240" y="3351068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143240" y="27146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3500430" y="2734385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786182" y="271462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</a:t>
            </a:r>
          </a:p>
        </p:txBody>
      </p:sp>
      <p:sp>
        <p:nvSpPr>
          <p:cNvPr id="39" name="38 - Ορθογώνιο"/>
          <p:cNvSpPr/>
          <p:nvPr/>
        </p:nvSpPr>
        <p:spPr>
          <a:xfrm>
            <a:off x="3214678" y="3286124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y  +3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857752" y="29289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643570" y="3364056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500694" y="329261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y +3</a:t>
            </a:r>
          </a:p>
        </p:txBody>
      </p:sp>
      <p:sp>
        <p:nvSpPr>
          <p:cNvPr id="46" name="45 - TextBox"/>
          <p:cNvSpPr txBox="1"/>
          <p:nvPr/>
        </p:nvSpPr>
        <p:spPr>
          <a:xfrm>
            <a:off x="5715008" y="257823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6x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Κλάσματα   με αριθμητή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28596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85786" y="52149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500694" y="100010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36" name="35 - Ορθογώνιο"/>
          <p:cNvSpPr/>
          <p:nvPr/>
        </p:nvSpPr>
        <p:spPr>
          <a:xfrm>
            <a:off x="5286380" y="1571612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2x +1</a:t>
            </a:r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41" name="40 - Ορθογώνιο"/>
          <p:cNvSpPr/>
          <p:nvPr/>
        </p:nvSpPr>
        <p:spPr>
          <a:xfrm>
            <a:off x="6215074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r>
              <a:rPr lang="el-GR" sz="4000" b="1" dirty="0"/>
              <a:t>α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143504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 – 3</a:t>
            </a:r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1714480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785918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857356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6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714480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785918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857356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1857356" y="535782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TextBox"/>
          <p:cNvSpPr txBox="1"/>
          <p:nvPr/>
        </p:nvSpPr>
        <p:spPr>
          <a:xfrm>
            <a:off x="1928794" y="471488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1919270" y="5208456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7329253" y="1649544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786710" y="100660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55" name="54 - Ορθογώνιο"/>
          <p:cNvSpPr/>
          <p:nvPr/>
        </p:nvSpPr>
        <p:spPr>
          <a:xfrm>
            <a:off x="7572396" y="1578106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2x +1</a:t>
            </a:r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7601225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7601225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58" name="57 - Ορθογώνιο"/>
          <p:cNvSpPr/>
          <p:nvPr/>
        </p:nvSpPr>
        <p:spPr>
          <a:xfrm>
            <a:off x="7601225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r>
              <a:rPr lang="el-GR" sz="4000" b="1" dirty="0"/>
              <a:t>α</a:t>
            </a:r>
            <a:endParaRPr lang="en-US" sz="4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7186377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7543567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</a:t>
            </a:r>
            <a:endParaRPr lang="en-US" sz="4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7257815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 – 3</a:t>
            </a:r>
            <a:r>
              <a:rPr lang="en-US" sz="4000" b="1" dirty="0"/>
              <a:t>x</a:t>
            </a:r>
            <a:endParaRPr lang="en-US" sz="4000" dirty="0"/>
          </a:p>
        </p:txBody>
      </p:sp>
    </p:spTree>
  </p:cSld>
  <p:clrMapOvr>
    <a:masterClrMapping/>
  </p:clrMapOvr>
  <p:transition>
    <p:randomBa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-71470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-71470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2</a:t>
            </a:r>
            <a:r>
              <a:rPr lang="en-US" sz="4000" b="1" dirty="0"/>
              <a:t>x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7140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Διαίρεση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   μεταξύ κλασμάτων    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571604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:</a:t>
            </a:r>
            <a:r>
              <a:rPr lang="el-GR" sz="4800" b="1" dirty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928662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000100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1071538" y="3143248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2214546" y="322118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3786182" y="27925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2500298" y="25132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2571736" y="187035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</a:t>
            </a:r>
          </a:p>
        </p:txBody>
      </p:sp>
      <p:sp>
        <p:nvSpPr>
          <p:cNvPr id="61" name="60 - Ορθογώνιο"/>
          <p:cNvSpPr/>
          <p:nvPr/>
        </p:nvSpPr>
        <p:spPr>
          <a:xfrm>
            <a:off x="2643174" y="24418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6</a:t>
            </a:r>
            <a:endParaRPr lang="en-US" sz="40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2643174" y="386412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714612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</a:t>
            </a:r>
          </a:p>
        </p:txBody>
      </p:sp>
      <p:sp>
        <p:nvSpPr>
          <p:cNvPr id="64" name="63 - Ορθογώνιο"/>
          <p:cNvSpPr/>
          <p:nvPr/>
        </p:nvSpPr>
        <p:spPr>
          <a:xfrm>
            <a:off x="2786050" y="379268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4429124" y="322118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>
            <a:off x="4714876" y="25132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786314" y="187035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</a:t>
            </a:r>
          </a:p>
        </p:txBody>
      </p:sp>
      <p:sp>
        <p:nvSpPr>
          <p:cNvPr id="68" name="67 - Ορθογώνιο"/>
          <p:cNvSpPr/>
          <p:nvPr/>
        </p:nvSpPr>
        <p:spPr>
          <a:xfrm>
            <a:off x="4857752" y="24418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6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4857752" y="386412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4857752" y="32146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</a:t>
            </a:r>
          </a:p>
        </p:txBody>
      </p:sp>
      <p:sp>
        <p:nvSpPr>
          <p:cNvPr id="71" name="70 - Ορθογώνιο"/>
          <p:cNvSpPr/>
          <p:nvPr/>
        </p:nvSpPr>
        <p:spPr>
          <a:xfrm>
            <a:off x="5000628" y="379268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sp>
        <p:nvSpPr>
          <p:cNvPr id="72" name="71 - Ελεύθερη σχεδίαση"/>
          <p:cNvSpPr/>
          <p:nvPr/>
        </p:nvSpPr>
        <p:spPr>
          <a:xfrm>
            <a:off x="5286380" y="2149610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72 - Ελεύθερη σχεδίαση"/>
          <p:cNvSpPr/>
          <p:nvPr/>
        </p:nvSpPr>
        <p:spPr>
          <a:xfrm>
            <a:off x="5286380" y="2721114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TextBox"/>
          <p:cNvSpPr txBox="1"/>
          <p:nvPr/>
        </p:nvSpPr>
        <p:spPr>
          <a:xfrm>
            <a:off x="6072198" y="22210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επί</a:t>
            </a:r>
            <a:endParaRPr lang="en-US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7572396" y="543575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7572396" y="472137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2xs</a:t>
            </a:r>
          </a:p>
        </p:txBody>
      </p:sp>
      <p:sp>
        <p:nvSpPr>
          <p:cNvPr id="77" name="76 - Ορθογώνιο"/>
          <p:cNvSpPr/>
          <p:nvPr/>
        </p:nvSpPr>
        <p:spPr>
          <a:xfrm>
            <a:off x="7643834" y="5364320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6m</a:t>
            </a:r>
            <a:endParaRPr lang="en-US" sz="4000" dirty="0"/>
          </a:p>
        </p:txBody>
      </p:sp>
      <p:sp>
        <p:nvSpPr>
          <p:cNvPr id="78" name="77 - TextBox"/>
          <p:cNvSpPr txBox="1"/>
          <p:nvPr/>
        </p:nvSpPr>
        <p:spPr>
          <a:xfrm>
            <a:off x="5857884" y="33640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επί</a:t>
            </a:r>
            <a:endParaRPr lang="en-US" dirty="0"/>
          </a:p>
        </p:txBody>
      </p:sp>
      <p:sp>
        <p:nvSpPr>
          <p:cNvPr id="79" name="78 - Ορθογώνιο"/>
          <p:cNvSpPr/>
          <p:nvPr/>
        </p:nvSpPr>
        <p:spPr>
          <a:xfrm>
            <a:off x="6803122" y="279904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7500958" y="314974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7643834" y="243536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2x</a:t>
            </a:r>
          </a:p>
        </p:txBody>
      </p:sp>
      <p:sp>
        <p:nvSpPr>
          <p:cNvPr id="82" name="81 - Ορθογώνιο"/>
          <p:cNvSpPr/>
          <p:nvPr/>
        </p:nvSpPr>
        <p:spPr>
          <a:xfrm>
            <a:off x="8215338" y="236392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8429652" y="243536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</a:t>
            </a:r>
          </a:p>
        </p:txBody>
      </p:sp>
      <p:sp>
        <p:nvSpPr>
          <p:cNvPr id="90" name="89 - Ορθογώνιο"/>
          <p:cNvSpPr/>
          <p:nvPr/>
        </p:nvSpPr>
        <p:spPr>
          <a:xfrm>
            <a:off x="7715272" y="314974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6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8001024" y="314974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8215338" y="3149742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m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6786578" y="507856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1" grpId="0"/>
      <p:bldP spid="63" grpId="0"/>
      <p:bldP spid="64" grpId="0"/>
      <p:bldP spid="67" grpId="0"/>
      <p:bldP spid="68" grpId="0"/>
      <p:bldP spid="70" grpId="0"/>
      <p:bldP spid="71" grpId="0"/>
      <p:bldP spid="72" grpId="0" animBg="1"/>
      <p:bldP spid="73" grpId="0" animBg="1"/>
      <p:bldP spid="74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71470" y="350043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1571604" y="35718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285688" y="350043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:</a:t>
            </a:r>
            <a:r>
              <a:rPr lang="el-GR" sz="4800" b="1" dirty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571440" y="392906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642878" y="328612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14316" y="392906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2214546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3786182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571736" y="328612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2643174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714612" y="39355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786050" y="45070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4429124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>
            <a:off x="4714876" y="322767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786314" y="258473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4857752" y="315623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1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4857752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4857752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5000628" y="45070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7572396" y="615013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7572396" y="543575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18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7770986" y="60787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6803122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7500958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7643834" y="314974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8215338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8429652" y="314974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3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7715272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1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8072462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8215338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5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6786578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Διαίρεση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43 - Ελεύθερη σχεδίαση"/>
          <p:cNvSpPr/>
          <p:nvPr/>
        </p:nvSpPr>
        <p:spPr>
          <a:xfrm rot="15849919">
            <a:off x="3303186" y="1428099"/>
            <a:ext cx="1160695" cy="232500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Ορθογώνιο"/>
          <p:cNvSpPr/>
          <p:nvPr/>
        </p:nvSpPr>
        <p:spPr>
          <a:xfrm>
            <a:off x="2786050" y="1714488"/>
            <a:ext cx="2571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Κάνω τον αριθμό κλάσμα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1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44" grpId="0" animBg="1"/>
      <p:bldP spid="3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500034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857224" y="328612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5m</a:t>
            </a:r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928662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1000100" y="39355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7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1000100" y="450706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/>
              <a:t>gr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5m</a:t>
            </a:r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1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3143240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7</a:t>
            </a:r>
          </a:p>
        </p:txBody>
      </p:sp>
      <p:sp>
        <p:nvSpPr>
          <p:cNvPr id="71" name="70 - Ορθογώνιο"/>
          <p:cNvSpPr/>
          <p:nvPr/>
        </p:nvSpPr>
        <p:spPr>
          <a:xfrm>
            <a:off x="3286116" y="450706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/>
              <a:t>gr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5857884" y="615013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857884" y="543575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5mgr</a:t>
            </a:r>
          </a:p>
        </p:txBody>
      </p:sp>
      <p:sp>
        <p:nvSpPr>
          <p:cNvPr id="77" name="76 - Ορθογώνιο"/>
          <p:cNvSpPr/>
          <p:nvPr/>
        </p:nvSpPr>
        <p:spPr>
          <a:xfrm>
            <a:off x="6215074" y="61501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7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5715008" y="3149742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5m</a:t>
            </a:r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/>
              <a:t>gr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1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7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5072066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Διαίρεση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43 - Ελεύθερη σχεδίαση"/>
          <p:cNvSpPr/>
          <p:nvPr/>
        </p:nvSpPr>
        <p:spPr>
          <a:xfrm rot="15849919">
            <a:off x="1588674" y="1428099"/>
            <a:ext cx="1160695" cy="232500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Ορθογώνιο"/>
          <p:cNvSpPr/>
          <p:nvPr/>
        </p:nvSpPr>
        <p:spPr>
          <a:xfrm>
            <a:off x="2786050" y="1714488"/>
            <a:ext cx="2960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Κάνω τ</a:t>
            </a:r>
            <a:r>
              <a:rPr lang="en-US" dirty="0"/>
              <a:t>n</a:t>
            </a:r>
            <a:r>
              <a:rPr lang="el-GR" dirty="0"/>
              <a:t>ν  μεταβλητή κλάσμα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1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44" grpId="0" animBg="1"/>
      <p:bldP spid="3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 flipV="1">
            <a:off x="500034" y="3929066"/>
            <a:ext cx="121444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714348" y="392906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</a:t>
            </a:r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85786" y="34290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785786" y="27925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7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785786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3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7</a:t>
            </a:r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3</a:t>
            </a:r>
            <a:endParaRPr lang="en-US" sz="4000" dirty="0"/>
          </a:p>
        </p:txBody>
      </p: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5</a:t>
            </a:r>
          </a:p>
        </p:txBody>
      </p:sp>
      <p:sp>
        <p:nvSpPr>
          <p:cNvPr id="76" name="75 - TextBox"/>
          <p:cNvSpPr txBox="1"/>
          <p:nvPr/>
        </p:nvSpPr>
        <p:spPr>
          <a:xfrm>
            <a:off x="7710102" y="542926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7</a:t>
            </a:r>
          </a:p>
        </p:txBody>
      </p:sp>
      <p:sp>
        <p:nvSpPr>
          <p:cNvPr id="77" name="76 - Ορθογώνιο"/>
          <p:cNvSpPr/>
          <p:nvPr/>
        </p:nvSpPr>
        <p:spPr>
          <a:xfrm>
            <a:off x="7710102" y="600723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15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6072198" y="314324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7</a:t>
            </a:r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3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5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7210036" y="56500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Διαίρεση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071802" y="450057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314324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 flipH="1" flipV="1">
            <a:off x="8102361" y="5537071"/>
            <a:ext cx="6470" cy="93386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 flipV="1">
            <a:off x="500034" y="3929066"/>
            <a:ext cx="121444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857224" y="37861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</a:t>
            </a:r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85786" y="34290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785786" y="27925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</a:t>
            </a:r>
          </a:p>
        </p:txBody>
      </p:sp>
      <p:sp>
        <p:nvSpPr>
          <p:cNvPr id="64" name="63 - Ορθογώνιο"/>
          <p:cNvSpPr/>
          <p:nvPr/>
        </p:nvSpPr>
        <p:spPr>
          <a:xfrm>
            <a:off x="785786" y="335756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</a:t>
            </a:r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</a:t>
            </a:r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5786446" y="6143644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929322" y="550070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</a:t>
            </a:r>
          </a:p>
        </p:txBody>
      </p:sp>
      <p:sp>
        <p:nvSpPr>
          <p:cNvPr id="77" name="76 - Ορθογώνιο"/>
          <p:cNvSpPr/>
          <p:nvPr/>
        </p:nvSpPr>
        <p:spPr>
          <a:xfrm>
            <a:off x="6072198" y="6072206"/>
            <a:ext cx="5629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r>
              <a:rPr lang="en-US" sz="4000" b="1" baseline="30000" dirty="0"/>
              <a:t>2</a:t>
            </a:r>
            <a:endParaRPr lang="en-US" sz="4000" baseline="30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6072198" y="314324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m</a:t>
            </a:r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s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5072066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Διαίρεση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071802" y="450057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314324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6" grpId="0"/>
      <p:bldP spid="77" grpId="0"/>
      <p:bldP spid="79" grpId="0"/>
      <p:bldP spid="81" grpId="0"/>
      <p:bldP spid="82" grpId="0"/>
      <p:bldP spid="90" grpId="0"/>
      <p:bldP spid="91" grpId="0"/>
      <p:bldP spid="92" grpId="0"/>
      <p:bldP spid="9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428596" y="1071546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5N</a:t>
            </a:r>
            <a:r>
              <a:rPr lang="el-GR" sz="2800" dirty="0"/>
              <a:t> </a:t>
            </a:r>
            <a:r>
              <a:rPr lang="en-US" sz="2800" dirty="0"/>
              <a:t>2m </a:t>
            </a:r>
            <a:r>
              <a:rPr lang="el-GR" sz="2800" dirty="0"/>
              <a:t>=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2071670" y="107154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  <a:r>
              <a:rPr lang="el-GR" sz="2800" dirty="0"/>
              <a:t> </a:t>
            </a:r>
            <a:r>
              <a:rPr lang="el-GR" sz="2800" baseline="30000" dirty="0"/>
              <a:t>.</a:t>
            </a:r>
            <a:r>
              <a:rPr lang="el-GR" sz="2800" dirty="0"/>
              <a:t> </a:t>
            </a:r>
            <a:r>
              <a:rPr lang="en-US" sz="2800" dirty="0"/>
              <a:t>N</a:t>
            </a:r>
            <a:r>
              <a:rPr lang="el-GR" sz="2800" dirty="0"/>
              <a:t> </a:t>
            </a:r>
            <a:r>
              <a:rPr lang="el-GR" sz="2800" baseline="30000" dirty="0"/>
              <a:t>.</a:t>
            </a:r>
            <a:r>
              <a:rPr lang="el-GR" sz="2800" dirty="0"/>
              <a:t>  </a:t>
            </a:r>
            <a:r>
              <a:rPr lang="en-US" sz="2800" dirty="0"/>
              <a:t>2</a:t>
            </a:r>
            <a:r>
              <a:rPr lang="el-GR" sz="2800" dirty="0"/>
              <a:t> </a:t>
            </a:r>
            <a:r>
              <a:rPr lang="el-GR" sz="2800" baseline="30000" dirty="0"/>
              <a:t>.</a:t>
            </a:r>
            <a:r>
              <a:rPr lang="el-GR" sz="2800" dirty="0"/>
              <a:t> </a:t>
            </a:r>
            <a:r>
              <a:rPr lang="en-US" sz="2800" dirty="0"/>
              <a:t>m  </a:t>
            </a:r>
            <a:r>
              <a:rPr lang="el-GR" sz="2800" dirty="0"/>
              <a:t>=</a:t>
            </a:r>
            <a:endParaRPr lang="en-US" sz="2800" dirty="0"/>
          </a:p>
        </p:txBody>
      </p:sp>
      <p:sp>
        <p:nvSpPr>
          <p:cNvPr id="25" name="24 - TextBox"/>
          <p:cNvSpPr txBox="1"/>
          <p:nvPr/>
        </p:nvSpPr>
        <p:spPr>
          <a:xfrm>
            <a:off x="4214810" y="107154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  <a:r>
              <a:rPr lang="el-GR" sz="2800" dirty="0"/>
              <a:t> </a:t>
            </a:r>
            <a:r>
              <a:rPr lang="el-GR" sz="2800" baseline="30000" dirty="0"/>
              <a:t>.</a:t>
            </a:r>
            <a:r>
              <a:rPr lang="el-GR" sz="2800" dirty="0"/>
              <a:t> </a:t>
            </a:r>
            <a:r>
              <a:rPr lang="en-US" sz="2800" dirty="0"/>
              <a:t>2</a:t>
            </a:r>
            <a:r>
              <a:rPr lang="el-GR" sz="2800" dirty="0"/>
              <a:t> </a:t>
            </a:r>
            <a:r>
              <a:rPr lang="el-GR" sz="2800" baseline="30000" dirty="0"/>
              <a:t>.</a:t>
            </a:r>
            <a:r>
              <a:rPr lang="el-GR" sz="2800" dirty="0"/>
              <a:t>  </a:t>
            </a:r>
            <a:r>
              <a:rPr lang="en-US" sz="2800" dirty="0"/>
              <a:t>N</a:t>
            </a:r>
            <a:r>
              <a:rPr lang="el-GR" sz="2800" dirty="0"/>
              <a:t> </a:t>
            </a:r>
            <a:r>
              <a:rPr lang="el-GR" sz="2800" baseline="30000" dirty="0"/>
              <a:t>.</a:t>
            </a:r>
            <a:r>
              <a:rPr lang="el-GR" sz="2800" dirty="0"/>
              <a:t> </a:t>
            </a:r>
            <a:r>
              <a:rPr lang="en-US" sz="2800" dirty="0"/>
              <a:t>m </a:t>
            </a:r>
            <a:r>
              <a:rPr lang="el-GR" sz="2800" dirty="0"/>
              <a:t>=</a:t>
            </a:r>
            <a:endParaRPr lang="en-US" sz="2800" dirty="0"/>
          </a:p>
        </p:txBody>
      </p:sp>
      <p:sp>
        <p:nvSpPr>
          <p:cNvPr id="27" name="26 - TextBox"/>
          <p:cNvSpPr txBox="1"/>
          <p:nvPr/>
        </p:nvSpPr>
        <p:spPr>
          <a:xfrm>
            <a:off x="6286512" y="107154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 N</a:t>
            </a:r>
            <a:r>
              <a:rPr lang="el-GR" sz="2800" dirty="0"/>
              <a:t> </a:t>
            </a:r>
            <a:r>
              <a:rPr lang="en-US" sz="2800" dirty="0"/>
              <a:t>m</a:t>
            </a:r>
          </a:p>
        </p:txBody>
      </p:sp>
      <p:sp>
        <p:nvSpPr>
          <p:cNvPr id="28" name="27 - TextBox"/>
          <p:cNvSpPr txBox="1"/>
          <p:nvPr/>
        </p:nvSpPr>
        <p:spPr>
          <a:xfrm>
            <a:off x="42859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5kg</a:t>
            </a:r>
            <a:r>
              <a:rPr lang="el-GR" sz="2800" dirty="0"/>
              <a:t> </a:t>
            </a:r>
            <a:r>
              <a:rPr lang="en-US" sz="2800" dirty="0"/>
              <a:t>2     </a:t>
            </a:r>
            <a:r>
              <a:rPr lang="el-GR" sz="2800" dirty="0"/>
              <a:t>=</a:t>
            </a:r>
            <a:endParaRPr lang="en-US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714620"/>
            <a:ext cx="285752" cy="731078"/>
          </a:xfrm>
          <a:prstGeom prst="rect">
            <a:avLst/>
          </a:prstGeom>
          <a:noFill/>
        </p:spPr>
      </p:pic>
      <p:sp>
        <p:nvSpPr>
          <p:cNvPr id="40" name="39 - TextBox"/>
          <p:cNvSpPr txBox="1"/>
          <p:nvPr/>
        </p:nvSpPr>
        <p:spPr>
          <a:xfrm>
            <a:off x="2143108" y="271462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  <a:r>
              <a:rPr lang="el-GR" sz="2800" baseline="30000" dirty="0"/>
              <a:t> . </a:t>
            </a:r>
            <a:r>
              <a:rPr lang="en-US" sz="2800" dirty="0"/>
              <a:t>kg</a:t>
            </a:r>
            <a:r>
              <a:rPr lang="el-GR" sz="2800" baseline="30000" dirty="0"/>
              <a:t> .</a:t>
            </a:r>
            <a:r>
              <a:rPr lang="el-GR" sz="2800" dirty="0"/>
              <a:t> </a:t>
            </a:r>
            <a:r>
              <a:rPr lang="en-US" sz="2800" dirty="0"/>
              <a:t>2</a:t>
            </a:r>
            <a:r>
              <a:rPr lang="el-GR" sz="2800" baseline="30000" dirty="0"/>
              <a:t> .</a:t>
            </a:r>
            <a:r>
              <a:rPr lang="en-US" sz="2800" dirty="0"/>
              <a:t>        </a:t>
            </a:r>
            <a:r>
              <a:rPr lang="el-GR" sz="2800" dirty="0"/>
              <a:t>=</a:t>
            </a:r>
            <a:endParaRPr lang="en-US" sz="2800" dirty="0"/>
          </a:p>
        </p:txBody>
      </p:sp>
      <p:pic>
        <p:nvPicPr>
          <p:cNvPr id="41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643182"/>
            <a:ext cx="285752" cy="731078"/>
          </a:xfrm>
          <a:prstGeom prst="rect">
            <a:avLst/>
          </a:prstGeom>
          <a:noFill/>
        </p:spPr>
      </p:pic>
      <p:sp>
        <p:nvSpPr>
          <p:cNvPr id="42" name="41 - TextBox"/>
          <p:cNvSpPr txBox="1"/>
          <p:nvPr/>
        </p:nvSpPr>
        <p:spPr>
          <a:xfrm>
            <a:off x="4357686" y="271462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  <a:r>
              <a:rPr lang="el-GR" sz="2800" baseline="30000" dirty="0"/>
              <a:t> . </a:t>
            </a:r>
            <a:r>
              <a:rPr lang="en-US" sz="2800" dirty="0"/>
              <a:t>2</a:t>
            </a:r>
            <a:r>
              <a:rPr lang="el-GR" sz="2800" baseline="30000" dirty="0"/>
              <a:t>.</a:t>
            </a:r>
            <a:r>
              <a:rPr lang="en-US" sz="2800" dirty="0"/>
              <a:t>kg</a:t>
            </a:r>
            <a:r>
              <a:rPr lang="el-GR" sz="2800" baseline="30000" dirty="0"/>
              <a:t> .</a:t>
            </a:r>
            <a:r>
              <a:rPr lang="en-US" sz="2800" dirty="0"/>
              <a:t>        </a:t>
            </a:r>
            <a:r>
              <a:rPr lang="el-GR" sz="2800" dirty="0"/>
              <a:t>=</a:t>
            </a:r>
            <a:endParaRPr lang="en-US" sz="2800" dirty="0"/>
          </a:p>
        </p:txBody>
      </p:sp>
      <p:pic>
        <p:nvPicPr>
          <p:cNvPr id="4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643182"/>
            <a:ext cx="285752" cy="731078"/>
          </a:xfrm>
          <a:prstGeom prst="rect">
            <a:avLst/>
          </a:prstGeom>
          <a:noFill/>
        </p:spPr>
      </p:pic>
      <p:sp>
        <p:nvSpPr>
          <p:cNvPr id="44" name="43 - TextBox"/>
          <p:cNvSpPr txBox="1"/>
          <p:nvPr/>
        </p:nvSpPr>
        <p:spPr>
          <a:xfrm>
            <a:off x="6357950" y="271462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10kg</a:t>
            </a:r>
          </a:p>
        </p:txBody>
      </p:sp>
      <p:pic>
        <p:nvPicPr>
          <p:cNvPr id="45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2714620"/>
            <a:ext cx="285752" cy="7310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  <p:bldP spid="27" grpId="0"/>
      <p:bldP spid="28" grpId="0"/>
      <p:bldP spid="40" grpId="0"/>
      <p:bldP spid="42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785786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857224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928662" y="250030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Απλά  και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5857884" y="2928934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6215074" y="221455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6286512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6357950" y="21431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6357950" y="35653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6429388" y="29224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6500826" y="34939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24" name="23 - Έλλειψη"/>
          <p:cNvSpPr/>
          <p:nvPr/>
        </p:nvSpPr>
        <p:spPr>
          <a:xfrm>
            <a:off x="285720" y="1857364"/>
            <a:ext cx="1500198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26 - Ευθύγραμμο βέλος σύνδεσης"/>
          <p:cNvCxnSpPr>
            <a:stCxn id="24" idx="4"/>
          </p:cNvCxnSpPr>
          <p:nvPr/>
        </p:nvCxnSpPr>
        <p:spPr>
          <a:xfrm rot="5400000">
            <a:off x="375032" y="4054099"/>
            <a:ext cx="1285886" cy="356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0" y="478632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Απλό κλάσμα</a:t>
            </a:r>
            <a:endParaRPr lang="en-US" sz="2400" b="1" u="sng" dirty="0"/>
          </a:p>
        </p:txBody>
      </p:sp>
      <p:sp>
        <p:nvSpPr>
          <p:cNvPr id="34" name="33 - Έλλειψη"/>
          <p:cNvSpPr/>
          <p:nvPr/>
        </p:nvSpPr>
        <p:spPr>
          <a:xfrm>
            <a:off x="5072066" y="1000108"/>
            <a:ext cx="3286148" cy="37147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>
            <a:off x="5947165" y="5339983"/>
            <a:ext cx="1285886" cy="356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500694" y="59293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Σύνθετο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92" grpId="0"/>
      <p:bldP spid="93" grpId="0"/>
      <p:bldP spid="95" grpId="0"/>
      <p:bldP spid="96" grpId="0"/>
      <p:bldP spid="24" grpId="0" animBg="1"/>
      <p:bldP spid="31" grpId="0"/>
      <p:bldP spid="34" grpId="0" animBg="1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85748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92892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00036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3000364" y="39940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143240" y="39225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34" name="33 - Έλλειψη"/>
          <p:cNvSpPr/>
          <p:nvPr/>
        </p:nvSpPr>
        <p:spPr>
          <a:xfrm>
            <a:off x="2643174" y="1857364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Στον  αριθμητή  υπάρχει κλάσμα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2643174" y="3429000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7726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Στον  παρονομαστή υπάρχει  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5" grpId="0"/>
      <p:bldP spid="96" grpId="0"/>
      <p:bldP spid="34" grpId="0" animBg="1"/>
      <p:bldP spid="36" grpId="0"/>
      <p:bldP spid="22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3071802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3000364" y="39940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143240" y="39225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3</a:t>
            </a:r>
            <a:endParaRPr lang="en-US" sz="4000" dirty="0"/>
          </a:p>
        </p:txBody>
      </p:sp>
      <p:sp>
        <p:nvSpPr>
          <p:cNvPr id="34" name="33 - Έλλειψη"/>
          <p:cNvSpPr/>
          <p:nvPr/>
        </p:nvSpPr>
        <p:spPr>
          <a:xfrm>
            <a:off x="3000364" y="2428868"/>
            <a:ext cx="714380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Στον  αριθμητή  υπάρχει αριθμός (ή μεταβλητή</a:t>
            </a:r>
            <a:r>
              <a:rPr lang="en-US" sz="2400" b="1" u="sng" dirty="0"/>
              <a:t>, </a:t>
            </a:r>
            <a:r>
              <a:rPr lang="el-GR" sz="2400" b="1" u="sng" dirty="0"/>
              <a:t>γράμμα)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2643174" y="3429000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7726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Στον  παρονομαστή υπάρχει  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5" grpId="0"/>
      <p:bldP spid="96" grpId="0"/>
      <p:bldP spid="34" grpId="0" animBg="1"/>
      <p:bldP spid="36" grpId="0"/>
      <p:bldP spid="22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85748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92892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00036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4</a:t>
            </a:r>
            <a:endParaRPr lang="en-US" sz="4000" dirty="0"/>
          </a:p>
        </p:txBody>
      </p: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5</a:t>
            </a:r>
            <a:endParaRPr lang="en-US" sz="4000" b="1" dirty="0"/>
          </a:p>
        </p:txBody>
      </p:sp>
      <p:sp>
        <p:nvSpPr>
          <p:cNvPr id="34" name="33 - Έλλειψη"/>
          <p:cNvSpPr/>
          <p:nvPr/>
        </p:nvSpPr>
        <p:spPr>
          <a:xfrm>
            <a:off x="2643174" y="1857364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Στον  αριθμητή  υπάρχει κλάσμα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3000364" y="3429000"/>
            <a:ext cx="64294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9573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/>
              <a:t>Στον  παρονομαστή υπάρχει    αριθμός (ή μεταβλητή)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5" grpId="0"/>
      <p:bldP spid="34" grpId="0" animBg="1"/>
      <p:bldP spid="36" grpId="0"/>
      <p:bldP spid="22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357454" y="3967467"/>
            <a:ext cx="85722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3428992" y="1895765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214810" y="1610013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2643174" y="2038641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714612" y="161001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3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2714612" y="203864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2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2571736" y="3538839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571736" y="311021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x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571736" y="353883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2</a:t>
            </a:r>
            <a:endParaRPr lang="en-US" sz="24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571736" y="4324657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643174" y="389602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7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2571736" y="4253219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12</a:t>
            </a:r>
            <a:endParaRPr lang="en-US" sz="2400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500430" y="3824591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500562" y="3467401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Σύνθετο  κλάσμα</a:t>
            </a:r>
            <a:endParaRPr lang="en-US" sz="2400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 flipV="1">
            <a:off x="4214842" y="6220446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000660" y="5934694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Απλό κλάσμα</a:t>
            </a:r>
            <a:endParaRPr lang="en-US" sz="24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2357422" y="6253483"/>
            <a:ext cx="1500198" cy="33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2357454" y="5896293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3</a:t>
            </a:r>
            <a:r>
              <a:rPr lang="en-US" sz="2400" b="1" dirty="0"/>
              <a:t>x – 4</a:t>
            </a:r>
            <a:r>
              <a:rPr lang="el-GR" sz="2400" b="1" dirty="0"/>
              <a:t> </a:t>
            </a:r>
            <a:r>
              <a:rPr lang="en-US" sz="2400" b="1" dirty="0"/>
              <a:t>+</a:t>
            </a:r>
            <a:r>
              <a:rPr lang="el-GR" sz="2400" b="1" dirty="0"/>
              <a:t> α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2857488" y="632492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/>
              <a:t>6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/>
              <a:t>παραδείγματα</a:t>
            </a:r>
            <a:endParaRPr lang="en-US" sz="2400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2" grpId="0"/>
      <p:bldP spid="32" grpId="1"/>
      <p:bldP spid="37" grpId="0"/>
      <p:bldP spid="39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785918" y="3643314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2357422" y="1571612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143240" y="1285860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 flipV="1">
            <a:off x="285720" y="1643050"/>
            <a:ext cx="1785950" cy="314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121442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3</a:t>
            </a:r>
            <a:r>
              <a:rPr lang="en-US" sz="2400" b="1" dirty="0"/>
              <a:t>(3x + </a:t>
            </a:r>
            <a:r>
              <a:rPr lang="el-GR" sz="2400" b="1" dirty="0"/>
              <a:t>α</a:t>
            </a:r>
            <a:r>
              <a:rPr lang="en-US" sz="2400" b="1" dirty="0"/>
              <a:t>)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785786" y="1714488"/>
            <a:ext cx="635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4+x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928794" y="32146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928794" y="285749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x + 2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071670" y="3214686"/>
            <a:ext cx="434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m</a:t>
            </a:r>
            <a:endParaRPr lang="en-US" sz="24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071670" y="4071942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071670" y="364331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kg</a:t>
            </a:r>
          </a:p>
        </p:txBody>
      </p:sp>
      <p:sp>
        <p:nvSpPr>
          <p:cNvPr id="32" name="31 - Ορθογώνιο"/>
          <p:cNvSpPr/>
          <p:nvPr/>
        </p:nvSpPr>
        <p:spPr>
          <a:xfrm>
            <a:off x="2143108" y="4000504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2s</a:t>
            </a:r>
            <a:endParaRPr lang="en-US" sz="2400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286116" y="350043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429124" y="321468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Σύνθετο  κλάσμα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/>
              <a:t>παραδείγματα</a:t>
            </a:r>
            <a:endParaRPr lang="en-US" sz="2400" u="sng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3286116" y="5967731"/>
            <a:ext cx="928694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868" y="55721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6</a:t>
            </a: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571868" y="6357958"/>
            <a:ext cx="428628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571868" y="596773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8</a:t>
            </a:r>
          </a:p>
        </p:txBody>
      </p:sp>
      <p:sp>
        <p:nvSpPr>
          <p:cNvPr id="49" name="48 - Ορθογώνιο"/>
          <p:cNvSpPr/>
          <p:nvPr/>
        </p:nvSpPr>
        <p:spPr>
          <a:xfrm>
            <a:off x="3571868" y="6286520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2s</a:t>
            </a:r>
            <a:endParaRPr lang="en-US" sz="2400" dirty="0"/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 flipV="1">
            <a:off x="4643470" y="5929330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5786478" y="5643578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Σύνθετο  κλάσμα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2" grpId="0"/>
      <p:bldP spid="32" grpId="1"/>
      <p:bldP spid="37" grpId="0"/>
      <p:bldP spid="44" grpId="0"/>
      <p:bldP spid="44" grpId="1"/>
      <p:bldP spid="48" grpId="0"/>
      <p:bldP spid="48" grpId="1"/>
      <p:bldP spid="49" grpId="0"/>
      <p:bldP spid="49" grpId="1"/>
      <p:bldP spid="5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3002</TotalTime>
  <Words>1316</Words>
  <Application>Microsoft Office PowerPoint</Application>
  <PresentationFormat>Προβολή στην οθόνη (4:3)</PresentationFormat>
  <Paragraphs>749</Paragraphs>
  <Slides>35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38" baseType="lpstr">
      <vt:lpstr>Arial</vt:lpstr>
      <vt:lpstr>Calibri</vt:lpstr>
      <vt:lpstr>Θέμα του Office</vt:lpstr>
      <vt:lpstr>ΚΛΑΣΜΑΤΑ </vt:lpstr>
      <vt:lpstr>ΚΛΑΣΜΑΤΑ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 Kyteas</cp:lastModifiedBy>
  <cp:revision>233</cp:revision>
  <dcterms:created xsi:type="dcterms:W3CDTF">2020-10-22T18:03:48Z</dcterms:created>
  <dcterms:modified xsi:type="dcterms:W3CDTF">2022-11-28T05:27:40Z</dcterms:modified>
</cp:coreProperties>
</file>