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25" r:id="rId2"/>
    <p:sldId id="299" r:id="rId3"/>
    <p:sldId id="300" r:id="rId4"/>
    <p:sldId id="290" r:id="rId5"/>
    <p:sldId id="326" r:id="rId6"/>
    <p:sldId id="327" r:id="rId7"/>
    <p:sldId id="328" r:id="rId8"/>
    <p:sldId id="330" r:id="rId9"/>
    <p:sldId id="298" r:id="rId10"/>
    <p:sldId id="322" r:id="rId11"/>
    <p:sldId id="329" r:id="rId12"/>
    <p:sldId id="323" r:id="rId13"/>
    <p:sldId id="331" r:id="rId14"/>
    <p:sldId id="332" r:id="rId15"/>
    <p:sldId id="337" r:id="rId16"/>
    <p:sldId id="333" r:id="rId17"/>
    <p:sldId id="334" r:id="rId18"/>
    <p:sldId id="335" r:id="rId19"/>
    <p:sldId id="336" r:id="rId20"/>
    <p:sldId id="339" r:id="rId21"/>
    <p:sldId id="340" r:id="rId22"/>
    <p:sldId id="341" r:id="rId23"/>
    <p:sldId id="342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440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69" autoAdjust="0"/>
    <p:restoredTop sz="94613" autoAdjust="0"/>
  </p:normalViewPr>
  <p:slideViewPr>
    <p:cSldViewPr>
      <p:cViewPr varScale="1">
        <p:scale>
          <a:sx n="73" d="100"/>
          <a:sy n="73" d="100"/>
        </p:scale>
        <p:origin x="-171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0FDCD-42F0-4A7E-8B4D-89127B487876}" type="datetimeFigureOut">
              <a:rPr lang="en-US" smtClean="0"/>
              <a:pPr/>
              <a:t>9/24/2023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45C71-34BE-463A-8D72-36AFE7922B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45C71-34BE-463A-8D72-36AFE7922B3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45C71-34BE-463A-8D72-36AFE7922B3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45C71-34BE-463A-8D72-36AFE7922B3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45C71-34BE-463A-8D72-36AFE7922B3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45C71-34BE-463A-8D72-36AFE7922B3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45C71-34BE-463A-8D72-36AFE7922B3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071538" y="928670"/>
            <a:ext cx="6215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i="1" dirty="0" smtClean="0">
                <a:solidFill>
                  <a:srgbClr val="FF0000"/>
                </a:solidFill>
              </a:rPr>
              <a:t>2.1 Περιγραφή της κίνησης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4429132"/>
            <a:ext cx="938204" cy="1015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4429132"/>
            <a:ext cx="938204" cy="1015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6 - Ευθεία γραμμή σύνδεσης"/>
          <p:cNvCxnSpPr/>
          <p:nvPr/>
        </p:nvCxnSpPr>
        <p:spPr>
          <a:xfrm>
            <a:off x="0" y="5429264"/>
            <a:ext cx="8929686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4643438" y="578645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8 - Έλλειψη"/>
          <p:cNvSpPr/>
          <p:nvPr/>
        </p:nvSpPr>
        <p:spPr>
          <a:xfrm>
            <a:off x="4000496" y="535782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9 - Ευθεία γραμμή σύνδεσης"/>
          <p:cNvCxnSpPr/>
          <p:nvPr/>
        </p:nvCxnSpPr>
        <p:spPr>
          <a:xfrm rot="5400000">
            <a:off x="4000495" y="542926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3929058" y="557214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0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2" name="11 - Ευθεία γραμμή σύνδεσης"/>
          <p:cNvCxnSpPr/>
          <p:nvPr/>
        </p:nvCxnSpPr>
        <p:spPr>
          <a:xfrm rot="5400000">
            <a:off x="4357685" y="542847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4286248" y="5571346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" name="13 - Ευθεία γραμμή σύνδεσης"/>
          <p:cNvCxnSpPr/>
          <p:nvPr/>
        </p:nvCxnSpPr>
        <p:spPr>
          <a:xfrm rot="5400000">
            <a:off x="4714875" y="540759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4643438" y="555047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6" name="15 - Ευθεία γραμμή σύνδεσης"/>
          <p:cNvCxnSpPr/>
          <p:nvPr/>
        </p:nvCxnSpPr>
        <p:spPr>
          <a:xfrm rot="5400000">
            <a:off x="5143503" y="542847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5072066" y="5571346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8" name="17 - Ευθεία γραμμή σύνδεσης"/>
          <p:cNvCxnSpPr/>
          <p:nvPr/>
        </p:nvCxnSpPr>
        <p:spPr>
          <a:xfrm rot="5400000">
            <a:off x="5500693" y="542847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5429256" y="5571346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0" name="19 - Ευθεία γραμμή σύνδεσης"/>
          <p:cNvCxnSpPr/>
          <p:nvPr/>
        </p:nvCxnSpPr>
        <p:spPr>
          <a:xfrm rot="5400000">
            <a:off x="5857883" y="540759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5786446" y="555047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6286511" y="542847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6215074" y="5571346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4" name="23 - Ευθεία γραμμή σύνδεσης"/>
          <p:cNvCxnSpPr/>
          <p:nvPr/>
        </p:nvCxnSpPr>
        <p:spPr>
          <a:xfrm rot="5400000">
            <a:off x="6643701" y="542847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6572264" y="5571346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6" name="25 - Ευθεία γραμμή σύνδεσης"/>
          <p:cNvCxnSpPr/>
          <p:nvPr/>
        </p:nvCxnSpPr>
        <p:spPr>
          <a:xfrm rot="5400000">
            <a:off x="7072329" y="542847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7000892" y="5571346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8" name="27 - Ευθεία γραμμή σύνδεσης"/>
          <p:cNvCxnSpPr/>
          <p:nvPr/>
        </p:nvCxnSpPr>
        <p:spPr>
          <a:xfrm rot="5400000">
            <a:off x="7643833" y="619341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8429652" y="5500702"/>
            <a:ext cx="714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x(m)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0" name="29 - Ευθεία γραμμή σύνδεσης"/>
          <p:cNvCxnSpPr/>
          <p:nvPr/>
        </p:nvCxnSpPr>
        <p:spPr>
          <a:xfrm rot="5400000">
            <a:off x="7500957" y="542847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7429520" y="5571346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2" name="31 - Ευθεία γραμμή σύνδεσης"/>
          <p:cNvCxnSpPr/>
          <p:nvPr/>
        </p:nvCxnSpPr>
        <p:spPr>
          <a:xfrm rot="5400000">
            <a:off x="7929585" y="540759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7858148" y="555047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 rot="5400000">
            <a:off x="929456" y="542847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785786" y="559221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-8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6" name="35 - Ευθεία γραμμή σύνδεσης"/>
          <p:cNvCxnSpPr/>
          <p:nvPr/>
        </p:nvCxnSpPr>
        <p:spPr>
          <a:xfrm rot="16200000" flipH="1">
            <a:off x="1260568" y="5403980"/>
            <a:ext cx="5056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1071538" y="559221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-7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 rot="5400000">
            <a:off x="1571603" y="542847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1428728" y="557134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-6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0" name="39 - Ευθεία γραμμή σύνδεσης"/>
          <p:cNvCxnSpPr/>
          <p:nvPr/>
        </p:nvCxnSpPr>
        <p:spPr>
          <a:xfrm rot="5400000">
            <a:off x="2000231" y="544934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1928794" y="557214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2" name="41 - Ευθεία γραμμή σύνδεσης"/>
          <p:cNvCxnSpPr/>
          <p:nvPr/>
        </p:nvCxnSpPr>
        <p:spPr>
          <a:xfrm rot="5400000">
            <a:off x="2357421" y="544934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2214546" y="559221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-4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5400000">
            <a:off x="2786049" y="544934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2714612" y="559221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-3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6" name="45 - Ευθεία γραμμή σύνδεσης"/>
          <p:cNvCxnSpPr/>
          <p:nvPr/>
        </p:nvCxnSpPr>
        <p:spPr>
          <a:xfrm rot="5400000">
            <a:off x="3214677" y="544934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3143240" y="559221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8" name="47 - Ευθεία γραμμή σύνδεσης"/>
          <p:cNvCxnSpPr/>
          <p:nvPr/>
        </p:nvCxnSpPr>
        <p:spPr>
          <a:xfrm rot="5400000">
            <a:off x="3643305" y="542847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TextBox"/>
          <p:cNvSpPr txBox="1"/>
          <p:nvPr/>
        </p:nvSpPr>
        <p:spPr>
          <a:xfrm>
            <a:off x="3571868" y="557134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0" name="49 - TextBox"/>
          <p:cNvSpPr txBox="1"/>
          <p:nvPr/>
        </p:nvSpPr>
        <p:spPr>
          <a:xfrm>
            <a:off x="6572264" y="592933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1" name="50 - Ορθογώνιο"/>
          <p:cNvSpPr/>
          <p:nvPr/>
        </p:nvSpPr>
        <p:spPr>
          <a:xfrm>
            <a:off x="4429124" y="6072206"/>
            <a:ext cx="10374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x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 </a:t>
            </a:r>
            <a:r>
              <a:rPr lang="el-GR" dirty="0" smtClean="0"/>
              <a:t>  </a:t>
            </a:r>
            <a:r>
              <a:rPr lang="en-US" dirty="0" smtClean="0"/>
              <a:t>= </a:t>
            </a:r>
            <a:r>
              <a:rPr lang="el-GR" dirty="0" smtClean="0"/>
              <a:t>2</a:t>
            </a:r>
            <a:r>
              <a:rPr lang="en-US" dirty="0" smtClean="0"/>
              <a:t>m </a:t>
            </a:r>
            <a:endParaRPr lang="en-US" dirty="0"/>
          </a:p>
        </p:txBody>
      </p:sp>
      <p:sp>
        <p:nvSpPr>
          <p:cNvPr id="52" name="51 - Ορθογώνιο"/>
          <p:cNvSpPr/>
          <p:nvPr/>
        </p:nvSpPr>
        <p:spPr>
          <a:xfrm>
            <a:off x="6541345" y="6131502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</a:t>
            </a:r>
            <a:r>
              <a:rPr lang="el-GR" baseline="-25000" dirty="0" smtClean="0"/>
              <a:t>Β</a:t>
            </a:r>
            <a:r>
              <a:rPr lang="en-US" baseline="-25000" dirty="0" smtClean="0"/>
              <a:t> </a:t>
            </a:r>
            <a:r>
              <a:rPr lang="el-GR" dirty="0" smtClean="0"/>
              <a:t>  </a:t>
            </a:r>
            <a:r>
              <a:rPr lang="en-US" dirty="0" smtClean="0"/>
              <a:t>= </a:t>
            </a:r>
            <a:r>
              <a:rPr lang="el-GR" dirty="0" smtClean="0"/>
              <a:t>7</a:t>
            </a:r>
            <a:r>
              <a:rPr lang="en-US" dirty="0" smtClean="0"/>
              <a:t>m </a:t>
            </a:r>
            <a:endParaRPr lang="en-US" dirty="0"/>
          </a:p>
        </p:txBody>
      </p:sp>
      <p:cxnSp>
        <p:nvCxnSpPr>
          <p:cNvPr id="53" name="52 - Ευθύγραμμο βέλος σύνδεσης"/>
          <p:cNvCxnSpPr/>
          <p:nvPr/>
        </p:nvCxnSpPr>
        <p:spPr>
          <a:xfrm>
            <a:off x="5214942" y="4286256"/>
            <a:ext cx="714380" cy="248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1643050"/>
            <a:ext cx="938204" cy="1015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643050"/>
            <a:ext cx="938204" cy="1015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- TextBox"/>
          <p:cNvSpPr txBox="1"/>
          <p:nvPr/>
        </p:nvSpPr>
        <p:spPr>
          <a:xfrm>
            <a:off x="0" y="642918"/>
            <a:ext cx="8501122" cy="830997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Η θέση ενός σώματος πάνω στην ευθεία συμβολίζεται συνήθως με το γράμμα  </a:t>
            </a:r>
            <a:r>
              <a:rPr lang="en-US" sz="2400" dirty="0" smtClean="0">
                <a:solidFill>
                  <a:srgbClr val="FF0000"/>
                </a:solidFill>
              </a:rPr>
              <a:t>x</a:t>
            </a:r>
            <a:endParaRPr lang="en-US" sz="2400" dirty="0" smtClean="0"/>
          </a:p>
        </p:txBody>
      </p:sp>
      <p:sp>
        <p:nvSpPr>
          <p:cNvPr id="14" name="13 - TextBox"/>
          <p:cNvSpPr txBox="1"/>
          <p:nvPr/>
        </p:nvSpPr>
        <p:spPr>
          <a:xfrm>
            <a:off x="1643042" y="142852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Θέση  ενός σώματος</a:t>
            </a:r>
            <a:endParaRPr lang="en-US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0" y="2643182"/>
            <a:ext cx="8929686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857224" y="314324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21 - Έλλειψη"/>
          <p:cNvSpPr/>
          <p:nvPr/>
        </p:nvSpPr>
        <p:spPr>
          <a:xfrm>
            <a:off x="4000496" y="257174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 rot="5400000">
            <a:off x="4000495" y="264318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3929058" y="2786058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0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5" name="24 - Ευθεία γραμμή σύνδεσης"/>
          <p:cNvCxnSpPr/>
          <p:nvPr/>
        </p:nvCxnSpPr>
        <p:spPr>
          <a:xfrm rot="5400000">
            <a:off x="4357685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4286248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4714875" y="262151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4643438" y="2764392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0" name="29 - Ευθεία γραμμή σύνδεσης"/>
          <p:cNvCxnSpPr/>
          <p:nvPr/>
        </p:nvCxnSpPr>
        <p:spPr>
          <a:xfrm rot="5400000">
            <a:off x="5143503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5072066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2" name="31 - Ευθεία γραμμή σύνδεσης"/>
          <p:cNvCxnSpPr/>
          <p:nvPr/>
        </p:nvCxnSpPr>
        <p:spPr>
          <a:xfrm rot="5400000">
            <a:off x="5500693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5429256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 rot="5400000">
            <a:off x="5857883" y="262151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786446" y="2764392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 rot="5400000">
            <a:off x="6286511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1" name="40 - Ευθεία γραμμή σύνδεσης"/>
          <p:cNvCxnSpPr/>
          <p:nvPr/>
        </p:nvCxnSpPr>
        <p:spPr>
          <a:xfrm rot="5400000">
            <a:off x="6643701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6572264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3" name="42 - Ευθεία γραμμή σύνδεσης"/>
          <p:cNvCxnSpPr/>
          <p:nvPr/>
        </p:nvCxnSpPr>
        <p:spPr>
          <a:xfrm rot="5400000">
            <a:off x="7072329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7000892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8429652" y="2714620"/>
            <a:ext cx="714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x(m)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47" name="46 - Ευθεία γραμμή σύνδεσης"/>
          <p:cNvCxnSpPr/>
          <p:nvPr/>
        </p:nvCxnSpPr>
        <p:spPr>
          <a:xfrm rot="5400000">
            <a:off x="7500957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7429520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9" name="48 - Ευθεία γραμμή σύνδεσης"/>
          <p:cNvCxnSpPr/>
          <p:nvPr/>
        </p:nvCxnSpPr>
        <p:spPr>
          <a:xfrm rot="5400000">
            <a:off x="7929585" y="262151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7858148" y="276439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3" name="52 - Ευθεία γραμμή σύνδεσης"/>
          <p:cNvCxnSpPr/>
          <p:nvPr/>
        </p:nvCxnSpPr>
        <p:spPr>
          <a:xfrm rot="5400000">
            <a:off x="929456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TextBox"/>
          <p:cNvSpPr txBox="1"/>
          <p:nvPr/>
        </p:nvSpPr>
        <p:spPr>
          <a:xfrm>
            <a:off x="785786" y="280613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-8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7" name="56 - Ευθεία γραμμή σύνδεσης"/>
          <p:cNvCxnSpPr/>
          <p:nvPr/>
        </p:nvCxnSpPr>
        <p:spPr>
          <a:xfrm rot="16200000" flipH="1">
            <a:off x="1260568" y="2617898"/>
            <a:ext cx="5056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TextBox"/>
          <p:cNvSpPr txBox="1"/>
          <p:nvPr/>
        </p:nvSpPr>
        <p:spPr>
          <a:xfrm>
            <a:off x="1071538" y="280613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-7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9" name="58 - Ευθεία γραμμή σύνδεσης"/>
          <p:cNvCxnSpPr/>
          <p:nvPr/>
        </p:nvCxnSpPr>
        <p:spPr>
          <a:xfrm rot="5400000">
            <a:off x="1571603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1428728" y="27852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-6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1" name="60 - Ευθεία γραμμή σύνδεσης"/>
          <p:cNvCxnSpPr/>
          <p:nvPr/>
        </p:nvCxnSpPr>
        <p:spPr>
          <a:xfrm rot="5400000">
            <a:off x="2000231" y="266326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1928794" y="278605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3" name="62 - Ευθεία γραμμή σύνδεσης"/>
          <p:cNvCxnSpPr/>
          <p:nvPr/>
        </p:nvCxnSpPr>
        <p:spPr>
          <a:xfrm rot="5400000">
            <a:off x="2357421" y="266326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2214546" y="280613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-4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5" name="64 - Ευθεία γραμμή σύνδεσης"/>
          <p:cNvCxnSpPr/>
          <p:nvPr/>
        </p:nvCxnSpPr>
        <p:spPr>
          <a:xfrm rot="5400000">
            <a:off x="2786049" y="266326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TextBox"/>
          <p:cNvSpPr txBox="1"/>
          <p:nvPr/>
        </p:nvSpPr>
        <p:spPr>
          <a:xfrm>
            <a:off x="2714612" y="28061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-3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8" name="67 - Ευθεία γραμμή σύνδεσης"/>
          <p:cNvCxnSpPr/>
          <p:nvPr/>
        </p:nvCxnSpPr>
        <p:spPr>
          <a:xfrm rot="5400000">
            <a:off x="3214677" y="266326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TextBox"/>
          <p:cNvSpPr txBox="1"/>
          <p:nvPr/>
        </p:nvSpPr>
        <p:spPr>
          <a:xfrm>
            <a:off x="3143240" y="28061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0" name="69 - Ευθεία γραμμή σύνδεσης"/>
          <p:cNvCxnSpPr/>
          <p:nvPr/>
        </p:nvCxnSpPr>
        <p:spPr>
          <a:xfrm rot="5400000">
            <a:off x="3643305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3571868" y="27852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4" name="73 - TextBox"/>
          <p:cNvSpPr txBox="1"/>
          <p:nvPr/>
        </p:nvSpPr>
        <p:spPr>
          <a:xfrm>
            <a:off x="6572264" y="314324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5" name="74 - Ορθογώνιο"/>
          <p:cNvSpPr/>
          <p:nvPr/>
        </p:nvSpPr>
        <p:spPr>
          <a:xfrm>
            <a:off x="214282" y="4786322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O </a:t>
            </a:r>
            <a:r>
              <a:rPr lang="el-GR" sz="2000" u="sng" dirty="0" smtClean="0"/>
              <a:t>αθλητής</a:t>
            </a:r>
            <a:r>
              <a:rPr lang="en-US" sz="2000" u="sng" dirty="0" smtClean="0"/>
              <a:t> </a:t>
            </a:r>
            <a:r>
              <a:rPr lang="el-GR" sz="2000" dirty="0" smtClean="0"/>
              <a:t> βρίσκετε στην </a:t>
            </a:r>
            <a:r>
              <a:rPr lang="el-GR" sz="2000" u="sng" dirty="0" smtClean="0"/>
              <a:t>θέση</a:t>
            </a:r>
            <a:r>
              <a:rPr lang="el-GR" sz="2000" dirty="0" smtClean="0"/>
              <a:t> Α:  </a:t>
            </a:r>
            <a:r>
              <a:rPr lang="en-US" sz="2000" dirty="0" smtClean="0"/>
              <a:t> 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A</a:t>
            </a:r>
            <a:r>
              <a:rPr lang="en-US" sz="2000" baseline="-25000" dirty="0" smtClean="0"/>
              <a:t> </a:t>
            </a:r>
            <a:r>
              <a:rPr lang="el-GR" sz="2000" dirty="0" smtClean="0"/>
              <a:t>  </a:t>
            </a:r>
            <a:r>
              <a:rPr lang="en-US" sz="2000" dirty="0" smtClean="0"/>
              <a:t>= -8m, </a:t>
            </a:r>
            <a:r>
              <a:rPr lang="el-GR" sz="2000" dirty="0" smtClean="0"/>
              <a:t>την χρονική στιγμή : </a:t>
            </a:r>
            <a:r>
              <a:rPr lang="en-US" sz="2000" dirty="0" smtClean="0"/>
              <a:t> 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A</a:t>
            </a:r>
            <a:r>
              <a:rPr lang="en-US" sz="2000" baseline="-25000" dirty="0" smtClean="0"/>
              <a:t> </a:t>
            </a:r>
            <a:r>
              <a:rPr lang="el-GR" sz="2000" dirty="0" smtClean="0"/>
              <a:t>  </a:t>
            </a:r>
            <a:r>
              <a:rPr lang="en-US" sz="2000" dirty="0" smtClean="0"/>
              <a:t>= 2s </a:t>
            </a:r>
          </a:p>
          <a:p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76" name="75 - Ορθογώνιο"/>
          <p:cNvSpPr/>
          <p:nvPr/>
        </p:nvSpPr>
        <p:spPr>
          <a:xfrm>
            <a:off x="642910" y="335756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x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 </a:t>
            </a:r>
            <a:r>
              <a:rPr lang="el-GR" dirty="0" smtClean="0"/>
              <a:t>  </a:t>
            </a:r>
            <a:r>
              <a:rPr lang="en-US" dirty="0" smtClean="0"/>
              <a:t>= -8m </a:t>
            </a:r>
            <a:endParaRPr lang="en-US" dirty="0"/>
          </a:p>
        </p:txBody>
      </p:sp>
      <p:sp>
        <p:nvSpPr>
          <p:cNvPr id="78" name="77 - Ορθογώνιο"/>
          <p:cNvSpPr/>
          <p:nvPr/>
        </p:nvSpPr>
        <p:spPr>
          <a:xfrm>
            <a:off x="6541345" y="3345420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</a:t>
            </a:r>
            <a:r>
              <a:rPr lang="el-GR" baseline="-25000" dirty="0" smtClean="0"/>
              <a:t>Β</a:t>
            </a:r>
            <a:r>
              <a:rPr lang="en-US" baseline="-25000" dirty="0" smtClean="0"/>
              <a:t> </a:t>
            </a:r>
            <a:r>
              <a:rPr lang="el-GR" dirty="0" smtClean="0"/>
              <a:t>  </a:t>
            </a:r>
            <a:r>
              <a:rPr lang="en-US" dirty="0" smtClean="0"/>
              <a:t>= </a:t>
            </a:r>
            <a:r>
              <a:rPr lang="el-GR" dirty="0" smtClean="0"/>
              <a:t>7</a:t>
            </a:r>
            <a:r>
              <a:rPr lang="en-US" dirty="0" smtClean="0"/>
              <a:t>m </a:t>
            </a:r>
            <a:endParaRPr lang="en-US" dirty="0"/>
          </a:p>
        </p:txBody>
      </p:sp>
      <p:cxnSp>
        <p:nvCxnSpPr>
          <p:cNvPr id="79" name="78 - Ευθύγραμμο βέλος σύνδεσης"/>
          <p:cNvCxnSpPr/>
          <p:nvPr/>
        </p:nvCxnSpPr>
        <p:spPr>
          <a:xfrm>
            <a:off x="1785918" y="1785926"/>
            <a:ext cx="714380" cy="248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- Ορθογώνιο"/>
          <p:cNvSpPr/>
          <p:nvPr/>
        </p:nvSpPr>
        <p:spPr>
          <a:xfrm>
            <a:off x="642910" y="3786190"/>
            <a:ext cx="92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t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 </a:t>
            </a:r>
            <a:r>
              <a:rPr lang="el-GR" dirty="0" smtClean="0"/>
              <a:t>  </a:t>
            </a:r>
            <a:r>
              <a:rPr lang="en-US" dirty="0" smtClean="0"/>
              <a:t>= 2s </a:t>
            </a:r>
            <a:endParaRPr lang="en-US" dirty="0"/>
          </a:p>
        </p:txBody>
      </p:sp>
      <p:sp>
        <p:nvSpPr>
          <p:cNvPr id="84" name="83 - Ορθογώνιο"/>
          <p:cNvSpPr/>
          <p:nvPr/>
        </p:nvSpPr>
        <p:spPr>
          <a:xfrm>
            <a:off x="6572264" y="3786190"/>
            <a:ext cx="9140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</a:t>
            </a:r>
            <a:r>
              <a:rPr lang="el-GR" baseline="-25000" dirty="0" smtClean="0"/>
              <a:t>Β</a:t>
            </a:r>
            <a:r>
              <a:rPr lang="en-US" baseline="-25000" dirty="0" smtClean="0"/>
              <a:t> </a:t>
            </a:r>
            <a:r>
              <a:rPr lang="el-GR" dirty="0" smtClean="0"/>
              <a:t>  </a:t>
            </a:r>
            <a:r>
              <a:rPr lang="en-US" dirty="0" smtClean="0"/>
              <a:t>= 6s </a:t>
            </a:r>
            <a:endParaRPr lang="en-US" dirty="0"/>
          </a:p>
        </p:txBody>
      </p:sp>
      <p:sp>
        <p:nvSpPr>
          <p:cNvPr id="85" name="84 - Ορθογώνιο"/>
          <p:cNvSpPr/>
          <p:nvPr/>
        </p:nvSpPr>
        <p:spPr>
          <a:xfrm>
            <a:off x="0" y="5786454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O </a:t>
            </a:r>
            <a:r>
              <a:rPr lang="el-GR" sz="2000" u="sng" dirty="0" smtClean="0"/>
              <a:t>αθλητής</a:t>
            </a:r>
            <a:r>
              <a:rPr lang="en-US" sz="2000" u="sng" dirty="0" smtClean="0"/>
              <a:t> </a:t>
            </a:r>
            <a:r>
              <a:rPr lang="el-GR" sz="2000" dirty="0" smtClean="0"/>
              <a:t> βρίσκετε στην </a:t>
            </a:r>
            <a:r>
              <a:rPr lang="el-GR" sz="2000" u="sng" dirty="0" smtClean="0"/>
              <a:t>θέση</a:t>
            </a:r>
            <a:r>
              <a:rPr lang="el-GR" sz="2000" dirty="0" smtClean="0"/>
              <a:t> Β:  </a:t>
            </a:r>
            <a:r>
              <a:rPr lang="en-US" sz="2000" dirty="0" smtClean="0"/>
              <a:t>  x</a:t>
            </a:r>
            <a:r>
              <a:rPr lang="el-GR" sz="2000" baseline="-25000" dirty="0" smtClean="0"/>
              <a:t>Β</a:t>
            </a:r>
            <a:r>
              <a:rPr lang="en-US" sz="2000" baseline="-25000" dirty="0" smtClean="0"/>
              <a:t> </a:t>
            </a:r>
            <a:r>
              <a:rPr lang="el-GR" sz="2000" dirty="0" smtClean="0"/>
              <a:t>  </a:t>
            </a:r>
            <a:r>
              <a:rPr lang="en-US" sz="2000" dirty="0" smtClean="0"/>
              <a:t>= </a:t>
            </a:r>
            <a:r>
              <a:rPr lang="el-GR" sz="2000" dirty="0" smtClean="0"/>
              <a:t>+7</a:t>
            </a:r>
            <a:r>
              <a:rPr lang="en-US" sz="2000" dirty="0" smtClean="0"/>
              <a:t>m, </a:t>
            </a:r>
            <a:r>
              <a:rPr lang="el-GR" sz="2000" dirty="0" smtClean="0"/>
              <a:t>την χρονική στιγμή : </a:t>
            </a:r>
            <a:r>
              <a:rPr lang="en-US" sz="2000" dirty="0" smtClean="0"/>
              <a:t> t</a:t>
            </a:r>
            <a:r>
              <a:rPr lang="el-GR" sz="2000" baseline="-25000" dirty="0" smtClean="0"/>
              <a:t>Β</a:t>
            </a:r>
            <a:r>
              <a:rPr lang="en-US" sz="2000" baseline="-25000" dirty="0" smtClean="0"/>
              <a:t> </a:t>
            </a:r>
            <a:r>
              <a:rPr lang="el-GR" sz="2000" dirty="0" smtClean="0"/>
              <a:t>  </a:t>
            </a:r>
            <a:r>
              <a:rPr lang="en-US" sz="2000" dirty="0" smtClean="0"/>
              <a:t>= </a:t>
            </a:r>
            <a:r>
              <a:rPr lang="el-GR" sz="2000" dirty="0" smtClean="0"/>
              <a:t>6</a:t>
            </a:r>
            <a:r>
              <a:rPr lang="en-US" sz="2000" dirty="0" smtClean="0"/>
              <a:t>s </a:t>
            </a:r>
          </a:p>
          <a:p>
            <a:r>
              <a:rPr lang="en-US" sz="2000" dirty="0" smtClean="0"/>
              <a:t> 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/>
      <p:bldP spid="78" grpId="0"/>
      <p:bldP spid="83" grpId="0"/>
      <p:bldP spid="84" grpId="0"/>
      <p:bldP spid="8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1643050"/>
            <a:ext cx="938204" cy="1015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1643050"/>
            <a:ext cx="938204" cy="1015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13 - TextBox"/>
          <p:cNvSpPr txBox="1"/>
          <p:nvPr/>
        </p:nvSpPr>
        <p:spPr>
          <a:xfrm>
            <a:off x="1643042" y="142852"/>
            <a:ext cx="4714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Μετατόπιση  ενός σώματος  -  Δ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0" y="2643182"/>
            <a:ext cx="8929686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4643438" y="300037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2" name="21 - Έλλειψη"/>
          <p:cNvSpPr/>
          <p:nvPr/>
        </p:nvSpPr>
        <p:spPr>
          <a:xfrm>
            <a:off x="4000496" y="257174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 rot="5400000">
            <a:off x="4000495" y="264318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3929058" y="2786058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0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5" name="24 - Ευθεία γραμμή σύνδεσης"/>
          <p:cNvCxnSpPr/>
          <p:nvPr/>
        </p:nvCxnSpPr>
        <p:spPr>
          <a:xfrm rot="5400000">
            <a:off x="4357685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4286248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4714875" y="262151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4643438" y="2764392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0" name="29 - Ευθεία γραμμή σύνδεσης"/>
          <p:cNvCxnSpPr/>
          <p:nvPr/>
        </p:nvCxnSpPr>
        <p:spPr>
          <a:xfrm rot="5400000">
            <a:off x="5143503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5072066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2" name="31 - Ευθεία γραμμή σύνδεσης"/>
          <p:cNvCxnSpPr/>
          <p:nvPr/>
        </p:nvCxnSpPr>
        <p:spPr>
          <a:xfrm rot="5400000">
            <a:off x="5500693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5429256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 rot="5400000">
            <a:off x="5857883" y="262151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786446" y="2764392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 rot="5400000">
            <a:off x="6286511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1" name="40 - Ευθεία γραμμή σύνδεσης"/>
          <p:cNvCxnSpPr/>
          <p:nvPr/>
        </p:nvCxnSpPr>
        <p:spPr>
          <a:xfrm rot="5400000">
            <a:off x="6643701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6572264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3" name="42 - Ευθεία γραμμή σύνδεσης"/>
          <p:cNvCxnSpPr/>
          <p:nvPr/>
        </p:nvCxnSpPr>
        <p:spPr>
          <a:xfrm rot="5400000">
            <a:off x="7072329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7000892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5" name="44 - Ευθεία γραμμή σύνδεσης"/>
          <p:cNvCxnSpPr/>
          <p:nvPr/>
        </p:nvCxnSpPr>
        <p:spPr>
          <a:xfrm rot="5400000">
            <a:off x="7643833" y="340733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TextBox"/>
          <p:cNvSpPr txBox="1"/>
          <p:nvPr/>
        </p:nvSpPr>
        <p:spPr>
          <a:xfrm>
            <a:off x="8429652" y="2714620"/>
            <a:ext cx="714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x(m)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47" name="46 - Ευθεία γραμμή σύνδεσης"/>
          <p:cNvCxnSpPr/>
          <p:nvPr/>
        </p:nvCxnSpPr>
        <p:spPr>
          <a:xfrm rot="5400000">
            <a:off x="7500957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7429520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9" name="48 - Ευθεία γραμμή σύνδεσης"/>
          <p:cNvCxnSpPr/>
          <p:nvPr/>
        </p:nvCxnSpPr>
        <p:spPr>
          <a:xfrm rot="5400000">
            <a:off x="7929585" y="262151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7858148" y="276439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3" name="52 - Ευθεία γραμμή σύνδεσης"/>
          <p:cNvCxnSpPr/>
          <p:nvPr/>
        </p:nvCxnSpPr>
        <p:spPr>
          <a:xfrm rot="5400000">
            <a:off x="929456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TextBox"/>
          <p:cNvSpPr txBox="1"/>
          <p:nvPr/>
        </p:nvSpPr>
        <p:spPr>
          <a:xfrm>
            <a:off x="785786" y="280613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-8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7" name="56 - Ευθεία γραμμή σύνδεσης"/>
          <p:cNvCxnSpPr/>
          <p:nvPr/>
        </p:nvCxnSpPr>
        <p:spPr>
          <a:xfrm rot="16200000" flipH="1">
            <a:off x="1260568" y="2617898"/>
            <a:ext cx="5056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TextBox"/>
          <p:cNvSpPr txBox="1"/>
          <p:nvPr/>
        </p:nvSpPr>
        <p:spPr>
          <a:xfrm>
            <a:off x="1071538" y="280613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-7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9" name="58 - Ευθεία γραμμή σύνδεσης"/>
          <p:cNvCxnSpPr/>
          <p:nvPr/>
        </p:nvCxnSpPr>
        <p:spPr>
          <a:xfrm rot="5400000">
            <a:off x="1571603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1428728" y="27852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-6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1" name="60 - Ευθεία γραμμή σύνδεσης"/>
          <p:cNvCxnSpPr/>
          <p:nvPr/>
        </p:nvCxnSpPr>
        <p:spPr>
          <a:xfrm rot="5400000">
            <a:off x="2000231" y="266326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1928794" y="278605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3" name="62 - Ευθεία γραμμή σύνδεσης"/>
          <p:cNvCxnSpPr/>
          <p:nvPr/>
        </p:nvCxnSpPr>
        <p:spPr>
          <a:xfrm rot="5400000">
            <a:off x="2357421" y="266326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2214546" y="280613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-4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5" name="64 - Ευθεία γραμμή σύνδεσης"/>
          <p:cNvCxnSpPr/>
          <p:nvPr/>
        </p:nvCxnSpPr>
        <p:spPr>
          <a:xfrm rot="5400000">
            <a:off x="2786049" y="266326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TextBox"/>
          <p:cNvSpPr txBox="1"/>
          <p:nvPr/>
        </p:nvSpPr>
        <p:spPr>
          <a:xfrm>
            <a:off x="2714612" y="28061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-3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8" name="67 - Ευθεία γραμμή σύνδεσης"/>
          <p:cNvCxnSpPr/>
          <p:nvPr/>
        </p:nvCxnSpPr>
        <p:spPr>
          <a:xfrm rot="5400000">
            <a:off x="3214677" y="266326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TextBox"/>
          <p:cNvSpPr txBox="1"/>
          <p:nvPr/>
        </p:nvSpPr>
        <p:spPr>
          <a:xfrm>
            <a:off x="3143240" y="28061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0" name="69 - Ευθεία γραμμή σύνδεσης"/>
          <p:cNvCxnSpPr/>
          <p:nvPr/>
        </p:nvCxnSpPr>
        <p:spPr>
          <a:xfrm rot="5400000">
            <a:off x="3643305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3571868" y="27852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4" name="73 - TextBox"/>
          <p:cNvSpPr txBox="1"/>
          <p:nvPr/>
        </p:nvSpPr>
        <p:spPr>
          <a:xfrm>
            <a:off x="6572264" y="314324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5" name="74 - Ορθογώνιο"/>
          <p:cNvSpPr/>
          <p:nvPr/>
        </p:nvSpPr>
        <p:spPr>
          <a:xfrm>
            <a:off x="142844" y="4286256"/>
            <a:ext cx="86439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Η </a:t>
            </a:r>
            <a:r>
              <a:rPr lang="el-GR" sz="2000" b="1" u="sng" dirty="0" smtClean="0"/>
              <a:t>μετατόπιση</a:t>
            </a:r>
            <a:r>
              <a:rPr lang="el-GR" sz="2000" dirty="0" smtClean="0"/>
              <a:t> (Δ</a:t>
            </a:r>
            <a:r>
              <a:rPr lang="en-US" sz="2000" dirty="0" smtClean="0"/>
              <a:t>x) </a:t>
            </a:r>
            <a:r>
              <a:rPr lang="el-GR" sz="2000" dirty="0" smtClean="0"/>
              <a:t>του αθλητή από την αρχική  θέση Α  (</a:t>
            </a:r>
            <a:r>
              <a:rPr lang="en-US" sz="2000" dirty="0" smtClean="0"/>
              <a:t> 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A</a:t>
            </a:r>
            <a:r>
              <a:rPr lang="en-US" sz="2000" baseline="-25000" dirty="0" smtClean="0"/>
              <a:t> </a:t>
            </a:r>
            <a:r>
              <a:rPr lang="el-GR" sz="2000" dirty="0" smtClean="0"/>
              <a:t>  </a:t>
            </a:r>
            <a:r>
              <a:rPr lang="en-US" sz="2000" dirty="0" smtClean="0"/>
              <a:t>= </a:t>
            </a:r>
            <a:r>
              <a:rPr lang="el-GR" sz="2000" dirty="0" smtClean="0"/>
              <a:t>2</a:t>
            </a:r>
            <a:r>
              <a:rPr lang="en-US" sz="2000" dirty="0" smtClean="0"/>
              <a:t>m</a:t>
            </a:r>
            <a:r>
              <a:rPr lang="el-GR" sz="2000" dirty="0" smtClean="0"/>
              <a:t>)</a:t>
            </a:r>
            <a:r>
              <a:rPr lang="en-US" sz="2000" dirty="0" smtClean="0"/>
              <a:t>, </a:t>
            </a:r>
            <a:r>
              <a:rPr lang="el-GR" sz="2000" dirty="0" smtClean="0"/>
              <a:t>στην τελική  θέση Β </a:t>
            </a:r>
            <a:r>
              <a:rPr lang="en-US" sz="2000" dirty="0" smtClean="0"/>
              <a:t> (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B</a:t>
            </a:r>
            <a:r>
              <a:rPr lang="en-US" sz="2000" baseline="-25000" dirty="0" smtClean="0"/>
              <a:t> </a:t>
            </a:r>
            <a:r>
              <a:rPr lang="el-GR" sz="2000" dirty="0" smtClean="0"/>
              <a:t>  </a:t>
            </a:r>
            <a:r>
              <a:rPr lang="en-US" sz="2000" dirty="0" smtClean="0"/>
              <a:t>= 7m), </a:t>
            </a:r>
            <a:r>
              <a:rPr lang="el-GR" sz="2000" dirty="0" smtClean="0"/>
              <a:t>θα είναι: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76" name="75 - Ορθογώνιο"/>
          <p:cNvSpPr/>
          <p:nvPr/>
        </p:nvSpPr>
        <p:spPr>
          <a:xfrm>
            <a:off x="4429124" y="3286124"/>
            <a:ext cx="10374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x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 </a:t>
            </a:r>
            <a:r>
              <a:rPr lang="el-GR" dirty="0" smtClean="0"/>
              <a:t>  </a:t>
            </a:r>
            <a:r>
              <a:rPr lang="en-US" dirty="0" smtClean="0"/>
              <a:t>= </a:t>
            </a:r>
            <a:r>
              <a:rPr lang="el-GR" dirty="0" smtClean="0"/>
              <a:t>2</a:t>
            </a:r>
            <a:r>
              <a:rPr lang="en-US" dirty="0" smtClean="0"/>
              <a:t>m </a:t>
            </a:r>
            <a:endParaRPr lang="en-US" dirty="0"/>
          </a:p>
        </p:txBody>
      </p:sp>
      <p:sp>
        <p:nvSpPr>
          <p:cNvPr id="78" name="77 - Ορθογώνιο"/>
          <p:cNvSpPr/>
          <p:nvPr/>
        </p:nvSpPr>
        <p:spPr>
          <a:xfrm>
            <a:off x="6541345" y="3345420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</a:t>
            </a:r>
            <a:r>
              <a:rPr lang="el-GR" baseline="-25000" dirty="0" smtClean="0"/>
              <a:t>Β</a:t>
            </a:r>
            <a:r>
              <a:rPr lang="en-US" baseline="-25000" dirty="0" smtClean="0"/>
              <a:t> </a:t>
            </a:r>
            <a:r>
              <a:rPr lang="el-GR" dirty="0" smtClean="0"/>
              <a:t>  </a:t>
            </a:r>
            <a:r>
              <a:rPr lang="en-US" dirty="0" smtClean="0"/>
              <a:t>= </a:t>
            </a:r>
            <a:r>
              <a:rPr lang="el-GR" dirty="0" smtClean="0"/>
              <a:t>7</a:t>
            </a:r>
            <a:r>
              <a:rPr lang="en-US" dirty="0" smtClean="0"/>
              <a:t>m </a:t>
            </a:r>
            <a:endParaRPr lang="en-US" dirty="0"/>
          </a:p>
        </p:txBody>
      </p:sp>
      <p:cxnSp>
        <p:nvCxnSpPr>
          <p:cNvPr id="79" name="78 - Ευθύγραμμο βέλος σύνδεσης"/>
          <p:cNvCxnSpPr/>
          <p:nvPr/>
        </p:nvCxnSpPr>
        <p:spPr>
          <a:xfrm>
            <a:off x="5214942" y="1500174"/>
            <a:ext cx="714380" cy="248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- Ορθογώνιο"/>
          <p:cNvSpPr/>
          <p:nvPr/>
        </p:nvSpPr>
        <p:spPr>
          <a:xfrm>
            <a:off x="285720" y="5286412"/>
            <a:ext cx="26432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Δ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B</a:t>
            </a:r>
            <a:r>
              <a:rPr lang="el-GR" sz="2800" baseline="-25000" dirty="0" smtClean="0"/>
              <a:t> </a:t>
            </a:r>
            <a:r>
              <a:rPr lang="el-GR" sz="2800" dirty="0" smtClean="0"/>
              <a:t> - 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A</a:t>
            </a:r>
            <a:endParaRPr lang="en-US" sz="2800" dirty="0" smtClean="0"/>
          </a:p>
          <a:p>
            <a:r>
              <a:rPr lang="en-US" sz="2800" dirty="0" smtClean="0"/>
              <a:t>  </a:t>
            </a:r>
            <a:endParaRPr lang="en-US" sz="2800" dirty="0"/>
          </a:p>
        </p:txBody>
      </p:sp>
      <p:sp>
        <p:nvSpPr>
          <p:cNvPr id="77" name="76 - Ορθογώνιο"/>
          <p:cNvSpPr/>
          <p:nvPr/>
        </p:nvSpPr>
        <p:spPr>
          <a:xfrm>
            <a:off x="2643174" y="5357850"/>
            <a:ext cx="26432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Δ</a:t>
            </a:r>
            <a:r>
              <a:rPr lang="en-US" sz="2800" dirty="0" smtClean="0"/>
              <a:t>x</a:t>
            </a:r>
            <a:r>
              <a:rPr lang="el-GR" sz="2800" dirty="0" smtClean="0"/>
              <a:t>  =7</a:t>
            </a:r>
            <a:r>
              <a:rPr lang="en-US" sz="2800" dirty="0" smtClean="0"/>
              <a:t>m</a:t>
            </a:r>
            <a:r>
              <a:rPr lang="el-GR" sz="2800" baseline="-25000" dirty="0" smtClean="0"/>
              <a:t> </a:t>
            </a:r>
            <a:r>
              <a:rPr lang="el-GR" sz="2800" dirty="0" smtClean="0"/>
              <a:t> -2</a:t>
            </a:r>
            <a:r>
              <a:rPr lang="en-US" sz="2800" dirty="0" smtClean="0"/>
              <a:t>m</a:t>
            </a:r>
            <a:r>
              <a:rPr lang="el-GR" sz="2800" dirty="0" smtClean="0"/>
              <a:t> </a:t>
            </a:r>
            <a:endParaRPr lang="en-US" sz="2800" dirty="0" smtClean="0"/>
          </a:p>
          <a:p>
            <a:r>
              <a:rPr lang="en-US" sz="2800" dirty="0" smtClean="0"/>
              <a:t>  </a:t>
            </a:r>
            <a:endParaRPr lang="en-US" sz="28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5572132" y="5286412"/>
            <a:ext cx="26432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Δ</a:t>
            </a:r>
            <a:r>
              <a:rPr lang="en-US" sz="2800" dirty="0" smtClean="0"/>
              <a:t>x</a:t>
            </a:r>
            <a:r>
              <a:rPr lang="el-GR" sz="2800" dirty="0" smtClean="0"/>
              <a:t>  =5</a:t>
            </a:r>
            <a:r>
              <a:rPr lang="en-US" sz="2800" dirty="0" smtClean="0"/>
              <a:t>m</a:t>
            </a:r>
            <a:r>
              <a:rPr lang="el-GR" sz="2800" baseline="-25000" dirty="0" smtClean="0"/>
              <a:t> </a:t>
            </a:r>
            <a:r>
              <a:rPr lang="el-GR" sz="2800" dirty="0" smtClean="0"/>
              <a:t>  </a:t>
            </a:r>
            <a:endParaRPr lang="en-US" sz="2800" dirty="0" smtClean="0"/>
          </a:p>
          <a:p>
            <a:r>
              <a:rPr lang="en-US" sz="2800" dirty="0" smtClean="0"/>
              <a:t>  </a:t>
            </a:r>
            <a:endParaRPr lang="en-US" sz="2800" dirty="0"/>
          </a:p>
        </p:txBody>
      </p:sp>
      <p:sp>
        <p:nvSpPr>
          <p:cNvPr id="81" name="80 - Ορθογώνιο"/>
          <p:cNvSpPr/>
          <p:nvPr/>
        </p:nvSpPr>
        <p:spPr>
          <a:xfrm>
            <a:off x="7358050" y="6046793"/>
            <a:ext cx="17859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Δ</a:t>
            </a:r>
            <a:r>
              <a:rPr lang="en-US" sz="2800" b="1" dirty="0" smtClean="0"/>
              <a:t>x</a:t>
            </a:r>
            <a:r>
              <a:rPr lang="el-GR" sz="2800" b="1" dirty="0" smtClean="0"/>
              <a:t>  = </a:t>
            </a:r>
            <a:r>
              <a:rPr lang="en-US" sz="2800" b="1" dirty="0" smtClean="0"/>
              <a:t>5m</a:t>
            </a:r>
          </a:p>
          <a:p>
            <a:r>
              <a:rPr lang="en-US" sz="2800" dirty="0" smtClean="0"/>
              <a:t> 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/>
      <p:bldP spid="78" grpId="0"/>
      <p:bldP spid="73" grpId="0"/>
      <p:bldP spid="77" grpId="0"/>
      <p:bldP spid="80" grpId="0"/>
      <p:bldP spid="8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14 - Ευθεία γραμμή σύνδεσης"/>
          <p:cNvCxnSpPr/>
          <p:nvPr/>
        </p:nvCxnSpPr>
        <p:spPr>
          <a:xfrm>
            <a:off x="0" y="2071678"/>
            <a:ext cx="8929686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857224" y="257174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21 - Έλλειψη"/>
          <p:cNvSpPr/>
          <p:nvPr/>
        </p:nvSpPr>
        <p:spPr>
          <a:xfrm>
            <a:off x="4000496" y="200024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 rot="5400000">
            <a:off x="4000495" y="207167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3929058" y="221455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0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5" name="24 - Ευθεία γραμμή σύνδεσης"/>
          <p:cNvCxnSpPr/>
          <p:nvPr/>
        </p:nvCxnSpPr>
        <p:spPr>
          <a:xfrm rot="5400000">
            <a:off x="4357685" y="207088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4286248" y="221376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4714875" y="205001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4643438" y="2192888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0" name="29 - Ευθεία γραμμή σύνδεσης"/>
          <p:cNvCxnSpPr/>
          <p:nvPr/>
        </p:nvCxnSpPr>
        <p:spPr>
          <a:xfrm rot="5400000">
            <a:off x="5143503" y="207088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5072066" y="221376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2" name="31 - Ευθεία γραμμή σύνδεσης"/>
          <p:cNvCxnSpPr/>
          <p:nvPr/>
        </p:nvCxnSpPr>
        <p:spPr>
          <a:xfrm rot="5400000">
            <a:off x="5500693" y="207088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5429256" y="221376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 rot="5400000">
            <a:off x="5857883" y="205001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786446" y="2192888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 rot="5400000">
            <a:off x="6286511" y="207088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21376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1" name="40 - Ευθεία γραμμή σύνδεσης"/>
          <p:cNvCxnSpPr/>
          <p:nvPr/>
        </p:nvCxnSpPr>
        <p:spPr>
          <a:xfrm rot="5400000">
            <a:off x="6643701" y="207088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6572264" y="221376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3" name="42 - Ευθεία γραμμή σύνδεσης"/>
          <p:cNvCxnSpPr/>
          <p:nvPr/>
        </p:nvCxnSpPr>
        <p:spPr>
          <a:xfrm rot="5400000">
            <a:off x="7072329" y="207088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7000892" y="221376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5" name="44 - Ευθεία γραμμή σύνδεσης"/>
          <p:cNvCxnSpPr/>
          <p:nvPr/>
        </p:nvCxnSpPr>
        <p:spPr>
          <a:xfrm rot="5400000">
            <a:off x="7643833" y="283583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TextBox"/>
          <p:cNvSpPr txBox="1"/>
          <p:nvPr/>
        </p:nvSpPr>
        <p:spPr>
          <a:xfrm>
            <a:off x="8429652" y="2143116"/>
            <a:ext cx="714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x(m)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47" name="46 - Ευθεία γραμμή σύνδεσης"/>
          <p:cNvCxnSpPr/>
          <p:nvPr/>
        </p:nvCxnSpPr>
        <p:spPr>
          <a:xfrm rot="5400000">
            <a:off x="7500957" y="207088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7429520" y="221376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9" name="48 - Ευθεία γραμμή σύνδεσης"/>
          <p:cNvCxnSpPr/>
          <p:nvPr/>
        </p:nvCxnSpPr>
        <p:spPr>
          <a:xfrm rot="5400000">
            <a:off x="7929585" y="205001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7858148" y="219288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3" name="52 - Ευθεία γραμμή σύνδεσης"/>
          <p:cNvCxnSpPr/>
          <p:nvPr/>
        </p:nvCxnSpPr>
        <p:spPr>
          <a:xfrm rot="5400000">
            <a:off x="929456" y="207088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TextBox"/>
          <p:cNvSpPr txBox="1"/>
          <p:nvPr/>
        </p:nvSpPr>
        <p:spPr>
          <a:xfrm>
            <a:off x="785786" y="223463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-8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7" name="56 - Ευθεία γραμμή σύνδεσης"/>
          <p:cNvCxnSpPr/>
          <p:nvPr/>
        </p:nvCxnSpPr>
        <p:spPr>
          <a:xfrm rot="16200000" flipH="1">
            <a:off x="1260568" y="2046394"/>
            <a:ext cx="5056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TextBox"/>
          <p:cNvSpPr txBox="1"/>
          <p:nvPr/>
        </p:nvSpPr>
        <p:spPr>
          <a:xfrm>
            <a:off x="1071538" y="223463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-7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9" name="58 - Ευθεία γραμμή σύνδεσης"/>
          <p:cNvCxnSpPr/>
          <p:nvPr/>
        </p:nvCxnSpPr>
        <p:spPr>
          <a:xfrm rot="5400000">
            <a:off x="1571603" y="207088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1428728" y="221376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-6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1" name="60 - Ευθεία γραμμή σύνδεσης"/>
          <p:cNvCxnSpPr/>
          <p:nvPr/>
        </p:nvCxnSpPr>
        <p:spPr>
          <a:xfrm rot="5400000">
            <a:off x="2000231" y="209175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1928794" y="22145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3" name="62 - Ευθεία γραμμή σύνδεσης"/>
          <p:cNvCxnSpPr/>
          <p:nvPr/>
        </p:nvCxnSpPr>
        <p:spPr>
          <a:xfrm rot="5400000">
            <a:off x="2357421" y="209175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2214546" y="223463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-4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5" name="64 - Ευθεία γραμμή σύνδεσης"/>
          <p:cNvCxnSpPr/>
          <p:nvPr/>
        </p:nvCxnSpPr>
        <p:spPr>
          <a:xfrm rot="5400000">
            <a:off x="2786049" y="209175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TextBox"/>
          <p:cNvSpPr txBox="1"/>
          <p:nvPr/>
        </p:nvSpPr>
        <p:spPr>
          <a:xfrm>
            <a:off x="2714612" y="223463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-3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8" name="67 - Ευθεία γραμμή σύνδεσης"/>
          <p:cNvCxnSpPr/>
          <p:nvPr/>
        </p:nvCxnSpPr>
        <p:spPr>
          <a:xfrm rot="5400000">
            <a:off x="3214677" y="209175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TextBox"/>
          <p:cNvSpPr txBox="1"/>
          <p:nvPr/>
        </p:nvSpPr>
        <p:spPr>
          <a:xfrm>
            <a:off x="3143240" y="223463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0" name="69 - Ευθεία γραμμή σύνδεσης"/>
          <p:cNvCxnSpPr/>
          <p:nvPr/>
        </p:nvCxnSpPr>
        <p:spPr>
          <a:xfrm rot="5400000">
            <a:off x="3643305" y="207088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3571868" y="221376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4" name="73 - TextBox"/>
          <p:cNvSpPr txBox="1"/>
          <p:nvPr/>
        </p:nvSpPr>
        <p:spPr>
          <a:xfrm>
            <a:off x="6572264" y="257174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5" name="74 - Ορθογώνιο"/>
          <p:cNvSpPr/>
          <p:nvPr/>
        </p:nvSpPr>
        <p:spPr>
          <a:xfrm>
            <a:off x="285720" y="3643314"/>
            <a:ext cx="77152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Η </a:t>
            </a:r>
            <a:r>
              <a:rPr lang="el-GR" sz="2000" b="1" u="sng" dirty="0" smtClean="0"/>
              <a:t>μετατόπιση</a:t>
            </a:r>
            <a:r>
              <a:rPr lang="el-GR" sz="2000" dirty="0" smtClean="0"/>
              <a:t> (Δ</a:t>
            </a:r>
            <a:r>
              <a:rPr lang="en-US" sz="2000" dirty="0" smtClean="0"/>
              <a:t>x) </a:t>
            </a:r>
            <a:r>
              <a:rPr lang="el-GR" sz="2000" dirty="0" smtClean="0"/>
              <a:t>της αθλήτριας από την θέση Α  (</a:t>
            </a:r>
            <a:r>
              <a:rPr lang="en-US" sz="2000" dirty="0" smtClean="0"/>
              <a:t> 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A</a:t>
            </a:r>
            <a:r>
              <a:rPr lang="en-US" sz="2000" baseline="-25000" dirty="0" smtClean="0"/>
              <a:t> </a:t>
            </a:r>
            <a:r>
              <a:rPr lang="el-GR" sz="2000" dirty="0" smtClean="0"/>
              <a:t>  </a:t>
            </a:r>
            <a:r>
              <a:rPr lang="en-US" sz="2000" dirty="0" smtClean="0"/>
              <a:t>= </a:t>
            </a:r>
            <a:r>
              <a:rPr lang="el-GR" sz="2000" dirty="0" smtClean="0"/>
              <a:t>4</a:t>
            </a:r>
            <a:r>
              <a:rPr lang="en-US" sz="2000" dirty="0" smtClean="0"/>
              <a:t>m</a:t>
            </a:r>
            <a:r>
              <a:rPr lang="el-GR" sz="2000" dirty="0" smtClean="0"/>
              <a:t>)</a:t>
            </a:r>
            <a:r>
              <a:rPr lang="en-US" sz="2000" dirty="0" smtClean="0"/>
              <a:t>, </a:t>
            </a:r>
            <a:r>
              <a:rPr lang="el-GR" sz="2000" dirty="0" smtClean="0"/>
              <a:t>στην θέση Β </a:t>
            </a:r>
            <a:r>
              <a:rPr lang="en-US" sz="2000" dirty="0" smtClean="0"/>
              <a:t> (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B</a:t>
            </a:r>
            <a:r>
              <a:rPr lang="en-US" sz="2000" baseline="-25000" dirty="0" smtClean="0"/>
              <a:t> </a:t>
            </a:r>
            <a:r>
              <a:rPr lang="el-GR" sz="2000" dirty="0" smtClean="0"/>
              <a:t> </a:t>
            </a:r>
            <a:r>
              <a:rPr lang="en-US" sz="2000" dirty="0" smtClean="0"/>
              <a:t>= </a:t>
            </a:r>
            <a:r>
              <a:rPr lang="el-GR" sz="2000" dirty="0" smtClean="0"/>
              <a:t>-3</a:t>
            </a:r>
            <a:r>
              <a:rPr lang="en-US" sz="2000" dirty="0" smtClean="0"/>
              <a:t>m), </a:t>
            </a:r>
            <a:r>
              <a:rPr lang="el-GR" sz="2000" dirty="0" smtClean="0"/>
              <a:t>θα είναι: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76" name="75 - Ορθογώνιο"/>
          <p:cNvSpPr/>
          <p:nvPr/>
        </p:nvSpPr>
        <p:spPr>
          <a:xfrm>
            <a:off x="2571736" y="2500306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</a:t>
            </a:r>
            <a:r>
              <a:rPr lang="el-GR" baseline="-25000" dirty="0" smtClean="0"/>
              <a:t>Β</a:t>
            </a:r>
            <a:r>
              <a:rPr lang="el-GR" dirty="0" smtClean="0"/>
              <a:t>  </a:t>
            </a:r>
            <a:r>
              <a:rPr lang="en-US" dirty="0" smtClean="0"/>
              <a:t>= -</a:t>
            </a:r>
            <a:r>
              <a:rPr lang="el-GR" dirty="0" smtClean="0"/>
              <a:t>3</a:t>
            </a:r>
            <a:r>
              <a:rPr lang="en-US" dirty="0" smtClean="0"/>
              <a:t>m </a:t>
            </a:r>
            <a:endParaRPr lang="en-US" dirty="0"/>
          </a:p>
        </p:txBody>
      </p:sp>
      <p:sp>
        <p:nvSpPr>
          <p:cNvPr id="78" name="77 - Ορθογώνιο"/>
          <p:cNvSpPr/>
          <p:nvPr/>
        </p:nvSpPr>
        <p:spPr>
          <a:xfrm>
            <a:off x="5214942" y="2571744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</a:t>
            </a:r>
            <a:r>
              <a:rPr lang="el-GR" baseline="-25000" dirty="0" smtClean="0"/>
              <a:t>Α</a:t>
            </a:r>
            <a:r>
              <a:rPr lang="el-GR" dirty="0" smtClean="0"/>
              <a:t>  </a:t>
            </a:r>
            <a:r>
              <a:rPr lang="en-US" dirty="0" smtClean="0"/>
              <a:t>= </a:t>
            </a:r>
            <a:r>
              <a:rPr lang="el-GR" dirty="0" smtClean="0"/>
              <a:t>4</a:t>
            </a:r>
            <a:r>
              <a:rPr lang="en-US" dirty="0" smtClean="0"/>
              <a:t>m </a:t>
            </a:r>
            <a:endParaRPr lang="en-US" dirty="0"/>
          </a:p>
        </p:txBody>
      </p:sp>
      <p:cxnSp>
        <p:nvCxnSpPr>
          <p:cNvPr id="79" name="78 - Ευθύγραμμο βέλος σύνδεσης"/>
          <p:cNvCxnSpPr/>
          <p:nvPr/>
        </p:nvCxnSpPr>
        <p:spPr>
          <a:xfrm rot="10800000">
            <a:off x="4357686" y="785794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- Ορθογώνιο"/>
          <p:cNvSpPr/>
          <p:nvPr/>
        </p:nvSpPr>
        <p:spPr>
          <a:xfrm>
            <a:off x="142844" y="4929198"/>
            <a:ext cx="26432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Δ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B</a:t>
            </a:r>
            <a:r>
              <a:rPr lang="el-GR" sz="2800" baseline="-25000" dirty="0" smtClean="0"/>
              <a:t> </a:t>
            </a:r>
            <a:r>
              <a:rPr lang="el-GR" sz="2800" dirty="0" smtClean="0"/>
              <a:t> - 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A</a:t>
            </a:r>
            <a:endParaRPr lang="en-US" sz="2800" dirty="0" smtClean="0"/>
          </a:p>
          <a:p>
            <a:r>
              <a:rPr lang="en-US" sz="2800" dirty="0" smtClean="0"/>
              <a:t>  </a:t>
            </a:r>
            <a:endParaRPr lang="en-US" sz="2800" dirty="0"/>
          </a:p>
        </p:txBody>
      </p:sp>
      <p:sp>
        <p:nvSpPr>
          <p:cNvPr id="77" name="76 - Ορθογώνιο"/>
          <p:cNvSpPr/>
          <p:nvPr/>
        </p:nvSpPr>
        <p:spPr>
          <a:xfrm>
            <a:off x="2571800" y="4929222"/>
            <a:ext cx="2643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Δ</a:t>
            </a:r>
            <a:r>
              <a:rPr lang="en-US" sz="2800" dirty="0" smtClean="0"/>
              <a:t>x</a:t>
            </a:r>
            <a:r>
              <a:rPr lang="el-GR" sz="2800" dirty="0" smtClean="0"/>
              <a:t>  = -3 </a:t>
            </a:r>
            <a:r>
              <a:rPr lang="el-GR" sz="2800" baseline="-25000" dirty="0" smtClean="0"/>
              <a:t> </a:t>
            </a:r>
            <a:r>
              <a:rPr lang="el-GR" sz="2800" dirty="0" smtClean="0"/>
              <a:t> -  4</a:t>
            </a:r>
            <a:r>
              <a:rPr lang="en-US" sz="2800" dirty="0" smtClean="0"/>
              <a:t>  </a:t>
            </a:r>
            <a:endParaRPr lang="en-US" sz="2800" dirty="0"/>
          </a:p>
        </p:txBody>
      </p:sp>
      <p:sp>
        <p:nvSpPr>
          <p:cNvPr id="81" name="80 - Ορθογώνιο"/>
          <p:cNvSpPr/>
          <p:nvPr/>
        </p:nvSpPr>
        <p:spPr>
          <a:xfrm>
            <a:off x="5286380" y="5000636"/>
            <a:ext cx="17859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Δ</a:t>
            </a:r>
            <a:r>
              <a:rPr lang="en-US" sz="2800" b="1" dirty="0" smtClean="0"/>
              <a:t>x</a:t>
            </a:r>
            <a:r>
              <a:rPr lang="el-GR" sz="2800" b="1" dirty="0" smtClean="0"/>
              <a:t>  = - 7</a:t>
            </a:r>
            <a:r>
              <a:rPr lang="en-US" sz="2800" b="1" dirty="0" smtClean="0"/>
              <a:t>m</a:t>
            </a:r>
            <a:r>
              <a:rPr lang="en-US" sz="2800" dirty="0" smtClean="0"/>
              <a:t>  </a:t>
            </a:r>
            <a:endParaRPr lang="en-US" sz="2800" dirty="0"/>
          </a:p>
        </p:txBody>
      </p:sp>
      <p:sp>
        <p:nvSpPr>
          <p:cNvPr id="67" name="66 - TextBox"/>
          <p:cNvSpPr txBox="1"/>
          <p:nvPr/>
        </p:nvSpPr>
        <p:spPr>
          <a:xfrm>
            <a:off x="1571604" y="214290"/>
            <a:ext cx="4714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Μετατόπιση  ενός σώματος  -  Δ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928670"/>
            <a:ext cx="465138" cy="107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928670"/>
            <a:ext cx="465138" cy="107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/>
      <p:bldP spid="78" grpId="0"/>
      <p:bldP spid="73" grpId="0"/>
      <p:bldP spid="77" grpId="0"/>
      <p:bldP spid="8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τροχιά</a:t>
            </a:r>
            <a:endParaRPr lang="en-US" sz="3200" b="1" dirty="0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241530" y="2240420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23 - TextBox"/>
          <p:cNvSpPr txBox="1"/>
          <p:nvPr/>
        </p:nvSpPr>
        <p:spPr>
          <a:xfrm>
            <a:off x="714348" y="3071809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25 - Έλλειψη"/>
          <p:cNvSpPr/>
          <p:nvPr/>
        </p:nvSpPr>
        <p:spPr>
          <a:xfrm>
            <a:off x="857224" y="3000371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2185653" y="954538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5" name="44 - TextBox"/>
          <p:cNvSpPr txBox="1"/>
          <p:nvPr/>
        </p:nvSpPr>
        <p:spPr>
          <a:xfrm>
            <a:off x="2658471" y="1785927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Β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5027846" y="1025975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4" name="53 - TextBox"/>
          <p:cNvSpPr txBox="1"/>
          <p:nvPr/>
        </p:nvSpPr>
        <p:spPr>
          <a:xfrm>
            <a:off x="5515991" y="1938327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Γ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5971867" y="2799783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7" name="56 - TextBox"/>
          <p:cNvSpPr txBox="1"/>
          <p:nvPr/>
        </p:nvSpPr>
        <p:spPr>
          <a:xfrm>
            <a:off x="6444685" y="363117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4757421" y="4371419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0" name="59 - TextBox"/>
          <p:cNvSpPr txBox="1"/>
          <p:nvPr/>
        </p:nvSpPr>
        <p:spPr>
          <a:xfrm>
            <a:off x="5230239" y="520280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Ε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2" name="61 - Ελεύθερη σχεδίαση"/>
          <p:cNvSpPr/>
          <p:nvPr/>
        </p:nvSpPr>
        <p:spPr>
          <a:xfrm>
            <a:off x="714348" y="1428736"/>
            <a:ext cx="5767754" cy="3636498"/>
          </a:xfrm>
          <a:custGeom>
            <a:avLst/>
            <a:gdLst>
              <a:gd name="connsiteX0" fmla="*/ 0 w 5767754"/>
              <a:gd name="connsiteY0" fmla="*/ 1526345 h 3636498"/>
              <a:gd name="connsiteX1" fmla="*/ 1969477 w 5767754"/>
              <a:gd name="connsiteY1" fmla="*/ 189914 h 3636498"/>
              <a:gd name="connsiteX2" fmla="*/ 4881489 w 5767754"/>
              <a:gd name="connsiteY2" fmla="*/ 386861 h 3636498"/>
              <a:gd name="connsiteX3" fmla="*/ 5711483 w 5767754"/>
              <a:gd name="connsiteY3" fmla="*/ 2131255 h 3636498"/>
              <a:gd name="connsiteX4" fmla="*/ 4543864 w 5767754"/>
              <a:gd name="connsiteY4" fmla="*/ 3636498 h 3636498"/>
              <a:gd name="connsiteX5" fmla="*/ 4543864 w 5767754"/>
              <a:gd name="connsiteY5" fmla="*/ 3636498 h 36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67754" h="3636498">
                <a:moveTo>
                  <a:pt x="0" y="1526345"/>
                </a:moveTo>
                <a:cubicBezTo>
                  <a:pt x="577948" y="953086"/>
                  <a:pt x="1155896" y="379828"/>
                  <a:pt x="1969477" y="189914"/>
                </a:cubicBezTo>
                <a:cubicBezTo>
                  <a:pt x="2783058" y="0"/>
                  <a:pt x="4257821" y="63304"/>
                  <a:pt x="4881489" y="386861"/>
                </a:cubicBezTo>
                <a:cubicBezTo>
                  <a:pt x="5505157" y="710418"/>
                  <a:pt x="5767754" y="1589649"/>
                  <a:pt x="5711483" y="2131255"/>
                </a:cubicBezTo>
                <a:cubicBezTo>
                  <a:pt x="5655212" y="2672861"/>
                  <a:pt x="4543864" y="3636498"/>
                  <a:pt x="4543864" y="3636498"/>
                </a:cubicBezTo>
                <a:lnTo>
                  <a:pt x="4543864" y="363649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0" y="5934670"/>
            <a:ext cx="8501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 smtClean="0">
                <a:solidFill>
                  <a:schemeClr val="accent6">
                    <a:lumMod val="50000"/>
                  </a:schemeClr>
                </a:solidFill>
              </a:rPr>
              <a:t>Αν ενώσω με μια γραμμή, όλα τα σημεία από τα οποία πέρασε το ποντίκι….. καθώς κινείται ….η γραμμή που θα προκύψει θα είναι η τροχιά ..του ποντικιού</a:t>
            </a:r>
            <a:endParaRPr lang="en-US" sz="2000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5" grpId="0"/>
      <p:bldP spid="54" grpId="0"/>
      <p:bldP spid="57" grpId="0"/>
      <p:bldP spid="60" grpId="0"/>
      <p:bldP spid="62" grpId="0" animBg="1"/>
      <p:bldP spid="6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τροχιά</a:t>
            </a:r>
            <a:endParaRPr lang="en-US" sz="3200" b="1" dirty="0"/>
          </a:p>
        </p:txBody>
      </p:sp>
      <p:sp>
        <p:nvSpPr>
          <p:cNvPr id="64" name="63 - TextBox"/>
          <p:cNvSpPr txBox="1"/>
          <p:nvPr/>
        </p:nvSpPr>
        <p:spPr>
          <a:xfrm>
            <a:off x="214282" y="5143512"/>
            <a:ext cx="8501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Η  γραμμή γύρω από τον ήλιο …. Αναπαριστά την τροχιά της γης</a:t>
            </a:r>
            <a:r>
              <a:rPr lang="en-US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l-GR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καθώς περιφέρεται  γύρω από τον ήλιο..</a:t>
            </a:r>
            <a:endParaRPr lang="en-US" sz="20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857232"/>
            <a:ext cx="6000792" cy="359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Έλλειψη"/>
          <p:cNvSpPr/>
          <p:nvPr/>
        </p:nvSpPr>
        <p:spPr>
          <a:xfrm>
            <a:off x="4786314" y="4857736"/>
            <a:ext cx="2428892" cy="20002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-285784" y="0"/>
            <a:ext cx="7643834" cy="857232"/>
          </a:xfrm>
        </p:spPr>
        <p:txBody>
          <a:bodyPr>
            <a:normAutofit/>
          </a:bodyPr>
          <a:lstStyle/>
          <a:p>
            <a:r>
              <a:rPr lang="el-GR" sz="3200" u="sng" dirty="0" smtClean="0">
                <a:solidFill>
                  <a:srgbClr val="FF0000"/>
                </a:solidFill>
              </a:rPr>
              <a:t>Διάφορα είδη κινήσεων…..</a:t>
            </a:r>
            <a:endParaRPr lang="en-US" sz="3200" u="sng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>
            <a:off x="642910" y="1643050"/>
            <a:ext cx="357190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Έλλειψη"/>
          <p:cNvSpPr/>
          <p:nvPr/>
        </p:nvSpPr>
        <p:spPr>
          <a:xfrm flipV="1">
            <a:off x="5357818" y="4786322"/>
            <a:ext cx="357190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285720" y="6143644"/>
            <a:ext cx="357190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8 - Ευθεία γραμμή σύνδεσης"/>
          <p:cNvCxnSpPr>
            <a:stCxn id="4" idx="6"/>
          </p:cNvCxnSpPr>
          <p:nvPr/>
        </p:nvCxnSpPr>
        <p:spPr>
          <a:xfrm>
            <a:off x="1000100" y="1785926"/>
            <a:ext cx="44291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Ελεύθερη σχεδίαση"/>
          <p:cNvSpPr/>
          <p:nvPr/>
        </p:nvSpPr>
        <p:spPr>
          <a:xfrm>
            <a:off x="576775" y="4874456"/>
            <a:ext cx="2759612" cy="1465384"/>
          </a:xfrm>
          <a:custGeom>
            <a:avLst/>
            <a:gdLst>
              <a:gd name="connsiteX0" fmla="*/ 0 w 2759612"/>
              <a:gd name="connsiteY0" fmla="*/ 1301261 h 1465384"/>
              <a:gd name="connsiteX1" fmla="*/ 548640 w 2759612"/>
              <a:gd name="connsiteY1" fmla="*/ 837027 h 1465384"/>
              <a:gd name="connsiteX2" fmla="*/ 1125416 w 2759612"/>
              <a:gd name="connsiteY2" fmla="*/ 1048042 h 1465384"/>
              <a:gd name="connsiteX3" fmla="*/ 1448973 w 2759612"/>
              <a:gd name="connsiteY3" fmla="*/ 1456006 h 1465384"/>
              <a:gd name="connsiteX4" fmla="*/ 1674056 w 2759612"/>
              <a:gd name="connsiteY4" fmla="*/ 991772 h 1465384"/>
              <a:gd name="connsiteX5" fmla="*/ 1364567 w 2759612"/>
              <a:gd name="connsiteY5" fmla="*/ 344658 h 1465384"/>
              <a:gd name="connsiteX6" fmla="*/ 112542 w 2759612"/>
              <a:gd name="connsiteY6" fmla="*/ 260252 h 1465384"/>
              <a:gd name="connsiteX7" fmla="*/ 1519311 w 2759612"/>
              <a:gd name="connsiteY7" fmla="*/ 35169 h 1465384"/>
              <a:gd name="connsiteX8" fmla="*/ 2602523 w 2759612"/>
              <a:gd name="connsiteY8" fmla="*/ 471267 h 1465384"/>
              <a:gd name="connsiteX9" fmla="*/ 2461847 w 2759612"/>
              <a:gd name="connsiteY9" fmla="*/ 949569 h 1465384"/>
              <a:gd name="connsiteX10" fmla="*/ 2264899 w 2759612"/>
              <a:gd name="connsiteY10" fmla="*/ 1132449 h 1465384"/>
              <a:gd name="connsiteX11" fmla="*/ 2489982 w 2759612"/>
              <a:gd name="connsiteY11" fmla="*/ 1399735 h 1465384"/>
              <a:gd name="connsiteX12" fmla="*/ 2686930 w 2759612"/>
              <a:gd name="connsiteY12" fmla="*/ 1385667 h 1465384"/>
              <a:gd name="connsiteX13" fmla="*/ 2644727 w 2759612"/>
              <a:gd name="connsiteY13" fmla="*/ 1357532 h 1465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759612" h="1465384">
                <a:moveTo>
                  <a:pt x="0" y="1301261"/>
                </a:moveTo>
                <a:cubicBezTo>
                  <a:pt x="180535" y="1090245"/>
                  <a:pt x="361071" y="879230"/>
                  <a:pt x="548640" y="837027"/>
                </a:cubicBezTo>
                <a:cubicBezTo>
                  <a:pt x="736209" y="794824"/>
                  <a:pt x="975360" y="944879"/>
                  <a:pt x="1125416" y="1048042"/>
                </a:cubicBezTo>
                <a:cubicBezTo>
                  <a:pt x="1275472" y="1151205"/>
                  <a:pt x="1357533" y="1465384"/>
                  <a:pt x="1448973" y="1456006"/>
                </a:cubicBezTo>
                <a:cubicBezTo>
                  <a:pt x="1540413" y="1446628"/>
                  <a:pt x="1688124" y="1176997"/>
                  <a:pt x="1674056" y="991772"/>
                </a:cubicBezTo>
                <a:cubicBezTo>
                  <a:pt x="1659988" y="806547"/>
                  <a:pt x="1624819" y="466578"/>
                  <a:pt x="1364567" y="344658"/>
                </a:cubicBezTo>
                <a:cubicBezTo>
                  <a:pt x="1104315" y="222738"/>
                  <a:pt x="86751" y="311833"/>
                  <a:pt x="112542" y="260252"/>
                </a:cubicBezTo>
                <a:cubicBezTo>
                  <a:pt x="138333" y="208671"/>
                  <a:pt x="1104314" y="0"/>
                  <a:pt x="1519311" y="35169"/>
                </a:cubicBezTo>
                <a:cubicBezTo>
                  <a:pt x="1934308" y="70338"/>
                  <a:pt x="2445434" y="318867"/>
                  <a:pt x="2602523" y="471267"/>
                </a:cubicBezTo>
                <a:cubicBezTo>
                  <a:pt x="2759612" y="623667"/>
                  <a:pt x="2518118" y="839372"/>
                  <a:pt x="2461847" y="949569"/>
                </a:cubicBezTo>
                <a:cubicBezTo>
                  <a:pt x="2405576" y="1059766"/>
                  <a:pt x="2260210" y="1057421"/>
                  <a:pt x="2264899" y="1132449"/>
                </a:cubicBezTo>
                <a:cubicBezTo>
                  <a:pt x="2269588" y="1207477"/>
                  <a:pt x="2419644" y="1357532"/>
                  <a:pt x="2489982" y="1399735"/>
                </a:cubicBezTo>
                <a:cubicBezTo>
                  <a:pt x="2560320" y="1441938"/>
                  <a:pt x="2661139" y="1392701"/>
                  <a:pt x="2686930" y="1385667"/>
                </a:cubicBezTo>
                <a:cubicBezTo>
                  <a:pt x="2712721" y="1378633"/>
                  <a:pt x="2678724" y="1368082"/>
                  <a:pt x="2644727" y="135753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TextBox"/>
          <p:cNvSpPr txBox="1"/>
          <p:nvPr/>
        </p:nvSpPr>
        <p:spPr>
          <a:xfrm>
            <a:off x="5857884" y="1142984"/>
            <a:ext cx="28574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  κόκκινη  μπάλα   κάνει   </a:t>
            </a:r>
            <a:r>
              <a:rPr lang="el-GR" u="sng" dirty="0" smtClean="0"/>
              <a:t>ευθύγραμμη   κίνηση   </a:t>
            </a:r>
            <a:r>
              <a:rPr lang="el-GR" dirty="0" smtClean="0"/>
              <a:t>γιατί   η    μπάλα   κινείται   πάνω   σε   ευθεία  γραμμή.  </a:t>
            </a:r>
          </a:p>
          <a:p>
            <a:r>
              <a:rPr lang="el-GR" dirty="0" smtClean="0"/>
              <a:t>Άρα η </a:t>
            </a:r>
            <a:r>
              <a:rPr lang="el-GR" b="1" dirty="0" smtClean="0"/>
              <a:t>τροχιά</a:t>
            </a:r>
            <a:r>
              <a:rPr lang="el-GR" dirty="0" smtClean="0"/>
              <a:t> της μπάλας είναι μια </a:t>
            </a:r>
            <a:r>
              <a:rPr lang="el-GR" b="1" dirty="0" smtClean="0"/>
              <a:t>ευθεία</a:t>
            </a:r>
            <a:r>
              <a:rPr lang="el-GR" dirty="0" smtClean="0"/>
              <a:t>. </a:t>
            </a:r>
            <a:endParaRPr lang="en-US" dirty="0"/>
          </a:p>
        </p:txBody>
      </p:sp>
      <p:sp>
        <p:nvSpPr>
          <p:cNvPr id="15" name="14 - Ορθογώνιο"/>
          <p:cNvSpPr/>
          <p:nvPr/>
        </p:nvSpPr>
        <p:spPr>
          <a:xfrm>
            <a:off x="7286644" y="4357694"/>
            <a:ext cx="17145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Η   κόκκινη  μπάλα   </a:t>
            </a:r>
            <a:r>
              <a:rPr lang="el-GR" u="sng" dirty="0" smtClean="0"/>
              <a:t>κάνει  κυκλική  κίνηση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16" name="15 - Ορθογώνιο"/>
          <p:cNvSpPr/>
          <p:nvPr/>
        </p:nvSpPr>
        <p:spPr>
          <a:xfrm>
            <a:off x="285720" y="4286256"/>
            <a:ext cx="30718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Η   κόκκινη  μπάλα   κάνει καμπυλόγραμμη   κίνηση.   </a:t>
            </a:r>
            <a:endParaRPr lang="en-US" dirty="0"/>
          </a:p>
        </p:txBody>
      </p:sp>
      <p:sp>
        <p:nvSpPr>
          <p:cNvPr id="14" name="13 - Ορθογώνιο"/>
          <p:cNvSpPr/>
          <p:nvPr/>
        </p:nvSpPr>
        <p:spPr>
          <a:xfrm>
            <a:off x="7358082" y="5286388"/>
            <a:ext cx="16292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Άρα η </a:t>
            </a:r>
            <a:r>
              <a:rPr lang="el-GR" b="1" dirty="0" smtClean="0"/>
              <a:t>τροχιά</a:t>
            </a:r>
            <a:r>
              <a:rPr lang="el-GR" dirty="0" smtClean="0"/>
              <a:t> της μπάλας είναι ένας </a:t>
            </a:r>
            <a:r>
              <a:rPr lang="el-GR" b="1" dirty="0" smtClean="0"/>
              <a:t>κύκλος</a:t>
            </a:r>
            <a:r>
              <a:rPr lang="el-GR" dirty="0" smtClean="0"/>
              <a:t>. </a:t>
            </a:r>
            <a:endParaRPr lang="en-US" dirty="0"/>
          </a:p>
        </p:txBody>
      </p:sp>
      <p:sp>
        <p:nvSpPr>
          <p:cNvPr id="17" name="16 - Ορθογώνιο"/>
          <p:cNvSpPr/>
          <p:nvPr/>
        </p:nvSpPr>
        <p:spPr>
          <a:xfrm>
            <a:off x="785786" y="6211669"/>
            <a:ext cx="3143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Άρα η </a:t>
            </a:r>
            <a:r>
              <a:rPr lang="el-GR" b="1" dirty="0" smtClean="0"/>
              <a:t>τροχιά</a:t>
            </a:r>
            <a:r>
              <a:rPr lang="el-GR" dirty="0" smtClean="0"/>
              <a:t> της μπάλας είναι μια </a:t>
            </a:r>
            <a:r>
              <a:rPr lang="el-GR" b="1" dirty="0" smtClean="0"/>
              <a:t>καμπύλη</a:t>
            </a:r>
            <a:r>
              <a:rPr lang="el-GR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τροχιά</a:t>
            </a:r>
            <a:endParaRPr lang="en-US" sz="3200" b="1" dirty="0"/>
          </a:p>
        </p:txBody>
      </p:sp>
      <p:sp>
        <p:nvSpPr>
          <p:cNvPr id="64" name="63 - TextBox"/>
          <p:cNvSpPr txBox="1"/>
          <p:nvPr/>
        </p:nvSpPr>
        <p:spPr>
          <a:xfrm>
            <a:off x="1357290" y="2571744"/>
            <a:ext cx="70009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Τροχιά ενός σώματος που κινείται, είναι η γραμμή που ενώνει όλες τις θέσεις,  από τις οποίες περνάει το σώμα καθώς κινείται.</a:t>
            </a:r>
            <a:endParaRPr lang="en-US" sz="32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0"/>
            <a:ext cx="2643206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6429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Μήκος διαδρομής  -  Διάστημα</a:t>
            </a:r>
            <a:endParaRPr lang="en-US" sz="3200" b="1" dirty="0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241530" y="2240420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23 - TextBox"/>
          <p:cNvSpPr txBox="1"/>
          <p:nvPr/>
        </p:nvSpPr>
        <p:spPr>
          <a:xfrm>
            <a:off x="714348" y="3071809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25 - Έλλειψη"/>
          <p:cNvSpPr/>
          <p:nvPr/>
        </p:nvSpPr>
        <p:spPr>
          <a:xfrm>
            <a:off x="857224" y="3000371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2185653" y="954538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5" name="44 - TextBox"/>
          <p:cNvSpPr txBox="1"/>
          <p:nvPr/>
        </p:nvSpPr>
        <p:spPr>
          <a:xfrm>
            <a:off x="2658471" y="1785927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Β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5027846" y="1025975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4" name="53 - TextBox"/>
          <p:cNvSpPr txBox="1"/>
          <p:nvPr/>
        </p:nvSpPr>
        <p:spPr>
          <a:xfrm>
            <a:off x="5515991" y="1938327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Γ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5971867" y="2799783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7" name="56 - TextBox"/>
          <p:cNvSpPr txBox="1"/>
          <p:nvPr/>
        </p:nvSpPr>
        <p:spPr>
          <a:xfrm>
            <a:off x="6444685" y="363117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4757421" y="4371419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0" name="59 - TextBox"/>
          <p:cNvSpPr txBox="1"/>
          <p:nvPr/>
        </p:nvSpPr>
        <p:spPr>
          <a:xfrm>
            <a:off x="5230239" y="520280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Ε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2" name="61 - Ελεύθερη σχεδίαση"/>
          <p:cNvSpPr/>
          <p:nvPr/>
        </p:nvSpPr>
        <p:spPr>
          <a:xfrm>
            <a:off x="714348" y="1428736"/>
            <a:ext cx="5767754" cy="3636498"/>
          </a:xfrm>
          <a:custGeom>
            <a:avLst/>
            <a:gdLst>
              <a:gd name="connsiteX0" fmla="*/ 0 w 5767754"/>
              <a:gd name="connsiteY0" fmla="*/ 1526345 h 3636498"/>
              <a:gd name="connsiteX1" fmla="*/ 1969477 w 5767754"/>
              <a:gd name="connsiteY1" fmla="*/ 189914 h 3636498"/>
              <a:gd name="connsiteX2" fmla="*/ 4881489 w 5767754"/>
              <a:gd name="connsiteY2" fmla="*/ 386861 h 3636498"/>
              <a:gd name="connsiteX3" fmla="*/ 5711483 w 5767754"/>
              <a:gd name="connsiteY3" fmla="*/ 2131255 h 3636498"/>
              <a:gd name="connsiteX4" fmla="*/ 4543864 w 5767754"/>
              <a:gd name="connsiteY4" fmla="*/ 3636498 h 3636498"/>
              <a:gd name="connsiteX5" fmla="*/ 4543864 w 5767754"/>
              <a:gd name="connsiteY5" fmla="*/ 3636498 h 36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67754" h="3636498">
                <a:moveTo>
                  <a:pt x="0" y="1526345"/>
                </a:moveTo>
                <a:cubicBezTo>
                  <a:pt x="577948" y="953086"/>
                  <a:pt x="1155896" y="379828"/>
                  <a:pt x="1969477" y="189914"/>
                </a:cubicBezTo>
                <a:cubicBezTo>
                  <a:pt x="2783058" y="0"/>
                  <a:pt x="4257821" y="63304"/>
                  <a:pt x="4881489" y="386861"/>
                </a:cubicBezTo>
                <a:cubicBezTo>
                  <a:pt x="5505157" y="710418"/>
                  <a:pt x="5767754" y="1589649"/>
                  <a:pt x="5711483" y="2131255"/>
                </a:cubicBezTo>
                <a:cubicBezTo>
                  <a:pt x="5655212" y="2672861"/>
                  <a:pt x="4543864" y="3636498"/>
                  <a:pt x="4543864" y="3636498"/>
                </a:cubicBezTo>
                <a:lnTo>
                  <a:pt x="4543864" y="363649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0" y="5500702"/>
            <a:ext cx="8501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Το </a:t>
            </a:r>
            <a:r>
              <a:rPr lang="el-GR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μήκος διαδρομής </a:t>
            </a:r>
            <a:r>
              <a:rPr lang="el-GR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είναι το μήκος της τροχιάς ενός σώματος που κινείται</a:t>
            </a:r>
            <a:endParaRPr lang="en-US" sz="20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0" y="6143644"/>
            <a:ext cx="8501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Παράδειγμα</a:t>
            </a:r>
            <a:r>
              <a:rPr lang="el-GR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το μήκος της καμπύλης τροχιάς του ποντικιού είναι 7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r>
              <a:rPr lang="el-GR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sz="20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5" grpId="0"/>
      <p:bldP spid="54" grpId="0"/>
      <p:bldP spid="57" grpId="0"/>
      <p:bldP spid="60" grpId="0"/>
      <p:bldP spid="62" grpId="0" animBg="1"/>
      <p:bldP spid="64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241530" y="2240420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23 - TextBox"/>
          <p:cNvSpPr txBox="1"/>
          <p:nvPr/>
        </p:nvSpPr>
        <p:spPr>
          <a:xfrm>
            <a:off x="714348" y="3071809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25 - Έλλειψη"/>
          <p:cNvSpPr/>
          <p:nvPr/>
        </p:nvSpPr>
        <p:spPr>
          <a:xfrm>
            <a:off x="857224" y="3000371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2185653" y="954538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5" name="44 - TextBox"/>
          <p:cNvSpPr txBox="1"/>
          <p:nvPr/>
        </p:nvSpPr>
        <p:spPr>
          <a:xfrm>
            <a:off x="2658471" y="1785927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Β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5027846" y="1025975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4" name="53 - TextBox"/>
          <p:cNvSpPr txBox="1"/>
          <p:nvPr/>
        </p:nvSpPr>
        <p:spPr>
          <a:xfrm>
            <a:off x="5515991" y="1938327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Γ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5971867" y="2799783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7" name="56 - TextBox"/>
          <p:cNvSpPr txBox="1"/>
          <p:nvPr/>
        </p:nvSpPr>
        <p:spPr>
          <a:xfrm>
            <a:off x="6444685" y="363117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4813529" y="4169247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0" name="59 - TextBox"/>
          <p:cNvSpPr txBox="1"/>
          <p:nvPr/>
        </p:nvSpPr>
        <p:spPr>
          <a:xfrm>
            <a:off x="5230239" y="520280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Ε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2" name="61 - Ελεύθερη σχεδίαση"/>
          <p:cNvSpPr/>
          <p:nvPr/>
        </p:nvSpPr>
        <p:spPr>
          <a:xfrm>
            <a:off x="714348" y="1428736"/>
            <a:ext cx="5767754" cy="3636498"/>
          </a:xfrm>
          <a:custGeom>
            <a:avLst/>
            <a:gdLst>
              <a:gd name="connsiteX0" fmla="*/ 0 w 5767754"/>
              <a:gd name="connsiteY0" fmla="*/ 1526345 h 3636498"/>
              <a:gd name="connsiteX1" fmla="*/ 1969477 w 5767754"/>
              <a:gd name="connsiteY1" fmla="*/ 189914 h 3636498"/>
              <a:gd name="connsiteX2" fmla="*/ 4881489 w 5767754"/>
              <a:gd name="connsiteY2" fmla="*/ 386861 h 3636498"/>
              <a:gd name="connsiteX3" fmla="*/ 5711483 w 5767754"/>
              <a:gd name="connsiteY3" fmla="*/ 2131255 h 3636498"/>
              <a:gd name="connsiteX4" fmla="*/ 4543864 w 5767754"/>
              <a:gd name="connsiteY4" fmla="*/ 3636498 h 3636498"/>
              <a:gd name="connsiteX5" fmla="*/ 4543864 w 5767754"/>
              <a:gd name="connsiteY5" fmla="*/ 3636498 h 36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67754" h="3636498">
                <a:moveTo>
                  <a:pt x="0" y="1526345"/>
                </a:moveTo>
                <a:cubicBezTo>
                  <a:pt x="577948" y="953086"/>
                  <a:pt x="1155896" y="379828"/>
                  <a:pt x="1969477" y="189914"/>
                </a:cubicBezTo>
                <a:cubicBezTo>
                  <a:pt x="2783058" y="0"/>
                  <a:pt x="4257821" y="63304"/>
                  <a:pt x="4881489" y="386861"/>
                </a:cubicBezTo>
                <a:cubicBezTo>
                  <a:pt x="5505157" y="710418"/>
                  <a:pt x="5767754" y="1589649"/>
                  <a:pt x="5711483" y="2131255"/>
                </a:cubicBezTo>
                <a:cubicBezTo>
                  <a:pt x="5655212" y="2672861"/>
                  <a:pt x="4543864" y="3636498"/>
                  <a:pt x="4543864" y="3636498"/>
                </a:cubicBezTo>
                <a:lnTo>
                  <a:pt x="4543864" y="363649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0" y="3214686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3300"/>
                </a:solidFill>
              </a:rPr>
              <a:t>Αρχική θέση </a:t>
            </a:r>
            <a:endParaRPr lang="en-US" b="1" dirty="0">
              <a:solidFill>
                <a:srgbClr val="0033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5715008" y="4857760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3300"/>
                </a:solidFill>
              </a:rPr>
              <a:t>Τελική θέση </a:t>
            </a:r>
            <a:endParaRPr lang="en-US" b="1" dirty="0">
              <a:solidFill>
                <a:srgbClr val="003300"/>
              </a:solidFill>
            </a:endParaRPr>
          </a:p>
        </p:txBody>
      </p:sp>
      <p:cxnSp>
        <p:nvCxnSpPr>
          <p:cNvPr id="21" name="20 - Ευθύγραμμο βέλος σύνδεσης"/>
          <p:cNvCxnSpPr>
            <a:stCxn id="26" idx="7"/>
            <a:endCxn id="62" idx="4"/>
          </p:cNvCxnSpPr>
          <p:nvPr/>
        </p:nvCxnSpPr>
        <p:spPr>
          <a:xfrm rot="16200000" flipH="1">
            <a:off x="2061006" y="1868026"/>
            <a:ext cx="2054401" cy="4340014"/>
          </a:xfrm>
          <a:prstGeom prst="straightConnector1">
            <a:avLst/>
          </a:prstGeom>
          <a:ln w="38100">
            <a:solidFill>
              <a:srgbClr val="00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 rot="1774279">
            <a:off x="3021378" y="2482313"/>
            <a:ext cx="4367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3300"/>
                </a:solidFill>
              </a:rPr>
              <a:t>Μήκος διαδρομής – διάστημα</a:t>
            </a:r>
            <a:r>
              <a:rPr lang="en-US" dirty="0" smtClean="0">
                <a:solidFill>
                  <a:srgbClr val="003300"/>
                </a:solidFill>
              </a:rPr>
              <a:t>  </a:t>
            </a:r>
            <a:r>
              <a:rPr lang="en-US" b="1" dirty="0" smtClean="0">
                <a:solidFill>
                  <a:srgbClr val="003300"/>
                </a:solidFill>
              </a:rPr>
              <a:t>s</a:t>
            </a:r>
            <a:r>
              <a:rPr lang="en-US" dirty="0" smtClean="0">
                <a:solidFill>
                  <a:srgbClr val="003300"/>
                </a:solidFill>
              </a:rPr>
              <a:t>   </a:t>
            </a:r>
            <a:endParaRPr lang="en-US" dirty="0">
              <a:solidFill>
                <a:srgbClr val="00330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0" y="5657671"/>
            <a:ext cx="8858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Μετατόπιση</a:t>
            </a:r>
            <a:r>
              <a:rPr lang="el-GR" sz="2400" dirty="0" smtClean="0"/>
              <a:t> είναι το ευθύγραμμο τμήμα που ενώνει την αρχική με την τελική θέση του σώματος που κινείται (=κινητό).</a:t>
            </a:r>
          </a:p>
          <a:p>
            <a:r>
              <a:rPr lang="el-GR" sz="2400" dirty="0" smtClean="0"/>
              <a:t>Προσοχή ! Η μετατόπιση μπορεί να είναι και αρνητική!!!! </a:t>
            </a:r>
          </a:p>
          <a:p>
            <a:endParaRPr lang="en-US" sz="2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1643042" y="142852"/>
            <a:ext cx="4714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Μετατόπιση  ενός σώματος   </a:t>
            </a:r>
            <a:endParaRPr lang="en-US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22 - TextBox"/>
          <p:cNvSpPr txBox="1"/>
          <p:nvPr/>
        </p:nvSpPr>
        <p:spPr>
          <a:xfrm rot="1774279">
            <a:off x="1806931" y="4125386"/>
            <a:ext cx="4367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3300"/>
                </a:solidFill>
              </a:rPr>
              <a:t>Μετατόπιση</a:t>
            </a:r>
            <a:r>
              <a:rPr lang="en-US" dirty="0" smtClean="0">
                <a:solidFill>
                  <a:srgbClr val="003300"/>
                </a:solidFill>
              </a:rPr>
              <a:t> </a:t>
            </a:r>
            <a:r>
              <a:rPr lang="el-GR" b="1" dirty="0" smtClean="0">
                <a:solidFill>
                  <a:srgbClr val="003300"/>
                </a:solidFill>
              </a:rPr>
              <a:t>Δ</a:t>
            </a:r>
            <a:r>
              <a:rPr lang="en-US" b="1" dirty="0" smtClean="0">
                <a:solidFill>
                  <a:srgbClr val="003300"/>
                </a:solidFill>
              </a:rPr>
              <a:t>x</a:t>
            </a:r>
            <a:endParaRPr lang="en-US" dirty="0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5" grpId="0"/>
      <p:bldP spid="54" grpId="0"/>
      <p:bldP spid="57" grpId="0"/>
      <p:bldP spid="60" grpId="0"/>
      <p:bldP spid="62" grpId="0" animBg="1"/>
      <p:bldP spid="18" grpId="0"/>
      <p:bldP spid="19" grpId="0"/>
      <p:bldP spid="27" grpId="0"/>
      <p:bldP spid="27" grpId="1"/>
      <p:bldP spid="28" grpId="0"/>
      <p:bldP spid="23" grpId="0"/>
      <p:bldP spid="23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241530" y="2240420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23 - TextBox"/>
          <p:cNvSpPr txBox="1"/>
          <p:nvPr/>
        </p:nvSpPr>
        <p:spPr>
          <a:xfrm>
            <a:off x="714348" y="3071809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25 - Έλλειψη"/>
          <p:cNvSpPr/>
          <p:nvPr/>
        </p:nvSpPr>
        <p:spPr>
          <a:xfrm>
            <a:off x="857224" y="3000371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2185653" y="954538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5" name="44 - TextBox"/>
          <p:cNvSpPr txBox="1"/>
          <p:nvPr/>
        </p:nvSpPr>
        <p:spPr>
          <a:xfrm>
            <a:off x="2658471" y="1785927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Β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5027846" y="1025975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4" name="53 - TextBox"/>
          <p:cNvSpPr txBox="1"/>
          <p:nvPr/>
        </p:nvSpPr>
        <p:spPr>
          <a:xfrm>
            <a:off x="5515991" y="1938327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Γ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5971867" y="2799783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7" name="56 - TextBox"/>
          <p:cNvSpPr txBox="1"/>
          <p:nvPr/>
        </p:nvSpPr>
        <p:spPr>
          <a:xfrm>
            <a:off x="6444685" y="363117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4813529" y="4169247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0" name="59 - TextBox"/>
          <p:cNvSpPr txBox="1"/>
          <p:nvPr/>
        </p:nvSpPr>
        <p:spPr>
          <a:xfrm>
            <a:off x="5230239" y="520280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Ε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2" name="61 - Ελεύθερη σχεδίαση"/>
          <p:cNvSpPr/>
          <p:nvPr/>
        </p:nvSpPr>
        <p:spPr>
          <a:xfrm>
            <a:off x="714348" y="1428736"/>
            <a:ext cx="5767754" cy="3636498"/>
          </a:xfrm>
          <a:custGeom>
            <a:avLst/>
            <a:gdLst>
              <a:gd name="connsiteX0" fmla="*/ 0 w 5767754"/>
              <a:gd name="connsiteY0" fmla="*/ 1526345 h 3636498"/>
              <a:gd name="connsiteX1" fmla="*/ 1969477 w 5767754"/>
              <a:gd name="connsiteY1" fmla="*/ 189914 h 3636498"/>
              <a:gd name="connsiteX2" fmla="*/ 4881489 w 5767754"/>
              <a:gd name="connsiteY2" fmla="*/ 386861 h 3636498"/>
              <a:gd name="connsiteX3" fmla="*/ 5711483 w 5767754"/>
              <a:gd name="connsiteY3" fmla="*/ 2131255 h 3636498"/>
              <a:gd name="connsiteX4" fmla="*/ 4543864 w 5767754"/>
              <a:gd name="connsiteY4" fmla="*/ 3636498 h 3636498"/>
              <a:gd name="connsiteX5" fmla="*/ 4543864 w 5767754"/>
              <a:gd name="connsiteY5" fmla="*/ 3636498 h 36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67754" h="3636498">
                <a:moveTo>
                  <a:pt x="0" y="1526345"/>
                </a:moveTo>
                <a:cubicBezTo>
                  <a:pt x="577948" y="953086"/>
                  <a:pt x="1155896" y="379828"/>
                  <a:pt x="1969477" y="189914"/>
                </a:cubicBezTo>
                <a:cubicBezTo>
                  <a:pt x="2783058" y="0"/>
                  <a:pt x="4257821" y="63304"/>
                  <a:pt x="4881489" y="386861"/>
                </a:cubicBezTo>
                <a:cubicBezTo>
                  <a:pt x="5505157" y="710418"/>
                  <a:pt x="5767754" y="1589649"/>
                  <a:pt x="5711483" y="2131255"/>
                </a:cubicBezTo>
                <a:cubicBezTo>
                  <a:pt x="5655212" y="2672861"/>
                  <a:pt x="4543864" y="3636498"/>
                  <a:pt x="4543864" y="3636498"/>
                </a:cubicBezTo>
                <a:lnTo>
                  <a:pt x="4543864" y="363649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0" y="3214686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3300"/>
                </a:solidFill>
              </a:rPr>
              <a:t>Αρχική θέση </a:t>
            </a:r>
            <a:endParaRPr lang="en-US" b="1" dirty="0">
              <a:solidFill>
                <a:srgbClr val="0033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5715008" y="4857760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3300"/>
                </a:solidFill>
              </a:rPr>
              <a:t>Τελική θέση </a:t>
            </a:r>
            <a:endParaRPr lang="en-US" b="1" dirty="0">
              <a:solidFill>
                <a:srgbClr val="003300"/>
              </a:solidFill>
            </a:endParaRPr>
          </a:p>
        </p:txBody>
      </p:sp>
      <p:cxnSp>
        <p:nvCxnSpPr>
          <p:cNvPr id="21" name="20 - Ευθύγραμμο βέλος σύνδεσης"/>
          <p:cNvCxnSpPr>
            <a:stCxn id="26" idx="7"/>
            <a:endCxn id="62" idx="4"/>
          </p:cNvCxnSpPr>
          <p:nvPr/>
        </p:nvCxnSpPr>
        <p:spPr>
          <a:xfrm rot="16200000" flipH="1">
            <a:off x="2061006" y="1868026"/>
            <a:ext cx="2054401" cy="4340014"/>
          </a:xfrm>
          <a:prstGeom prst="straightConnector1">
            <a:avLst/>
          </a:prstGeom>
          <a:ln w="38100">
            <a:solidFill>
              <a:srgbClr val="00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 rot="1774279">
            <a:off x="1521180" y="3911072"/>
            <a:ext cx="4367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3300"/>
                </a:solidFill>
              </a:rPr>
              <a:t>Μετατόπιση  </a:t>
            </a:r>
            <a:r>
              <a:rPr lang="el-GR" b="1" dirty="0" smtClean="0">
                <a:solidFill>
                  <a:srgbClr val="003300"/>
                </a:solidFill>
              </a:rPr>
              <a:t>Δ</a:t>
            </a:r>
            <a:r>
              <a:rPr lang="en-US" b="1" dirty="0" smtClean="0">
                <a:solidFill>
                  <a:srgbClr val="003300"/>
                </a:solidFill>
              </a:rPr>
              <a:t>x</a:t>
            </a:r>
            <a:endParaRPr lang="en-US" b="1" dirty="0">
              <a:solidFill>
                <a:srgbClr val="0033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0" y="5534561"/>
            <a:ext cx="850109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Το </a:t>
            </a:r>
            <a:r>
              <a:rPr lang="el-GR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μήκος διαδρομής (διάστημα)  </a:t>
            </a:r>
            <a:r>
              <a:rPr lang="el-GR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είναι το μήκος όλης της τροχιάς ενός σώματος που κινείται. Το μήκος διαδρομής για το ποντίκι, είναι το μήκος της καμπύλης ΑΒΓΔΕ.</a:t>
            </a:r>
          </a:p>
          <a:p>
            <a:r>
              <a:rPr lang="el-GR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Προσοχή!! Το διάστημα – μήκος διαδρομής είναι πάντα θετικό!!!!</a:t>
            </a:r>
          </a:p>
          <a:p>
            <a:endParaRPr lang="en-US" sz="20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1643042" y="142852"/>
            <a:ext cx="6429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Μήκος διαδρομής  -  Διάστημα</a:t>
            </a:r>
            <a:endParaRPr lang="en-US" sz="3200" b="1" dirty="0"/>
          </a:p>
        </p:txBody>
      </p:sp>
      <p:sp>
        <p:nvSpPr>
          <p:cNvPr id="23" name="22 - TextBox"/>
          <p:cNvSpPr txBox="1"/>
          <p:nvPr/>
        </p:nvSpPr>
        <p:spPr>
          <a:xfrm rot="1774279">
            <a:off x="3235692" y="2482312"/>
            <a:ext cx="4367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3300"/>
                </a:solidFill>
              </a:rPr>
              <a:t>Μήκος διαδρομής – διάστημα</a:t>
            </a:r>
            <a:r>
              <a:rPr lang="en-US" dirty="0" smtClean="0">
                <a:solidFill>
                  <a:srgbClr val="003300"/>
                </a:solidFill>
              </a:rPr>
              <a:t> </a:t>
            </a:r>
            <a:r>
              <a:rPr lang="en-US" b="1" dirty="0" smtClean="0">
                <a:solidFill>
                  <a:srgbClr val="003300"/>
                </a:solidFill>
              </a:rPr>
              <a:t>s</a:t>
            </a:r>
            <a:endParaRPr lang="en-US" dirty="0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5" grpId="0"/>
      <p:bldP spid="54" grpId="0"/>
      <p:bldP spid="57" grpId="0"/>
      <p:bldP spid="60" grpId="0"/>
      <p:bldP spid="62" grpId="0" animBg="1"/>
      <p:bldP spid="18" grpId="0"/>
      <p:bldP spid="19" grpId="0"/>
      <p:bldP spid="27" grpId="0"/>
      <p:bldP spid="27" grpId="1"/>
      <p:bldP spid="20" grpId="0"/>
      <p:bldP spid="23" grpId="0"/>
      <p:bldP spid="2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142844" y="1214422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Γενικά για να βρω την θέση ενός αντικειμένου …πρέπει να χρησιμοποιήσω ένα άλλο αντικείμενο ή ένα άλλο σημείο, χώρο …</a:t>
            </a:r>
            <a:endParaRPr lang="en-US" sz="2000" dirty="0" smtClean="0"/>
          </a:p>
        </p:txBody>
      </p:sp>
      <p:sp>
        <p:nvSpPr>
          <p:cNvPr id="7" name="6 - TextBox"/>
          <p:cNvSpPr txBox="1"/>
          <p:nvPr/>
        </p:nvSpPr>
        <p:spPr>
          <a:xfrm>
            <a:off x="0" y="2500306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Παράδειγμα</a:t>
            </a:r>
          </a:p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Που βρίσκεται το βιβλίο;</a:t>
            </a:r>
          </a:p>
        </p:txBody>
      </p:sp>
      <p:sp>
        <p:nvSpPr>
          <p:cNvPr id="14" name="13 - TextBox"/>
          <p:cNvSpPr txBox="1"/>
          <p:nvPr/>
        </p:nvSpPr>
        <p:spPr>
          <a:xfrm>
            <a:off x="1643042" y="428604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Σημείο αναφοράς</a:t>
            </a:r>
            <a:endParaRPr lang="en-US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000636"/>
            <a:ext cx="1961492" cy="1533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6" name="15 - Ευθύγραμμο βέλος σύνδεσης"/>
          <p:cNvCxnSpPr/>
          <p:nvPr/>
        </p:nvCxnSpPr>
        <p:spPr>
          <a:xfrm>
            <a:off x="5429256" y="4929198"/>
            <a:ext cx="192882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Ορθογώνιο"/>
          <p:cNvSpPr/>
          <p:nvPr/>
        </p:nvSpPr>
        <p:spPr>
          <a:xfrm>
            <a:off x="357158" y="3857628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000" b="1" dirty="0" smtClean="0">
                <a:solidFill>
                  <a:srgbClr val="7030A0"/>
                </a:solidFill>
              </a:rPr>
              <a:t>Απάντηση</a:t>
            </a:r>
          </a:p>
          <a:p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Το βιβλίο βρίσκεται πάνω στο τραπέζι. Εδώ το τραπέζι είναι το σημείο αναφοράς …γιατί το χρησιμοποιώ για να προσδιορίσω την θέση του βιβλίου…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14 - Ευθεία γραμμή σύνδεσης"/>
          <p:cNvCxnSpPr/>
          <p:nvPr/>
        </p:nvCxnSpPr>
        <p:spPr>
          <a:xfrm>
            <a:off x="0" y="1092418"/>
            <a:ext cx="8929686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2714612" y="702214"/>
            <a:ext cx="2857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>
                    <a:lumMod val="50000"/>
                  </a:schemeClr>
                </a:solidFill>
              </a:rPr>
              <a:t>Δ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21 - Έλλειψη"/>
          <p:cNvSpPr/>
          <p:nvPr/>
        </p:nvSpPr>
        <p:spPr>
          <a:xfrm>
            <a:off x="4000496" y="102098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 rot="5400000">
            <a:off x="4000495" y="109241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3929058" y="123529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0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5" name="24 - Ευθεία γραμμή σύνδεσης"/>
          <p:cNvCxnSpPr/>
          <p:nvPr/>
        </p:nvCxnSpPr>
        <p:spPr>
          <a:xfrm rot="5400000">
            <a:off x="4357685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4286248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4714875" y="107075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4643438" y="1213628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0" name="29 - Ευθεία γραμμή σύνδεσης"/>
          <p:cNvCxnSpPr/>
          <p:nvPr/>
        </p:nvCxnSpPr>
        <p:spPr>
          <a:xfrm rot="5400000">
            <a:off x="5143503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5072066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2" name="31 - Ευθεία γραμμή σύνδεσης"/>
          <p:cNvCxnSpPr/>
          <p:nvPr/>
        </p:nvCxnSpPr>
        <p:spPr>
          <a:xfrm rot="5400000">
            <a:off x="5500693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5429256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 rot="5400000">
            <a:off x="5857883" y="107075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786446" y="1213628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 rot="5400000">
            <a:off x="6286511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1" name="40 - Ευθεία γραμμή σύνδεσης"/>
          <p:cNvCxnSpPr/>
          <p:nvPr/>
        </p:nvCxnSpPr>
        <p:spPr>
          <a:xfrm rot="5400000">
            <a:off x="6643701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6572264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3" name="42 - Ευθεία γραμμή σύνδεσης"/>
          <p:cNvCxnSpPr/>
          <p:nvPr/>
        </p:nvCxnSpPr>
        <p:spPr>
          <a:xfrm rot="5400000">
            <a:off x="7072329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7000892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8429652" y="1163856"/>
            <a:ext cx="714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x(m)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47" name="46 - Ευθεία γραμμή σύνδεσης"/>
          <p:cNvCxnSpPr/>
          <p:nvPr/>
        </p:nvCxnSpPr>
        <p:spPr>
          <a:xfrm rot="5400000">
            <a:off x="7500957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7429520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9" name="48 - Ευθεία γραμμή σύνδεσης"/>
          <p:cNvCxnSpPr/>
          <p:nvPr/>
        </p:nvCxnSpPr>
        <p:spPr>
          <a:xfrm rot="5400000">
            <a:off x="7929585" y="107075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7858148" y="121362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3" name="52 - Ευθεία γραμμή σύνδεσης"/>
          <p:cNvCxnSpPr/>
          <p:nvPr/>
        </p:nvCxnSpPr>
        <p:spPr>
          <a:xfrm rot="5400000">
            <a:off x="929456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TextBox"/>
          <p:cNvSpPr txBox="1"/>
          <p:nvPr/>
        </p:nvSpPr>
        <p:spPr>
          <a:xfrm>
            <a:off x="785786" y="125537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-8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7" name="56 - Ευθεία γραμμή σύνδεσης"/>
          <p:cNvCxnSpPr/>
          <p:nvPr/>
        </p:nvCxnSpPr>
        <p:spPr>
          <a:xfrm rot="16200000" flipH="1">
            <a:off x="1260568" y="1067134"/>
            <a:ext cx="5056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TextBox"/>
          <p:cNvSpPr txBox="1"/>
          <p:nvPr/>
        </p:nvSpPr>
        <p:spPr>
          <a:xfrm>
            <a:off x="1071538" y="125537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-7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9" name="58 - Ευθεία γραμμή σύνδεσης"/>
          <p:cNvCxnSpPr/>
          <p:nvPr/>
        </p:nvCxnSpPr>
        <p:spPr>
          <a:xfrm rot="5400000">
            <a:off x="1571603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1428728" y="123450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-6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1" name="60 - Ευθεία γραμμή σύνδεσης"/>
          <p:cNvCxnSpPr/>
          <p:nvPr/>
        </p:nvCxnSpPr>
        <p:spPr>
          <a:xfrm rot="5400000">
            <a:off x="2000231" y="111249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1928794" y="123529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3" name="62 - Ευθεία γραμμή σύνδεσης"/>
          <p:cNvCxnSpPr/>
          <p:nvPr/>
        </p:nvCxnSpPr>
        <p:spPr>
          <a:xfrm rot="5400000">
            <a:off x="2357421" y="111249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2214546" y="125537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-4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5" name="64 - Ευθεία γραμμή σύνδεσης"/>
          <p:cNvCxnSpPr/>
          <p:nvPr/>
        </p:nvCxnSpPr>
        <p:spPr>
          <a:xfrm rot="5400000">
            <a:off x="2786049" y="111249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TextBox"/>
          <p:cNvSpPr txBox="1"/>
          <p:nvPr/>
        </p:nvSpPr>
        <p:spPr>
          <a:xfrm>
            <a:off x="2714612" y="125537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-3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8" name="67 - Ευθεία γραμμή σύνδεσης"/>
          <p:cNvCxnSpPr/>
          <p:nvPr/>
        </p:nvCxnSpPr>
        <p:spPr>
          <a:xfrm rot="5400000">
            <a:off x="3214677" y="111249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TextBox"/>
          <p:cNvSpPr txBox="1"/>
          <p:nvPr/>
        </p:nvSpPr>
        <p:spPr>
          <a:xfrm>
            <a:off x="3143240" y="125537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0" name="69 - Ευθεία γραμμή σύνδεσης"/>
          <p:cNvCxnSpPr/>
          <p:nvPr/>
        </p:nvCxnSpPr>
        <p:spPr>
          <a:xfrm rot="5400000">
            <a:off x="3643305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3571868" y="123450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6" name="75 - Ορθογώνιο"/>
          <p:cNvSpPr/>
          <p:nvPr/>
        </p:nvSpPr>
        <p:spPr>
          <a:xfrm>
            <a:off x="428596" y="2928934"/>
            <a:ext cx="4764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chemeClr val="accent2">
                    <a:lumMod val="50000"/>
                  </a:schemeClr>
                </a:solidFill>
              </a:rPr>
              <a:t>Το σημείο Α  βρίσκεται στην θέση :    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x</a:t>
            </a:r>
            <a:r>
              <a:rPr lang="en-US" baseline="-25000" dirty="0" err="1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r>
              <a:rPr lang="en-US" baseline="-25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= 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</a:rPr>
              <a:t>6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m 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0" name="79 - TextBox"/>
          <p:cNvSpPr txBox="1"/>
          <p:nvPr/>
        </p:nvSpPr>
        <p:spPr>
          <a:xfrm>
            <a:off x="1500166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 1 (λυμένη)</a:t>
            </a:r>
            <a:endParaRPr lang="en-US" sz="2400" b="1" dirty="0" smtClean="0"/>
          </a:p>
        </p:txBody>
      </p:sp>
      <p:sp>
        <p:nvSpPr>
          <p:cNvPr id="67" name="66 - TextBox"/>
          <p:cNvSpPr txBox="1"/>
          <p:nvPr/>
        </p:nvSpPr>
        <p:spPr>
          <a:xfrm>
            <a:off x="5429256" y="714356"/>
            <a:ext cx="2857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F0"/>
                </a:solidFill>
              </a:rPr>
              <a:t>Γ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82" name="81 - TextBox"/>
          <p:cNvSpPr txBox="1"/>
          <p:nvPr/>
        </p:nvSpPr>
        <p:spPr>
          <a:xfrm>
            <a:off x="7000892" y="702214"/>
            <a:ext cx="2857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</a:rPr>
              <a:t>Ε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5" name="84 - TextBox"/>
          <p:cNvSpPr txBox="1"/>
          <p:nvPr/>
        </p:nvSpPr>
        <p:spPr>
          <a:xfrm>
            <a:off x="3857620" y="642918"/>
            <a:ext cx="2857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Β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86" name="85 - TextBox"/>
          <p:cNvSpPr txBox="1"/>
          <p:nvPr/>
        </p:nvSpPr>
        <p:spPr>
          <a:xfrm>
            <a:off x="1500166" y="714356"/>
            <a:ext cx="2857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</a:rPr>
              <a:t>Α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8" name="87 - TextBox"/>
          <p:cNvSpPr txBox="1"/>
          <p:nvPr/>
        </p:nvSpPr>
        <p:spPr>
          <a:xfrm>
            <a:off x="214282" y="2000240"/>
            <a:ext cx="9215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Να βρείτε την </a:t>
            </a:r>
            <a:r>
              <a:rPr lang="el-GR" b="1" u="sng" dirty="0" smtClean="0"/>
              <a:t>θέση</a:t>
            </a:r>
            <a:r>
              <a:rPr lang="el-GR" u="sng" dirty="0" smtClean="0"/>
              <a:t> </a:t>
            </a:r>
            <a:r>
              <a:rPr lang="el-GR" dirty="0" smtClean="0"/>
              <a:t>που βρίσκονται τα σημεία Α, Β, Γ και Δ   στη παραπάνω κλίμακα</a:t>
            </a:r>
          </a:p>
        </p:txBody>
      </p:sp>
      <p:sp>
        <p:nvSpPr>
          <p:cNvPr id="89" name="88 - TextBox"/>
          <p:cNvSpPr txBox="1"/>
          <p:nvPr/>
        </p:nvSpPr>
        <p:spPr>
          <a:xfrm>
            <a:off x="2143108" y="242886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Λύση</a:t>
            </a:r>
          </a:p>
        </p:txBody>
      </p:sp>
      <p:sp>
        <p:nvSpPr>
          <p:cNvPr id="90" name="89 - Ορθογώνιο"/>
          <p:cNvSpPr/>
          <p:nvPr/>
        </p:nvSpPr>
        <p:spPr>
          <a:xfrm>
            <a:off x="500034" y="3429000"/>
            <a:ext cx="44840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00B050"/>
                </a:solidFill>
              </a:rPr>
              <a:t>Το σημείο Β  βρίσκεται στην θέση :     </a:t>
            </a:r>
            <a:r>
              <a:rPr lang="en-US" dirty="0" smtClean="0">
                <a:solidFill>
                  <a:srgbClr val="00B050"/>
                </a:solidFill>
              </a:rPr>
              <a:t>  x</a:t>
            </a:r>
            <a:r>
              <a:rPr lang="el-GR" baseline="-25000" dirty="0" smtClean="0">
                <a:solidFill>
                  <a:srgbClr val="00B050"/>
                </a:solidFill>
              </a:rPr>
              <a:t>Β</a:t>
            </a:r>
            <a:r>
              <a:rPr lang="en-US" baseline="-25000" dirty="0" smtClean="0">
                <a:solidFill>
                  <a:srgbClr val="00B050"/>
                </a:solidFill>
              </a:rPr>
              <a:t> </a:t>
            </a:r>
            <a:r>
              <a:rPr lang="el-GR" dirty="0" smtClean="0">
                <a:solidFill>
                  <a:srgbClr val="00B050"/>
                </a:solidFill>
              </a:rPr>
              <a:t>  </a:t>
            </a:r>
            <a:r>
              <a:rPr lang="en-US" dirty="0" smtClean="0">
                <a:solidFill>
                  <a:srgbClr val="00B050"/>
                </a:solidFill>
              </a:rPr>
              <a:t>= </a:t>
            </a:r>
            <a:r>
              <a:rPr lang="el-GR" dirty="0" smtClean="0">
                <a:solidFill>
                  <a:srgbClr val="00B050"/>
                </a:solidFill>
              </a:rPr>
              <a:t> 0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1" name="90 - Ορθογώνιο"/>
          <p:cNvSpPr/>
          <p:nvPr/>
        </p:nvSpPr>
        <p:spPr>
          <a:xfrm>
            <a:off x="500034" y="3929066"/>
            <a:ext cx="4620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00B0F0"/>
                </a:solidFill>
              </a:rPr>
              <a:t>Το σημείο Γ  βρίσκεται στην θέση :    </a:t>
            </a:r>
            <a:r>
              <a:rPr lang="en-US" dirty="0" smtClean="0">
                <a:solidFill>
                  <a:srgbClr val="00B0F0"/>
                </a:solidFill>
              </a:rPr>
              <a:t>  </a:t>
            </a:r>
            <a:r>
              <a:rPr lang="el-GR" dirty="0" smtClean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x</a:t>
            </a:r>
            <a:r>
              <a:rPr lang="el-GR" baseline="-25000" dirty="0" smtClean="0">
                <a:solidFill>
                  <a:srgbClr val="00B0F0"/>
                </a:solidFill>
              </a:rPr>
              <a:t>Γ</a:t>
            </a:r>
            <a:r>
              <a:rPr lang="en-US" baseline="-25000" dirty="0" smtClean="0">
                <a:solidFill>
                  <a:srgbClr val="00B0F0"/>
                </a:solidFill>
              </a:rPr>
              <a:t> </a:t>
            </a:r>
            <a:r>
              <a:rPr lang="el-GR" dirty="0" smtClean="0">
                <a:solidFill>
                  <a:srgbClr val="00B0F0"/>
                </a:solidFill>
              </a:rPr>
              <a:t>  </a:t>
            </a:r>
            <a:r>
              <a:rPr lang="en-US" dirty="0" smtClean="0">
                <a:solidFill>
                  <a:srgbClr val="00B0F0"/>
                </a:solidFill>
              </a:rPr>
              <a:t>= </a:t>
            </a:r>
            <a:r>
              <a:rPr lang="el-GR" dirty="0" smtClean="0">
                <a:solidFill>
                  <a:srgbClr val="00B0F0"/>
                </a:solidFill>
              </a:rPr>
              <a:t> 4</a:t>
            </a:r>
            <a:r>
              <a:rPr lang="en-US" dirty="0" smtClean="0">
                <a:solidFill>
                  <a:srgbClr val="00B0F0"/>
                </a:solidFill>
              </a:rPr>
              <a:t>m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92" name="91 - Ορθογώνιο"/>
          <p:cNvSpPr/>
          <p:nvPr/>
        </p:nvSpPr>
        <p:spPr>
          <a:xfrm>
            <a:off x="500034" y="4572008"/>
            <a:ext cx="4729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chemeClr val="bg1">
                    <a:lumMod val="50000"/>
                  </a:schemeClr>
                </a:solidFill>
              </a:rPr>
              <a:t>Το σημείο  Δ  βρίσκεται στην θέση :  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x</a:t>
            </a:r>
            <a:r>
              <a:rPr lang="el-GR" baseline="-25000" dirty="0" smtClean="0">
                <a:solidFill>
                  <a:schemeClr val="bg1">
                    <a:lumMod val="50000"/>
                  </a:schemeClr>
                </a:solidFill>
              </a:rPr>
              <a:t>Δ</a:t>
            </a:r>
            <a:r>
              <a:rPr lang="en-US" baseline="-25000" dirty="0" smtClean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= 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-3m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89" grpId="0"/>
      <p:bldP spid="90" grpId="0"/>
      <p:bldP spid="91" grpId="0"/>
      <p:bldP spid="9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14 - Ευθεία γραμμή σύνδεσης"/>
          <p:cNvCxnSpPr/>
          <p:nvPr/>
        </p:nvCxnSpPr>
        <p:spPr>
          <a:xfrm>
            <a:off x="0" y="1092418"/>
            <a:ext cx="8929686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2714612" y="702214"/>
            <a:ext cx="2857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>
                    <a:lumMod val="50000"/>
                  </a:schemeClr>
                </a:solidFill>
              </a:rPr>
              <a:t>Β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21 - Έλλειψη"/>
          <p:cNvSpPr/>
          <p:nvPr/>
        </p:nvSpPr>
        <p:spPr>
          <a:xfrm>
            <a:off x="4000496" y="102098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 rot="5400000">
            <a:off x="4000495" y="109241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3929058" y="123529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0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5" name="24 - Ευθεία γραμμή σύνδεσης"/>
          <p:cNvCxnSpPr/>
          <p:nvPr/>
        </p:nvCxnSpPr>
        <p:spPr>
          <a:xfrm rot="5400000">
            <a:off x="4357685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4286248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4714875" y="107075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4643438" y="1213628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0" name="29 - Ευθεία γραμμή σύνδεσης"/>
          <p:cNvCxnSpPr/>
          <p:nvPr/>
        </p:nvCxnSpPr>
        <p:spPr>
          <a:xfrm rot="5400000">
            <a:off x="5143503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5072066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2" name="31 - Ευθεία γραμμή σύνδεσης"/>
          <p:cNvCxnSpPr/>
          <p:nvPr/>
        </p:nvCxnSpPr>
        <p:spPr>
          <a:xfrm rot="5400000">
            <a:off x="5500693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5429256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 rot="5400000">
            <a:off x="5857883" y="107075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786446" y="1213628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 rot="5400000">
            <a:off x="6286511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1" name="40 - Ευθεία γραμμή σύνδεσης"/>
          <p:cNvCxnSpPr/>
          <p:nvPr/>
        </p:nvCxnSpPr>
        <p:spPr>
          <a:xfrm rot="5400000">
            <a:off x="6643701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6572264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3" name="42 - Ευθεία γραμμή σύνδεσης"/>
          <p:cNvCxnSpPr/>
          <p:nvPr/>
        </p:nvCxnSpPr>
        <p:spPr>
          <a:xfrm rot="5400000">
            <a:off x="7072329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7000892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8429652" y="1163856"/>
            <a:ext cx="714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x(m)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47" name="46 - Ευθεία γραμμή σύνδεσης"/>
          <p:cNvCxnSpPr/>
          <p:nvPr/>
        </p:nvCxnSpPr>
        <p:spPr>
          <a:xfrm rot="5400000">
            <a:off x="7500957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7429520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9" name="48 - Ευθεία γραμμή σύνδεσης"/>
          <p:cNvCxnSpPr/>
          <p:nvPr/>
        </p:nvCxnSpPr>
        <p:spPr>
          <a:xfrm rot="5400000">
            <a:off x="7929585" y="107075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7858148" y="121362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3" name="52 - Ευθεία γραμμή σύνδεσης"/>
          <p:cNvCxnSpPr/>
          <p:nvPr/>
        </p:nvCxnSpPr>
        <p:spPr>
          <a:xfrm rot="5400000">
            <a:off x="929456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TextBox"/>
          <p:cNvSpPr txBox="1"/>
          <p:nvPr/>
        </p:nvSpPr>
        <p:spPr>
          <a:xfrm>
            <a:off x="785786" y="125537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-8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7" name="56 - Ευθεία γραμμή σύνδεσης"/>
          <p:cNvCxnSpPr/>
          <p:nvPr/>
        </p:nvCxnSpPr>
        <p:spPr>
          <a:xfrm rot="16200000" flipH="1">
            <a:off x="1260568" y="1067134"/>
            <a:ext cx="5056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TextBox"/>
          <p:cNvSpPr txBox="1"/>
          <p:nvPr/>
        </p:nvSpPr>
        <p:spPr>
          <a:xfrm>
            <a:off x="1071538" y="125537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-7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9" name="58 - Ευθεία γραμμή σύνδεσης"/>
          <p:cNvCxnSpPr/>
          <p:nvPr/>
        </p:nvCxnSpPr>
        <p:spPr>
          <a:xfrm rot="5400000">
            <a:off x="1571603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1428728" y="123450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-6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1" name="60 - Ευθεία γραμμή σύνδεσης"/>
          <p:cNvCxnSpPr/>
          <p:nvPr/>
        </p:nvCxnSpPr>
        <p:spPr>
          <a:xfrm rot="5400000">
            <a:off x="2000231" y="111249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1928794" y="123529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3" name="62 - Ευθεία γραμμή σύνδεσης"/>
          <p:cNvCxnSpPr/>
          <p:nvPr/>
        </p:nvCxnSpPr>
        <p:spPr>
          <a:xfrm rot="5400000">
            <a:off x="2357421" y="111249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2214546" y="125537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-4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5" name="64 - Ευθεία γραμμή σύνδεσης"/>
          <p:cNvCxnSpPr/>
          <p:nvPr/>
        </p:nvCxnSpPr>
        <p:spPr>
          <a:xfrm rot="5400000">
            <a:off x="2786049" y="111249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TextBox"/>
          <p:cNvSpPr txBox="1"/>
          <p:nvPr/>
        </p:nvSpPr>
        <p:spPr>
          <a:xfrm>
            <a:off x="2714612" y="114298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-3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8" name="67 - Ευθεία γραμμή σύνδεσης"/>
          <p:cNvCxnSpPr/>
          <p:nvPr/>
        </p:nvCxnSpPr>
        <p:spPr>
          <a:xfrm rot="5400000">
            <a:off x="3214677" y="111249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TextBox"/>
          <p:cNvSpPr txBox="1"/>
          <p:nvPr/>
        </p:nvSpPr>
        <p:spPr>
          <a:xfrm>
            <a:off x="3143240" y="125537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0" name="69 - Ευθεία γραμμή σύνδεσης"/>
          <p:cNvCxnSpPr/>
          <p:nvPr/>
        </p:nvCxnSpPr>
        <p:spPr>
          <a:xfrm rot="5400000">
            <a:off x="3643305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3571868" y="123450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6" name="75 - Ορθογώνιο"/>
          <p:cNvSpPr/>
          <p:nvPr/>
        </p:nvSpPr>
        <p:spPr>
          <a:xfrm>
            <a:off x="428596" y="3845486"/>
            <a:ext cx="7643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Α) Η </a:t>
            </a:r>
            <a:r>
              <a:rPr lang="el-GR" b="1" dirty="0" smtClean="0"/>
              <a:t>μετατόπιση</a:t>
            </a:r>
            <a:r>
              <a:rPr lang="el-GR" dirty="0" smtClean="0"/>
              <a:t>  Δ</a:t>
            </a:r>
            <a:r>
              <a:rPr lang="en-US" dirty="0" smtClean="0"/>
              <a:t>x, </a:t>
            </a:r>
            <a:r>
              <a:rPr lang="el-GR" dirty="0" smtClean="0"/>
              <a:t> της παραπάνω  μπάλας από το σημείο Β στο Ε</a:t>
            </a:r>
            <a:r>
              <a:rPr lang="en-US" dirty="0" smtClean="0"/>
              <a:t> </a:t>
            </a:r>
            <a:r>
              <a:rPr lang="el-GR" dirty="0" smtClean="0"/>
              <a:t>Θα είναι:</a:t>
            </a:r>
          </a:p>
        </p:txBody>
      </p:sp>
      <p:sp>
        <p:nvSpPr>
          <p:cNvPr id="80" name="79 - TextBox"/>
          <p:cNvSpPr txBox="1"/>
          <p:nvPr/>
        </p:nvSpPr>
        <p:spPr>
          <a:xfrm>
            <a:off x="1500166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 2 (λυμένη)</a:t>
            </a:r>
            <a:endParaRPr lang="en-US" sz="2400" b="1" dirty="0" smtClean="0"/>
          </a:p>
        </p:txBody>
      </p:sp>
      <p:sp>
        <p:nvSpPr>
          <p:cNvPr id="67" name="66 - TextBox"/>
          <p:cNvSpPr txBox="1"/>
          <p:nvPr/>
        </p:nvSpPr>
        <p:spPr>
          <a:xfrm>
            <a:off x="5429256" y="714356"/>
            <a:ext cx="2857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F0"/>
                </a:solidFill>
              </a:rPr>
              <a:t>Δ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82" name="81 - TextBox"/>
          <p:cNvSpPr txBox="1"/>
          <p:nvPr/>
        </p:nvSpPr>
        <p:spPr>
          <a:xfrm>
            <a:off x="7000892" y="702214"/>
            <a:ext cx="2857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</a:rPr>
              <a:t>Ε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5" name="84 - TextBox"/>
          <p:cNvSpPr txBox="1"/>
          <p:nvPr/>
        </p:nvSpPr>
        <p:spPr>
          <a:xfrm>
            <a:off x="3857620" y="642918"/>
            <a:ext cx="2857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Γ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86" name="85 - TextBox"/>
          <p:cNvSpPr txBox="1"/>
          <p:nvPr/>
        </p:nvSpPr>
        <p:spPr>
          <a:xfrm>
            <a:off x="1500166" y="714356"/>
            <a:ext cx="2857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</a:rPr>
              <a:t>Α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8" name="87 - TextBox"/>
          <p:cNvSpPr txBox="1"/>
          <p:nvPr/>
        </p:nvSpPr>
        <p:spPr>
          <a:xfrm>
            <a:off x="214282" y="1714488"/>
            <a:ext cx="87154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Μια μπάλα ξεκίνησε από το σημείο Β (αρχική θέση ) και κατέληξε στο σημείο Ε (τελική θέση)</a:t>
            </a:r>
          </a:p>
          <a:p>
            <a:endParaRPr lang="el-GR" dirty="0" smtClean="0"/>
          </a:p>
          <a:p>
            <a:r>
              <a:rPr lang="el-GR" dirty="0" smtClean="0"/>
              <a:t>Α)Να βρείτε την </a:t>
            </a:r>
            <a:r>
              <a:rPr lang="el-GR" b="1" dirty="0" smtClean="0"/>
              <a:t>μετατόπιση</a:t>
            </a:r>
            <a:r>
              <a:rPr lang="el-GR" dirty="0" smtClean="0"/>
              <a:t>  της παραπάνω  μπάλας.</a:t>
            </a:r>
          </a:p>
          <a:p>
            <a:r>
              <a:rPr lang="el-GR" dirty="0" smtClean="0"/>
              <a:t>Β) Να βρείτε το </a:t>
            </a:r>
            <a:r>
              <a:rPr lang="el-GR" b="1" dirty="0" smtClean="0"/>
              <a:t>διάστημα (ή μήκος διαδρομής) </a:t>
            </a:r>
            <a:r>
              <a:rPr lang="el-GR" dirty="0" smtClean="0"/>
              <a:t>της παραπάνω  μπάλας.</a:t>
            </a:r>
          </a:p>
          <a:p>
            <a:endParaRPr lang="el-GR" dirty="0" smtClean="0"/>
          </a:p>
        </p:txBody>
      </p:sp>
      <p:sp>
        <p:nvSpPr>
          <p:cNvPr id="89" name="88 - TextBox"/>
          <p:cNvSpPr txBox="1"/>
          <p:nvPr/>
        </p:nvSpPr>
        <p:spPr>
          <a:xfrm>
            <a:off x="2143108" y="334542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Λύση</a:t>
            </a:r>
          </a:p>
        </p:txBody>
      </p:sp>
      <p:sp>
        <p:nvSpPr>
          <p:cNvPr id="55" name="54 - Ορθογώνιο"/>
          <p:cNvSpPr/>
          <p:nvPr/>
        </p:nvSpPr>
        <p:spPr>
          <a:xfrm>
            <a:off x="1357290" y="4357694"/>
            <a:ext cx="824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 smtClean="0">
                <a:solidFill>
                  <a:srgbClr val="C0504D">
                    <a:lumMod val="50000"/>
                  </a:srgbClr>
                </a:solidFill>
              </a:rPr>
              <a:t>x</a:t>
            </a:r>
            <a:r>
              <a:rPr lang="el-GR" baseline="-25000" dirty="0" smtClean="0">
                <a:solidFill>
                  <a:srgbClr val="C0504D">
                    <a:lumMod val="50000"/>
                  </a:srgbClr>
                </a:solidFill>
              </a:rPr>
              <a:t>Ε</a:t>
            </a:r>
            <a:r>
              <a:rPr lang="el-GR" dirty="0" smtClean="0">
                <a:solidFill>
                  <a:srgbClr val="C0504D">
                    <a:lumMod val="50000"/>
                  </a:srgbClr>
                </a:solidFill>
              </a:rPr>
              <a:t>   </a:t>
            </a:r>
            <a:r>
              <a:rPr lang="en-US" dirty="0" smtClean="0">
                <a:solidFill>
                  <a:srgbClr val="C0504D">
                    <a:lumMod val="50000"/>
                  </a:srgbClr>
                </a:solidFill>
              </a:rPr>
              <a:t>- x</a:t>
            </a:r>
            <a:r>
              <a:rPr lang="el-GR" baseline="-25000" dirty="0" smtClean="0">
                <a:solidFill>
                  <a:srgbClr val="C0504D">
                    <a:lumMod val="50000"/>
                  </a:srgbClr>
                </a:solidFill>
              </a:rPr>
              <a:t>Β</a:t>
            </a:r>
            <a:endParaRPr lang="en-US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72" name="71 - Ορθογώνιο"/>
          <p:cNvSpPr/>
          <p:nvPr/>
        </p:nvSpPr>
        <p:spPr>
          <a:xfrm>
            <a:off x="714348" y="4357694"/>
            <a:ext cx="6880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 Δ</a:t>
            </a:r>
            <a:r>
              <a:rPr lang="en-US" dirty="0" smtClean="0"/>
              <a:t>x</a:t>
            </a:r>
            <a:r>
              <a:rPr lang="el-GR" dirty="0" smtClean="0"/>
              <a:t> = </a:t>
            </a:r>
            <a:endParaRPr lang="el-GR" dirty="0"/>
          </a:p>
        </p:txBody>
      </p:sp>
      <p:sp>
        <p:nvSpPr>
          <p:cNvPr id="73" name="72 - Ορθογώνιο"/>
          <p:cNvSpPr/>
          <p:nvPr/>
        </p:nvSpPr>
        <p:spPr>
          <a:xfrm>
            <a:off x="2214546" y="4357694"/>
            <a:ext cx="13573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 =  8 –  ( - 3)</a:t>
            </a:r>
            <a:endParaRPr lang="el-GR" dirty="0"/>
          </a:p>
        </p:txBody>
      </p:sp>
      <p:sp>
        <p:nvSpPr>
          <p:cNvPr id="74" name="73 - Ορθογώνιο"/>
          <p:cNvSpPr/>
          <p:nvPr/>
        </p:nvSpPr>
        <p:spPr>
          <a:xfrm>
            <a:off x="3428992" y="4357694"/>
            <a:ext cx="13573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 =  8  + 3 </a:t>
            </a:r>
            <a:endParaRPr lang="el-GR" dirty="0"/>
          </a:p>
        </p:txBody>
      </p:sp>
      <p:sp>
        <p:nvSpPr>
          <p:cNvPr id="75" name="74 - Ορθογώνιο"/>
          <p:cNvSpPr/>
          <p:nvPr/>
        </p:nvSpPr>
        <p:spPr>
          <a:xfrm>
            <a:off x="857224" y="4929198"/>
            <a:ext cx="12650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 Δ</a:t>
            </a:r>
            <a:r>
              <a:rPr lang="en-US" dirty="0" smtClean="0"/>
              <a:t>x</a:t>
            </a:r>
            <a:r>
              <a:rPr lang="el-GR" dirty="0" smtClean="0"/>
              <a:t> =  11 </a:t>
            </a:r>
            <a:r>
              <a:rPr lang="en-US" dirty="0" smtClean="0"/>
              <a:t>m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77" name="76 - Ορθογώνιο"/>
          <p:cNvSpPr/>
          <p:nvPr/>
        </p:nvSpPr>
        <p:spPr>
          <a:xfrm>
            <a:off x="428596" y="5500702"/>
            <a:ext cx="714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Β) Το </a:t>
            </a:r>
            <a:r>
              <a:rPr lang="el-GR" b="1" dirty="0" smtClean="0"/>
              <a:t>διάστημα </a:t>
            </a:r>
            <a:r>
              <a:rPr lang="en-US" b="1" dirty="0" smtClean="0"/>
              <a:t>s</a:t>
            </a:r>
            <a:r>
              <a:rPr lang="en-US" dirty="0" smtClean="0"/>
              <a:t>, </a:t>
            </a:r>
            <a:r>
              <a:rPr lang="el-GR" dirty="0" smtClean="0"/>
              <a:t> της παραπάνω  μπάλας από το σημείο Β στο Ε</a:t>
            </a:r>
            <a:r>
              <a:rPr lang="en-US" dirty="0" smtClean="0"/>
              <a:t> </a:t>
            </a:r>
            <a:r>
              <a:rPr lang="el-GR" dirty="0" smtClean="0"/>
              <a:t>Θα είναι</a:t>
            </a:r>
            <a:r>
              <a:rPr lang="en-US" dirty="0" smtClean="0"/>
              <a:t> </a:t>
            </a:r>
            <a:r>
              <a:rPr lang="el-GR" dirty="0" smtClean="0"/>
              <a:t>η απόσταση από το Ε στο Β που είναι:  </a:t>
            </a:r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s =</a:t>
            </a:r>
            <a:r>
              <a:rPr lang="el-GR" dirty="0" smtClean="0"/>
              <a:t> 11</a:t>
            </a:r>
            <a:r>
              <a:rPr lang="en-US" dirty="0" smtClean="0"/>
              <a:t>m</a:t>
            </a:r>
            <a:endParaRPr lang="el-GR" dirty="0" smtClean="0"/>
          </a:p>
        </p:txBody>
      </p:sp>
      <p:cxnSp>
        <p:nvCxnSpPr>
          <p:cNvPr id="78" name="77 - Ευθύγραμμο βέλος σύνδεσης"/>
          <p:cNvCxnSpPr/>
          <p:nvPr/>
        </p:nvCxnSpPr>
        <p:spPr>
          <a:xfrm flipV="1">
            <a:off x="2857488" y="642918"/>
            <a:ext cx="42148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- Ορθογώνιο"/>
          <p:cNvSpPr/>
          <p:nvPr/>
        </p:nvSpPr>
        <p:spPr>
          <a:xfrm>
            <a:off x="4786314" y="357166"/>
            <a:ext cx="4667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Δ</a:t>
            </a:r>
            <a:r>
              <a:rPr lang="en-US" dirty="0" smtClean="0"/>
              <a:t>x</a:t>
            </a: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89" grpId="0"/>
      <p:bldP spid="55" grpId="0"/>
      <p:bldP spid="72" grpId="0"/>
      <p:bldP spid="73" grpId="0"/>
      <p:bldP spid="74" grpId="0"/>
      <p:bldP spid="75" grpId="0"/>
      <p:bldP spid="7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14 - Ευθεία γραμμή σύνδεσης"/>
          <p:cNvCxnSpPr/>
          <p:nvPr/>
        </p:nvCxnSpPr>
        <p:spPr>
          <a:xfrm>
            <a:off x="0" y="1092418"/>
            <a:ext cx="8929686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2714612" y="702214"/>
            <a:ext cx="2857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>
                    <a:lumMod val="50000"/>
                  </a:schemeClr>
                </a:solidFill>
              </a:rPr>
              <a:t>Β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21 - Έλλειψη"/>
          <p:cNvSpPr/>
          <p:nvPr/>
        </p:nvSpPr>
        <p:spPr>
          <a:xfrm>
            <a:off x="4000496" y="102098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 rot="5400000">
            <a:off x="4000495" y="109241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3929058" y="123529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0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5" name="24 - Ευθεία γραμμή σύνδεσης"/>
          <p:cNvCxnSpPr/>
          <p:nvPr/>
        </p:nvCxnSpPr>
        <p:spPr>
          <a:xfrm rot="5400000">
            <a:off x="4357685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4286248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4714875" y="107075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4643438" y="1213628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0" name="29 - Ευθεία γραμμή σύνδεσης"/>
          <p:cNvCxnSpPr/>
          <p:nvPr/>
        </p:nvCxnSpPr>
        <p:spPr>
          <a:xfrm rot="5400000">
            <a:off x="5143503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5072066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2" name="31 - Ευθεία γραμμή σύνδεσης"/>
          <p:cNvCxnSpPr/>
          <p:nvPr/>
        </p:nvCxnSpPr>
        <p:spPr>
          <a:xfrm rot="5400000">
            <a:off x="5500693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5429256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 rot="5400000">
            <a:off x="5857883" y="107075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786446" y="1213628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 rot="5400000">
            <a:off x="6286511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1" name="40 - Ευθεία γραμμή σύνδεσης"/>
          <p:cNvCxnSpPr/>
          <p:nvPr/>
        </p:nvCxnSpPr>
        <p:spPr>
          <a:xfrm rot="5400000">
            <a:off x="6643701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6572264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3" name="42 - Ευθεία γραμμή σύνδεσης"/>
          <p:cNvCxnSpPr/>
          <p:nvPr/>
        </p:nvCxnSpPr>
        <p:spPr>
          <a:xfrm rot="5400000">
            <a:off x="7072329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7000892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8429652" y="1163856"/>
            <a:ext cx="714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x(m)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47" name="46 - Ευθεία γραμμή σύνδεσης"/>
          <p:cNvCxnSpPr/>
          <p:nvPr/>
        </p:nvCxnSpPr>
        <p:spPr>
          <a:xfrm rot="5400000">
            <a:off x="7500957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7429520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9" name="48 - Ευθεία γραμμή σύνδεσης"/>
          <p:cNvCxnSpPr/>
          <p:nvPr/>
        </p:nvCxnSpPr>
        <p:spPr>
          <a:xfrm rot="5400000">
            <a:off x="7929585" y="107075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7858148" y="121362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3" name="52 - Ευθεία γραμμή σύνδεσης"/>
          <p:cNvCxnSpPr/>
          <p:nvPr/>
        </p:nvCxnSpPr>
        <p:spPr>
          <a:xfrm rot="5400000">
            <a:off x="929456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TextBox"/>
          <p:cNvSpPr txBox="1"/>
          <p:nvPr/>
        </p:nvSpPr>
        <p:spPr>
          <a:xfrm>
            <a:off x="785786" y="125537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-8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7" name="56 - Ευθεία γραμμή σύνδεσης"/>
          <p:cNvCxnSpPr/>
          <p:nvPr/>
        </p:nvCxnSpPr>
        <p:spPr>
          <a:xfrm rot="16200000" flipH="1">
            <a:off x="1260568" y="1067134"/>
            <a:ext cx="5056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TextBox"/>
          <p:cNvSpPr txBox="1"/>
          <p:nvPr/>
        </p:nvSpPr>
        <p:spPr>
          <a:xfrm>
            <a:off x="1071538" y="125537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-7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9" name="58 - Ευθεία γραμμή σύνδεσης"/>
          <p:cNvCxnSpPr/>
          <p:nvPr/>
        </p:nvCxnSpPr>
        <p:spPr>
          <a:xfrm rot="5400000">
            <a:off x="1571603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1428728" y="123450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-6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1" name="60 - Ευθεία γραμμή σύνδεσης"/>
          <p:cNvCxnSpPr/>
          <p:nvPr/>
        </p:nvCxnSpPr>
        <p:spPr>
          <a:xfrm rot="5400000">
            <a:off x="2000231" y="111249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1928794" y="123529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3" name="62 - Ευθεία γραμμή σύνδεσης"/>
          <p:cNvCxnSpPr/>
          <p:nvPr/>
        </p:nvCxnSpPr>
        <p:spPr>
          <a:xfrm rot="5400000">
            <a:off x="2357421" y="111249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2214546" y="125537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-4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5" name="64 - Ευθεία γραμμή σύνδεσης"/>
          <p:cNvCxnSpPr/>
          <p:nvPr/>
        </p:nvCxnSpPr>
        <p:spPr>
          <a:xfrm rot="5400000">
            <a:off x="2786049" y="111249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TextBox"/>
          <p:cNvSpPr txBox="1"/>
          <p:nvPr/>
        </p:nvSpPr>
        <p:spPr>
          <a:xfrm>
            <a:off x="2714612" y="114298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-3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8" name="67 - Ευθεία γραμμή σύνδεσης"/>
          <p:cNvCxnSpPr/>
          <p:nvPr/>
        </p:nvCxnSpPr>
        <p:spPr>
          <a:xfrm rot="5400000">
            <a:off x="3214677" y="111249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TextBox"/>
          <p:cNvSpPr txBox="1"/>
          <p:nvPr/>
        </p:nvSpPr>
        <p:spPr>
          <a:xfrm>
            <a:off x="3143240" y="125537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0" name="69 - Ευθεία γραμμή σύνδεσης"/>
          <p:cNvCxnSpPr/>
          <p:nvPr/>
        </p:nvCxnSpPr>
        <p:spPr>
          <a:xfrm rot="5400000">
            <a:off x="3643305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3571868" y="123450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6" name="75 - Ορθογώνιο"/>
          <p:cNvSpPr/>
          <p:nvPr/>
        </p:nvSpPr>
        <p:spPr>
          <a:xfrm>
            <a:off x="428596" y="3845486"/>
            <a:ext cx="7643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Α) Η </a:t>
            </a:r>
            <a:r>
              <a:rPr lang="el-GR" b="1" dirty="0" smtClean="0"/>
              <a:t>μετατόπιση</a:t>
            </a:r>
            <a:r>
              <a:rPr lang="el-GR" dirty="0" smtClean="0"/>
              <a:t>  Δ</a:t>
            </a:r>
            <a:r>
              <a:rPr lang="en-US" dirty="0" smtClean="0"/>
              <a:t>x, </a:t>
            </a:r>
            <a:r>
              <a:rPr lang="el-GR" dirty="0" smtClean="0"/>
              <a:t> της παραπάνω  μπάλας από το σημείο Ε στο Δ</a:t>
            </a:r>
            <a:r>
              <a:rPr lang="en-US" dirty="0" smtClean="0"/>
              <a:t> </a:t>
            </a:r>
            <a:r>
              <a:rPr lang="el-GR" dirty="0" smtClean="0"/>
              <a:t>Θα είναι:</a:t>
            </a:r>
          </a:p>
        </p:txBody>
      </p:sp>
      <p:sp>
        <p:nvSpPr>
          <p:cNvPr id="80" name="79 - TextBox"/>
          <p:cNvSpPr txBox="1"/>
          <p:nvPr/>
        </p:nvSpPr>
        <p:spPr>
          <a:xfrm>
            <a:off x="1500166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 </a:t>
            </a:r>
            <a:r>
              <a:rPr lang="en-US" sz="2400" b="1" dirty="0" smtClean="0"/>
              <a:t>3</a:t>
            </a:r>
            <a:r>
              <a:rPr lang="el-GR" sz="2400" b="1" dirty="0" smtClean="0"/>
              <a:t> (λυμένη)</a:t>
            </a:r>
            <a:endParaRPr lang="en-US" sz="2400" b="1" dirty="0" smtClean="0"/>
          </a:p>
        </p:txBody>
      </p:sp>
      <p:sp>
        <p:nvSpPr>
          <p:cNvPr id="67" name="66 - TextBox"/>
          <p:cNvSpPr txBox="1"/>
          <p:nvPr/>
        </p:nvSpPr>
        <p:spPr>
          <a:xfrm>
            <a:off x="5429256" y="714356"/>
            <a:ext cx="2857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F0"/>
                </a:solidFill>
              </a:rPr>
              <a:t>Δ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82" name="81 - TextBox"/>
          <p:cNvSpPr txBox="1"/>
          <p:nvPr/>
        </p:nvSpPr>
        <p:spPr>
          <a:xfrm>
            <a:off x="7000892" y="702214"/>
            <a:ext cx="2857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</a:rPr>
              <a:t>Ε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5" name="84 - TextBox"/>
          <p:cNvSpPr txBox="1"/>
          <p:nvPr/>
        </p:nvSpPr>
        <p:spPr>
          <a:xfrm>
            <a:off x="3857620" y="642918"/>
            <a:ext cx="2857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Γ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86" name="85 - TextBox"/>
          <p:cNvSpPr txBox="1"/>
          <p:nvPr/>
        </p:nvSpPr>
        <p:spPr>
          <a:xfrm>
            <a:off x="1500166" y="714356"/>
            <a:ext cx="2857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</a:rPr>
              <a:t>Α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8" name="87 - TextBox"/>
          <p:cNvSpPr txBox="1"/>
          <p:nvPr/>
        </p:nvSpPr>
        <p:spPr>
          <a:xfrm>
            <a:off x="214282" y="1714488"/>
            <a:ext cx="87154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Μια μπάλα ξεκίνησε από το σημείο Ε (αρχική θέση ) και κατέληξε στο σημείο Δ (τελική θέση)</a:t>
            </a:r>
          </a:p>
          <a:p>
            <a:endParaRPr lang="el-GR" dirty="0" smtClean="0"/>
          </a:p>
          <a:p>
            <a:r>
              <a:rPr lang="el-GR" dirty="0" smtClean="0"/>
              <a:t>Α)Να βρείτε την </a:t>
            </a:r>
            <a:r>
              <a:rPr lang="el-GR" b="1" dirty="0" smtClean="0"/>
              <a:t>μετατόπιση</a:t>
            </a:r>
            <a:r>
              <a:rPr lang="el-GR" dirty="0" smtClean="0"/>
              <a:t>  της παραπάνω  μπάλας.</a:t>
            </a:r>
          </a:p>
          <a:p>
            <a:r>
              <a:rPr lang="el-GR" dirty="0" smtClean="0"/>
              <a:t>Β) Να βρείτε το </a:t>
            </a:r>
            <a:r>
              <a:rPr lang="el-GR" b="1" dirty="0" smtClean="0"/>
              <a:t>διάστημα (ή μήκος διαδρομής) </a:t>
            </a:r>
            <a:r>
              <a:rPr lang="el-GR" dirty="0" smtClean="0"/>
              <a:t>της παραπάνω  μπάλας.</a:t>
            </a:r>
          </a:p>
          <a:p>
            <a:endParaRPr lang="el-GR" dirty="0" smtClean="0"/>
          </a:p>
        </p:txBody>
      </p:sp>
      <p:sp>
        <p:nvSpPr>
          <p:cNvPr id="89" name="88 - TextBox"/>
          <p:cNvSpPr txBox="1"/>
          <p:nvPr/>
        </p:nvSpPr>
        <p:spPr>
          <a:xfrm>
            <a:off x="2143108" y="334542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Λύση</a:t>
            </a:r>
          </a:p>
        </p:txBody>
      </p:sp>
      <p:sp>
        <p:nvSpPr>
          <p:cNvPr id="55" name="54 - Ορθογώνιο"/>
          <p:cNvSpPr/>
          <p:nvPr/>
        </p:nvSpPr>
        <p:spPr>
          <a:xfrm>
            <a:off x="1357290" y="4357694"/>
            <a:ext cx="835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 smtClean="0">
                <a:solidFill>
                  <a:srgbClr val="C0504D">
                    <a:lumMod val="50000"/>
                  </a:srgbClr>
                </a:solidFill>
              </a:rPr>
              <a:t>x</a:t>
            </a:r>
            <a:r>
              <a:rPr lang="el-GR" baseline="-25000" dirty="0" smtClean="0">
                <a:solidFill>
                  <a:srgbClr val="C0504D">
                    <a:lumMod val="50000"/>
                  </a:srgbClr>
                </a:solidFill>
              </a:rPr>
              <a:t>Δ</a:t>
            </a:r>
            <a:r>
              <a:rPr lang="el-GR" dirty="0" smtClean="0">
                <a:solidFill>
                  <a:srgbClr val="C0504D">
                    <a:lumMod val="50000"/>
                  </a:srgbClr>
                </a:solidFill>
              </a:rPr>
              <a:t>   </a:t>
            </a:r>
            <a:r>
              <a:rPr lang="en-US" dirty="0" smtClean="0">
                <a:solidFill>
                  <a:srgbClr val="C0504D">
                    <a:lumMod val="50000"/>
                  </a:srgbClr>
                </a:solidFill>
              </a:rPr>
              <a:t>- x</a:t>
            </a:r>
            <a:r>
              <a:rPr lang="el-GR" baseline="-25000" dirty="0" smtClean="0">
                <a:solidFill>
                  <a:srgbClr val="C0504D">
                    <a:lumMod val="50000"/>
                  </a:srgbClr>
                </a:solidFill>
              </a:rPr>
              <a:t>Ε</a:t>
            </a:r>
            <a:endParaRPr lang="en-US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72" name="71 - Ορθογώνιο"/>
          <p:cNvSpPr/>
          <p:nvPr/>
        </p:nvSpPr>
        <p:spPr>
          <a:xfrm>
            <a:off x="714348" y="4357694"/>
            <a:ext cx="6880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 Δ</a:t>
            </a:r>
            <a:r>
              <a:rPr lang="en-US" dirty="0" smtClean="0"/>
              <a:t>x</a:t>
            </a:r>
            <a:r>
              <a:rPr lang="el-GR" dirty="0" smtClean="0"/>
              <a:t> = </a:t>
            </a:r>
            <a:endParaRPr lang="el-GR" dirty="0"/>
          </a:p>
        </p:txBody>
      </p:sp>
      <p:sp>
        <p:nvSpPr>
          <p:cNvPr id="73" name="72 - Ορθογώνιο"/>
          <p:cNvSpPr/>
          <p:nvPr/>
        </p:nvSpPr>
        <p:spPr>
          <a:xfrm>
            <a:off x="2214546" y="4357694"/>
            <a:ext cx="13573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 =  4 –  8</a:t>
            </a:r>
            <a:endParaRPr lang="el-GR" dirty="0"/>
          </a:p>
        </p:txBody>
      </p:sp>
      <p:sp>
        <p:nvSpPr>
          <p:cNvPr id="75" name="74 - Ορθογώνιο"/>
          <p:cNvSpPr/>
          <p:nvPr/>
        </p:nvSpPr>
        <p:spPr>
          <a:xfrm>
            <a:off x="857224" y="4929198"/>
            <a:ext cx="1218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 Δ</a:t>
            </a:r>
            <a:r>
              <a:rPr lang="en-US" dirty="0" smtClean="0"/>
              <a:t>x</a:t>
            </a:r>
            <a:r>
              <a:rPr lang="el-GR" dirty="0" smtClean="0"/>
              <a:t> =  -4 </a:t>
            </a:r>
            <a:r>
              <a:rPr lang="en-US" dirty="0" smtClean="0"/>
              <a:t>m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77" name="76 - Ορθογώνιο"/>
          <p:cNvSpPr/>
          <p:nvPr/>
        </p:nvSpPr>
        <p:spPr>
          <a:xfrm>
            <a:off x="428596" y="5500702"/>
            <a:ext cx="714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Β) Το </a:t>
            </a:r>
            <a:r>
              <a:rPr lang="el-GR" b="1" dirty="0" smtClean="0"/>
              <a:t>διάστημα </a:t>
            </a:r>
            <a:r>
              <a:rPr lang="en-US" b="1" dirty="0" smtClean="0"/>
              <a:t>s</a:t>
            </a:r>
            <a:r>
              <a:rPr lang="en-US" dirty="0" smtClean="0"/>
              <a:t>, </a:t>
            </a:r>
            <a:r>
              <a:rPr lang="el-GR" dirty="0" smtClean="0"/>
              <a:t> της παραπάνω  μπάλας από το σημείο Ε στο Δ</a:t>
            </a:r>
            <a:r>
              <a:rPr lang="en-US" dirty="0" smtClean="0"/>
              <a:t> </a:t>
            </a:r>
            <a:r>
              <a:rPr lang="el-GR" dirty="0" smtClean="0"/>
              <a:t>Θα είναι</a:t>
            </a:r>
            <a:r>
              <a:rPr lang="en-US" dirty="0" smtClean="0"/>
              <a:t> </a:t>
            </a:r>
            <a:r>
              <a:rPr lang="el-GR" dirty="0" smtClean="0"/>
              <a:t>η απόσταση από το Ε στο Δ που είναι:  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l-GR" dirty="0" smtClean="0"/>
              <a:t>  </a:t>
            </a:r>
            <a:r>
              <a:rPr lang="en-US" dirty="0" smtClean="0"/>
              <a:t>s =</a:t>
            </a:r>
            <a:r>
              <a:rPr lang="el-GR" dirty="0" smtClean="0"/>
              <a:t> 4</a:t>
            </a:r>
            <a:r>
              <a:rPr lang="en-US" dirty="0" smtClean="0"/>
              <a:t>m</a:t>
            </a:r>
            <a:endParaRPr lang="el-GR" dirty="0" smtClean="0"/>
          </a:p>
        </p:txBody>
      </p:sp>
      <p:cxnSp>
        <p:nvCxnSpPr>
          <p:cNvPr id="78" name="77 - Ευθύγραμμο βέλος σύνδεσης"/>
          <p:cNvCxnSpPr>
            <a:endCxn id="67" idx="0"/>
          </p:cNvCxnSpPr>
          <p:nvPr/>
        </p:nvCxnSpPr>
        <p:spPr>
          <a:xfrm rot="10800000">
            <a:off x="5572132" y="714356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Ορθογώνιο"/>
          <p:cNvSpPr/>
          <p:nvPr/>
        </p:nvSpPr>
        <p:spPr>
          <a:xfrm>
            <a:off x="6072198" y="357166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Δ</a:t>
            </a:r>
            <a:r>
              <a:rPr lang="en-US" dirty="0" smtClean="0"/>
              <a:t>x</a:t>
            </a: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89" grpId="0"/>
      <p:bldP spid="55" grpId="0"/>
      <p:bldP spid="72" grpId="0"/>
      <p:bldP spid="73" grpId="0"/>
      <p:bldP spid="75" grpId="0"/>
      <p:bldP spid="7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14 - Ευθεία γραμμή σύνδεσης"/>
          <p:cNvCxnSpPr/>
          <p:nvPr/>
        </p:nvCxnSpPr>
        <p:spPr>
          <a:xfrm>
            <a:off x="0" y="1092418"/>
            <a:ext cx="8929686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2714612" y="702214"/>
            <a:ext cx="2857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>
                    <a:lumMod val="50000"/>
                  </a:schemeClr>
                </a:solidFill>
              </a:rPr>
              <a:t>Β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21 - Έλλειψη"/>
          <p:cNvSpPr/>
          <p:nvPr/>
        </p:nvSpPr>
        <p:spPr>
          <a:xfrm>
            <a:off x="4000496" y="102098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 rot="5400000">
            <a:off x="4000495" y="109241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3929058" y="123529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0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5" name="24 - Ευθεία γραμμή σύνδεσης"/>
          <p:cNvCxnSpPr/>
          <p:nvPr/>
        </p:nvCxnSpPr>
        <p:spPr>
          <a:xfrm rot="5400000">
            <a:off x="4357685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4286248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4714875" y="107075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4643438" y="1213628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0" name="29 - Ευθεία γραμμή σύνδεσης"/>
          <p:cNvCxnSpPr/>
          <p:nvPr/>
        </p:nvCxnSpPr>
        <p:spPr>
          <a:xfrm rot="5400000">
            <a:off x="5143503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5072066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2" name="31 - Ευθεία γραμμή σύνδεσης"/>
          <p:cNvCxnSpPr/>
          <p:nvPr/>
        </p:nvCxnSpPr>
        <p:spPr>
          <a:xfrm rot="5400000">
            <a:off x="5500693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5429256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 rot="5400000">
            <a:off x="5857883" y="107075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786446" y="1213628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 rot="5400000">
            <a:off x="6286511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1" name="40 - Ευθεία γραμμή σύνδεσης"/>
          <p:cNvCxnSpPr/>
          <p:nvPr/>
        </p:nvCxnSpPr>
        <p:spPr>
          <a:xfrm rot="5400000">
            <a:off x="6643701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6572264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3" name="42 - Ευθεία γραμμή σύνδεσης"/>
          <p:cNvCxnSpPr/>
          <p:nvPr/>
        </p:nvCxnSpPr>
        <p:spPr>
          <a:xfrm rot="5400000">
            <a:off x="7072329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7000892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8429652" y="1163856"/>
            <a:ext cx="714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x(m)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47" name="46 - Ευθεία γραμμή σύνδεσης"/>
          <p:cNvCxnSpPr/>
          <p:nvPr/>
        </p:nvCxnSpPr>
        <p:spPr>
          <a:xfrm rot="5400000">
            <a:off x="7500957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7429520" y="123450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9" name="48 - Ευθεία γραμμή σύνδεσης"/>
          <p:cNvCxnSpPr/>
          <p:nvPr/>
        </p:nvCxnSpPr>
        <p:spPr>
          <a:xfrm rot="5400000">
            <a:off x="7929585" y="107075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7858148" y="121362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3" name="52 - Ευθεία γραμμή σύνδεσης"/>
          <p:cNvCxnSpPr/>
          <p:nvPr/>
        </p:nvCxnSpPr>
        <p:spPr>
          <a:xfrm rot="5400000">
            <a:off x="929456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TextBox"/>
          <p:cNvSpPr txBox="1"/>
          <p:nvPr/>
        </p:nvSpPr>
        <p:spPr>
          <a:xfrm>
            <a:off x="785786" y="125537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-8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7" name="56 - Ευθεία γραμμή σύνδεσης"/>
          <p:cNvCxnSpPr/>
          <p:nvPr/>
        </p:nvCxnSpPr>
        <p:spPr>
          <a:xfrm rot="16200000" flipH="1">
            <a:off x="1260568" y="1067134"/>
            <a:ext cx="5056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TextBox"/>
          <p:cNvSpPr txBox="1"/>
          <p:nvPr/>
        </p:nvSpPr>
        <p:spPr>
          <a:xfrm>
            <a:off x="1071538" y="125537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-7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9" name="58 - Ευθεία γραμμή σύνδεσης"/>
          <p:cNvCxnSpPr/>
          <p:nvPr/>
        </p:nvCxnSpPr>
        <p:spPr>
          <a:xfrm rot="5400000">
            <a:off x="1571603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1428728" y="123450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-6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1" name="60 - Ευθεία γραμμή σύνδεσης"/>
          <p:cNvCxnSpPr/>
          <p:nvPr/>
        </p:nvCxnSpPr>
        <p:spPr>
          <a:xfrm rot="5400000">
            <a:off x="2000231" y="111249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1928794" y="123529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3" name="62 - Ευθεία γραμμή σύνδεσης"/>
          <p:cNvCxnSpPr/>
          <p:nvPr/>
        </p:nvCxnSpPr>
        <p:spPr>
          <a:xfrm rot="5400000">
            <a:off x="2357421" y="111249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2214546" y="125537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-4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5" name="64 - Ευθεία γραμμή σύνδεσης"/>
          <p:cNvCxnSpPr/>
          <p:nvPr/>
        </p:nvCxnSpPr>
        <p:spPr>
          <a:xfrm rot="5400000">
            <a:off x="2786049" y="111249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TextBox"/>
          <p:cNvSpPr txBox="1"/>
          <p:nvPr/>
        </p:nvSpPr>
        <p:spPr>
          <a:xfrm>
            <a:off x="2714612" y="114298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-3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8" name="67 - Ευθεία γραμμή σύνδεσης"/>
          <p:cNvCxnSpPr/>
          <p:nvPr/>
        </p:nvCxnSpPr>
        <p:spPr>
          <a:xfrm rot="5400000">
            <a:off x="3214677" y="111249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TextBox"/>
          <p:cNvSpPr txBox="1"/>
          <p:nvPr/>
        </p:nvSpPr>
        <p:spPr>
          <a:xfrm>
            <a:off x="3143240" y="125537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0" name="69 - Ευθεία γραμμή σύνδεσης"/>
          <p:cNvCxnSpPr/>
          <p:nvPr/>
        </p:nvCxnSpPr>
        <p:spPr>
          <a:xfrm rot="5400000">
            <a:off x="3643305" y="109162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3571868" y="123450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6" name="75 - Ορθογώνιο"/>
          <p:cNvSpPr/>
          <p:nvPr/>
        </p:nvSpPr>
        <p:spPr>
          <a:xfrm>
            <a:off x="428596" y="3845486"/>
            <a:ext cx="7643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Α) Η </a:t>
            </a:r>
            <a:r>
              <a:rPr lang="el-GR" b="1" dirty="0" smtClean="0"/>
              <a:t>μετατόπιση</a:t>
            </a:r>
            <a:r>
              <a:rPr lang="el-GR" dirty="0" smtClean="0"/>
              <a:t>  Δ</a:t>
            </a:r>
            <a:r>
              <a:rPr lang="en-US" dirty="0" smtClean="0"/>
              <a:t>x, </a:t>
            </a:r>
            <a:r>
              <a:rPr lang="el-GR" dirty="0" smtClean="0"/>
              <a:t> της παραπάνω  μπάλας από το σημείο Β στο Α</a:t>
            </a:r>
            <a:r>
              <a:rPr lang="en-US" dirty="0" smtClean="0"/>
              <a:t> </a:t>
            </a:r>
            <a:r>
              <a:rPr lang="el-GR" dirty="0" smtClean="0"/>
              <a:t>Θα είναι:</a:t>
            </a:r>
          </a:p>
        </p:txBody>
      </p:sp>
      <p:sp>
        <p:nvSpPr>
          <p:cNvPr id="80" name="79 - TextBox"/>
          <p:cNvSpPr txBox="1"/>
          <p:nvPr/>
        </p:nvSpPr>
        <p:spPr>
          <a:xfrm>
            <a:off x="1500166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 4(λυμένη)</a:t>
            </a:r>
            <a:endParaRPr lang="en-US" sz="2400" b="1" dirty="0" smtClean="0"/>
          </a:p>
        </p:txBody>
      </p:sp>
      <p:sp>
        <p:nvSpPr>
          <p:cNvPr id="67" name="66 - TextBox"/>
          <p:cNvSpPr txBox="1"/>
          <p:nvPr/>
        </p:nvSpPr>
        <p:spPr>
          <a:xfrm>
            <a:off x="5429256" y="714356"/>
            <a:ext cx="2857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F0"/>
                </a:solidFill>
              </a:rPr>
              <a:t>Δ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82" name="81 - TextBox"/>
          <p:cNvSpPr txBox="1"/>
          <p:nvPr/>
        </p:nvSpPr>
        <p:spPr>
          <a:xfrm>
            <a:off x="7000892" y="702214"/>
            <a:ext cx="2857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</a:rPr>
              <a:t>Ε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5" name="84 - TextBox"/>
          <p:cNvSpPr txBox="1"/>
          <p:nvPr/>
        </p:nvSpPr>
        <p:spPr>
          <a:xfrm>
            <a:off x="3857620" y="642918"/>
            <a:ext cx="2857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Γ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86" name="85 - TextBox"/>
          <p:cNvSpPr txBox="1"/>
          <p:nvPr/>
        </p:nvSpPr>
        <p:spPr>
          <a:xfrm>
            <a:off x="1500166" y="714356"/>
            <a:ext cx="2857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</a:rPr>
              <a:t>Α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8" name="87 - TextBox"/>
          <p:cNvSpPr txBox="1"/>
          <p:nvPr/>
        </p:nvSpPr>
        <p:spPr>
          <a:xfrm>
            <a:off x="214282" y="1714488"/>
            <a:ext cx="87154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Μια μπάλα ξεκίνησε από το σημείο Β (αρχική θέση ), πέρασε από το σημείο Γ  και κατέληξε στο σημείο Α (τελική θέση)</a:t>
            </a:r>
          </a:p>
          <a:p>
            <a:endParaRPr lang="el-GR" dirty="0" smtClean="0"/>
          </a:p>
          <a:p>
            <a:r>
              <a:rPr lang="el-GR" dirty="0" smtClean="0"/>
              <a:t>Α)Να βρείτε την </a:t>
            </a:r>
            <a:r>
              <a:rPr lang="el-GR" b="1" dirty="0" smtClean="0"/>
              <a:t>μετατόπιση</a:t>
            </a:r>
            <a:r>
              <a:rPr lang="el-GR" dirty="0" smtClean="0"/>
              <a:t>  της παραπάνω  μπάλας.</a:t>
            </a:r>
          </a:p>
          <a:p>
            <a:r>
              <a:rPr lang="el-GR" dirty="0" smtClean="0"/>
              <a:t>Β) Να βρείτε το </a:t>
            </a:r>
            <a:r>
              <a:rPr lang="el-GR" b="1" dirty="0" smtClean="0"/>
              <a:t>διάστημα (ή μήκος διαδρομής) </a:t>
            </a:r>
            <a:r>
              <a:rPr lang="el-GR" dirty="0" smtClean="0"/>
              <a:t>της παραπάνω  μπάλας.</a:t>
            </a:r>
          </a:p>
          <a:p>
            <a:endParaRPr lang="el-GR" dirty="0" smtClean="0"/>
          </a:p>
        </p:txBody>
      </p:sp>
      <p:sp>
        <p:nvSpPr>
          <p:cNvPr id="89" name="88 - TextBox"/>
          <p:cNvSpPr txBox="1"/>
          <p:nvPr/>
        </p:nvSpPr>
        <p:spPr>
          <a:xfrm>
            <a:off x="2143108" y="334542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Λύση</a:t>
            </a:r>
          </a:p>
        </p:txBody>
      </p:sp>
      <p:sp>
        <p:nvSpPr>
          <p:cNvPr id="55" name="54 - Ορθογώνιο"/>
          <p:cNvSpPr/>
          <p:nvPr/>
        </p:nvSpPr>
        <p:spPr>
          <a:xfrm>
            <a:off x="1357290" y="4357694"/>
            <a:ext cx="835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 smtClean="0">
                <a:solidFill>
                  <a:srgbClr val="C0504D">
                    <a:lumMod val="50000"/>
                  </a:srgbClr>
                </a:solidFill>
              </a:rPr>
              <a:t>x</a:t>
            </a:r>
            <a:r>
              <a:rPr lang="el-GR" baseline="-25000" dirty="0" smtClean="0">
                <a:solidFill>
                  <a:srgbClr val="C0504D">
                    <a:lumMod val="50000"/>
                  </a:srgbClr>
                </a:solidFill>
              </a:rPr>
              <a:t>Α</a:t>
            </a:r>
            <a:r>
              <a:rPr lang="el-GR" dirty="0" smtClean="0">
                <a:solidFill>
                  <a:srgbClr val="C0504D">
                    <a:lumMod val="50000"/>
                  </a:srgbClr>
                </a:solidFill>
              </a:rPr>
              <a:t>   </a:t>
            </a:r>
            <a:r>
              <a:rPr lang="en-US" dirty="0" smtClean="0">
                <a:solidFill>
                  <a:srgbClr val="C0504D">
                    <a:lumMod val="50000"/>
                  </a:srgbClr>
                </a:solidFill>
              </a:rPr>
              <a:t>- x</a:t>
            </a:r>
            <a:r>
              <a:rPr lang="el-GR" baseline="-25000" dirty="0" smtClean="0">
                <a:solidFill>
                  <a:srgbClr val="C0504D">
                    <a:lumMod val="50000"/>
                  </a:srgbClr>
                </a:solidFill>
              </a:rPr>
              <a:t>Β</a:t>
            </a:r>
            <a:endParaRPr lang="en-US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72" name="71 - Ορθογώνιο"/>
          <p:cNvSpPr/>
          <p:nvPr/>
        </p:nvSpPr>
        <p:spPr>
          <a:xfrm>
            <a:off x="714348" y="4357694"/>
            <a:ext cx="6880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 Δ</a:t>
            </a:r>
            <a:r>
              <a:rPr lang="en-US" dirty="0" smtClean="0"/>
              <a:t>x</a:t>
            </a:r>
            <a:r>
              <a:rPr lang="el-GR" dirty="0" smtClean="0"/>
              <a:t> = </a:t>
            </a:r>
            <a:endParaRPr lang="el-GR" dirty="0"/>
          </a:p>
        </p:txBody>
      </p:sp>
      <p:sp>
        <p:nvSpPr>
          <p:cNvPr id="73" name="72 - Ορθογώνιο"/>
          <p:cNvSpPr/>
          <p:nvPr/>
        </p:nvSpPr>
        <p:spPr>
          <a:xfrm>
            <a:off x="2214546" y="4357694"/>
            <a:ext cx="13573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 = - 6 – (- 3)</a:t>
            </a:r>
            <a:endParaRPr lang="el-GR" dirty="0"/>
          </a:p>
        </p:txBody>
      </p:sp>
      <p:sp>
        <p:nvSpPr>
          <p:cNvPr id="75" name="74 - Ορθογώνιο"/>
          <p:cNvSpPr/>
          <p:nvPr/>
        </p:nvSpPr>
        <p:spPr>
          <a:xfrm>
            <a:off x="857224" y="4929198"/>
            <a:ext cx="1218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 Δ</a:t>
            </a:r>
            <a:r>
              <a:rPr lang="en-US" dirty="0" smtClean="0"/>
              <a:t>x</a:t>
            </a:r>
            <a:r>
              <a:rPr lang="el-GR" dirty="0" smtClean="0"/>
              <a:t> =  -3 </a:t>
            </a:r>
            <a:r>
              <a:rPr lang="en-US" dirty="0" smtClean="0"/>
              <a:t>m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77" name="76 - Ορθογώνιο"/>
          <p:cNvSpPr/>
          <p:nvPr/>
        </p:nvSpPr>
        <p:spPr>
          <a:xfrm>
            <a:off x="142844" y="5500702"/>
            <a:ext cx="90011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Β) Το </a:t>
            </a:r>
            <a:r>
              <a:rPr lang="el-GR" b="1" dirty="0" smtClean="0"/>
              <a:t>διάστημα </a:t>
            </a:r>
            <a:r>
              <a:rPr lang="en-US" b="1" dirty="0" smtClean="0"/>
              <a:t>s</a:t>
            </a:r>
            <a:r>
              <a:rPr lang="en-US" dirty="0" smtClean="0"/>
              <a:t>, </a:t>
            </a:r>
            <a:r>
              <a:rPr lang="el-GR" dirty="0" smtClean="0"/>
              <a:t> της παραπάνω  μπάλας θα είναι ίσο με το μήκος της τροχιάς</a:t>
            </a:r>
            <a:r>
              <a:rPr lang="en-US" dirty="0" smtClean="0"/>
              <a:t>,</a:t>
            </a:r>
            <a:r>
              <a:rPr lang="el-GR" dirty="0" smtClean="0"/>
              <a:t> που έκανε η μπάλα από το σημείο Β στο σημείο Γ </a:t>
            </a:r>
            <a:r>
              <a:rPr lang="en-US" dirty="0" smtClean="0"/>
              <a:t> (</a:t>
            </a:r>
            <a:r>
              <a:rPr lang="el-GR" dirty="0" smtClean="0"/>
              <a:t>ΒΓ) και από το σημείο Γ στο σημείο Α   (ΓΑ).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l-GR" dirty="0" smtClean="0"/>
              <a:t>  </a:t>
            </a:r>
            <a:r>
              <a:rPr lang="en-US" dirty="0" smtClean="0"/>
              <a:t>s =</a:t>
            </a:r>
            <a:r>
              <a:rPr lang="el-GR" dirty="0" smtClean="0"/>
              <a:t> ΒΓ  + ΓΑ  = 3 +6  =   9</a:t>
            </a:r>
            <a:r>
              <a:rPr lang="en-US" dirty="0" smtClean="0"/>
              <a:t>m</a:t>
            </a:r>
            <a:endParaRPr lang="el-GR" dirty="0" smtClean="0"/>
          </a:p>
        </p:txBody>
      </p:sp>
      <p:cxnSp>
        <p:nvCxnSpPr>
          <p:cNvPr id="78" name="77 - Ευθύγραμμο βέλος σύνδεσης"/>
          <p:cNvCxnSpPr>
            <a:stCxn id="17" idx="0"/>
          </p:cNvCxnSpPr>
          <p:nvPr/>
        </p:nvCxnSpPr>
        <p:spPr>
          <a:xfrm rot="16200000" flipH="1" flipV="1">
            <a:off x="2244194" y="101062"/>
            <a:ext cx="12142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Ορθογώνιο"/>
          <p:cNvSpPr/>
          <p:nvPr/>
        </p:nvSpPr>
        <p:spPr>
          <a:xfrm>
            <a:off x="1857356" y="285728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00B0F0"/>
                </a:solidFill>
              </a:rPr>
              <a:t>Δ</a:t>
            </a:r>
            <a:r>
              <a:rPr lang="en-US" dirty="0" smtClean="0">
                <a:solidFill>
                  <a:srgbClr val="00B0F0"/>
                </a:solidFill>
              </a:rPr>
              <a:t>x</a:t>
            </a:r>
            <a:r>
              <a:rPr lang="el-GR" dirty="0" smtClean="0">
                <a:solidFill>
                  <a:srgbClr val="00B0F0"/>
                </a:solidFill>
              </a:rPr>
              <a:t> </a:t>
            </a:r>
            <a:endParaRPr lang="el-GR" dirty="0">
              <a:solidFill>
                <a:srgbClr val="00B0F0"/>
              </a:solidFill>
            </a:endParaRPr>
          </a:p>
        </p:txBody>
      </p:sp>
      <p:sp>
        <p:nvSpPr>
          <p:cNvPr id="87" name="86 - Ορθογώνιο"/>
          <p:cNvSpPr/>
          <p:nvPr/>
        </p:nvSpPr>
        <p:spPr>
          <a:xfrm>
            <a:off x="3714744" y="4357694"/>
            <a:ext cx="13573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 =  -6  + 3 </a:t>
            </a:r>
            <a:endParaRPr lang="el-GR" dirty="0"/>
          </a:p>
        </p:txBody>
      </p:sp>
      <p:sp>
        <p:nvSpPr>
          <p:cNvPr id="91" name="90 - Ελεύθερη σχεδίαση"/>
          <p:cNvSpPr/>
          <p:nvPr/>
        </p:nvSpPr>
        <p:spPr>
          <a:xfrm>
            <a:off x="1652155" y="892852"/>
            <a:ext cx="2303661" cy="146853"/>
          </a:xfrm>
          <a:custGeom>
            <a:avLst/>
            <a:gdLst>
              <a:gd name="connsiteX0" fmla="*/ 1267690 w 2303661"/>
              <a:gd name="connsiteY0" fmla="*/ 104675 h 146853"/>
              <a:gd name="connsiteX1" fmla="*/ 1402772 w 2303661"/>
              <a:gd name="connsiteY1" fmla="*/ 115066 h 146853"/>
              <a:gd name="connsiteX2" fmla="*/ 1745672 w 2303661"/>
              <a:gd name="connsiteY2" fmla="*/ 104675 h 146853"/>
              <a:gd name="connsiteX3" fmla="*/ 1922318 w 2303661"/>
              <a:gd name="connsiteY3" fmla="*/ 83893 h 146853"/>
              <a:gd name="connsiteX4" fmla="*/ 2119745 w 2303661"/>
              <a:gd name="connsiteY4" fmla="*/ 52721 h 146853"/>
              <a:gd name="connsiteX5" fmla="*/ 2234045 w 2303661"/>
              <a:gd name="connsiteY5" fmla="*/ 21548 h 146853"/>
              <a:gd name="connsiteX6" fmla="*/ 2286000 w 2303661"/>
              <a:gd name="connsiteY6" fmla="*/ 11157 h 146853"/>
              <a:gd name="connsiteX7" fmla="*/ 987136 w 2303661"/>
              <a:gd name="connsiteY7" fmla="*/ 21548 h 146853"/>
              <a:gd name="connsiteX8" fmla="*/ 706581 w 2303661"/>
              <a:gd name="connsiteY8" fmla="*/ 11157 h 146853"/>
              <a:gd name="connsiteX9" fmla="*/ 550718 w 2303661"/>
              <a:gd name="connsiteY9" fmla="*/ 766 h 146853"/>
              <a:gd name="connsiteX10" fmla="*/ 0 w 2303661"/>
              <a:gd name="connsiteY10" fmla="*/ 21548 h 146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03661" h="146853">
                <a:moveTo>
                  <a:pt x="1267690" y="104675"/>
                </a:moveTo>
                <a:cubicBezTo>
                  <a:pt x="1330956" y="146853"/>
                  <a:pt x="1277711" y="120883"/>
                  <a:pt x="1402772" y="115066"/>
                </a:cubicBezTo>
                <a:cubicBezTo>
                  <a:pt x="1517001" y="109753"/>
                  <a:pt x="1631372" y="108139"/>
                  <a:pt x="1745672" y="104675"/>
                </a:cubicBezTo>
                <a:lnTo>
                  <a:pt x="1922318" y="83893"/>
                </a:lnTo>
                <a:cubicBezTo>
                  <a:pt x="2056956" y="69468"/>
                  <a:pt x="2005555" y="83864"/>
                  <a:pt x="2119745" y="52721"/>
                </a:cubicBezTo>
                <a:cubicBezTo>
                  <a:pt x="2245697" y="18370"/>
                  <a:pt x="1963800" y="83913"/>
                  <a:pt x="2234045" y="21548"/>
                </a:cubicBezTo>
                <a:cubicBezTo>
                  <a:pt x="2251254" y="17577"/>
                  <a:pt x="2303661" y="11157"/>
                  <a:pt x="2286000" y="11157"/>
                </a:cubicBezTo>
                <a:lnTo>
                  <a:pt x="987136" y="21548"/>
                </a:lnTo>
                <a:lnTo>
                  <a:pt x="706581" y="11157"/>
                </a:lnTo>
                <a:cubicBezTo>
                  <a:pt x="654570" y="8680"/>
                  <a:pt x="602782" y="0"/>
                  <a:pt x="550718" y="766"/>
                </a:cubicBezTo>
                <a:cubicBezTo>
                  <a:pt x="367035" y="3467"/>
                  <a:pt x="0" y="21548"/>
                  <a:pt x="0" y="21548"/>
                </a:cubicBezTo>
              </a:path>
            </a:pathLst>
          </a:custGeom>
          <a:ln w="222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2" name="91 - Ορθογώνιο"/>
          <p:cNvSpPr/>
          <p:nvPr/>
        </p:nvSpPr>
        <p:spPr>
          <a:xfrm>
            <a:off x="3071802" y="571480"/>
            <a:ext cx="2760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s</a:t>
            </a:r>
            <a:endParaRPr lang="el-G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89" grpId="0"/>
      <p:bldP spid="55" grpId="0"/>
      <p:bldP spid="72" grpId="0"/>
      <p:bldP spid="73" grpId="0"/>
      <p:bldP spid="75" grpId="0"/>
      <p:bldP spid="77" grpId="0"/>
      <p:bldP spid="8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482078">
            <a:off x="6170853" y="4383561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0" y="1214422"/>
            <a:ext cx="85011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Παράδειγμα</a:t>
            </a:r>
          </a:p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Που βρίσκεται το ποντίκι;</a:t>
            </a:r>
          </a:p>
          <a:p>
            <a:endParaRPr lang="el-GR" sz="2400" b="1" dirty="0" smtClean="0">
              <a:solidFill>
                <a:srgbClr val="7030A0"/>
              </a:solidFill>
            </a:endParaRPr>
          </a:p>
          <a:p>
            <a:r>
              <a:rPr lang="el-GR" sz="2400" b="1" dirty="0" smtClean="0">
                <a:solidFill>
                  <a:srgbClr val="7030A0"/>
                </a:solidFill>
              </a:rPr>
              <a:t>Απάντηση</a:t>
            </a:r>
          </a:p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Το ποντίκι βρίσκεται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7m,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δεξιά από το σημείο μηδέν . Εδώ το σημείο μηδέν είναι το σημείο αναφοράς …γιατί το χρησιμοποιώ για να προσδιορίσω την θέση του ποντικιού…</a:t>
            </a:r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928662" y="500042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Σημείο αναφοράς</a:t>
            </a:r>
            <a:endParaRPr lang="en-US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>
            <a:off x="2000232" y="4714884"/>
            <a:ext cx="192882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>
            <a:off x="-71470" y="5286388"/>
            <a:ext cx="8929686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6500826" y="571501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10 - Έλλειψη"/>
          <p:cNvSpPr/>
          <p:nvPr/>
        </p:nvSpPr>
        <p:spPr>
          <a:xfrm>
            <a:off x="3929026" y="521495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 rot="5400000">
            <a:off x="3929025" y="5286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3857588" y="5429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0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7" name="16 - Ευθεία γραμμή σύνδεσης"/>
          <p:cNvCxnSpPr/>
          <p:nvPr/>
        </p:nvCxnSpPr>
        <p:spPr>
          <a:xfrm rot="5400000">
            <a:off x="4286215" y="528559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4214778" y="542847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9" name="18 - Ευθεία γραμμή σύνδεσης"/>
          <p:cNvCxnSpPr/>
          <p:nvPr/>
        </p:nvCxnSpPr>
        <p:spPr>
          <a:xfrm rot="5400000">
            <a:off x="4643405" y="526472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4571968" y="5407598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1" name="20 - Ευθεία γραμμή σύνδεσης"/>
          <p:cNvCxnSpPr/>
          <p:nvPr/>
        </p:nvCxnSpPr>
        <p:spPr>
          <a:xfrm rot="5400000">
            <a:off x="5072033" y="528559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5000596" y="542847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3" name="22 - Ευθεία γραμμή σύνδεσης"/>
          <p:cNvCxnSpPr/>
          <p:nvPr/>
        </p:nvCxnSpPr>
        <p:spPr>
          <a:xfrm rot="5400000">
            <a:off x="5429223" y="528559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5357786" y="542847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5" name="24 - Ευθεία γραμμή σύνδεσης"/>
          <p:cNvCxnSpPr/>
          <p:nvPr/>
        </p:nvCxnSpPr>
        <p:spPr>
          <a:xfrm rot="5400000">
            <a:off x="5786413" y="526472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5714976" y="5407598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6215041" y="528559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6143604" y="542847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9" name="28 - Ευθεία γραμμή σύνδεσης"/>
          <p:cNvCxnSpPr/>
          <p:nvPr/>
        </p:nvCxnSpPr>
        <p:spPr>
          <a:xfrm rot="5400000">
            <a:off x="6572231" y="528559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6500794" y="542847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1" name="30 - Ευθεία γραμμή σύνδεσης"/>
          <p:cNvCxnSpPr/>
          <p:nvPr/>
        </p:nvCxnSpPr>
        <p:spPr>
          <a:xfrm rot="5400000">
            <a:off x="7000859" y="528559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6929422" y="542847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3" name="32 - Ευθεία γραμμή σύνδεσης"/>
          <p:cNvCxnSpPr/>
          <p:nvPr/>
        </p:nvCxnSpPr>
        <p:spPr>
          <a:xfrm rot="5400000">
            <a:off x="7572363" y="605054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8358182" y="5357826"/>
            <a:ext cx="714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x(m)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5" name="34 - Ευθεία γραμμή σύνδεσης"/>
          <p:cNvCxnSpPr/>
          <p:nvPr/>
        </p:nvCxnSpPr>
        <p:spPr>
          <a:xfrm rot="5400000">
            <a:off x="7429487" y="528559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7358050" y="5428470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7" name="36 - Ευθεία γραμμή σύνδεσης"/>
          <p:cNvCxnSpPr/>
          <p:nvPr/>
        </p:nvCxnSpPr>
        <p:spPr>
          <a:xfrm rot="5400000">
            <a:off x="7858115" y="526472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7786678" y="540759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9" name="38 - Ευθεία γραμμή σύνδεσης"/>
          <p:cNvCxnSpPr/>
          <p:nvPr/>
        </p:nvCxnSpPr>
        <p:spPr>
          <a:xfrm rot="5400000">
            <a:off x="857986" y="528559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714316" y="544934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-8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1" name="40 - Ευθεία γραμμή σύνδεσης"/>
          <p:cNvCxnSpPr/>
          <p:nvPr/>
        </p:nvCxnSpPr>
        <p:spPr>
          <a:xfrm rot="16200000" flipH="1">
            <a:off x="1189098" y="5261104"/>
            <a:ext cx="5056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1000068" y="544934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-7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3" name="42 - Ευθεία γραμμή σύνδεσης"/>
          <p:cNvCxnSpPr/>
          <p:nvPr/>
        </p:nvCxnSpPr>
        <p:spPr>
          <a:xfrm rot="5400000">
            <a:off x="1500133" y="528559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1357258" y="542847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-6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5" name="44 - Ευθεία γραμμή σύνδεσης"/>
          <p:cNvCxnSpPr/>
          <p:nvPr/>
        </p:nvCxnSpPr>
        <p:spPr>
          <a:xfrm rot="5400000">
            <a:off x="1928761" y="530646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TextBox"/>
          <p:cNvSpPr txBox="1"/>
          <p:nvPr/>
        </p:nvSpPr>
        <p:spPr>
          <a:xfrm>
            <a:off x="1857324" y="544934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7" name="46 - Ευθεία γραμμή σύνδεσης"/>
          <p:cNvCxnSpPr/>
          <p:nvPr/>
        </p:nvCxnSpPr>
        <p:spPr>
          <a:xfrm rot="5400000">
            <a:off x="2285951" y="530646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2143076" y="544934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-4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9" name="48 - Ευθεία γραμμή σύνδεσης"/>
          <p:cNvCxnSpPr/>
          <p:nvPr/>
        </p:nvCxnSpPr>
        <p:spPr>
          <a:xfrm rot="5400000">
            <a:off x="2714579" y="530646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2643142" y="544934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-3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1" name="50 - Ευθεία γραμμή σύνδεσης"/>
          <p:cNvCxnSpPr/>
          <p:nvPr/>
        </p:nvCxnSpPr>
        <p:spPr>
          <a:xfrm rot="5400000">
            <a:off x="3286083" y="607141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/>
          <p:nvPr/>
        </p:nvCxnSpPr>
        <p:spPr>
          <a:xfrm rot="5400000">
            <a:off x="3143207" y="530646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TextBox"/>
          <p:cNvSpPr txBox="1"/>
          <p:nvPr/>
        </p:nvSpPr>
        <p:spPr>
          <a:xfrm>
            <a:off x="3071770" y="544934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4" name="53 - Ευθεία γραμμή σύνδεσης"/>
          <p:cNvCxnSpPr/>
          <p:nvPr/>
        </p:nvCxnSpPr>
        <p:spPr>
          <a:xfrm rot="5400000">
            <a:off x="3571835" y="528559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3500398" y="542847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1" name="60 - Ορθογώνιο"/>
          <p:cNvSpPr/>
          <p:nvPr/>
        </p:nvSpPr>
        <p:spPr>
          <a:xfrm>
            <a:off x="1000100" y="4357694"/>
            <a:ext cx="2712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σημείο αναφοράς (μηδέν)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 animBg="1"/>
      <p:bldP spid="15" grpId="0"/>
      <p:bldP spid="18" grpId="0"/>
      <p:bldP spid="20" grpId="0"/>
      <p:bldP spid="22" grpId="0"/>
      <p:bldP spid="24" grpId="0"/>
      <p:bldP spid="26" grpId="0"/>
      <p:bldP spid="28" grpId="0"/>
      <p:bldP spid="30" grpId="0"/>
      <p:bldP spid="32" grpId="0"/>
      <p:bldP spid="34" grpId="0"/>
      <p:bldP spid="36" grpId="0"/>
      <p:bldP spid="38" grpId="0"/>
      <p:bldP spid="40" grpId="0"/>
      <p:bldP spid="42" grpId="0"/>
      <p:bldP spid="44" grpId="0"/>
      <p:bldP spid="46" grpId="0"/>
      <p:bldP spid="48" grpId="0"/>
      <p:bldP spid="50" grpId="0"/>
      <p:bldP spid="53" grpId="0"/>
      <p:bldP spid="55" grpId="0"/>
      <p:bldP spid="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500166" y="4143380"/>
            <a:ext cx="60722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γράμμα Δ, μπροστά από τα σύμβολα ….σημαίνει μεταβολή  του …μεγέθους…</a:t>
            </a:r>
            <a:endParaRPr lang="en-US" sz="2400" dirty="0"/>
          </a:p>
        </p:txBody>
      </p:sp>
      <p:sp>
        <p:nvSpPr>
          <p:cNvPr id="13" name="12 - TextBox"/>
          <p:cNvSpPr txBox="1"/>
          <p:nvPr/>
        </p:nvSpPr>
        <p:spPr>
          <a:xfrm>
            <a:off x="3571868" y="1857364"/>
            <a:ext cx="11430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endParaRPr lang="en-US" sz="88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6429388" y="200024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r>
              <a:rPr lang="en-US" sz="2400" dirty="0" smtClean="0"/>
              <a:t>t</a:t>
            </a:r>
          </a:p>
        </p:txBody>
      </p:sp>
      <p:sp>
        <p:nvSpPr>
          <p:cNvPr id="16" name="15 - TextBox"/>
          <p:cNvSpPr txBox="1"/>
          <p:nvPr/>
        </p:nvSpPr>
        <p:spPr>
          <a:xfrm>
            <a:off x="357158" y="85723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r>
              <a:rPr lang="en-US" sz="2400" dirty="0" smtClean="0"/>
              <a:t>x</a:t>
            </a:r>
          </a:p>
        </p:txBody>
      </p:sp>
      <p:sp>
        <p:nvSpPr>
          <p:cNvPr id="17" name="16 - TextBox"/>
          <p:cNvSpPr txBox="1"/>
          <p:nvPr/>
        </p:nvSpPr>
        <p:spPr>
          <a:xfrm>
            <a:off x="785786" y="571501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r>
              <a:rPr lang="en-US" sz="2400" dirty="0" smtClean="0"/>
              <a:t>u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4071934" y="5857892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….</a:t>
            </a:r>
            <a:r>
              <a:rPr lang="el-GR" sz="2400" dirty="0" smtClean="0"/>
              <a:t>εξηγώ…. παρακάτω..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142844" y="1214422"/>
            <a:ext cx="85011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  </a:t>
            </a:r>
            <a:r>
              <a:rPr lang="en-US" sz="2400" dirty="0" smtClean="0"/>
              <a:t> </a:t>
            </a:r>
            <a:r>
              <a:rPr lang="el-GR" sz="2400" dirty="0" smtClean="0"/>
              <a:t>= χρονική στιγμή </a:t>
            </a:r>
            <a:r>
              <a:rPr lang="el-GR" sz="2000" dirty="0" smtClean="0"/>
              <a:t>(η χρονική στιγμή είναι αυτό που δείχνει κάθε φορά το ρολόι)</a:t>
            </a:r>
            <a:endParaRPr lang="en-US" sz="2000" dirty="0" smtClean="0"/>
          </a:p>
        </p:txBody>
      </p:sp>
      <p:sp>
        <p:nvSpPr>
          <p:cNvPr id="7" name="6 - TextBox"/>
          <p:cNvSpPr txBox="1"/>
          <p:nvPr/>
        </p:nvSpPr>
        <p:spPr>
          <a:xfrm>
            <a:off x="642878" y="2285992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</a:t>
            </a:r>
            <a:r>
              <a:rPr lang="el-GR" sz="2400" baseline="-25000" dirty="0" smtClean="0">
                <a:solidFill>
                  <a:srgbClr val="FF0000"/>
                </a:solidFill>
              </a:rPr>
              <a:t>τελ</a:t>
            </a:r>
            <a:r>
              <a:rPr lang="el-GR" sz="2400" baseline="-25000" dirty="0" smtClean="0"/>
              <a:t>.</a:t>
            </a:r>
            <a:r>
              <a:rPr lang="en-US" sz="2400" dirty="0" smtClean="0"/>
              <a:t>   </a:t>
            </a:r>
            <a:r>
              <a:rPr lang="el-GR" sz="2400" dirty="0" smtClean="0"/>
              <a:t>= τελική  χρονική στιγμή   ή</a:t>
            </a:r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t</a:t>
            </a:r>
            <a:r>
              <a:rPr lang="el-GR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   </a:t>
            </a:r>
            <a:r>
              <a:rPr lang="el-GR" sz="2400" dirty="0" smtClean="0"/>
              <a:t>= τελική  χρονική στιγμή </a:t>
            </a:r>
            <a:endParaRPr lang="en-US" sz="2400" dirty="0" smtClean="0"/>
          </a:p>
        </p:txBody>
      </p:sp>
      <p:sp>
        <p:nvSpPr>
          <p:cNvPr id="9" name="8 - TextBox"/>
          <p:cNvSpPr txBox="1"/>
          <p:nvPr/>
        </p:nvSpPr>
        <p:spPr>
          <a:xfrm>
            <a:off x="0" y="3357562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</a:t>
            </a:r>
            <a:r>
              <a:rPr lang="el-GR" sz="2400" baseline="-25000" dirty="0" smtClean="0">
                <a:solidFill>
                  <a:srgbClr val="FF0000"/>
                </a:solidFill>
              </a:rPr>
              <a:t>αρχ</a:t>
            </a:r>
            <a:r>
              <a:rPr lang="el-GR" sz="2400" baseline="-25000" dirty="0" smtClean="0"/>
              <a:t>.</a:t>
            </a:r>
            <a:r>
              <a:rPr lang="en-US" sz="2400" dirty="0" smtClean="0"/>
              <a:t>   </a:t>
            </a:r>
            <a:r>
              <a:rPr lang="el-GR" sz="2400" dirty="0" smtClean="0"/>
              <a:t>= αρχική χρονική στιγμή   ή</a:t>
            </a:r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t</a:t>
            </a:r>
            <a:r>
              <a:rPr lang="el-GR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/>
              <a:t>   </a:t>
            </a:r>
            <a:r>
              <a:rPr lang="el-GR" sz="2400" dirty="0" smtClean="0"/>
              <a:t>= αρχική χρονική στιγμή </a:t>
            </a:r>
            <a:endParaRPr lang="en-US" sz="2400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285720" y="4572008"/>
            <a:ext cx="8501122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   </a:t>
            </a:r>
            <a:r>
              <a:rPr lang="el-GR" sz="2400" dirty="0" smtClean="0">
                <a:solidFill>
                  <a:srgbClr val="FF0000"/>
                </a:solidFill>
              </a:rPr>
              <a:t>Δ</a:t>
            </a:r>
            <a:r>
              <a:rPr lang="en-US" sz="2400" dirty="0" smtClean="0">
                <a:solidFill>
                  <a:srgbClr val="FF0000"/>
                </a:solidFill>
              </a:rPr>
              <a:t>t = t</a:t>
            </a:r>
            <a:r>
              <a:rPr lang="el-GR" sz="2400" baseline="-25000" dirty="0" smtClean="0">
                <a:solidFill>
                  <a:srgbClr val="FF0000"/>
                </a:solidFill>
              </a:rPr>
              <a:t>τελ</a:t>
            </a:r>
            <a:r>
              <a:rPr lang="el-GR" sz="2400" baseline="-25000" dirty="0" smtClean="0"/>
              <a:t>.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–</a:t>
            </a:r>
            <a:r>
              <a:rPr lang="en-US" sz="2400" dirty="0" smtClean="0">
                <a:solidFill>
                  <a:srgbClr val="FF0000"/>
                </a:solidFill>
              </a:rPr>
              <a:t> t</a:t>
            </a:r>
            <a:r>
              <a:rPr lang="el-GR" sz="2400" baseline="-25000" dirty="0" smtClean="0">
                <a:solidFill>
                  <a:srgbClr val="FF0000"/>
                </a:solidFill>
              </a:rPr>
              <a:t>αρχ.</a:t>
            </a:r>
            <a:r>
              <a:rPr lang="en-US" sz="2400" baseline="-25000" dirty="0" smtClean="0">
                <a:solidFill>
                  <a:srgbClr val="FF0000"/>
                </a:solidFill>
              </a:rPr>
              <a:t>                               </a:t>
            </a:r>
            <a:r>
              <a:rPr lang="en-US" sz="2400" dirty="0" smtClean="0"/>
              <a:t> </a:t>
            </a:r>
            <a:r>
              <a:rPr lang="el-GR" sz="2400" dirty="0" smtClean="0"/>
              <a:t>ή</a:t>
            </a:r>
            <a:r>
              <a:rPr lang="en-US" sz="2400" dirty="0" smtClean="0"/>
              <a:t>                                 </a:t>
            </a:r>
            <a:r>
              <a:rPr lang="el-GR" sz="2400" dirty="0" smtClean="0">
                <a:solidFill>
                  <a:srgbClr val="FF0000"/>
                </a:solidFill>
              </a:rPr>
              <a:t>Δ</a:t>
            </a:r>
            <a:r>
              <a:rPr lang="en-US" sz="2400" dirty="0" smtClean="0">
                <a:solidFill>
                  <a:srgbClr val="FF0000"/>
                </a:solidFill>
              </a:rPr>
              <a:t>t = t</a:t>
            </a:r>
            <a:r>
              <a:rPr lang="el-GR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aseline="-250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-   t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endParaRPr lang="en-US" sz="2400" dirty="0" smtClean="0"/>
          </a:p>
        </p:txBody>
      </p:sp>
      <p:sp>
        <p:nvSpPr>
          <p:cNvPr id="11" name="10 - Ορθογώνιο"/>
          <p:cNvSpPr/>
          <p:nvPr/>
        </p:nvSpPr>
        <p:spPr>
          <a:xfrm>
            <a:off x="642911" y="5786454"/>
            <a:ext cx="85010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Δ</a:t>
            </a:r>
            <a:r>
              <a:rPr lang="en-US" sz="2400" dirty="0" smtClean="0"/>
              <a:t>t  = </a:t>
            </a:r>
            <a:r>
              <a:rPr lang="el-GR" sz="2400" dirty="0" smtClean="0"/>
              <a:t>η μεταβολή του χρόνου, δηλαδή το χρονικό διάστημα από την χρονική στιγμή </a:t>
            </a:r>
            <a:r>
              <a:rPr lang="en-US" sz="2400" dirty="0" smtClean="0"/>
              <a:t>t</a:t>
            </a:r>
            <a:r>
              <a:rPr lang="en-US" sz="2400" baseline="-25000" dirty="0" smtClean="0"/>
              <a:t>1</a:t>
            </a:r>
            <a:r>
              <a:rPr lang="el-GR" sz="2400" baseline="-25000" dirty="0" smtClean="0"/>
              <a:t>    </a:t>
            </a:r>
            <a:r>
              <a:rPr lang="el-GR" sz="2400" dirty="0" smtClean="0"/>
              <a:t>(</a:t>
            </a:r>
            <a:r>
              <a:rPr lang="el-GR" sz="2400" baseline="-25000" dirty="0" smtClean="0"/>
              <a:t> </a:t>
            </a:r>
            <a:r>
              <a:rPr lang="en-US" sz="2400" dirty="0" smtClean="0"/>
              <a:t>t</a:t>
            </a:r>
            <a:r>
              <a:rPr lang="el-GR" sz="2400" baseline="-25000" dirty="0" err="1" smtClean="0"/>
              <a:t>αρχ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)    έως  την στιγμή</a:t>
            </a:r>
            <a:r>
              <a:rPr lang="en-US" sz="2400" dirty="0" smtClean="0"/>
              <a:t> </a:t>
            </a:r>
            <a:r>
              <a:rPr lang="el-GR" sz="2400" dirty="0" smtClean="0"/>
              <a:t>  </a:t>
            </a:r>
            <a:r>
              <a:rPr lang="en-US" sz="2400" dirty="0" smtClean="0"/>
              <a:t>t</a:t>
            </a:r>
            <a:r>
              <a:rPr lang="el-GR" sz="2400" baseline="-25000" dirty="0" smtClean="0"/>
              <a:t>2</a:t>
            </a:r>
            <a:r>
              <a:rPr lang="el-GR" sz="2400" dirty="0" smtClean="0"/>
              <a:t>  (</a:t>
            </a:r>
            <a:r>
              <a:rPr lang="en-US" sz="2400" dirty="0" smtClean="0"/>
              <a:t>t</a:t>
            </a:r>
            <a:r>
              <a:rPr lang="el-GR" sz="2400" baseline="-25000" dirty="0" err="1" smtClean="0"/>
              <a:t>τελ</a:t>
            </a:r>
            <a:r>
              <a:rPr lang="el-GR" sz="2400" dirty="0" smtClean="0"/>
              <a:t>  )   </a:t>
            </a:r>
            <a:endParaRPr lang="en-US" sz="2400" dirty="0"/>
          </a:p>
        </p:txBody>
      </p:sp>
      <p:sp>
        <p:nvSpPr>
          <p:cNvPr id="13" name="12 - TextBox"/>
          <p:cNvSpPr txBox="1"/>
          <p:nvPr/>
        </p:nvSpPr>
        <p:spPr>
          <a:xfrm>
            <a:off x="8215338" y="-357214"/>
            <a:ext cx="11430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endParaRPr lang="en-US" sz="88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1285852" y="357166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Χρονικό Διάστημα </a:t>
            </a:r>
            <a:endParaRPr lang="en-US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16200000" flipH="1">
            <a:off x="392877" y="5250669"/>
            <a:ext cx="78581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571604" y="0"/>
            <a:ext cx="5329246" cy="560406"/>
          </a:xfrm>
        </p:spPr>
        <p:txBody>
          <a:bodyPr>
            <a:norm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ΧΡΟΝΟΣ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3286116" y="1000108"/>
            <a:ext cx="1928826" cy="4616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ΧΡΟΝΟΣ</a:t>
            </a:r>
            <a:endParaRPr lang="en-US" sz="2400" dirty="0" smtClean="0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rot="10800000" flipV="1">
            <a:off x="1357290" y="1500174"/>
            <a:ext cx="2071702" cy="17145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0" y="3286124"/>
            <a:ext cx="3205186" cy="206210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χρονική στιγμή  </a:t>
            </a:r>
            <a:endParaRPr lang="en-US" sz="2800" dirty="0" smtClean="0">
              <a:solidFill>
                <a:srgbClr val="FF0000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t</a:t>
            </a:r>
            <a:r>
              <a:rPr lang="el-GR" sz="2800" b="1" dirty="0" smtClean="0">
                <a:solidFill>
                  <a:srgbClr val="FF0000"/>
                </a:solidFill>
              </a:rPr>
              <a:t>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l-GR" sz="2400" dirty="0" smtClean="0"/>
              <a:t>(η χρονική στιγμή είναι αυτό που δείχνει κάθε φορά το ρολόι)</a:t>
            </a:r>
            <a:endParaRPr lang="en-US" sz="2400" dirty="0" smtClean="0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>
            <a:off x="5000628" y="1571612"/>
            <a:ext cx="2214578" cy="17145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5357818" y="3286124"/>
            <a:ext cx="3786214" cy="255454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χρονική μεταβολή ή χρονικό διάστημα</a:t>
            </a:r>
            <a:endParaRPr lang="en-US" sz="2800" dirty="0" smtClean="0">
              <a:solidFill>
                <a:srgbClr val="FF0000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Δ</a:t>
            </a:r>
            <a:r>
              <a:rPr lang="en-US" sz="2800" b="1" dirty="0" smtClean="0">
                <a:solidFill>
                  <a:srgbClr val="FF0000"/>
                </a:solidFill>
              </a:rPr>
              <a:t>t</a:t>
            </a:r>
          </a:p>
          <a:p>
            <a:r>
              <a:rPr lang="el-GR" sz="2800" b="1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/>
              <a:t>(είναι ο χρόνος που πέρασε …μεταξύ δύο χρονικών στιγμών)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1643050"/>
            <a:ext cx="938204" cy="1015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571612"/>
            <a:ext cx="938204" cy="1015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- TextBox"/>
          <p:cNvSpPr txBox="1"/>
          <p:nvPr/>
        </p:nvSpPr>
        <p:spPr>
          <a:xfrm>
            <a:off x="0" y="857232"/>
            <a:ext cx="8501122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   </a:t>
            </a:r>
            <a:r>
              <a:rPr lang="el-GR" sz="2400" dirty="0" smtClean="0">
                <a:solidFill>
                  <a:srgbClr val="FF0000"/>
                </a:solidFill>
              </a:rPr>
              <a:t>Δ</a:t>
            </a:r>
            <a:r>
              <a:rPr lang="en-US" sz="2400" dirty="0" smtClean="0">
                <a:solidFill>
                  <a:srgbClr val="FF0000"/>
                </a:solidFill>
              </a:rPr>
              <a:t>t = t</a:t>
            </a:r>
            <a:r>
              <a:rPr lang="el-GR" sz="2400" baseline="-25000" dirty="0" smtClean="0">
                <a:solidFill>
                  <a:srgbClr val="FF0000"/>
                </a:solidFill>
              </a:rPr>
              <a:t>τελ</a:t>
            </a:r>
            <a:r>
              <a:rPr lang="el-GR" sz="2400" baseline="-25000" dirty="0" smtClean="0"/>
              <a:t>.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–</a:t>
            </a:r>
            <a:r>
              <a:rPr lang="en-US" sz="2400" dirty="0" smtClean="0">
                <a:solidFill>
                  <a:srgbClr val="FF0000"/>
                </a:solidFill>
              </a:rPr>
              <a:t> t</a:t>
            </a:r>
            <a:r>
              <a:rPr lang="el-GR" sz="2400" baseline="-25000" dirty="0" smtClean="0">
                <a:solidFill>
                  <a:srgbClr val="FF0000"/>
                </a:solidFill>
              </a:rPr>
              <a:t>αρχ.</a:t>
            </a:r>
            <a:r>
              <a:rPr lang="en-US" sz="2400" baseline="-25000" dirty="0" smtClean="0">
                <a:solidFill>
                  <a:srgbClr val="FF0000"/>
                </a:solidFill>
              </a:rPr>
              <a:t>                               </a:t>
            </a:r>
            <a:r>
              <a:rPr lang="en-US" sz="2400" dirty="0" smtClean="0"/>
              <a:t> </a:t>
            </a:r>
            <a:r>
              <a:rPr lang="el-GR" sz="2400" dirty="0" smtClean="0"/>
              <a:t>ή</a:t>
            </a:r>
            <a:r>
              <a:rPr lang="en-US" sz="2400" dirty="0" smtClean="0"/>
              <a:t>                                 </a:t>
            </a:r>
            <a:r>
              <a:rPr lang="el-GR" sz="2400" dirty="0" smtClean="0">
                <a:solidFill>
                  <a:srgbClr val="FF0000"/>
                </a:solidFill>
              </a:rPr>
              <a:t>Δ</a:t>
            </a:r>
            <a:r>
              <a:rPr lang="en-US" sz="2400" dirty="0" smtClean="0">
                <a:solidFill>
                  <a:srgbClr val="FF0000"/>
                </a:solidFill>
              </a:rPr>
              <a:t>t = t</a:t>
            </a:r>
            <a:r>
              <a:rPr lang="el-GR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aseline="-250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-   t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endParaRPr lang="en-US" sz="2400" dirty="0" smtClean="0"/>
          </a:p>
        </p:txBody>
      </p:sp>
      <p:sp>
        <p:nvSpPr>
          <p:cNvPr id="11" name="10 - Ορθογώνιο"/>
          <p:cNvSpPr/>
          <p:nvPr/>
        </p:nvSpPr>
        <p:spPr>
          <a:xfrm>
            <a:off x="0" y="3857628"/>
            <a:ext cx="89297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Στην παραπάνω εικόνα, η  μεταβολή του χρόνου Δ</a:t>
            </a:r>
            <a:r>
              <a:rPr lang="en-US" sz="2000" dirty="0" smtClean="0"/>
              <a:t>t </a:t>
            </a:r>
            <a:r>
              <a:rPr lang="el-GR" sz="2000" dirty="0" smtClean="0"/>
              <a:t>, δηλαδή το χρονικό διάστημα από την χρονική στιγμή </a:t>
            </a:r>
            <a:r>
              <a:rPr lang="en-US" sz="2000" dirty="0" smtClean="0"/>
              <a:t>t</a:t>
            </a:r>
            <a:r>
              <a:rPr lang="en-US" sz="2000" baseline="-25000" dirty="0" smtClean="0"/>
              <a:t>1</a:t>
            </a:r>
            <a:r>
              <a:rPr lang="el-GR" sz="2000" baseline="-25000" dirty="0" smtClean="0"/>
              <a:t>  </a:t>
            </a:r>
            <a:r>
              <a:rPr lang="el-GR" sz="2000" dirty="0" smtClean="0"/>
              <a:t> (</a:t>
            </a:r>
            <a:r>
              <a:rPr lang="el-GR" sz="2000" baseline="-25000" dirty="0" smtClean="0"/>
              <a:t> </a:t>
            </a:r>
            <a:r>
              <a:rPr lang="en-US" sz="2000" dirty="0" smtClean="0"/>
              <a:t>t</a:t>
            </a:r>
            <a:r>
              <a:rPr lang="el-GR" sz="2000" baseline="-25000" dirty="0" err="1" smtClean="0"/>
              <a:t>αρχ</a:t>
            </a:r>
            <a:r>
              <a:rPr lang="el-GR" sz="2000" baseline="-25000" dirty="0" smtClean="0"/>
              <a:t> </a:t>
            </a:r>
            <a:r>
              <a:rPr lang="el-GR" sz="2000" dirty="0" smtClean="0"/>
              <a:t> )    έως  την στιγμή</a:t>
            </a:r>
            <a:r>
              <a:rPr lang="en-US" sz="2000" dirty="0" smtClean="0"/>
              <a:t> </a:t>
            </a:r>
            <a:r>
              <a:rPr lang="el-GR" sz="2000" dirty="0" smtClean="0"/>
              <a:t>  </a:t>
            </a:r>
            <a:r>
              <a:rPr lang="en-US" sz="2000" dirty="0" smtClean="0"/>
              <a:t>t</a:t>
            </a:r>
            <a:r>
              <a:rPr lang="el-GR" sz="2000" baseline="-25000" dirty="0" smtClean="0"/>
              <a:t>2</a:t>
            </a:r>
            <a:r>
              <a:rPr lang="el-GR" sz="2000" dirty="0" smtClean="0"/>
              <a:t>  (</a:t>
            </a:r>
            <a:r>
              <a:rPr lang="en-US" sz="2000" dirty="0" smtClean="0"/>
              <a:t>t</a:t>
            </a:r>
            <a:r>
              <a:rPr lang="el-GR" sz="2000" baseline="-25000" dirty="0" err="1" smtClean="0"/>
              <a:t>τελ</a:t>
            </a:r>
            <a:r>
              <a:rPr lang="el-GR" sz="2000" dirty="0" smtClean="0"/>
              <a:t>  )  θα είναι : </a:t>
            </a:r>
            <a:endParaRPr lang="en-US" sz="2000" dirty="0"/>
          </a:p>
        </p:txBody>
      </p:sp>
      <p:sp>
        <p:nvSpPr>
          <p:cNvPr id="13" name="12 - TextBox"/>
          <p:cNvSpPr txBox="1"/>
          <p:nvPr/>
        </p:nvSpPr>
        <p:spPr>
          <a:xfrm>
            <a:off x="8215338" y="-357214"/>
            <a:ext cx="11430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endParaRPr lang="en-US" sz="88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642910" y="2643182"/>
            <a:ext cx="828677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/>
          <p:nvPr/>
        </p:nvCxnSpPr>
        <p:spPr>
          <a:xfrm>
            <a:off x="2500298" y="207167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2071670" y="26431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18 - Έλλειψη"/>
          <p:cNvSpPr/>
          <p:nvPr/>
        </p:nvSpPr>
        <p:spPr>
          <a:xfrm>
            <a:off x="857224" y="264318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2214546" y="257174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Έλλειψη"/>
          <p:cNvSpPr/>
          <p:nvPr/>
        </p:nvSpPr>
        <p:spPr>
          <a:xfrm>
            <a:off x="7572396" y="264318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7572396" y="26431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2000232" y="285749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</a:t>
            </a:r>
            <a:r>
              <a:rPr lang="en-US" b="1" baseline="-25000" dirty="0" smtClean="0">
                <a:solidFill>
                  <a:srgbClr val="FF0000"/>
                </a:solidFill>
              </a:rPr>
              <a:t>1</a:t>
            </a:r>
            <a:r>
              <a:rPr lang="el-GR" b="1" dirty="0" smtClean="0">
                <a:solidFill>
                  <a:srgbClr val="FF0000"/>
                </a:solidFill>
              </a:rPr>
              <a:t> = 2</a:t>
            </a:r>
            <a:r>
              <a:rPr lang="en-US" b="1" dirty="0" smtClean="0">
                <a:solidFill>
                  <a:srgbClr val="FF0000"/>
                </a:solidFill>
              </a:rPr>
              <a:t>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7286644" y="2928934"/>
            <a:ext cx="825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l-GR" b="1" dirty="0" smtClean="0">
                <a:solidFill>
                  <a:srgbClr val="FF0000"/>
                </a:solidFill>
              </a:rPr>
              <a:t> =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8s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428596" y="5214950"/>
            <a:ext cx="8501122" cy="461665"/>
          </a:xfrm>
          <a:prstGeom prst="rect">
            <a:avLst/>
          </a:prstGeom>
          <a:noFill/>
          <a:ln w="50800">
            <a:noFill/>
          </a:ln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Δ</a:t>
            </a:r>
            <a:r>
              <a:rPr lang="en-US" sz="2400" dirty="0" smtClean="0">
                <a:solidFill>
                  <a:srgbClr val="FF0000"/>
                </a:solidFill>
              </a:rPr>
              <a:t>t = t</a:t>
            </a:r>
            <a:r>
              <a:rPr lang="el-GR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aseline="-250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-   t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l-GR" sz="2400" baseline="-25000" dirty="0" smtClean="0">
                <a:solidFill>
                  <a:srgbClr val="FF0000"/>
                </a:solidFill>
              </a:rPr>
              <a:t>                 </a:t>
            </a:r>
            <a:r>
              <a:rPr lang="en-US" sz="2400" baseline="-25000" dirty="0" smtClean="0">
                <a:solidFill>
                  <a:srgbClr val="FF0000"/>
                </a:solidFill>
              </a:rPr>
              <a:t>       </a:t>
            </a:r>
            <a:r>
              <a:rPr lang="el-GR" sz="2400" dirty="0" smtClean="0">
                <a:solidFill>
                  <a:srgbClr val="FF0000"/>
                </a:solidFill>
              </a:rPr>
              <a:t> Δ</a:t>
            </a:r>
            <a:r>
              <a:rPr lang="en-US" sz="2400" dirty="0" smtClean="0">
                <a:solidFill>
                  <a:srgbClr val="FF0000"/>
                </a:solidFill>
              </a:rPr>
              <a:t>t = 8s   -2s                     </a:t>
            </a:r>
            <a:r>
              <a:rPr lang="el-GR" sz="2400" dirty="0" smtClean="0">
                <a:solidFill>
                  <a:srgbClr val="FF0000"/>
                </a:solidFill>
              </a:rPr>
              <a:t>Δ</a:t>
            </a:r>
            <a:r>
              <a:rPr lang="en-US" sz="2400" dirty="0" smtClean="0">
                <a:solidFill>
                  <a:srgbClr val="FF0000"/>
                </a:solidFill>
              </a:rPr>
              <a:t>t   =  6s</a:t>
            </a:r>
            <a:r>
              <a:rPr lang="el-GR" sz="2400" baseline="-25000" dirty="0" smtClean="0">
                <a:solidFill>
                  <a:srgbClr val="FF0000"/>
                </a:solidFill>
              </a:rPr>
              <a:t>     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endParaRPr lang="en-US" sz="2400" dirty="0" smtClean="0"/>
          </a:p>
        </p:txBody>
      </p:sp>
      <p:sp>
        <p:nvSpPr>
          <p:cNvPr id="18" name="17 - TextBox"/>
          <p:cNvSpPr txBox="1"/>
          <p:nvPr/>
        </p:nvSpPr>
        <p:spPr>
          <a:xfrm>
            <a:off x="1571604" y="142852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Χρονικό Διάστημα </a:t>
            </a:r>
            <a:endParaRPr lang="en-US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1643050"/>
            <a:ext cx="938204" cy="1015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643050"/>
            <a:ext cx="938204" cy="1015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14 - Ευθεία γραμμή σύνδεσης"/>
          <p:cNvCxnSpPr/>
          <p:nvPr/>
        </p:nvCxnSpPr>
        <p:spPr>
          <a:xfrm>
            <a:off x="0" y="2643182"/>
            <a:ext cx="8929686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857224" y="314324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21 - Έλλειψη"/>
          <p:cNvSpPr/>
          <p:nvPr/>
        </p:nvSpPr>
        <p:spPr>
          <a:xfrm>
            <a:off x="4000496" y="257174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 rot="5400000">
            <a:off x="4000495" y="264318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3929058" y="2786058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0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5" name="24 - Ευθεία γραμμή σύνδεσης"/>
          <p:cNvCxnSpPr/>
          <p:nvPr/>
        </p:nvCxnSpPr>
        <p:spPr>
          <a:xfrm rot="5400000">
            <a:off x="4357685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4286248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4714875" y="262151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4643438" y="2764392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0" name="29 - Ευθεία γραμμή σύνδεσης"/>
          <p:cNvCxnSpPr/>
          <p:nvPr/>
        </p:nvCxnSpPr>
        <p:spPr>
          <a:xfrm rot="5400000">
            <a:off x="5143503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5072066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2" name="31 - Ευθεία γραμμή σύνδεσης"/>
          <p:cNvCxnSpPr/>
          <p:nvPr/>
        </p:nvCxnSpPr>
        <p:spPr>
          <a:xfrm rot="5400000">
            <a:off x="5500693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5429256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 rot="5400000">
            <a:off x="5857883" y="262151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786446" y="2764392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 rot="5400000">
            <a:off x="6286511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1" name="40 - Ευθεία γραμμή σύνδεσης"/>
          <p:cNvCxnSpPr/>
          <p:nvPr/>
        </p:nvCxnSpPr>
        <p:spPr>
          <a:xfrm rot="5400000">
            <a:off x="6643701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6572264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3" name="42 - Ευθεία γραμμή σύνδεσης"/>
          <p:cNvCxnSpPr/>
          <p:nvPr/>
        </p:nvCxnSpPr>
        <p:spPr>
          <a:xfrm rot="5400000">
            <a:off x="7072329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7000892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8429652" y="2714620"/>
            <a:ext cx="714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x(m)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47" name="46 - Ευθεία γραμμή σύνδεσης"/>
          <p:cNvCxnSpPr/>
          <p:nvPr/>
        </p:nvCxnSpPr>
        <p:spPr>
          <a:xfrm rot="5400000">
            <a:off x="7500957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7429520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9" name="48 - Ευθεία γραμμή σύνδεσης"/>
          <p:cNvCxnSpPr/>
          <p:nvPr/>
        </p:nvCxnSpPr>
        <p:spPr>
          <a:xfrm rot="5400000">
            <a:off x="7929585" y="262151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7858148" y="276439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3" name="52 - Ευθεία γραμμή σύνδεσης"/>
          <p:cNvCxnSpPr/>
          <p:nvPr/>
        </p:nvCxnSpPr>
        <p:spPr>
          <a:xfrm rot="5400000">
            <a:off x="929456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TextBox"/>
          <p:cNvSpPr txBox="1"/>
          <p:nvPr/>
        </p:nvSpPr>
        <p:spPr>
          <a:xfrm>
            <a:off x="785786" y="280613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-8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7" name="56 - Ευθεία γραμμή σύνδεσης"/>
          <p:cNvCxnSpPr/>
          <p:nvPr/>
        </p:nvCxnSpPr>
        <p:spPr>
          <a:xfrm rot="16200000" flipH="1">
            <a:off x="1260568" y="2617898"/>
            <a:ext cx="5056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TextBox"/>
          <p:cNvSpPr txBox="1"/>
          <p:nvPr/>
        </p:nvSpPr>
        <p:spPr>
          <a:xfrm>
            <a:off x="1071538" y="280613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-7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9" name="58 - Ευθεία γραμμή σύνδεσης"/>
          <p:cNvCxnSpPr/>
          <p:nvPr/>
        </p:nvCxnSpPr>
        <p:spPr>
          <a:xfrm rot="5400000">
            <a:off x="1571603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1428728" y="27852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-6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1" name="60 - Ευθεία γραμμή σύνδεσης"/>
          <p:cNvCxnSpPr/>
          <p:nvPr/>
        </p:nvCxnSpPr>
        <p:spPr>
          <a:xfrm rot="5400000">
            <a:off x="2000231" y="266326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1928794" y="278605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3" name="62 - Ευθεία γραμμή σύνδεσης"/>
          <p:cNvCxnSpPr/>
          <p:nvPr/>
        </p:nvCxnSpPr>
        <p:spPr>
          <a:xfrm rot="5400000">
            <a:off x="2357421" y="266326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2214546" y="280613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-4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5" name="64 - Ευθεία γραμμή σύνδεσης"/>
          <p:cNvCxnSpPr/>
          <p:nvPr/>
        </p:nvCxnSpPr>
        <p:spPr>
          <a:xfrm rot="5400000">
            <a:off x="2786049" y="266326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TextBox"/>
          <p:cNvSpPr txBox="1"/>
          <p:nvPr/>
        </p:nvSpPr>
        <p:spPr>
          <a:xfrm>
            <a:off x="2714612" y="28061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-3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8" name="67 - Ευθεία γραμμή σύνδεσης"/>
          <p:cNvCxnSpPr/>
          <p:nvPr/>
        </p:nvCxnSpPr>
        <p:spPr>
          <a:xfrm rot="5400000">
            <a:off x="3214677" y="266326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TextBox"/>
          <p:cNvSpPr txBox="1"/>
          <p:nvPr/>
        </p:nvSpPr>
        <p:spPr>
          <a:xfrm>
            <a:off x="3143240" y="28061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0" name="69 - Ευθεία γραμμή σύνδεσης"/>
          <p:cNvCxnSpPr/>
          <p:nvPr/>
        </p:nvCxnSpPr>
        <p:spPr>
          <a:xfrm rot="5400000">
            <a:off x="3643305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3571868" y="27852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4" name="73 - TextBox"/>
          <p:cNvSpPr txBox="1"/>
          <p:nvPr/>
        </p:nvSpPr>
        <p:spPr>
          <a:xfrm>
            <a:off x="6572264" y="314324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5" name="74 - Ορθογώνιο"/>
          <p:cNvSpPr/>
          <p:nvPr/>
        </p:nvSpPr>
        <p:spPr>
          <a:xfrm>
            <a:off x="142844" y="4286256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To </a:t>
            </a:r>
            <a:r>
              <a:rPr lang="el-GR" sz="2000" dirty="0" smtClean="0"/>
              <a:t>χρονικό διάστημα (Δ</a:t>
            </a:r>
            <a:r>
              <a:rPr lang="en-US" sz="2000" dirty="0" smtClean="0"/>
              <a:t>t) </a:t>
            </a:r>
            <a:r>
              <a:rPr lang="el-GR" sz="2000" dirty="0" smtClean="0"/>
              <a:t>του αθλητή από την θέση Α  (</a:t>
            </a:r>
            <a:r>
              <a:rPr lang="en-US" sz="2000" dirty="0" smtClean="0"/>
              <a:t>  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A</a:t>
            </a:r>
            <a:r>
              <a:rPr lang="en-US" sz="2000" baseline="-25000" dirty="0" smtClean="0"/>
              <a:t> </a:t>
            </a:r>
            <a:r>
              <a:rPr lang="el-GR" sz="2000" dirty="0" smtClean="0"/>
              <a:t>  </a:t>
            </a:r>
            <a:r>
              <a:rPr lang="en-US" sz="2000" dirty="0" smtClean="0"/>
              <a:t>= 2s</a:t>
            </a:r>
            <a:r>
              <a:rPr lang="el-GR" sz="2000" dirty="0" smtClean="0"/>
              <a:t>)</a:t>
            </a:r>
            <a:r>
              <a:rPr lang="en-US" sz="2000" dirty="0" smtClean="0"/>
              <a:t>, </a:t>
            </a:r>
            <a:r>
              <a:rPr lang="el-GR" sz="2000" dirty="0" smtClean="0"/>
              <a:t>στην θέση Β </a:t>
            </a:r>
            <a:r>
              <a:rPr lang="en-US" sz="2000" dirty="0" smtClean="0"/>
              <a:t> (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B</a:t>
            </a:r>
            <a:r>
              <a:rPr lang="en-US" sz="2000" baseline="-25000" dirty="0" smtClean="0"/>
              <a:t> </a:t>
            </a:r>
            <a:r>
              <a:rPr lang="el-GR" sz="2000" dirty="0" smtClean="0"/>
              <a:t>  </a:t>
            </a:r>
            <a:r>
              <a:rPr lang="en-US" sz="2000" dirty="0" smtClean="0"/>
              <a:t>= 6s), </a:t>
            </a:r>
            <a:r>
              <a:rPr lang="el-GR" sz="2000" dirty="0" smtClean="0"/>
              <a:t>θα είναι: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76" name="75 - Ορθογώνιο"/>
          <p:cNvSpPr/>
          <p:nvPr/>
        </p:nvSpPr>
        <p:spPr>
          <a:xfrm>
            <a:off x="642910" y="335756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x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 </a:t>
            </a:r>
            <a:r>
              <a:rPr lang="el-GR" dirty="0" smtClean="0"/>
              <a:t>  </a:t>
            </a:r>
            <a:r>
              <a:rPr lang="en-US" dirty="0" smtClean="0"/>
              <a:t>= -8m </a:t>
            </a:r>
            <a:endParaRPr lang="en-US" dirty="0"/>
          </a:p>
        </p:txBody>
      </p:sp>
      <p:sp>
        <p:nvSpPr>
          <p:cNvPr id="78" name="77 - Ορθογώνιο"/>
          <p:cNvSpPr/>
          <p:nvPr/>
        </p:nvSpPr>
        <p:spPr>
          <a:xfrm>
            <a:off x="6541345" y="3345420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</a:t>
            </a:r>
            <a:r>
              <a:rPr lang="el-GR" baseline="-25000" dirty="0" smtClean="0"/>
              <a:t>Β</a:t>
            </a:r>
            <a:r>
              <a:rPr lang="en-US" baseline="-25000" dirty="0" smtClean="0"/>
              <a:t> </a:t>
            </a:r>
            <a:r>
              <a:rPr lang="el-GR" dirty="0" smtClean="0"/>
              <a:t>  </a:t>
            </a:r>
            <a:r>
              <a:rPr lang="en-US" dirty="0" smtClean="0"/>
              <a:t>= </a:t>
            </a:r>
            <a:r>
              <a:rPr lang="el-GR" dirty="0" smtClean="0"/>
              <a:t>7</a:t>
            </a:r>
            <a:r>
              <a:rPr lang="en-US" dirty="0" smtClean="0"/>
              <a:t>m </a:t>
            </a:r>
            <a:endParaRPr lang="en-US" dirty="0"/>
          </a:p>
        </p:txBody>
      </p:sp>
      <p:cxnSp>
        <p:nvCxnSpPr>
          <p:cNvPr id="79" name="78 - Ευθύγραμμο βέλος σύνδεσης"/>
          <p:cNvCxnSpPr/>
          <p:nvPr/>
        </p:nvCxnSpPr>
        <p:spPr>
          <a:xfrm>
            <a:off x="1785918" y="1785926"/>
            <a:ext cx="714380" cy="248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- Ορθογώνιο"/>
          <p:cNvSpPr/>
          <p:nvPr/>
        </p:nvSpPr>
        <p:spPr>
          <a:xfrm>
            <a:off x="642910" y="3786190"/>
            <a:ext cx="92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t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 </a:t>
            </a:r>
            <a:r>
              <a:rPr lang="el-GR" dirty="0" smtClean="0"/>
              <a:t>  </a:t>
            </a:r>
            <a:r>
              <a:rPr lang="en-US" dirty="0" smtClean="0"/>
              <a:t>= 2s </a:t>
            </a:r>
            <a:endParaRPr lang="en-US" dirty="0"/>
          </a:p>
        </p:txBody>
      </p:sp>
      <p:sp>
        <p:nvSpPr>
          <p:cNvPr id="84" name="83 - Ορθογώνιο"/>
          <p:cNvSpPr/>
          <p:nvPr/>
        </p:nvSpPr>
        <p:spPr>
          <a:xfrm>
            <a:off x="6572264" y="3786190"/>
            <a:ext cx="9140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</a:t>
            </a:r>
            <a:r>
              <a:rPr lang="el-GR" baseline="-25000" dirty="0" smtClean="0"/>
              <a:t>Β</a:t>
            </a:r>
            <a:r>
              <a:rPr lang="en-US" baseline="-25000" dirty="0" smtClean="0"/>
              <a:t> </a:t>
            </a:r>
            <a:r>
              <a:rPr lang="el-GR" dirty="0" smtClean="0"/>
              <a:t>  </a:t>
            </a:r>
            <a:r>
              <a:rPr lang="en-US" dirty="0" smtClean="0"/>
              <a:t>= 6s </a:t>
            </a:r>
            <a:endParaRPr lang="en-US" dirty="0"/>
          </a:p>
        </p:txBody>
      </p:sp>
      <p:sp>
        <p:nvSpPr>
          <p:cNvPr id="73" name="72 - Ορθογώνιο"/>
          <p:cNvSpPr/>
          <p:nvPr/>
        </p:nvSpPr>
        <p:spPr>
          <a:xfrm>
            <a:off x="214282" y="5500702"/>
            <a:ext cx="26432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Δ</a:t>
            </a:r>
            <a:r>
              <a:rPr lang="en-US" sz="2800" dirty="0" smtClean="0"/>
              <a:t>t</a:t>
            </a:r>
            <a:r>
              <a:rPr lang="el-GR" sz="2800" dirty="0" smtClean="0"/>
              <a:t>  =</a:t>
            </a:r>
            <a:r>
              <a:rPr lang="en-US" sz="2800" dirty="0" err="1" smtClean="0"/>
              <a:t>t</a:t>
            </a:r>
            <a:r>
              <a:rPr lang="en-US" sz="2800" baseline="-25000" dirty="0" err="1" smtClean="0"/>
              <a:t>B</a:t>
            </a:r>
            <a:r>
              <a:rPr lang="el-GR" sz="2800" baseline="-25000" dirty="0" smtClean="0"/>
              <a:t> </a:t>
            </a:r>
            <a:r>
              <a:rPr lang="el-GR" sz="2800" dirty="0" smtClean="0"/>
              <a:t> - </a:t>
            </a:r>
            <a:r>
              <a:rPr lang="en-US" sz="2800" dirty="0" err="1" smtClean="0"/>
              <a:t>t</a:t>
            </a:r>
            <a:r>
              <a:rPr lang="en-US" sz="2800" baseline="-25000" dirty="0" err="1" smtClean="0"/>
              <a:t>A</a:t>
            </a:r>
            <a:endParaRPr lang="en-US" sz="2800" dirty="0" smtClean="0"/>
          </a:p>
          <a:p>
            <a:r>
              <a:rPr lang="en-US" sz="2800" dirty="0" smtClean="0"/>
              <a:t>  </a:t>
            </a:r>
            <a:endParaRPr lang="en-US" sz="2800" dirty="0"/>
          </a:p>
        </p:txBody>
      </p:sp>
      <p:sp>
        <p:nvSpPr>
          <p:cNvPr id="77" name="76 - Ορθογώνιο"/>
          <p:cNvSpPr/>
          <p:nvPr/>
        </p:nvSpPr>
        <p:spPr>
          <a:xfrm>
            <a:off x="2643174" y="5500702"/>
            <a:ext cx="26432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Δ</a:t>
            </a:r>
            <a:r>
              <a:rPr lang="en-US" sz="2800" dirty="0" smtClean="0"/>
              <a:t>t</a:t>
            </a:r>
            <a:r>
              <a:rPr lang="el-GR" sz="2800" dirty="0" smtClean="0"/>
              <a:t>  =</a:t>
            </a:r>
            <a:r>
              <a:rPr lang="en-US" sz="2800" dirty="0" smtClean="0"/>
              <a:t>6s</a:t>
            </a:r>
            <a:r>
              <a:rPr lang="el-GR" sz="2800" baseline="-25000" dirty="0" smtClean="0"/>
              <a:t> </a:t>
            </a:r>
            <a:r>
              <a:rPr lang="el-GR" sz="2800" dirty="0" smtClean="0"/>
              <a:t> - </a:t>
            </a:r>
            <a:r>
              <a:rPr lang="en-US" sz="2800" dirty="0" smtClean="0"/>
              <a:t>2s</a:t>
            </a:r>
          </a:p>
          <a:p>
            <a:r>
              <a:rPr lang="en-US" sz="2800" dirty="0" smtClean="0"/>
              <a:t>  </a:t>
            </a:r>
            <a:endParaRPr lang="en-US" sz="2800" dirty="0"/>
          </a:p>
        </p:txBody>
      </p:sp>
      <p:sp>
        <p:nvSpPr>
          <p:cNvPr id="81" name="80 - Ορθογώνιο"/>
          <p:cNvSpPr/>
          <p:nvPr/>
        </p:nvSpPr>
        <p:spPr>
          <a:xfrm>
            <a:off x="5643570" y="5500702"/>
            <a:ext cx="17859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Δ</a:t>
            </a:r>
            <a:r>
              <a:rPr lang="en-US" sz="2800" b="1" dirty="0" smtClean="0"/>
              <a:t>t</a:t>
            </a:r>
            <a:r>
              <a:rPr lang="el-GR" sz="2800" b="1" dirty="0" smtClean="0"/>
              <a:t>  =</a:t>
            </a:r>
            <a:r>
              <a:rPr lang="en-US" sz="2800" b="1" dirty="0" smtClean="0"/>
              <a:t>  4s</a:t>
            </a:r>
          </a:p>
          <a:p>
            <a:r>
              <a:rPr lang="en-US" sz="2800" dirty="0" smtClean="0"/>
              <a:t>  </a:t>
            </a:r>
            <a:endParaRPr lang="en-US" sz="2800" dirty="0"/>
          </a:p>
        </p:txBody>
      </p:sp>
      <p:sp>
        <p:nvSpPr>
          <p:cNvPr id="80" name="79 - TextBox"/>
          <p:cNvSpPr txBox="1"/>
          <p:nvPr/>
        </p:nvSpPr>
        <p:spPr>
          <a:xfrm>
            <a:off x="1285852" y="357166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Χρονικό Διάστημα </a:t>
            </a:r>
            <a:endParaRPr lang="en-US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/>
      <p:bldP spid="78" grpId="0"/>
      <p:bldP spid="83" grpId="0"/>
      <p:bldP spid="84" grpId="0"/>
      <p:bldP spid="73" grpId="0"/>
      <p:bldP spid="77" grpId="0"/>
      <p:bldP spid="8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500174"/>
            <a:ext cx="938204" cy="1015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- TextBox"/>
          <p:cNvSpPr txBox="1"/>
          <p:nvPr/>
        </p:nvSpPr>
        <p:spPr>
          <a:xfrm>
            <a:off x="0" y="642918"/>
            <a:ext cx="8501122" cy="830997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Η θέση ενός σώματος πάνω στην ευθεία συμβολίζεται συνήθως με το γράμμα  </a:t>
            </a:r>
            <a:r>
              <a:rPr lang="en-US" sz="2400" dirty="0" smtClean="0">
                <a:solidFill>
                  <a:srgbClr val="FF0000"/>
                </a:solidFill>
              </a:rPr>
              <a:t>x</a:t>
            </a:r>
            <a:endParaRPr lang="en-US" sz="2400" dirty="0" smtClean="0"/>
          </a:p>
        </p:txBody>
      </p:sp>
      <p:sp>
        <p:nvSpPr>
          <p:cNvPr id="14" name="13 - TextBox"/>
          <p:cNvSpPr txBox="1"/>
          <p:nvPr/>
        </p:nvSpPr>
        <p:spPr>
          <a:xfrm>
            <a:off x="1643042" y="142852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Θέση  ενός σώματος</a:t>
            </a:r>
            <a:endParaRPr lang="en-US" sz="2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0" y="2643182"/>
            <a:ext cx="8929686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857224" y="314324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21 - Έλλειψη"/>
          <p:cNvSpPr/>
          <p:nvPr/>
        </p:nvSpPr>
        <p:spPr>
          <a:xfrm>
            <a:off x="4000496" y="257174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 rot="5400000">
            <a:off x="4000495" y="2643182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3929058" y="2786058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0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5" name="24 - Ευθεία γραμμή σύνδεσης"/>
          <p:cNvCxnSpPr/>
          <p:nvPr/>
        </p:nvCxnSpPr>
        <p:spPr>
          <a:xfrm rot="5400000">
            <a:off x="4357685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4286248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4714875" y="262151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4643438" y="2764392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0" name="29 - Ευθεία γραμμή σύνδεσης"/>
          <p:cNvCxnSpPr/>
          <p:nvPr/>
        </p:nvCxnSpPr>
        <p:spPr>
          <a:xfrm rot="5400000">
            <a:off x="5143503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5072066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2" name="31 - Ευθεία γραμμή σύνδεσης"/>
          <p:cNvCxnSpPr/>
          <p:nvPr/>
        </p:nvCxnSpPr>
        <p:spPr>
          <a:xfrm rot="5400000">
            <a:off x="5500693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5429256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 rot="5400000">
            <a:off x="5857883" y="262151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786446" y="2764392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 rot="5400000">
            <a:off x="6286511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1" name="40 - Ευθεία γραμμή σύνδεσης"/>
          <p:cNvCxnSpPr/>
          <p:nvPr/>
        </p:nvCxnSpPr>
        <p:spPr>
          <a:xfrm rot="5400000">
            <a:off x="6643701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6572264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3" name="42 - Ευθεία γραμμή σύνδεσης"/>
          <p:cNvCxnSpPr/>
          <p:nvPr/>
        </p:nvCxnSpPr>
        <p:spPr>
          <a:xfrm rot="5400000">
            <a:off x="7072329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7000892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5" name="44 - Ευθεία γραμμή σύνδεσης"/>
          <p:cNvCxnSpPr/>
          <p:nvPr/>
        </p:nvCxnSpPr>
        <p:spPr>
          <a:xfrm rot="5400000">
            <a:off x="7643833" y="3407334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TextBox"/>
          <p:cNvSpPr txBox="1"/>
          <p:nvPr/>
        </p:nvSpPr>
        <p:spPr>
          <a:xfrm>
            <a:off x="8429652" y="2714620"/>
            <a:ext cx="714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x(m)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47" name="46 - Ευθεία γραμμή σύνδεσης"/>
          <p:cNvCxnSpPr/>
          <p:nvPr/>
        </p:nvCxnSpPr>
        <p:spPr>
          <a:xfrm rot="5400000">
            <a:off x="7500957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7429520" y="2785264"/>
            <a:ext cx="21431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9" name="48 - Ευθεία γραμμή σύνδεσης"/>
          <p:cNvCxnSpPr/>
          <p:nvPr/>
        </p:nvCxnSpPr>
        <p:spPr>
          <a:xfrm rot="5400000">
            <a:off x="7929585" y="2621516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7858148" y="276439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3" name="52 - Ευθεία γραμμή σύνδεσης"/>
          <p:cNvCxnSpPr/>
          <p:nvPr/>
        </p:nvCxnSpPr>
        <p:spPr>
          <a:xfrm rot="5400000">
            <a:off x="929456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TextBox"/>
          <p:cNvSpPr txBox="1"/>
          <p:nvPr/>
        </p:nvSpPr>
        <p:spPr>
          <a:xfrm>
            <a:off x="785786" y="280613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-8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7" name="56 - Ευθεία γραμμή σύνδεσης"/>
          <p:cNvCxnSpPr/>
          <p:nvPr/>
        </p:nvCxnSpPr>
        <p:spPr>
          <a:xfrm rot="16200000" flipH="1">
            <a:off x="1260568" y="2617898"/>
            <a:ext cx="5056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TextBox"/>
          <p:cNvSpPr txBox="1"/>
          <p:nvPr/>
        </p:nvSpPr>
        <p:spPr>
          <a:xfrm>
            <a:off x="1071538" y="280613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-7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9" name="58 - Ευθεία γραμμή σύνδεσης"/>
          <p:cNvCxnSpPr/>
          <p:nvPr/>
        </p:nvCxnSpPr>
        <p:spPr>
          <a:xfrm rot="5400000">
            <a:off x="1571603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1428728" y="27852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-6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1" name="60 - Ευθεία γραμμή σύνδεσης"/>
          <p:cNvCxnSpPr/>
          <p:nvPr/>
        </p:nvCxnSpPr>
        <p:spPr>
          <a:xfrm rot="5400000">
            <a:off x="2000231" y="266326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1928794" y="28061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3" name="62 - Ευθεία γραμμή σύνδεσης"/>
          <p:cNvCxnSpPr/>
          <p:nvPr/>
        </p:nvCxnSpPr>
        <p:spPr>
          <a:xfrm rot="5400000">
            <a:off x="2357421" y="266326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2214546" y="280613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-4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5" name="64 - Ευθεία γραμμή σύνδεσης"/>
          <p:cNvCxnSpPr/>
          <p:nvPr/>
        </p:nvCxnSpPr>
        <p:spPr>
          <a:xfrm rot="5400000">
            <a:off x="2786049" y="266326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TextBox"/>
          <p:cNvSpPr txBox="1"/>
          <p:nvPr/>
        </p:nvSpPr>
        <p:spPr>
          <a:xfrm>
            <a:off x="2714612" y="28061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-3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8" name="67 - Ευθεία γραμμή σύνδεσης"/>
          <p:cNvCxnSpPr/>
          <p:nvPr/>
        </p:nvCxnSpPr>
        <p:spPr>
          <a:xfrm rot="5400000">
            <a:off x="3214677" y="266326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TextBox"/>
          <p:cNvSpPr txBox="1"/>
          <p:nvPr/>
        </p:nvSpPr>
        <p:spPr>
          <a:xfrm>
            <a:off x="3143240" y="28061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0" name="69 - Ευθεία γραμμή σύνδεσης"/>
          <p:cNvCxnSpPr/>
          <p:nvPr/>
        </p:nvCxnSpPr>
        <p:spPr>
          <a:xfrm rot="5400000">
            <a:off x="3643305" y="2642388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3571868" y="27852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482078">
            <a:off x="6242289" y="1597479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4" name="73 - TextBox"/>
          <p:cNvSpPr txBox="1"/>
          <p:nvPr/>
        </p:nvSpPr>
        <p:spPr>
          <a:xfrm>
            <a:off x="6572264" y="314324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5" name="74 - Ορθογώνιο"/>
          <p:cNvSpPr/>
          <p:nvPr/>
        </p:nvSpPr>
        <p:spPr>
          <a:xfrm>
            <a:off x="0" y="5072074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O </a:t>
            </a:r>
            <a:r>
              <a:rPr lang="el-GR" sz="2000" u="sng" dirty="0" smtClean="0"/>
              <a:t>αθλητής</a:t>
            </a:r>
            <a:r>
              <a:rPr lang="en-US" sz="2000" u="sng" dirty="0" smtClean="0"/>
              <a:t> </a:t>
            </a:r>
            <a:r>
              <a:rPr lang="el-GR" sz="2000" dirty="0" smtClean="0"/>
              <a:t> βρίσκετε στην </a:t>
            </a:r>
            <a:r>
              <a:rPr lang="el-GR" sz="2000" u="sng" dirty="0" smtClean="0"/>
              <a:t>θέση</a:t>
            </a:r>
            <a:r>
              <a:rPr lang="el-GR" sz="2000" dirty="0" smtClean="0"/>
              <a:t> Α:  </a:t>
            </a:r>
            <a:r>
              <a:rPr lang="en-US" sz="2000" dirty="0" smtClean="0"/>
              <a:t> 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A</a:t>
            </a:r>
            <a:r>
              <a:rPr lang="en-US" sz="2000" baseline="-25000" dirty="0" smtClean="0"/>
              <a:t> </a:t>
            </a:r>
            <a:r>
              <a:rPr lang="el-GR" sz="2000" dirty="0" smtClean="0"/>
              <a:t>  </a:t>
            </a:r>
            <a:r>
              <a:rPr lang="en-US" sz="2000" dirty="0" smtClean="0"/>
              <a:t>= -8m</a:t>
            </a:r>
            <a:endParaRPr lang="en-US" sz="2000" dirty="0"/>
          </a:p>
        </p:txBody>
      </p:sp>
      <p:sp>
        <p:nvSpPr>
          <p:cNvPr id="76" name="75 - Ορθογώνιο"/>
          <p:cNvSpPr/>
          <p:nvPr/>
        </p:nvSpPr>
        <p:spPr>
          <a:xfrm>
            <a:off x="677922" y="327398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x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 </a:t>
            </a:r>
            <a:r>
              <a:rPr lang="el-GR" dirty="0" smtClean="0"/>
              <a:t>  </a:t>
            </a:r>
            <a:r>
              <a:rPr lang="en-US" dirty="0" smtClean="0"/>
              <a:t>= -8m </a:t>
            </a:r>
            <a:endParaRPr lang="en-US" dirty="0"/>
          </a:p>
        </p:txBody>
      </p:sp>
      <p:sp>
        <p:nvSpPr>
          <p:cNvPr id="77" name="76 - Ορθογώνιο"/>
          <p:cNvSpPr/>
          <p:nvPr/>
        </p:nvSpPr>
        <p:spPr>
          <a:xfrm>
            <a:off x="0" y="5857892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Το </a:t>
            </a:r>
            <a:r>
              <a:rPr lang="en-US" sz="2000" dirty="0" smtClean="0"/>
              <a:t> </a:t>
            </a:r>
            <a:r>
              <a:rPr lang="el-GR" sz="2000" u="sng" dirty="0" smtClean="0"/>
              <a:t>ποντίκι </a:t>
            </a:r>
            <a:r>
              <a:rPr lang="el-GR" sz="2000" dirty="0" smtClean="0"/>
              <a:t>βρίσκετε στην </a:t>
            </a:r>
            <a:r>
              <a:rPr lang="el-GR" sz="2000" u="sng" dirty="0" smtClean="0"/>
              <a:t>θέση</a:t>
            </a:r>
            <a:r>
              <a:rPr lang="el-GR" sz="2000" dirty="0" smtClean="0"/>
              <a:t> Β:  </a:t>
            </a:r>
            <a:r>
              <a:rPr lang="en-US" sz="2000" dirty="0" smtClean="0"/>
              <a:t>  x</a:t>
            </a:r>
            <a:r>
              <a:rPr lang="el-GR" sz="2000" baseline="-25000" dirty="0" smtClean="0"/>
              <a:t>Β</a:t>
            </a:r>
            <a:r>
              <a:rPr lang="en-US" sz="2000" baseline="-25000" dirty="0" smtClean="0"/>
              <a:t> </a:t>
            </a:r>
            <a:r>
              <a:rPr lang="el-GR" sz="2000" dirty="0" smtClean="0"/>
              <a:t>  </a:t>
            </a:r>
            <a:r>
              <a:rPr lang="en-US" sz="2000" dirty="0" smtClean="0"/>
              <a:t>= </a:t>
            </a:r>
            <a:r>
              <a:rPr lang="el-GR" sz="2000" dirty="0" smtClean="0"/>
              <a:t>+7</a:t>
            </a:r>
            <a:r>
              <a:rPr lang="en-US" sz="2000" dirty="0" smtClean="0"/>
              <a:t>m </a:t>
            </a:r>
            <a:r>
              <a:rPr lang="el-GR" sz="2000" dirty="0" smtClean="0"/>
              <a:t> </a:t>
            </a:r>
            <a:endParaRPr lang="en-US" sz="2000" dirty="0"/>
          </a:p>
        </p:txBody>
      </p:sp>
      <p:sp>
        <p:nvSpPr>
          <p:cNvPr id="78" name="77 - Ορθογώνιο"/>
          <p:cNvSpPr/>
          <p:nvPr/>
        </p:nvSpPr>
        <p:spPr>
          <a:xfrm>
            <a:off x="6541345" y="3345420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</a:t>
            </a:r>
            <a:r>
              <a:rPr lang="el-GR" baseline="-25000" dirty="0" smtClean="0"/>
              <a:t>Β</a:t>
            </a:r>
            <a:r>
              <a:rPr lang="en-US" baseline="-25000" dirty="0" smtClean="0"/>
              <a:t> </a:t>
            </a:r>
            <a:r>
              <a:rPr lang="el-GR" dirty="0" smtClean="0"/>
              <a:t>  </a:t>
            </a:r>
            <a:r>
              <a:rPr lang="en-US" dirty="0" smtClean="0"/>
              <a:t>= </a:t>
            </a:r>
            <a:r>
              <a:rPr lang="el-GR" dirty="0" smtClean="0"/>
              <a:t>7</a:t>
            </a:r>
            <a:r>
              <a:rPr lang="en-US" dirty="0" smtClean="0"/>
              <a:t>m </a:t>
            </a:r>
            <a:endParaRPr lang="en-US" dirty="0"/>
          </a:p>
        </p:txBody>
      </p:sp>
      <p:cxnSp>
        <p:nvCxnSpPr>
          <p:cNvPr id="80" name="79 - Ευθύγραμμο βέλος σύνδεσης"/>
          <p:cNvCxnSpPr/>
          <p:nvPr/>
        </p:nvCxnSpPr>
        <p:spPr>
          <a:xfrm>
            <a:off x="4143372" y="3000372"/>
            <a:ext cx="71438" cy="6678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- Ορθογώνιο"/>
          <p:cNvSpPr/>
          <p:nvPr/>
        </p:nvSpPr>
        <p:spPr>
          <a:xfrm>
            <a:off x="3000364" y="3643314"/>
            <a:ext cx="260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σημείο αναφοράς (αρχή)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7" grpId="0"/>
      <p:bldP spid="22" grpId="0" animBg="1"/>
      <p:bldP spid="21" grpId="0"/>
      <p:bldP spid="26" grpId="0"/>
      <p:bldP spid="29" grpId="0"/>
      <p:bldP spid="31" grpId="0"/>
      <p:bldP spid="33" grpId="0"/>
      <p:bldP spid="35" grpId="0"/>
      <p:bldP spid="40" grpId="0"/>
      <p:bldP spid="42" grpId="0"/>
      <p:bldP spid="44" grpId="0"/>
      <p:bldP spid="48" grpId="0"/>
      <p:bldP spid="50" grpId="0"/>
      <p:bldP spid="56" grpId="0"/>
      <p:bldP spid="58" grpId="0"/>
      <p:bldP spid="60" grpId="0"/>
      <p:bldP spid="62" grpId="0"/>
      <p:bldP spid="64" grpId="0"/>
      <p:bldP spid="66" grpId="0"/>
      <p:bldP spid="69" grpId="0"/>
      <p:bldP spid="71" grpId="0"/>
      <p:bldP spid="74" grpId="0"/>
      <p:bldP spid="75" grpId="0"/>
      <p:bldP spid="76" grpId="0"/>
      <p:bldP spid="77" grpId="0"/>
      <p:bldP spid="78" grpId="0"/>
      <p:bldP spid="8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3677</TotalTime>
  <Words>1848</Words>
  <PresentationFormat>Προβολή στην οθόνη (4:3)</PresentationFormat>
  <Paragraphs>462</Paragraphs>
  <Slides>23</Slides>
  <Notes>6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4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ΧΡΟΝΟΣ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Διάφορα είδη κινήσεων…..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hp pc</cp:lastModifiedBy>
  <cp:revision>452</cp:revision>
  <dcterms:created xsi:type="dcterms:W3CDTF">2020-04-19T13:58:38Z</dcterms:created>
  <dcterms:modified xsi:type="dcterms:W3CDTF">2023-09-24T07:17:20Z</dcterms:modified>
</cp:coreProperties>
</file>