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5" r:id="rId2"/>
    <p:sldId id="299" r:id="rId3"/>
    <p:sldId id="300" r:id="rId4"/>
    <p:sldId id="290" r:id="rId5"/>
    <p:sldId id="326" r:id="rId6"/>
    <p:sldId id="327" r:id="rId7"/>
    <p:sldId id="328" r:id="rId8"/>
    <p:sldId id="330" r:id="rId9"/>
    <p:sldId id="298" r:id="rId10"/>
    <p:sldId id="322" r:id="rId11"/>
    <p:sldId id="329" r:id="rId12"/>
    <p:sldId id="323" r:id="rId13"/>
    <p:sldId id="331" r:id="rId14"/>
    <p:sldId id="332" r:id="rId15"/>
    <p:sldId id="337" r:id="rId16"/>
    <p:sldId id="333" r:id="rId17"/>
    <p:sldId id="334" r:id="rId18"/>
    <p:sldId id="335" r:id="rId19"/>
    <p:sldId id="336" r:id="rId20"/>
    <p:sldId id="339" r:id="rId21"/>
    <p:sldId id="340" r:id="rId22"/>
    <p:sldId id="341" r:id="rId23"/>
    <p:sldId id="342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92867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i="1" dirty="0" smtClean="0">
                <a:solidFill>
                  <a:srgbClr val="FF0000"/>
                </a:solidFill>
              </a:rPr>
              <a:t>2.1 Περιγραφή της κίνησης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42913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42913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εία γραμμή σύνδεσης"/>
          <p:cNvCxnSpPr/>
          <p:nvPr/>
        </p:nvCxnSpPr>
        <p:spPr>
          <a:xfrm>
            <a:off x="0" y="5429264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4643438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400049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>
            <a:off x="4000495" y="542926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929058" y="557214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5400000">
            <a:off x="4357685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4286248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rot="5400000">
            <a:off x="4714875" y="540759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643438" y="555047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 rot="5400000">
            <a:off x="5143503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072066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5400000">
            <a:off x="5500693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429256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 rot="5400000">
            <a:off x="5857883" y="540759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5786446" y="555047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6286511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215074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6643701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572264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 rot="5400000">
            <a:off x="7072329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7000892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5400000">
            <a:off x="7643833" y="61934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8429652" y="5500702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7500957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429520" y="5571346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7929585" y="540759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7858148" y="55504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929456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785786" y="55922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 rot="16200000" flipH="1">
            <a:off x="1260568" y="5403980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1071538" y="55922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1571603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1428728" y="55713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 rot="5400000">
            <a:off x="2000231" y="544934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1928794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 rot="5400000">
            <a:off x="2357421" y="544934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2214546" y="55922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2786049" y="544934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714612" y="55922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 rot="5400000">
            <a:off x="3214677" y="544934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143240" y="55922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3643305" y="542847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3571868" y="55713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6572264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4429124" y="6072206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2</a:t>
            </a:r>
            <a:r>
              <a:rPr lang="en-US" dirty="0" smtClean="0"/>
              <a:t>m </a:t>
            </a:r>
            <a:endParaRPr lang="en-US" dirty="0"/>
          </a:p>
        </p:txBody>
      </p:sp>
      <p:sp>
        <p:nvSpPr>
          <p:cNvPr id="52" name="51 - Ορθογώνιο"/>
          <p:cNvSpPr/>
          <p:nvPr/>
        </p:nvSpPr>
        <p:spPr>
          <a:xfrm>
            <a:off x="6541345" y="613150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7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>
            <a:off x="5214942" y="4286256"/>
            <a:ext cx="714380" cy="24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642918"/>
            <a:ext cx="850112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Η θέση ενός σώματος πάνω στην ευθεία συμβολίζεται συνήθως με το γράμμα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en-US" sz="2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643042" y="14285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Θέση  ενός σώματος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0" y="2643182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85722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264318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278605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271462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27643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2617898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28061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657226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214282" y="478632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u="sng" dirty="0" smtClean="0"/>
              <a:t>αθλητής</a:t>
            </a:r>
            <a:r>
              <a:rPr lang="en-US" sz="2000" u="sng" dirty="0" smtClean="0"/>
              <a:t> </a:t>
            </a:r>
            <a:r>
              <a:rPr lang="el-GR" sz="2000" dirty="0" smtClean="0"/>
              <a:t> βρίσκετε στην </a:t>
            </a:r>
            <a:r>
              <a:rPr lang="el-GR" sz="2000" u="sng" dirty="0" smtClean="0"/>
              <a:t>θέση</a:t>
            </a:r>
            <a:r>
              <a:rPr lang="el-GR" sz="2000" dirty="0" smtClean="0"/>
              <a:t> Α:  </a:t>
            </a:r>
            <a:r>
              <a:rPr lang="en-US" sz="2000" dirty="0" smtClean="0"/>
              <a:t>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-8m, </a:t>
            </a:r>
            <a:r>
              <a:rPr lang="el-GR" sz="2000" dirty="0" smtClean="0"/>
              <a:t>την χρονική στιγμή : 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2s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642910" y="33575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-8m 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>
            <a:off x="6541345" y="334542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7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79" name="78 - Ευθύγραμμο βέλος σύνδεσης"/>
          <p:cNvCxnSpPr/>
          <p:nvPr/>
        </p:nvCxnSpPr>
        <p:spPr>
          <a:xfrm>
            <a:off x="1785918" y="1785926"/>
            <a:ext cx="714380" cy="24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Ορθογώνιο"/>
          <p:cNvSpPr/>
          <p:nvPr/>
        </p:nvSpPr>
        <p:spPr>
          <a:xfrm>
            <a:off x="642910" y="3786190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2s </a:t>
            </a:r>
            <a:endParaRPr lang="en-US" dirty="0"/>
          </a:p>
        </p:txBody>
      </p:sp>
      <p:sp>
        <p:nvSpPr>
          <p:cNvPr id="84" name="83 - Ορθογώνιο"/>
          <p:cNvSpPr/>
          <p:nvPr/>
        </p:nvSpPr>
        <p:spPr>
          <a:xfrm>
            <a:off x="6572264" y="3786190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6s </a:t>
            </a:r>
            <a:endParaRPr lang="en-US" dirty="0"/>
          </a:p>
        </p:txBody>
      </p:sp>
      <p:sp>
        <p:nvSpPr>
          <p:cNvPr id="85" name="84 - Ορθογώνιο"/>
          <p:cNvSpPr/>
          <p:nvPr/>
        </p:nvSpPr>
        <p:spPr>
          <a:xfrm>
            <a:off x="0" y="578645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u="sng" dirty="0" smtClean="0"/>
              <a:t>αθλητής</a:t>
            </a:r>
            <a:r>
              <a:rPr lang="en-US" sz="2000" u="sng" dirty="0" smtClean="0"/>
              <a:t> </a:t>
            </a:r>
            <a:r>
              <a:rPr lang="el-GR" sz="2000" dirty="0" smtClean="0"/>
              <a:t> βρίσκετε στην </a:t>
            </a:r>
            <a:r>
              <a:rPr lang="el-GR" sz="2000" u="sng" dirty="0" smtClean="0"/>
              <a:t>θέση</a:t>
            </a:r>
            <a:r>
              <a:rPr lang="el-GR" sz="2000" dirty="0" smtClean="0"/>
              <a:t> Β:  </a:t>
            </a:r>
            <a:r>
              <a:rPr lang="en-US" sz="2000" dirty="0" smtClean="0"/>
              <a:t>  x</a:t>
            </a:r>
            <a:r>
              <a:rPr lang="el-GR" sz="2000" baseline="-25000" dirty="0" smtClean="0"/>
              <a:t>Β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</a:t>
            </a:r>
            <a:r>
              <a:rPr lang="el-GR" sz="2000" dirty="0" smtClean="0"/>
              <a:t>+7</a:t>
            </a:r>
            <a:r>
              <a:rPr lang="en-US" sz="2000" dirty="0" smtClean="0"/>
              <a:t>m, </a:t>
            </a:r>
            <a:r>
              <a:rPr lang="el-GR" sz="2000" dirty="0" smtClean="0"/>
              <a:t>την χρονική στιγμή : </a:t>
            </a:r>
            <a:r>
              <a:rPr lang="en-US" sz="2000" dirty="0" smtClean="0"/>
              <a:t> t</a:t>
            </a:r>
            <a:r>
              <a:rPr lang="el-GR" sz="2000" baseline="-25000" dirty="0" smtClean="0"/>
              <a:t>Β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</a:t>
            </a:r>
            <a:r>
              <a:rPr lang="el-GR" sz="2000" dirty="0" smtClean="0"/>
              <a:t>6</a:t>
            </a:r>
            <a:r>
              <a:rPr lang="en-US" sz="2000" dirty="0" smtClean="0"/>
              <a:t>s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83" grpId="0"/>
      <p:bldP spid="84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TextBox"/>
          <p:cNvSpPr txBox="1"/>
          <p:nvPr/>
        </p:nvSpPr>
        <p:spPr>
          <a:xfrm>
            <a:off x="1643042" y="14285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Μετατόπιση  ενός σώματος  -  Δ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0" y="2643182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264318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278605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>
            <a:off x="7643833" y="340733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8429652" y="271462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27643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2617898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28061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657226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142844" y="4286256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b="1" u="sng" dirty="0" smtClean="0"/>
              <a:t>μετατόπιση</a:t>
            </a:r>
            <a:r>
              <a:rPr lang="el-GR" sz="2000" dirty="0" smtClean="0"/>
              <a:t> (Δ</a:t>
            </a:r>
            <a:r>
              <a:rPr lang="en-US" sz="2000" dirty="0" smtClean="0"/>
              <a:t>x) </a:t>
            </a:r>
            <a:r>
              <a:rPr lang="el-GR" sz="2000" dirty="0" smtClean="0"/>
              <a:t>του αθλητή από την αρχική  θέση Α  (</a:t>
            </a:r>
            <a:r>
              <a:rPr lang="en-US" sz="2000" dirty="0" smtClean="0"/>
              <a:t>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</a:t>
            </a:r>
            <a:r>
              <a:rPr lang="el-GR" sz="2000" dirty="0" smtClean="0"/>
              <a:t>2</a:t>
            </a:r>
            <a:r>
              <a:rPr lang="en-US" sz="2000" dirty="0" smtClean="0"/>
              <a:t>m</a:t>
            </a:r>
            <a:r>
              <a:rPr lang="el-GR" sz="2000" dirty="0" smtClean="0"/>
              <a:t>)</a:t>
            </a:r>
            <a:r>
              <a:rPr lang="en-US" sz="2000" dirty="0" smtClean="0"/>
              <a:t>, </a:t>
            </a:r>
            <a:r>
              <a:rPr lang="el-GR" sz="2000" dirty="0" smtClean="0"/>
              <a:t>στην τελική  θέση Β </a:t>
            </a:r>
            <a:r>
              <a:rPr lang="en-US" sz="2000" dirty="0" smtClean="0"/>
              <a:t> (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7m), </a:t>
            </a:r>
            <a:r>
              <a:rPr lang="el-GR" sz="2000" dirty="0" smtClean="0"/>
              <a:t>θα είναι: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4429124" y="3286124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2</a:t>
            </a:r>
            <a:r>
              <a:rPr lang="en-US" dirty="0" smtClean="0"/>
              <a:t>m 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>
            <a:off x="6541345" y="334542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7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79" name="78 - Ευθύγραμμο βέλος σύνδεσης"/>
          <p:cNvCxnSpPr/>
          <p:nvPr/>
        </p:nvCxnSpPr>
        <p:spPr>
          <a:xfrm>
            <a:off x="5214942" y="1500174"/>
            <a:ext cx="714380" cy="24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285720" y="5286412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A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2643174" y="5357850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x</a:t>
            </a:r>
            <a:r>
              <a:rPr lang="el-GR" sz="2800" dirty="0" smtClean="0"/>
              <a:t>  =7</a:t>
            </a:r>
            <a:r>
              <a:rPr lang="en-US" sz="2800" dirty="0" smtClean="0"/>
              <a:t>m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-2</a:t>
            </a:r>
            <a:r>
              <a:rPr lang="en-US" sz="2800" dirty="0" smtClean="0"/>
              <a:t>m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5572132" y="5286412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x</a:t>
            </a:r>
            <a:r>
              <a:rPr lang="el-GR" sz="2800" dirty="0" smtClean="0"/>
              <a:t>  =5</a:t>
            </a:r>
            <a:r>
              <a:rPr lang="en-US" sz="2800" dirty="0" smtClean="0"/>
              <a:t>m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7358050" y="6046793"/>
            <a:ext cx="1785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x</a:t>
            </a:r>
            <a:r>
              <a:rPr lang="el-GR" sz="2800" b="1" dirty="0" smtClean="0"/>
              <a:t>  = </a:t>
            </a:r>
            <a:r>
              <a:rPr lang="en-US" sz="2800" b="1" dirty="0" smtClean="0"/>
              <a:t>5m</a:t>
            </a:r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73" grpId="0"/>
      <p:bldP spid="77" grpId="0"/>
      <p:bldP spid="80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- Ευθεία γραμμή σύνδεσης"/>
          <p:cNvCxnSpPr/>
          <p:nvPr/>
        </p:nvCxnSpPr>
        <p:spPr>
          <a:xfrm>
            <a:off x="0" y="207167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857224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20002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207167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221455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205001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219288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205001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219288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>
            <a:off x="7643833" y="283583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8429652" y="214311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221376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205001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21928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22346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204639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22346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2213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209175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209175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22346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209175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22346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209175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22346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207088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2213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6572264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285720" y="3643314"/>
            <a:ext cx="7715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b="1" u="sng" dirty="0" smtClean="0"/>
              <a:t>μετατόπιση</a:t>
            </a:r>
            <a:r>
              <a:rPr lang="el-GR" sz="2000" dirty="0" smtClean="0"/>
              <a:t> (Δ</a:t>
            </a:r>
            <a:r>
              <a:rPr lang="en-US" sz="2000" dirty="0" smtClean="0"/>
              <a:t>x) </a:t>
            </a:r>
            <a:r>
              <a:rPr lang="el-GR" sz="2000" dirty="0" smtClean="0"/>
              <a:t>της αθλήτριας από την θέση Α  (</a:t>
            </a:r>
            <a:r>
              <a:rPr lang="en-US" sz="2000" dirty="0" smtClean="0"/>
              <a:t>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</a:t>
            </a:r>
            <a:r>
              <a:rPr lang="el-GR" sz="2000" dirty="0" smtClean="0"/>
              <a:t>4</a:t>
            </a:r>
            <a:r>
              <a:rPr lang="en-US" sz="2000" dirty="0" smtClean="0"/>
              <a:t>m</a:t>
            </a:r>
            <a:r>
              <a:rPr lang="el-GR" sz="2000" dirty="0" smtClean="0"/>
              <a:t>)</a:t>
            </a:r>
            <a:r>
              <a:rPr lang="en-US" sz="2000" dirty="0" smtClean="0"/>
              <a:t>, </a:t>
            </a:r>
            <a:r>
              <a:rPr lang="el-GR" sz="2000" dirty="0" smtClean="0"/>
              <a:t>στην θέση Β </a:t>
            </a:r>
            <a:r>
              <a:rPr lang="en-US" sz="2000" dirty="0" smtClean="0"/>
              <a:t> (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 smtClean="0"/>
              <a:t>= </a:t>
            </a:r>
            <a:r>
              <a:rPr lang="el-GR" sz="2000" dirty="0" smtClean="0"/>
              <a:t>-3</a:t>
            </a:r>
            <a:r>
              <a:rPr lang="en-US" sz="2000" dirty="0" smtClean="0"/>
              <a:t>m), </a:t>
            </a:r>
            <a:r>
              <a:rPr lang="el-GR" sz="2000" dirty="0" smtClean="0"/>
              <a:t>θα είναι: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2571736" y="250030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l-GR" dirty="0" smtClean="0"/>
              <a:t>  </a:t>
            </a:r>
            <a:r>
              <a:rPr lang="en-US" dirty="0" smtClean="0"/>
              <a:t>= -</a:t>
            </a:r>
            <a:r>
              <a:rPr lang="el-GR" dirty="0" smtClean="0"/>
              <a:t>3</a:t>
            </a:r>
            <a:r>
              <a:rPr lang="en-US" dirty="0" smtClean="0"/>
              <a:t>m 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>
            <a:off x="5214942" y="2571744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Α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4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79" name="78 - Ευθύγραμμο βέλος σύνδεσης"/>
          <p:cNvCxnSpPr/>
          <p:nvPr/>
        </p:nvCxnSpPr>
        <p:spPr>
          <a:xfrm rot="10800000">
            <a:off x="4357686" y="78579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142844" y="4929198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A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2571800" y="4929222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x</a:t>
            </a:r>
            <a:r>
              <a:rPr lang="el-GR" sz="2800" dirty="0" smtClean="0"/>
              <a:t>  = -3 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  4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5286380" y="5000636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x</a:t>
            </a:r>
            <a:r>
              <a:rPr lang="el-GR" sz="2800" b="1" dirty="0" smtClean="0"/>
              <a:t>  = - 7</a:t>
            </a:r>
            <a:r>
              <a:rPr lang="en-US" sz="2800" b="1" dirty="0" smtClean="0"/>
              <a:t>m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67" name="66 - TextBox"/>
          <p:cNvSpPr txBox="1"/>
          <p:nvPr/>
        </p:nvSpPr>
        <p:spPr>
          <a:xfrm>
            <a:off x="1571604" y="21429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Μετατόπιση  ενός σώματος  -  Δ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46513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928670"/>
            <a:ext cx="46513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73" grpId="0"/>
      <p:bldP spid="77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τροχιά</a:t>
            </a:r>
            <a:endParaRPr lang="en-US" sz="3200" b="1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1530" y="2240420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714348" y="307180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24" y="300037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185653" y="95453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2658471" y="17859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027846" y="1025975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5515991" y="19383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971867" y="279978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6444685" y="36311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757421" y="4371419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5230239" y="52028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714348" y="1428736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0" y="5934670"/>
            <a:ext cx="8501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accent6">
                    <a:lumMod val="50000"/>
                  </a:schemeClr>
                </a:solidFill>
              </a:rPr>
              <a:t>Αν ενώσω με μια γραμμή, όλα τα σημεία από τα οποία πέρασε το ποντίκι….. καθώς κινείται ….η γραμμή που θα προκύψει θα είναι η τροχιά ..του ποντικιού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τροχιά</a:t>
            </a:r>
            <a:endParaRPr lang="en-US" sz="3200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214282" y="5143512"/>
            <a:ext cx="8501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 γραμμή γύρω από τον ήλιο …. Αναπαριστά την τροχιά της γης</a:t>
            </a:r>
            <a:r>
              <a:rPr lang="en-US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καθώς περιφέρεται  γύρω από τον ήλιο..</a:t>
            </a:r>
            <a:endParaRPr lang="en-US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57232"/>
            <a:ext cx="6000792" cy="35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Έλλειψη"/>
          <p:cNvSpPr/>
          <p:nvPr/>
        </p:nvSpPr>
        <p:spPr>
          <a:xfrm>
            <a:off x="4786314" y="4857736"/>
            <a:ext cx="2428892" cy="2000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85784" y="0"/>
            <a:ext cx="7643834" cy="857232"/>
          </a:xfrm>
        </p:spPr>
        <p:txBody>
          <a:bodyPr>
            <a:normAutofit/>
          </a:bodyPr>
          <a:lstStyle/>
          <a:p>
            <a:r>
              <a:rPr lang="el-GR" sz="3200" u="sng" dirty="0" smtClean="0">
                <a:solidFill>
                  <a:srgbClr val="FF0000"/>
                </a:solidFill>
              </a:rPr>
              <a:t>Διάφορα είδη κινήσεων…..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642910" y="1643050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 flipV="1">
            <a:off x="5357818" y="4786322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285720" y="6143644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εία γραμμή σύνδεσης"/>
          <p:cNvCxnSpPr>
            <a:stCxn id="4" idx="6"/>
          </p:cNvCxnSpPr>
          <p:nvPr/>
        </p:nvCxnSpPr>
        <p:spPr>
          <a:xfrm>
            <a:off x="1000100" y="1785926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Ελεύθερη σχεδίαση"/>
          <p:cNvSpPr/>
          <p:nvPr/>
        </p:nvSpPr>
        <p:spPr>
          <a:xfrm>
            <a:off x="576775" y="4874456"/>
            <a:ext cx="2759612" cy="1465384"/>
          </a:xfrm>
          <a:custGeom>
            <a:avLst/>
            <a:gdLst>
              <a:gd name="connsiteX0" fmla="*/ 0 w 2759612"/>
              <a:gd name="connsiteY0" fmla="*/ 1301261 h 1465384"/>
              <a:gd name="connsiteX1" fmla="*/ 548640 w 2759612"/>
              <a:gd name="connsiteY1" fmla="*/ 837027 h 1465384"/>
              <a:gd name="connsiteX2" fmla="*/ 1125416 w 2759612"/>
              <a:gd name="connsiteY2" fmla="*/ 1048042 h 1465384"/>
              <a:gd name="connsiteX3" fmla="*/ 1448973 w 2759612"/>
              <a:gd name="connsiteY3" fmla="*/ 1456006 h 1465384"/>
              <a:gd name="connsiteX4" fmla="*/ 1674056 w 2759612"/>
              <a:gd name="connsiteY4" fmla="*/ 991772 h 1465384"/>
              <a:gd name="connsiteX5" fmla="*/ 1364567 w 2759612"/>
              <a:gd name="connsiteY5" fmla="*/ 344658 h 1465384"/>
              <a:gd name="connsiteX6" fmla="*/ 112542 w 2759612"/>
              <a:gd name="connsiteY6" fmla="*/ 260252 h 1465384"/>
              <a:gd name="connsiteX7" fmla="*/ 1519311 w 2759612"/>
              <a:gd name="connsiteY7" fmla="*/ 35169 h 1465384"/>
              <a:gd name="connsiteX8" fmla="*/ 2602523 w 2759612"/>
              <a:gd name="connsiteY8" fmla="*/ 471267 h 1465384"/>
              <a:gd name="connsiteX9" fmla="*/ 2461847 w 2759612"/>
              <a:gd name="connsiteY9" fmla="*/ 949569 h 1465384"/>
              <a:gd name="connsiteX10" fmla="*/ 2264899 w 2759612"/>
              <a:gd name="connsiteY10" fmla="*/ 1132449 h 1465384"/>
              <a:gd name="connsiteX11" fmla="*/ 2489982 w 2759612"/>
              <a:gd name="connsiteY11" fmla="*/ 1399735 h 1465384"/>
              <a:gd name="connsiteX12" fmla="*/ 2686930 w 2759612"/>
              <a:gd name="connsiteY12" fmla="*/ 1385667 h 1465384"/>
              <a:gd name="connsiteX13" fmla="*/ 2644727 w 2759612"/>
              <a:gd name="connsiteY13" fmla="*/ 1357532 h 146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59612" h="1465384">
                <a:moveTo>
                  <a:pt x="0" y="1301261"/>
                </a:moveTo>
                <a:cubicBezTo>
                  <a:pt x="180535" y="1090245"/>
                  <a:pt x="361071" y="879230"/>
                  <a:pt x="548640" y="837027"/>
                </a:cubicBezTo>
                <a:cubicBezTo>
                  <a:pt x="736209" y="794824"/>
                  <a:pt x="975360" y="944879"/>
                  <a:pt x="1125416" y="1048042"/>
                </a:cubicBezTo>
                <a:cubicBezTo>
                  <a:pt x="1275472" y="1151205"/>
                  <a:pt x="1357533" y="1465384"/>
                  <a:pt x="1448973" y="1456006"/>
                </a:cubicBezTo>
                <a:cubicBezTo>
                  <a:pt x="1540413" y="1446628"/>
                  <a:pt x="1688124" y="1176997"/>
                  <a:pt x="1674056" y="991772"/>
                </a:cubicBezTo>
                <a:cubicBezTo>
                  <a:pt x="1659988" y="806547"/>
                  <a:pt x="1624819" y="466578"/>
                  <a:pt x="1364567" y="344658"/>
                </a:cubicBezTo>
                <a:cubicBezTo>
                  <a:pt x="1104315" y="222738"/>
                  <a:pt x="86751" y="311833"/>
                  <a:pt x="112542" y="260252"/>
                </a:cubicBezTo>
                <a:cubicBezTo>
                  <a:pt x="138333" y="208671"/>
                  <a:pt x="1104314" y="0"/>
                  <a:pt x="1519311" y="35169"/>
                </a:cubicBezTo>
                <a:cubicBezTo>
                  <a:pt x="1934308" y="70338"/>
                  <a:pt x="2445434" y="318867"/>
                  <a:pt x="2602523" y="471267"/>
                </a:cubicBezTo>
                <a:cubicBezTo>
                  <a:pt x="2759612" y="623667"/>
                  <a:pt x="2518118" y="839372"/>
                  <a:pt x="2461847" y="949569"/>
                </a:cubicBezTo>
                <a:cubicBezTo>
                  <a:pt x="2405576" y="1059766"/>
                  <a:pt x="2260210" y="1057421"/>
                  <a:pt x="2264899" y="1132449"/>
                </a:cubicBezTo>
                <a:cubicBezTo>
                  <a:pt x="2269588" y="1207477"/>
                  <a:pt x="2419644" y="1357532"/>
                  <a:pt x="2489982" y="1399735"/>
                </a:cubicBezTo>
                <a:cubicBezTo>
                  <a:pt x="2560320" y="1441938"/>
                  <a:pt x="2661139" y="1392701"/>
                  <a:pt x="2686930" y="1385667"/>
                </a:cubicBezTo>
                <a:cubicBezTo>
                  <a:pt x="2712721" y="1378633"/>
                  <a:pt x="2678724" y="1368082"/>
                  <a:pt x="2644727" y="13575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5857884" y="1142984"/>
            <a:ext cx="2857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  κόκκινη  μπάλα   κάνει   </a:t>
            </a:r>
            <a:r>
              <a:rPr lang="el-GR" u="sng" dirty="0" smtClean="0"/>
              <a:t>ευθύγραμμη   κίνηση   </a:t>
            </a:r>
            <a:r>
              <a:rPr lang="el-GR" dirty="0" smtClean="0"/>
              <a:t>γιατί   η    μπάλα   κινείται   πάνω   σε   ευθεία  γραμμή.  </a:t>
            </a:r>
          </a:p>
          <a:p>
            <a:r>
              <a:rPr lang="el-GR" dirty="0" smtClean="0"/>
              <a:t>Άρα η </a:t>
            </a:r>
            <a:r>
              <a:rPr lang="el-GR" b="1" dirty="0" smtClean="0"/>
              <a:t>τροχιά</a:t>
            </a:r>
            <a:r>
              <a:rPr lang="el-GR" dirty="0" smtClean="0"/>
              <a:t> της μπάλας είναι μια </a:t>
            </a:r>
            <a:r>
              <a:rPr lang="el-GR" b="1" dirty="0" smtClean="0"/>
              <a:t>ευθεία</a:t>
            </a:r>
            <a:r>
              <a:rPr lang="el-GR" dirty="0" smtClean="0"/>
              <a:t>. 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7286644" y="4357694"/>
            <a:ext cx="1714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  κόκκινη  μπάλα   </a:t>
            </a:r>
            <a:r>
              <a:rPr lang="el-GR" u="sng" dirty="0" smtClean="0"/>
              <a:t>κάνει  κυκλική  κίνηση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85720" y="4286256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  κόκκινη  μπάλα   κάνει καμπυλόγραμμη   κίνηση.   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7358082" y="5286388"/>
            <a:ext cx="1629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η </a:t>
            </a:r>
            <a:r>
              <a:rPr lang="el-GR" b="1" dirty="0" smtClean="0"/>
              <a:t>τροχιά</a:t>
            </a:r>
            <a:r>
              <a:rPr lang="el-GR" dirty="0" smtClean="0"/>
              <a:t> της μπάλας είναι ένας </a:t>
            </a:r>
            <a:r>
              <a:rPr lang="el-GR" b="1" dirty="0" smtClean="0"/>
              <a:t>κύκλος</a:t>
            </a:r>
            <a:r>
              <a:rPr lang="el-GR" dirty="0" smtClean="0"/>
              <a:t>. 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785786" y="6211669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η </a:t>
            </a:r>
            <a:r>
              <a:rPr lang="el-GR" b="1" dirty="0" smtClean="0"/>
              <a:t>τροχιά</a:t>
            </a:r>
            <a:r>
              <a:rPr lang="el-GR" dirty="0" smtClean="0"/>
              <a:t> της μπάλας είναι μια </a:t>
            </a:r>
            <a:r>
              <a:rPr lang="el-GR" b="1" dirty="0" smtClean="0"/>
              <a:t>καμπύλη</a:t>
            </a:r>
            <a:r>
              <a:rPr lang="el-GR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τροχιά</a:t>
            </a:r>
            <a:endParaRPr lang="en-US" sz="3200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1357290" y="2571744"/>
            <a:ext cx="7000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Τροχιά ενός σώματος που κινείται, είναι η γραμμή που ενώνει όλες τις θέσεις,  από τις οποίες περνάει το σώμα καθώς κινείται.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643206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Μήκος διαδρομής  -  Διάστημα</a:t>
            </a:r>
            <a:endParaRPr lang="en-US" sz="3200" b="1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1530" y="2240420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714348" y="307180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24" y="300037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185653" y="95453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2658471" y="17859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027846" y="1025975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5515991" y="19383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971867" y="279978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6444685" y="36311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757421" y="4371419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5230239" y="52028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714348" y="1428736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0" y="5500702"/>
            <a:ext cx="8501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 </a:t>
            </a:r>
            <a:r>
              <a:rPr lang="el-G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μήκος διαδρομής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το μήκος της τροχιάς ενός σώματος που κινείται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0" y="6143644"/>
            <a:ext cx="8501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Παράδειγμα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το μήκος της καμπύλης τροχιάς του ποντικιού είναι 7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6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1530" y="2240420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714348" y="307180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24" y="300037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185653" y="95453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2658471" y="17859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027846" y="1025975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5515991" y="19383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971867" y="279978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6444685" y="36311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813529" y="4169247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5230239" y="52028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714348" y="1428736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0" y="321468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3300"/>
                </a:solidFill>
              </a:rPr>
              <a:t>Αρχική θέση 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715008" y="485776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3300"/>
                </a:solidFill>
              </a:rPr>
              <a:t>Τελική θέση </a:t>
            </a:r>
            <a:endParaRPr lang="en-US" b="1" dirty="0">
              <a:solidFill>
                <a:srgbClr val="003300"/>
              </a:solidFill>
            </a:endParaRPr>
          </a:p>
        </p:txBody>
      </p:sp>
      <p:cxnSp>
        <p:nvCxnSpPr>
          <p:cNvPr id="21" name="20 - Ευθύγραμμο βέλος σύνδεσης"/>
          <p:cNvCxnSpPr>
            <a:stCxn id="26" idx="7"/>
            <a:endCxn id="62" idx="4"/>
          </p:cNvCxnSpPr>
          <p:nvPr/>
        </p:nvCxnSpPr>
        <p:spPr>
          <a:xfrm rot="16200000" flipH="1">
            <a:off x="2061006" y="1868026"/>
            <a:ext cx="2054401" cy="4340014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 rot="1774279">
            <a:off x="3021378" y="2482313"/>
            <a:ext cx="436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3300"/>
                </a:solidFill>
              </a:rPr>
              <a:t>Μήκος διαδρομής – διάστημα</a:t>
            </a:r>
            <a:r>
              <a:rPr lang="en-US" dirty="0" smtClean="0">
                <a:solidFill>
                  <a:srgbClr val="003300"/>
                </a:solidFill>
              </a:rPr>
              <a:t>  </a:t>
            </a:r>
            <a:r>
              <a:rPr lang="en-US" b="1" dirty="0" smtClean="0">
                <a:solidFill>
                  <a:srgbClr val="003300"/>
                </a:solidFill>
              </a:rPr>
              <a:t>s</a:t>
            </a:r>
            <a:r>
              <a:rPr lang="en-US" dirty="0" smtClean="0">
                <a:solidFill>
                  <a:srgbClr val="003300"/>
                </a:solidFill>
              </a:rPr>
              <a:t>   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5657671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Μετατόπιση</a:t>
            </a:r>
            <a:r>
              <a:rPr lang="el-GR" sz="2400" dirty="0" smtClean="0"/>
              <a:t> είναι το ευθύγραμμο τμήμα που ενώνει την αρχική με την τελική θέση του σώματος που κινείται (=κινητό).</a:t>
            </a:r>
          </a:p>
          <a:p>
            <a:r>
              <a:rPr lang="el-GR" sz="2400" dirty="0" smtClean="0"/>
              <a:t>Προσοχή ! Η μετατόπιση μπορεί να είναι και αρνητική!!!! </a:t>
            </a:r>
          </a:p>
          <a:p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1643042" y="14285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Μετατόπιση  ενός σώματος   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- TextBox"/>
          <p:cNvSpPr txBox="1"/>
          <p:nvPr/>
        </p:nvSpPr>
        <p:spPr>
          <a:xfrm rot="1774279">
            <a:off x="1806931" y="4125386"/>
            <a:ext cx="436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3300"/>
                </a:solidFill>
              </a:rPr>
              <a:t>Μετατόπιση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l-GR" b="1" dirty="0" smtClean="0">
                <a:solidFill>
                  <a:srgbClr val="003300"/>
                </a:solidFill>
              </a:rPr>
              <a:t>Δ</a:t>
            </a:r>
            <a:r>
              <a:rPr lang="en-US" b="1" dirty="0" smtClean="0">
                <a:solidFill>
                  <a:srgbClr val="003300"/>
                </a:solidFill>
              </a:rPr>
              <a:t>x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18" grpId="0"/>
      <p:bldP spid="19" grpId="0"/>
      <p:bldP spid="27" grpId="0"/>
      <p:bldP spid="27" grpId="1"/>
      <p:bldP spid="28" grpId="0"/>
      <p:bldP spid="23" grpId="0"/>
      <p:bldP spid="2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41530" y="2240420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TextBox"/>
          <p:cNvSpPr txBox="1"/>
          <p:nvPr/>
        </p:nvSpPr>
        <p:spPr>
          <a:xfrm>
            <a:off x="714348" y="307180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24" y="300037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2185653" y="95453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44 - TextBox"/>
          <p:cNvSpPr txBox="1"/>
          <p:nvPr/>
        </p:nvSpPr>
        <p:spPr>
          <a:xfrm>
            <a:off x="2658471" y="17859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027846" y="1025975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53 - TextBox"/>
          <p:cNvSpPr txBox="1"/>
          <p:nvPr/>
        </p:nvSpPr>
        <p:spPr>
          <a:xfrm>
            <a:off x="5515991" y="19383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5971867" y="2799783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56 - TextBox"/>
          <p:cNvSpPr txBox="1"/>
          <p:nvPr/>
        </p:nvSpPr>
        <p:spPr>
          <a:xfrm>
            <a:off x="6444685" y="36311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4813529" y="4169247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59 - TextBox"/>
          <p:cNvSpPr txBox="1"/>
          <p:nvPr/>
        </p:nvSpPr>
        <p:spPr>
          <a:xfrm>
            <a:off x="5230239" y="52028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714348" y="1428736"/>
            <a:ext cx="5767754" cy="3636498"/>
          </a:xfrm>
          <a:custGeom>
            <a:avLst/>
            <a:gdLst>
              <a:gd name="connsiteX0" fmla="*/ 0 w 5767754"/>
              <a:gd name="connsiteY0" fmla="*/ 1526345 h 3636498"/>
              <a:gd name="connsiteX1" fmla="*/ 1969477 w 5767754"/>
              <a:gd name="connsiteY1" fmla="*/ 189914 h 3636498"/>
              <a:gd name="connsiteX2" fmla="*/ 4881489 w 5767754"/>
              <a:gd name="connsiteY2" fmla="*/ 386861 h 3636498"/>
              <a:gd name="connsiteX3" fmla="*/ 5711483 w 5767754"/>
              <a:gd name="connsiteY3" fmla="*/ 2131255 h 3636498"/>
              <a:gd name="connsiteX4" fmla="*/ 4543864 w 5767754"/>
              <a:gd name="connsiteY4" fmla="*/ 3636498 h 3636498"/>
              <a:gd name="connsiteX5" fmla="*/ 4543864 w 5767754"/>
              <a:gd name="connsiteY5" fmla="*/ 3636498 h 36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754" h="3636498">
                <a:moveTo>
                  <a:pt x="0" y="1526345"/>
                </a:moveTo>
                <a:cubicBezTo>
                  <a:pt x="577948" y="953086"/>
                  <a:pt x="1155896" y="379828"/>
                  <a:pt x="1969477" y="189914"/>
                </a:cubicBezTo>
                <a:cubicBezTo>
                  <a:pt x="2783058" y="0"/>
                  <a:pt x="4257821" y="63304"/>
                  <a:pt x="4881489" y="386861"/>
                </a:cubicBezTo>
                <a:cubicBezTo>
                  <a:pt x="5505157" y="710418"/>
                  <a:pt x="5767754" y="1589649"/>
                  <a:pt x="5711483" y="2131255"/>
                </a:cubicBezTo>
                <a:cubicBezTo>
                  <a:pt x="5655212" y="2672861"/>
                  <a:pt x="4543864" y="3636498"/>
                  <a:pt x="4543864" y="3636498"/>
                </a:cubicBezTo>
                <a:lnTo>
                  <a:pt x="4543864" y="36364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0" y="321468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3300"/>
                </a:solidFill>
              </a:rPr>
              <a:t>Αρχική θέση 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715008" y="485776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3300"/>
                </a:solidFill>
              </a:rPr>
              <a:t>Τελική θέση </a:t>
            </a:r>
            <a:endParaRPr lang="en-US" b="1" dirty="0">
              <a:solidFill>
                <a:srgbClr val="003300"/>
              </a:solidFill>
            </a:endParaRPr>
          </a:p>
        </p:txBody>
      </p:sp>
      <p:cxnSp>
        <p:nvCxnSpPr>
          <p:cNvPr id="21" name="20 - Ευθύγραμμο βέλος σύνδεσης"/>
          <p:cNvCxnSpPr>
            <a:stCxn id="26" idx="7"/>
            <a:endCxn id="62" idx="4"/>
          </p:cNvCxnSpPr>
          <p:nvPr/>
        </p:nvCxnSpPr>
        <p:spPr>
          <a:xfrm rot="16200000" flipH="1">
            <a:off x="2061006" y="1868026"/>
            <a:ext cx="2054401" cy="4340014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 rot="1774279">
            <a:off x="1521180" y="3911072"/>
            <a:ext cx="436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3300"/>
                </a:solidFill>
              </a:rPr>
              <a:t>Μετατόπιση  </a:t>
            </a:r>
            <a:r>
              <a:rPr lang="el-GR" b="1" dirty="0" smtClean="0">
                <a:solidFill>
                  <a:srgbClr val="003300"/>
                </a:solidFill>
              </a:rPr>
              <a:t>Δ</a:t>
            </a:r>
            <a:r>
              <a:rPr lang="en-US" b="1" dirty="0" smtClean="0">
                <a:solidFill>
                  <a:srgbClr val="003300"/>
                </a:solidFill>
              </a:rPr>
              <a:t>x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0" y="5534561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 </a:t>
            </a:r>
            <a:r>
              <a:rPr lang="el-GR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μήκος διαδρομής (διάστημα) 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το μήκος όλης της τροχιάς ενός σώματος που κινείται. Το μήκος διαδρομής για το ποντίκι, είναι το μήκος της καμπύλης ΑΒΓΔΕ.</a:t>
            </a:r>
          </a:p>
          <a:p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Προσοχή!! Το διάστημα – μήκος διαδρομής είναι πάντα θετικό!!!!</a:t>
            </a:r>
          </a:p>
          <a:p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1643042" y="142852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Μήκος διαδρομής  -  Διάστημα</a:t>
            </a:r>
            <a:endParaRPr lang="en-US" sz="3200" b="1" dirty="0"/>
          </a:p>
        </p:txBody>
      </p:sp>
      <p:sp>
        <p:nvSpPr>
          <p:cNvPr id="23" name="22 - TextBox"/>
          <p:cNvSpPr txBox="1"/>
          <p:nvPr/>
        </p:nvSpPr>
        <p:spPr>
          <a:xfrm rot="1774279">
            <a:off x="3235692" y="2482312"/>
            <a:ext cx="436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3300"/>
                </a:solidFill>
              </a:rPr>
              <a:t>Μήκος διαδρομής – διάστημα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3300"/>
                </a:solidFill>
              </a:rPr>
              <a:t>s</a:t>
            </a: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54" grpId="0"/>
      <p:bldP spid="57" grpId="0"/>
      <p:bldP spid="60" grpId="0"/>
      <p:bldP spid="62" grpId="0" animBg="1"/>
      <p:bldP spid="18" grpId="0"/>
      <p:bldP spid="19" grpId="0"/>
      <p:bldP spid="27" grpId="0"/>
      <p:bldP spid="27" grpId="1"/>
      <p:bldP spid="20" grpId="0"/>
      <p:bldP spid="23" grpId="0"/>
      <p:bldP spid="2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21442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Γενικά για να βρω την θέση ενός αντικειμένου …πρέπει να χρησιμοποιήσω ένα άλλο αντικείμενο ή ένα άλλο σημείο, χώρο …</a:t>
            </a:r>
            <a:endParaRPr lang="en-US" sz="20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0" y="250030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Παράδειγμα</a:t>
            </a:r>
          </a:p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Που βρίσκεται το βιβλίο;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643042" y="428604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 αναφοράς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00636"/>
            <a:ext cx="1961492" cy="153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15 - Ευθύγραμμο βέλος σύνδεσης"/>
          <p:cNvCxnSpPr/>
          <p:nvPr/>
        </p:nvCxnSpPr>
        <p:spPr>
          <a:xfrm>
            <a:off x="5429256" y="4929198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Ορθογώνιο"/>
          <p:cNvSpPr/>
          <p:nvPr/>
        </p:nvSpPr>
        <p:spPr>
          <a:xfrm>
            <a:off x="357158" y="385762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Απάντηση</a:t>
            </a:r>
          </a:p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 βιβλίο βρίσκεται πάνω στο τραπέζι. Εδώ το τραπέζι είναι το σημείο αναφοράς …γιατί το χρησιμοποιώ για να προσδιορίσω την θέση του βιβλίου…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- Ευθεία γραμμή σύνδεσης"/>
          <p:cNvCxnSpPr/>
          <p:nvPr/>
        </p:nvCxnSpPr>
        <p:spPr>
          <a:xfrm>
            <a:off x="0" y="109241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10209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109241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123529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116385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1213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106713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12352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1255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1255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1255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428596" y="2928934"/>
            <a:ext cx="4764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Το σημείο Α  βρίσκεται στην θέση :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US" baseline="-25000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0" name="79 - TextBox"/>
          <p:cNvSpPr txBox="1"/>
          <p:nvPr/>
        </p:nvSpPr>
        <p:spPr>
          <a:xfrm>
            <a:off x="1500166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1 (λυμένη)</a:t>
            </a:r>
            <a:endParaRPr lang="en-US" sz="2400" b="1" dirty="0" smtClean="0"/>
          </a:p>
        </p:txBody>
      </p:sp>
      <p:sp>
        <p:nvSpPr>
          <p:cNvPr id="67" name="66 - TextBox"/>
          <p:cNvSpPr txBox="1"/>
          <p:nvPr/>
        </p:nvSpPr>
        <p:spPr>
          <a:xfrm>
            <a:off x="542925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Γ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700089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84 - TextBox"/>
          <p:cNvSpPr txBox="1"/>
          <p:nvPr/>
        </p:nvSpPr>
        <p:spPr>
          <a:xfrm>
            <a:off x="3857620" y="64291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Β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150016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Α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2000240"/>
            <a:ext cx="921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βρείτε την </a:t>
            </a:r>
            <a:r>
              <a:rPr lang="el-GR" b="1" u="sng" dirty="0" smtClean="0"/>
              <a:t>θέση</a:t>
            </a:r>
            <a:r>
              <a:rPr lang="el-GR" u="sng" dirty="0" smtClean="0"/>
              <a:t> </a:t>
            </a:r>
            <a:r>
              <a:rPr lang="el-GR" dirty="0" smtClean="0"/>
              <a:t>που βρίσκονται τα σημεία Α, Β, Γ και Δ   στη παραπάνω κλίμακα</a:t>
            </a:r>
          </a:p>
        </p:txBody>
      </p:sp>
      <p:sp>
        <p:nvSpPr>
          <p:cNvPr id="89" name="88 - TextBox"/>
          <p:cNvSpPr txBox="1"/>
          <p:nvPr/>
        </p:nvSpPr>
        <p:spPr>
          <a:xfrm>
            <a:off x="2143108" y="24288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</a:p>
        </p:txBody>
      </p:sp>
      <p:sp>
        <p:nvSpPr>
          <p:cNvPr id="90" name="89 - Ορθογώνιο"/>
          <p:cNvSpPr/>
          <p:nvPr/>
        </p:nvSpPr>
        <p:spPr>
          <a:xfrm>
            <a:off x="500034" y="3429000"/>
            <a:ext cx="448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Το σημείο Β  βρίσκεται στην θέση :     </a:t>
            </a:r>
            <a:r>
              <a:rPr lang="en-US" dirty="0" smtClean="0">
                <a:solidFill>
                  <a:srgbClr val="00B050"/>
                </a:solidFill>
              </a:rPr>
              <a:t>  x</a:t>
            </a:r>
            <a:r>
              <a:rPr lang="el-GR" baseline="-25000" dirty="0" smtClean="0">
                <a:solidFill>
                  <a:srgbClr val="00B050"/>
                </a:solidFill>
              </a:rPr>
              <a:t>Β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  </a:t>
            </a:r>
            <a:r>
              <a:rPr lang="en-US" dirty="0" smtClean="0">
                <a:solidFill>
                  <a:srgbClr val="00B050"/>
                </a:solidFill>
              </a:rPr>
              <a:t>= </a:t>
            </a:r>
            <a:r>
              <a:rPr lang="el-GR" dirty="0" smtClean="0">
                <a:solidFill>
                  <a:srgbClr val="00B050"/>
                </a:solidFill>
              </a:rPr>
              <a:t> 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500034" y="3929066"/>
            <a:ext cx="4620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Το σημείο Γ  βρίσκεται στην θέση :    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x</a:t>
            </a:r>
            <a:r>
              <a:rPr lang="el-GR" baseline="-25000" dirty="0" smtClean="0">
                <a:solidFill>
                  <a:srgbClr val="00B0F0"/>
                </a:solidFill>
              </a:rPr>
              <a:t>Γ</a:t>
            </a:r>
            <a:r>
              <a:rPr lang="en-US" baseline="-25000" dirty="0" smtClean="0">
                <a:solidFill>
                  <a:srgbClr val="00B0F0"/>
                </a:solidFill>
              </a:rPr>
              <a:t> </a:t>
            </a:r>
            <a:r>
              <a:rPr lang="el-GR" dirty="0" smtClean="0">
                <a:solidFill>
                  <a:srgbClr val="00B0F0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= </a:t>
            </a:r>
            <a:r>
              <a:rPr lang="el-GR" dirty="0" smtClean="0">
                <a:solidFill>
                  <a:srgbClr val="00B0F0"/>
                </a:solidFill>
              </a:rPr>
              <a:t> 4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2" name="91 - Ορθογώνιο"/>
          <p:cNvSpPr/>
          <p:nvPr/>
        </p:nvSpPr>
        <p:spPr>
          <a:xfrm>
            <a:off x="500034" y="4572008"/>
            <a:ext cx="472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Το σημείο  Δ  βρίσκεται στην θέση :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l-GR" baseline="-25000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-3m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9" grpId="0"/>
      <p:bldP spid="90" grpId="0"/>
      <p:bldP spid="91" grpId="0"/>
      <p:bldP spid="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- Ευθεία γραμμή σύνδεσης"/>
          <p:cNvCxnSpPr/>
          <p:nvPr/>
        </p:nvCxnSpPr>
        <p:spPr>
          <a:xfrm>
            <a:off x="0" y="109241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Β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10209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109241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123529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116385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1213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106713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12352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1255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1255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428596" y="384548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Α) Η </a:t>
            </a:r>
            <a:r>
              <a:rPr lang="el-GR" b="1" dirty="0" smtClean="0"/>
              <a:t>μετατόπιση</a:t>
            </a:r>
            <a:r>
              <a:rPr lang="el-GR" dirty="0" smtClean="0"/>
              <a:t>  Δ</a:t>
            </a:r>
            <a:r>
              <a:rPr lang="en-US" dirty="0" smtClean="0"/>
              <a:t>x, </a:t>
            </a:r>
            <a:r>
              <a:rPr lang="el-GR" dirty="0" smtClean="0"/>
              <a:t> της παραπάνω  μπάλας από το σημείο Β στο Ε</a:t>
            </a:r>
            <a:r>
              <a:rPr lang="en-US" dirty="0" smtClean="0"/>
              <a:t> </a:t>
            </a:r>
            <a:r>
              <a:rPr lang="el-GR" dirty="0" smtClean="0"/>
              <a:t>Θα είναι:</a:t>
            </a:r>
          </a:p>
        </p:txBody>
      </p:sp>
      <p:sp>
        <p:nvSpPr>
          <p:cNvPr id="80" name="79 - TextBox"/>
          <p:cNvSpPr txBox="1"/>
          <p:nvPr/>
        </p:nvSpPr>
        <p:spPr>
          <a:xfrm>
            <a:off x="1500166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2 (λυμένη)</a:t>
            </a:r>
            <a:endParaRPr lang="en-US" sz="2400" b="1" dirty="0" smtClean="0"/>
          </a:p>
        </p:txBody>
      </p:sp>
      <p:sp>
        <p:nvSpPr>
          <p:cNvPr id="67" name="66 - TextBox"/>
          <p:cNvSpPr txBox="1"/>
          <p:nvPr/>
        </p:nvSpPr>
        <p:spPr>
          <a:xfrm>
            <a:off x="542925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Δ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700089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84 - TextBox"/>
          <p:cNvSpPr txBox="1"/>
          <p:nvPr/>
        </p:nvSpPr>
        <p:spPr>
          <a:xfrm>
            <a:off x="3857620" y="64291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Γ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150016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Α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1714488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μπάλα ξεκίνησε από το σημείο Β (αρχική θέση ) και κατέληξε στο σημείο Ε (τελική θέση)</a:t>
            </a:r>
          </a:p>
          <a:p>
            <a:endParaRPr lang="el-GR" dirty="0" smtClean="0"/>
          </a:p>
          <a:p>
            <a:r>
              <a:rPr lang="el-GR" dirty="0" smtClean="0"/>
              <a:t>Α)Να βρείτε την </a:t>
            </a:r>
            <a:r>
              <a:rPr lang="el-GR" b="1" dirty="0" smtClean="0"/>
              <a:t>μετατόπιση</a:t>
            </a:r>
            <a:r>
              <a:rPr lang="el-GR" dirty="0" smtClean="0"/>
              <a:t>  της παραπάνω  μπάλας.</a:t>
            </a:r>
          </a:p>
          <a:p>
            <a:r>
              <a:rPr lang="el-GR" dirty="0" smtClean="0"/>
              <a:t>Β) Να βρείτε το </a:t>
            </a:r>
            <a:r>
              <a:rPr lang="el-GR" b="1" dirty="0" smtClean="0"/>
              <a:t>διάστημα (ή μήκος διαδρομής) </a:t>
            </a:r>
            <a:r>
              <a:rPr lang="el-GR" dirty="0" smtClean="0"/>
              <a:t>της παραπάνω  μπάλας.</a:t>
            </a:r>
          </a:p>
          <a:p>
            <a:endParaRPr lang="el-GR" dirty="0" smtClean="0"/>
          </a:p>
        </p:txBody>
      </p:sp>
      <p:sp>
        <p:nvSpPr>
          <p:cNvPr id="89" name="88 - TextBox"/>
          <p:cNvSpPr txBox="1"/>
          <p:nvPr/>
        </p:nvSpPr>
        <p:spPr>
          <a:xfrm>
            <a:off x="2143108" y="33454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</a:p>
        </p:txBody>
      </p:sp>
      <p:sp>
        <p:nvSpPr>
          <p:cNvPr id="55" name="54 - Ορθογώνιο"/>
          <p:cNvSpPr/>
          <p:nvPr/>
        </p:nvSpPr>
        <p:spPr>
          <a:xfrm>
            <a:off x="1357290" y="4357694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Ε</a:t>
            </a:r>
            <a:r>
              <a:rPr lang="el-GR" dirty="0" smtClean="0">
                <a:solidFill>
                  <a:srgbClr val="C0504D">
                    <a:lumMod val="50000"/>
                  </a:srgbClr>
                </a:solidFill>
              </a:rPr>
              <a:t>   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- 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Β</a:t>
            </a:r>
            <a:endParaRPr lang="en-US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714348" y="435769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</a:t>
            </a:r>
            <a:endParaRPr lang="el-GR" dirty="0"/>
          </a:p>
        </p:txBody>
      </p:sp>
      <p:sp>
        <p:nvSpPr>
          <p:cNvPr id="73" name="72 - Ορθογώνιο"/>
          <p:cNvSpPr/>
          <p:nvPr/>
        </p:nvSpPr>
        <p:spPr>
          <a:xfrm>
            <a:off x="2214546" y="4357694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=  8 –  ( - 3)</a:t>
            </a:r>
            <a:endParaRPr lang="el-GR" dirty="0"/>
          </a:p>
        </p:txBody>
      </p:sp>
      <p:sp>
        <p:nvSpPr>
          <p:cNvPr id="74" name="73 - Ορθογώνιο"/>
          <p:cNvSpPr/>
          <p:nvPr/>
        </p:nvSpPr>
        <p:spPr>
          <a:xfrm>
            <a:off x="3428992" y="4357694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=  8  + 3 </a:t>
            </a:r>
            <a:endParaRPr lang="el-GR" dirty="0"/>
          </a:p>
        </p:txBody>
      </p:sp>
      <p:sp>
        <p:nvSpPr>
          <p:cNvPr id="75" name="74 - Ορθογώνιο"/>
          <p:cNvSpPr/>
          <p:nvPr/>
        </p:nvSpPr>
        <p:spPr>
          <a:xfrm>
            <a:off x="857224" y="4929198"/>
            <a:ext cx="1265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 11 </a:t>
            </a:r>
            <a:r>
              <a:rPr lang="en-US" dirty="0" smtClean="0"/>
              <a:t>m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77" name="76 - Ορθογώνιο"/>
          <p:cNvSpPr/>
          <p:nvPr/>
        </p:nvSpPr>
        <p:spPr>
          <a:xfrm>
            <a:off x="428596" y="5500702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Β) Το </a:t>
            </a:r>
            <a:r>
              <a:rPr lang="el-GR" b="1" dirty="0" smtClean="0"/>
              <a:t>διάστημα </a:t>
            </a:r>
            <a:r>
              <a:rPr lang="en-US" b="1" dirty="0" smtClean="0"/>
              <a:t>s</a:t>
            </a:r>
            <a:r>
              <a:rPr lang="en-US" dirty="0" smtClean="0"/>
              <a:t>, </a:t>
            </a:r>
            <a:r>
              <a:rPr lang="el-GR" dirty="0" smtClean="0"/>
              <a:t> της παραπάνω  μπάλας από το σημείο Β στο Ε</a:t>
            </a:r>
            <a:r>
              <a:rPr lang="en-US" dirty="0" smtClean="0"/>
              <a:t> </a:t>
            </a:r>
            <a:r>
              <a:rPr lang="el-GR" dirty="0" smtClean="0"/>
              <a:t>Θα είναι</a:t>
            </a:r>
            <a:r>
              <a:rPr lang="en-US" dirty="0" smtClean="0"/>
              <a:t> </a:t>
            </a:r>
            <a:r>
              <a:rPr lang="el-GR" dirty="0" smtClean="0"/>
              <a:t>η απόσταση από το Ε στο Β που είναι: 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s =</a:t>
            </a:r>
            <a:r>
              <a:rPr lang="el-GR" dirty="0" smtClean="0"/>
              <a:t> 11</a:t>
            </a:r>
            <a:r>
              <a:rPr lang="en-US" dirty="0" smtClean="0"/>
              <a:t>m</a:t>
            </a:r>
            <a:endParaRPr lang="el-GR" dirty="0" smtClean="0"/>
          </a:p>
        </p:txBody>
      </p:sp>
      <p:cxnSp>
        <p:nvCxnSpPr>
          <p:cNvPr id="78" name="77 - Ευθύγραμμο βέλος σύνδεσης"/>
          <p:cNvCxnSpPr/>
          <p:nvPr/>
        </p:nvCxnSpPr>
        <p:spPr>
          <a:xfrm flipV="1">
            <a:off x="2857488" y="642918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Ορθογώνιο"/>
          <p:cNvSpPr/>
          <p:nvPr/>
        </p:nvSpPr>
        <p:spPr>
          <a:xfrm>
            <a:off x="4786314" y="357166"/>
            <a:ext cx="466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9" grpId="0"/>
      <p:bldP spid="55" grpId="0"/>
      <p:bldP spid="72" grpId="0"/>
      <p:bldP spid="73" grpId="0"/>
      <p:bldP spid="74" grpId="0"/>
      <p:bldP spid="75" grpId="0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- Ευθεία γραμμή σύνδεσης"/>
          <p:cNvCxnSpPr/>
          <p:nvPr/>
        </p:nvCxnSpPr>
        <p:spPr>
          <a:xfrm>
            <a:off x="0" y="109241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Β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10209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109241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123529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116385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1213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106713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12352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1255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1255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428596" y="384548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Α) Η </a:t>
            </a:r>
            <a:r>
              <a:rPr lang="el-GR" b="1" dirty="0" smtClean="0"/>
              <a:t>μετατόπιση</a:t>
            </a:r>
            <a:r>
              <a:rPr lang="el-GR" dirty="0" smtClean="0"/>
              <a:t>  Δ</a:t>
            </a:r>
            <a:r>
              <a:rPr lang="en-US" dirty="0" smtClean="0"/>
              <a:t>x, </a:t>
            </a:r>
            <a:r>
              <a:rPr lang="el-GR" dirty="0" smtClean="0"/>
              <a:t> της παραπάνω  μπάλας από το σημείο Ε στο Δ</a:t>
            </a:r>
            <a:r>
              <a:rPr lang="en-US" dirty="0" smtClean="0"/>
              <a:t> </a:t>
            </a:r>
            <a:r>
              <a:rPr lang="el-GR" dirty="0" smtClean="0"/>
              <a:t>Θα είναι:</a:t>
            </a:r>
          </a:p>
        </p:txBody>
      </p:sp>
      <p:sp>
        <p:nvSpPr>
          <p:cNvPr id="80" name="79 - TextBox"/>
          <p:cNvSpPr txBox="1"/>
          <p:nvPr/>
        </p:nvSpPr>
        <p:spPr>
          <a:xfrm>
            <a:off x="1500166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</a:t>
            </a:r>
            <a:r>
              <a:rPr lang="en-US" sz="2400" b="1" dirty="0" smtClean="0"/>
              <a:t>3</a:t>
            </a:r>
            <a:r>
              <a:rPr lang="el-GR" sz="2400" b="1" dirty="0" smtClean="0"/>
              <a:t> (λυμένη)</a:t>
            </a:r>
            <a:endParaRPr lang="en-US" sz="2400" b="1" dirty="0" smtClean="0"/>
          </a:p>
        </p:txBody>
      </p:sp>
      <p:sp>
        <p:nvSpPr>
          <p:cNvPr id="67" name="66 - TextBox"/>
          <p:cNvSpPr txBox="1"/>
          <p:nvPr/>
        </p:nvSpPr>
        <p:spPr>
          <a:xfrm>
            <a:off x="542925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Δ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700089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84 - TextBox"/>
          <p:cNvSpPr txBox="1"/>
          <p:nvPr/>
        </p:nvSpPr>
        <p:spPr>
          <a:xfrm>
            <a:off x="3857620" y="64291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Γ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150016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Α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1714488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μπάλα ξεκίνησε από το σημείο Ε (αρχική θέση ) και κατέληξε στο σημείο Δ (τελική θέση)</a:t>
            </a:r>
          </a:p>
          <a:p>
            <a:endParaRPr lang="el-GR" dirty="0" smtClean="0"/>
          </a:p>
          <a:p>
            <a:r>
              <a:rPr lang="el-GR" dirty="0" smtClean="0"/>
              <a:t>Α)Να βρείτε την </a:t>
            </a:r>
            <a:r>
              <a:rPr lang="el-GR" b="1" dirty="0" smtClean="0"/>
              <a:t>μετατόπιση</a:t>
            </a:r>
            <a:r>
              <a:rPr lang="el-GR" dirty="0" smtClean="0"/>
              <a:t>  της παραπάνω  μπάλας.</a:t>
            </a:r>
          </a:p>
          <a:p>
            <a:r>
              <a:rPr lang="el-GR" dirty="0" smtClean="0"/>
              <a:t>Β) Να βρείτε το </a:t>
            </a:r>
            <a:r>
              <a:rPr lang="el-GR" b="1" dirty="0" smtClean="0"/>
              <a:t>διάστημα (ή μήκος διαδρομής) </a:t>
            </a:r>
            <a:r>
              <a:rPr lang="el-GR" dirty="0" smtClean="0"/>
              <a:t>της παραπάνω  μπάλας.</a:t>
            </a:r>
          </a:p>
          <a:p>
            <a:endParaRPr lang="el-GR" dirty="0" smtClean="0"/>
          </a:p>
        </p:txBody>
      </p:sp>
      <p:sp>
        <p:nvSpPr>
          <p:cNvPr id="89" name="88 - TextBox"/>
          <p:cNvSpPr txBox="1"/>
          <p:nvPr/>
        </p:nvSpPr>
        <p:spPr>
          <a:xfrm>
            <a:off x="2143108" y="33454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</a:p>
        </p:txBody>
      </p:sp>
      <p:sp>
        <p:nvSpPr>
          <p:cNvPr id="55" name="54 - Ορθογώνιο"/>
          <p:cNvSpPr/>
          <p:nvPr/>
        </p:nvSpPr>
        <p:spPr>
          <a:xfrm>
            <a:off x="1357290" y="4357694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Δ</a:t>
            </a:r>
            <a:r>
              <a:rPr lang="el-GR" dirty="0" smtClean="0">
                <a:solidFill>
                  <a:srgbClr val="C0504D">
                    <a:lumMod val="50000"/>
                  </a:srgbClr>
                </a:solidFill>
              </a:rPr>
              <a:t>   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- 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Ε</a:t>
            </a:r>
            <a:endParaRPr lang="en-US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714348" y="435769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</a:t>
            </a:r>
            <a:endParaRPr lang="el-GR" dirty="0"/>
          </a:p>
        </p:txBody>
      </p:sp>
      <p:sp>
        <p:nvSpPr>
          <p:cNvPr id="73" name="72 - Ορθογώνιο"/>
          <p:cNvSpPr/>
          <p:nvPr/>
        </p:nvSpPr>
        <p:spPr>
          <a:xfrm>
            <a:off x="2214546" y="4357694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=  4 –  8</a:t>
            </a:r>
            <a:endParaRPr lang="el-GR" dirty="0"/>
          </a:p>
        </p:txBody>
      </p:sp>
      <p:sp>
        <p:nvSpPr>
          <p:cNvPr id="75" name="74 - Ορθογώνιο"/>
          <p:cNvSpPr/>
          <p:nvPr/>
        </p:nvSpPr>
        <p:spPr>
          <a:xfrm>
            <a:off x="857224" y="4929198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 -4 </a:t>
            </a:r>
            <a:r>
              <a:rPr lang="en-US" dirty="0" smtClean="0"/>
              <a:t>m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77" name="76 - Ορθογώνιο"/>
          <p:cNvSpPr/>
          <p:nvPr/>
        </p:nvSpPr>
        <p:spPr>
          <a:xfrm>
            <a:off x="428596" y="5500702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Β) Το </a:t>
            </a:r>
            <a:r>
              <a:rPr lang="el-GR" b="1" dirty="0" smtClean="0"/>
              <a:t>διάστημα </a:t>
            </a:r>
            <a:r>
              <a:rPr lang="en-US" b="1" dirty="0" smtClean="0"/>
              <a:t>s</a:t>
            </a:r>
            <a:r>
              <a:rPr lang="en-US" dirty="0" smtClean="0"/>
              <a:t>, </a:t>
            </a:r>
            <a:r>
              <a:rPr lang="el-GR" dirty="0" smtClean="0"/>
              <a:t> της παραπάνω  μπάλας από το σημείο Ε στο Δ</a:t>
            </a:r>
            <a:r>
              <a:rPr lang="en-US" dirty="0" smtClean="0"/>
              <a:t> </a:t>
            </a:r>
            <a:r>
              <a:rPr lang="el-GR" dirty="0" smtClean="0"/>
              <a:t>Θα είναι</a:t>
            </a:r>
            <a:r>
              <a:rPr lang="en-US" dirty="0" smtClean="0"/>
              <a:t> </a:t>
            </a:r>
            <a:r>
              <a:rPr lang="el-GR" dirty="0" smtClean="0"/>
              <a:t>η απόσταση από το Ε στο Δ που είναι: 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l-GR" dirty="0" smtClean="0"/>
              <a:t>  </a:t>
            </a:r>
            <a:r>
              <a:rPr lang="en-US" dirty="0" smtClean="0"/>
              <a:t>s =</a:t>
            </a:r>
            <a:r>
              <a:rPr lang="el-GR" dirty="0" smtClean="0"/>
              <a:t> 4</a:t>
            </a:r>
            <a:r>
              <a:rPr lang="en-US" dirty="0" smtClean="0"/>
              <a:t>m</a:t>
            </a:r>
            <a:endParaRPr lang="el-GR" dirty="0" smtClean="0"/>
          </a:p>
        </p:txBody>
      </p:sp>
      <p:cxnSp>
        <p:nvCxnSpPr>
          <p:cNvPr id="78" name="77 - Ευθύγραμμο βέλος σύνδεσης"/>
          <p:cNvCxnSpPr>
            <a:endCxn id="67" idx="0"/>
          </p:cNvCxnSpPr>
          <p:nvPr/>
        </p:nvCxnSpPr>
        <p:spPr>
          <a:xfrm rot="10800000">
            <a:off x="5572132" y="714356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6072198" y="35716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9" grpId="0"/>
      <p:bldP spid="55" grpId="0"/>
      <p:bldP spid="72" grpId="0"/>
      <p:bldP spid="73" grpId="0"/>
      <p:bldP spid="75" grpId="0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- Ευθεία γραμμή σύνδεσης"/>
          <p:cNvCxnSpPr/>
          <p:nvPr/>
        </p:nvCxnSpPr>
        <p:spPr>
          <a:xfrm>
            <a:off x="0" y="109241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Β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10209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109241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123529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121362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116385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123450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107075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1213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106713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1255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123529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1255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111249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1255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109162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12345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428596" y="384548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Α) Η </a:t>
            </a:r>
            <a:r>
              <a:rPr lang="el-GR" b="1" dirty="0" smtClean="0"/>
              <a:t>μετατόπιση</a:t>
            </a:r>
            <a:r>
              <a:rPr lang="el-GR" dirty="0" smtClean="0"/>
              <a:t>  Δ</a:t>
            </a:r>
            <a:r>
              <a:rPr lang="en-US" dirty="0" smtClean="0"/>
              <a:t>x, </a:t>
            </a:r>
            <a:r>
              <a:rPr lang="el-GR" dirty="0" smtClean="0"/>
              <a:t> της παραπάνω  μπάλας από το σημείο Β στο Α</a:t>
            </a:r>
            <a:r>
              <a:rPr lang="en-US" dirty="0" smtClean="0"/>
              <a:t> </a:t>
            </a:r>
            <a:r>
              <a:rPr lang="el-GR" dirty="0" smtClean="0"/>
              <a:t>Θα είναι:</a:t>
            </a:r>
          </a:p>
        </p:txBody>
      </p:sp>
      <p:sp>
        <p:nvSpPr>
          <p:cNvPr id="80" name="79 - TextBox"/>
          <p:cNvSpPr txBox="1"/>
          <p:nvPr/>
        </p:nvSpPr>
        <p:spPr>
          <a:xfrm>
            <a:off x="1500166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4(λυμένη)</a:t>
            </a:r>
            <a:endParaRPr lang="en-US" sz="2400" b="1" dirty="0" smtClean="0"/>
          </a:p>
        </p:txBody>
      </p:sp>
      <p:sp>
        <p:nvSpPr>
          <p:cNvPr id="67" name="66 - TextBox"/>
          <p:cNvSpPr txBox="1"/>
          <p:nvPr/>
        </p:nvSpPr>
        <p:spPr>
          <a:xfrm>
            <a:off x="542925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Δ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7000892" y="702214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84 - TextBox"/>
          <p:cNvSpPr txBox="1"/>
          <p:nvPr/>
        </p:nvSpPr>
        <p:spPr>
          <a:xfrm>
            <a:off x="3857620" y="64291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Γ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6" name="85 - TextBox"/>
          <p:cNvSpPr txBox="1"/>
          <p:nvPr/>
        </p:nvSpPr>
        <p:spPr>
          <a:xfrm>
            <a:off x="1500166" y="714356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Α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1714488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μπάλα ξεκίνησε από το σημείο Β (αρχική θέση ), πέρασε από το σημείο Γ  και κατέληξε στο σημείο Α (τελική θέση)</a:t>
            </a:r>
          </a:p>
          <a:p>
            <a:endParaRPr lang="el-GR" dirty="0" smtClean="0"/>
          </a:p>
          <a:p>
            <a:r>
              <a:rPr lang="el-GR" dirty="0" smtClean="0"/>
              <a:t>Α)Να βρείτε την </a:t>
            </a:r>
            <a:r>
              <a:rPr lang="el-GR" b="1" dirty="0" smtClean="0"/>
              <a:t>μετατόπιση</a:t>
            </a:r>
            <a:r>
              <a:rPr lang="el-GR" dirty="0" smtClean="0"/>
              <a:t>  της παραπάνω  μπάλας.</a:t>
            </a:r>
          </a:p>
          <a:p>
            <a:r>
              <a:rPr lang="el-GR" dirty="0" smtClean="0"/>
              <a:t>Β) Να βρείτε το </a:t>
            </a:r>
            <a:r>
              <a:rPr lang="el-GR" b="1" dirty="0" smtClean="0"/>
              <a:t>διάστημα (ή μήκος διαδρομής) </a:t>
            </a:r>
            <a:r>
              <a:rPr lang="el-GR" dirty="0" smtClean="0"/>
              <a:t>της παραπάνω  μπάλας.</a:t>
            </a:r>
          </a:p>
          <a:p>
            <a:endParaRPr lang="el-GR" dirty="0" smtClean="0"/>
          </a:p>
        </p:txBody>
      </p:sp>
      <p:sp>
        <p:nvSpPr>
          <p:cNvPr id="89" name="88 - TextBox"/>
          <p:cNvSpPr txBox="1"/>
          <p:nvPr/>
        </p:nvSpPr>
        <p:spPr>
          <a:xfrm>
            <a:off x="2143108" y="33454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</a:p>
        </p:txBody>
      </p:sp>
      <p:sp>
        <p:nvSpPr>
          <p:cNvPr id="55" name="54 - Ορθογώνιο"/>
          <p:cNvSpPr/>
          <p:nvPr/>
        </p:nvSpPr>
        <p:spPr>
          <a:xfrm>
            <a:off x="1357290" y="4357694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Α</a:t>
            </a:r>
            <a:r>
              <a:rPr lang="el-GR" dirty="0" smtClean="0">
                <a:solidFill>
                  <a:srgbClr val="C0504D">
                    <a:lumMod val="50000"/>
                  </a:srgbClr>
                </a:solidFill>
              </a:rPr>
              <a:t>   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- x</a:t>
            </a:r>
            <a:r>
              <a:rPr lang="el-GR" baseline="-25000" dirty="0" smtClean="0">
                <a:solidFill>
                  <a:srgbClr val="C0504D">
                    <a:lumMod val="50000"/>
                  </a:srgbClr>
                </a:solidFill>
              </a:rPr>
              <a:t>Β</a:t>
            </a:r>
            <a:endParaRPr lang="en-US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714348" y="435769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</a:t>
            </a:r>
            <a:endParaRPr lang="el-GR" dirty="0"/>
          </a:p>
        </p:txBody>
      </p:sp>
      <p:sp>
        <p:nvSpPr>
          <p:cNvPr id="73" name="72 - Ορθογώνιο"/>
          <p:cNvSpPr/>
          <p:nvPr/>
        </p:nvSpPr>
        <p:spPr>
          <a:xfrm>
            <a:off x="2214546" y="4357694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= - 6 – (- 3)</a:t>
            </a:r>
            <a:endParaRPr lang="el-GR" dirty="0"/>
          </a:p>
        </p:txBody>
      </p:sp>
      <p:sp>
        <p:nvSpPr>
          <p:cNvPr id="75" name="74 - Ορθογώνιο"/>
          <p:cNvSpPr/>
          <p:nvPr/>
        </p:nvSpPr>
        <p:spPr>
          <a:xfrm>
            <a:off x="857224" y="4929198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Δ</a:t>
            </a:r>
            <a:r>
              <a:rPr lang="en-US" dirty="0" smtClean="0"/>
              <a:t>x</a:t>
            </a:r>
            <a:r>
              <a:rPr lang="el-GR" dirty="0" smtClean="0"/>
              <a:t> =  -3 </a:t>
            </a:r>
            <a:r>
              <a:rPr lang="en-US" dirty="0" smtClean="0"/>
              <a:t>m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77" name="76 - Ορθογώνιο"/>
          <p:cNvSpPr/>
          <p:nvPr/>
        </p:nvSpPr>
        <p:spPr>
          <a:xfrm>
            <a:off x="142844" y="5500702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Β) Το </a:t>
            </a:r>
            <a:r>
              <a:rPr lang="el-GR" b="1" dirty="0" smtClean="0"/>
              <a:t>διάστημα </a:t>
            </a:r>
            <a:r>
              <a:rPr lang="en-US" b="1" dirty="0" smtClean="0"/>
              <a:t>s</a:t>
            </a:r>
            <a:r>
              <a:rPr lang="en-US" dirty="0" smtClean="0"/>
              <a:t>, </a:t>
            </a:r>
            <a:r>
              <a:rPr lang="el-GR" dirty="0" smtClean="0"/>
              <a:t> της παραπάνω  μπάλας θα είναι ίσο με το μήκος της τροχιάς</a:t>
            </a:r>
            <a:r>
              <a:rPr lang="en-US" dirty="0" smtClean="0"/>
              <a:t>,</a:t>
            </a:r>
            <a:r>
              <a:rPr lang="el-GR" dirty="0" smtClean="0"/>
              <a:t> που έκανε η μπάλα από το σημείο Β στο σημείο Γ </a:t>
            </a:r>
            <a:r>
              <a:rPr lang="en-US" dirty="0" smtClean="0"/>
              <a:t> (</a:t>
            </a:r>
            <a:r>
              <a:rPr lang="el-GR" dirty="0" smtClean="0"/>
              <a:t>ΒΓ) και από το σημείο Γ στο σημείο Α   (ΓΑ).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l-GR" dirty="0" smtClean="0"/>
              <a:t>  </a:t>
            </a:r>
            <a:r>
              <a:rPr lang="en-US" dirty="0" smtClean="0"/>
              <a:t>s =</a:t>
            </a:r>
            <a:r>
              <a:rPr lang="el-GR" dirty="0" smtClean="0"/>
              <a:t> ΒΓ  + ΓΑ  = 3 +6  =   9</a:t>
            </a:r>
            <a:r>
              <a:rPr lang="en-US" dirty="0" smtClean="0"/>
              <a:t>m</a:t>
            </a:r>
            <a:endParaRPr lang="el-GR" dirty="0" smtClean="0"/>
          </a:p>
        </p:txBody>
      </p:sp>
      <p:cxnSp>
        <p:nvCxnSpPr>
          <p:cNvPr id="78" name="77 - Ευθύγραμμο βέλος σύνδεσης"/>
          <p:cNvCxnSpPr>
            <a:stCxn id="17" idx="0"/>
          </p:cNvCxnSpPr>
          <p:nvPr/>
        </p:nvCxnSpPr>
        <p:spPr>
          <a:xfrm rot="16200000" flipH="1" flipV="1">
            <a:off x="2244194" y="101062"/>
            <a:ext cx="1214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1857356" y="28572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Δ</a:t>
            </a:r>
            <a:r>
              <a:rPr lang="en-US" dirty="0" smtClean="0">
                <a:solidFill>
                  <a:srgbClr val="00B0F0"/>
                </a:solidFill>
              </a:rPr>
              <a:t>x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3714744" y="4357694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=  -6  + 3 </a:t>
            </a:r>
            <a:endParaRPr lang="el-GR" dirty="0"/>
          </a:p>
        </p:txBody>
      </p:sp>
      <p:sp>
        <p:nvSpPr>
          <p:cNvPr id="91" name="90 - Ελεύθερη σχεδίαση"/>
          <p:cNvSpPr/>
          <p:nvPr/>
        </p:nvSpPr>
        <p:spPr>
          <a:xfrm>
            <a:off x="1652155" y="892852"/>
            <a:ext cx="2303661" cy="146853"/>
          </a:xfrm>
          <a:custGeom>
            <a:avLst/>
            <a:gdLst>
              <a:gd name="connsiteX0" fmla="*/ 1267690 w 2303661"/>
              <a:gd name="connsiteY0" fmla="*/ 104675 h 146853"/>
              <a:gd name="connsiteX1" fmla="*/ 1402772 w 2303661"/>
              <a:gd name="connsiteY1" fmla="*/ 115066 h 146853"/>
              <a:gd name="connsiteX2" fmla="*/ 1745672 w 2303661"/>
              <a:gd name="connsiteY2" fmla="*/ 104675 h 146853"/>
              <a:gd name="connsiteX3" fmla="*/ 1922318 w 2303661"/>
              <a:gd name="connsiteY3" fmla="*/ 83893 h 146853"/>
              <a:gd name="connsiteX4" fmla="*/ 2119745 w 2303661"/>
              <a:gd name="connsiteY4" fmla="*/ 52721 h 146853"/>
              <a:gd name="connsiteX5" fmla="*/ 2234045 w 2303661"/>
              <a:gd name="connsiteY5" fmla="*/ 21548 h 146853"/>
              <a:gd name="connsiteX6" fmla="*/ 2286000 w 2303661"/>
              <a:gd name="connsiteY6" fmla="*/ 11157 h 146853"/>
              <a:gd name="connsiteX7" fmla="*/ 987136 w 2303661"/>
              <a:gd name="connsiteY7" fmla="*/ 21548 h 146853"/>
              <a:gd name="connsiteX8" fmla="*/ 706581 w 2303661"/>
              <a:gd name="connsiteY8" fmla="*/ 11157 h 146853"/>
              <a:gd name="connsiteX9" fmla="*/ 550718 w 2303661"/>
              <a:gd name="connsiteY9" fmla="*/ 766 h 146853"/>
              <a:gd name="connsiteX10" fmla="*/ 0 w 2303661"/>
              <a:gd name="connsiteY10" fmla="*/ 21548 h 14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3661" h="146853">
                <a:moveTo>
                  <a:pt x="1267690" y="104675"/>
                </a:moveTo>
                <a:cubicBezTo>
                  <a:pt x="1330956" y="146853"/>
                  <a:pt x="1277711" y="120883"/>
                  <a:pt x="1402772" y="115066"/>
                </a:cubicBezTo>
                <a:cubicBezTo>
                  <a:pt x="1517001" y="109753"/>
                  <a:pt x="1631372" y="108139"/>
                  <a:pt x="1745672" y="104675"/>
                </a:cubicBezTo>
                <a:lnTo>
                  <a:pt x="1922318" y="83893"/>
                </a:lnTo>
                <a:cubicBezTo>
                  <a:pt x="2056956" y="69468"/>
                  <a:pt x="2005555" y="83864"/>
                  <a:pt x="2119745" y="52721"/>
                </a:cubicBezTo>
                <a:cubicBezTo>
                  <a:pt x="2245697" y="18370"/>
                  <a:pt x="1963800" y="83913"/>
                  <a:pt x="2234045" y="21548"/>
                </a:cubicBezTo>
                <a:cubicBezTo>
                  <a:pt x="2251254" y="17577"/>
                  <a:pt x="2303661" y="11157"/>
                  <a:pt x="2286000" y="11157"/>
                </a:cubicBezTo>
                <a:lnTo>
                  <a:pt x="987136" y="21548"/>
                </a:lnTo>
                <a:lnTo>
                  <a:pt x="706581" y="11157"/>
                </a:lnTo>
                <a:cubicBezTo>
                  <a:pt x="654570" y="8680"/>
                  <a:pt x="602782" y="0"/>
                  <a:pt x="550718" y="766"/>
                </a:cubicBezTo>
                <a:cubicBezTo>
                  <a:pt x="367035" y="3467"/>
                  <a:pt x="0" y="21548"/>
                  <a:pt x="0" y="21548"/>
                </a:cubicBezTo>
              </a:path>
            </a:pathLst>
          </a:cu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2" name="91 - Ορθογώνιο"/>
          <p:cNvSpPr/>
          <p:nvPr/>
        </p:nvSpPr>
        <p:spPr>
          <a:xfrm>
            <a:off x="3071802" y="571480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9" grpId="0"/>
      <p:bldP spid="55" grpId="0"/>
      <p:bldP spid="72" grpId="0"/>
      <p:bldP spid="73" grpId="0"/>
      <p:bldP spid="75" grpId="0"/>
      <p:bldP spid="77" grpId="0"/>
      <p:bldP spid="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6170853" y="438356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0" y="1214422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Παράδειγμα</a:t>
            </a:r>
          </a:p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Που βρίσκεται το ποντίκι;</a:t>
            </a:r>
          </a:p>
          <a:p>
            <a:endParaRPr lang="el-GR" sz="2400" b="1" dirty="0" smtClean="0">
              <a:solidFill>
                <a:srgbClr val="7030A0"/>
              </a:solidFill>
            </a:endParaRPr>
          </a:p>
          <a:p>
            <a:r>
              <a:rPr lang="el-GR" sz="2400" b="1" dirty="0" smtClean="0">
                <a:solidFill>
                  <a:srgbClr val="7030A0"/>
                </a:solidFill>
              </a:rPr>
              <a:t>Απάντηση</a:t>
            </a:r>
          </a:p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 ποντίκι βρίσκεται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7m,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δεξιά από το σημείο μηδέν . Εδώ το σημείο μηδέν είναι το σημείο αναφοράς …γιατί το χρησιμοποιώ για να προσδιορίσω την θέση του ποντικιού…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28662" y="50004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 αναφοράς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00232" y="471488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>
            <a:off x="-71470" y="5286388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6500826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3929026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5400000">
            <a:off x="3929025" y="5286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857588" y="5429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5400000">
            <a:off x="4286215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4214778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5400000">
            <a:off x="4643405" y="526472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571968" y="540759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5072033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000596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5429223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5357786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5786413" y="526472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14976" y="540759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6215041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143604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9" name="28 - Ευθεία γραμμή σύνδεσης"/>
          <p:cNvCxnSpPr/>
          <p:nvPr/>
        </p:nvCxnSpPr>
        <p:spPr>
          <a:xfrm rot="5400000">
            <a:off x="6572231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6500794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>
            <a:off x="7000859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6929422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 rot="5400000">
            <a:off x="7572363" y="60505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8358182" y="5357826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34 - Ευθεία γραμμή σύνδεσης"/>
          <p:cNvCxnSpPr/>
          <p:nvPr/>
        </p:nvCxnSpPr>
        <p:spPr>
          <a:xfrm rot="5400000">
            <a:off x="7429487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7358050" y="5428470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 rot="5400000">
            <a:off x="7858115" y="526472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7786678" y="54075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 rot="5400000">
            <a:off x="857986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714316" y="54493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16200000" flipH="1">
            <a:off x="1189098" y="5261104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000068" y="54493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1500133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357258" y="54284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>
            <a:off x="1928761" y="530646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1857324" y="54493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2285951" y="530646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2143076" y="54493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2714579" y="530646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2643142" y="54493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>
            <a:off x="3286083" y="607141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3143207" y="530646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3071770" y="54493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4" name="53 - Ευθεία γραμμή σύνδεσης"/>
          <p:cNvCxnSpPr/>
          <p:nvPr/>
        </p:nvCxnSpPr>
        <p:spPr>
          <a:xfrm rot="5400000">
            <a:off x="3571835" y="528559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3500398" y="54284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1000100" y="4357694"/>
            <a:ext cx="2712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σημείο αναφοράς (μηδέν)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5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3" grpId="0"/>
      <p:bldP spid="55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4143380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γράμμα Δ, μπροστά από τα σύμβολα ….σημαίνει μεταβολή  του …μεγέθους…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571868" y="185736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429388" y="20002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t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357158" y="8572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x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785786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u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4071934" y="585789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</a:t>
            </a:r>
            <a:r>
              <a:rPr lang="el-GR" sz="2400" dirty="0" smtClean="0"/>
              <a:t>εξηγώ…. παρακάτω..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214422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  </a:t>
            </a:r>
            <a:r>
              <a:rPr lang="en-US" sz="2400" dirty="0" smtClean="0"/>
              <a:t> </a:t>
            </a:r>
            <a:r>
              <a:rPr lang="el-GR" sz="2400" dirty="0" smtClean="0"/>
              <a:t>= χρονική στιγμή </a:t>
            </a:r>
            <a:r>
              <a:rPr lang="el-GR" sz="2000" dirty="0" smtClean="0"/>
              <a:t>(η χρονική στιγμή είναι αυτό που δείχνει κάθε φορά το ρολόι)</a:t>
            </a:r>
            <a:endParaRPr lang="en-US" sz="20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642878" y="228599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τελική  χρονική στιγμή   ή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/>
              <a:t>= τελική  χρονική στιγμή </a:t>
            </a:r>
            <a:endParaRPr lang="en-US" sz="24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0" y="335756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χρονική στιγμή   ή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χρονική στιγμή 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4572008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642911" y="5786454"/>
            <a:ext cx="8501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t  = </a:t>
            </a:r>
            <a:r>
              <a:rPr lang="el-GR" sz="2400" dirty="0" smtClean="0"/>
              <a:t>η μεταβολή του χρόνου, δηλαδή το χρονικό διάστημα από την χρονική στιγμή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   </a:t>
            </a:r>
            <a:r>
              <a:rPr lang="el-GR" sz="2400" dirty="0" smtClean="0"/>
              <a:t>(</a:t>
            </a:r>
            <a:r>
              <a:rPr lang="el-GR" sz="2400" baseline="-25000" dirty="0" smtClean="0"/>
              <a:t> </a:t>
            </a:r>
            <a:r>
              <a:rPr lang="en-US" sz="2400" dirty="0" smtClean="0"/>
              <a:t>t</a:t>
            </a:r>
            <a:r>
              <a:rPr lang="el-GR" sz="2400" baseline="-25000" dirty="0" err="1" smtClean="0"/>
              <a:t>αρχ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)    έως  την στιγμή</a:t>
            </a:r>
            <a:r>
              <a:rPr lang="en-US" sz="2400" dirty="0" smtClean="0"/>
              <a:t> </a:t>
            </a:r>
            <a:r>
              <a:rPr lang="el-GR" sz="2400" dirty="0" smtClean="0"/>
              <a:t>  </a:t>
            </a:r>
            <a:r>
              <a:rPr lang="en-US" sz="2400" dirty="0" smtClean="0"/>
              <a:t>t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  (</a:t>
            </a:r>
            <a:r>
              <a:rPr lang="en-US" sz="2400" dirty="0" smtClean="0"/>
              <a:t>t</a:t>
            </a:r>
            <a:r>
              <a:rPr lang="el-GR" sz="2400" baseline="-25000" dirty="0" err="1" smtClean="0"/>
              <a:t>τελ</a:t>
            </a:r>
            <a:r>
              <a:rPr lang="el-GR" sz="2400" dirty="0" smtClean="0"/>
              <a:t>  )   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285852" y="35716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Χρονικό Διάστημα 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392877" y="5250669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ΧΡΟΝΟΣ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286116" y="1000108"/>
            <a:ext cx="192882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ΧΡΟΝΟΣ</a:t>
            </a:r>
            <a:endParaRPr lang="en-US" sz="2400" dirty="0" smtClean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1357290" y="1500174"/>
            <a:ext cx="2071702" cy="1714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0" y="3286124"/>
            <a:ext cx="3205186" cy="20621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χρονική στιγμή 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l-GR" sz="2400" dirty="0" smtClean="0"/>
              <a:t>(η χρονική στιγμή είναι αυτό που δείχνει κάθε φορά το ρολόι)</a:t>
            </a:r>
            <a:endParaRPr lang="en-US" sz="2400" dirty="0" smtClean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5000628" y="1571612"/>
            <a:ext cx="2214578" cy="1714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5357818" y="3286124"/>
            <a:ext cx="3786214" cy="25545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χρονική μεταβολή ή χρονικό διάστημα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Δ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(είναι ο χρόνος που πέρασε …μεταξύ δύο χρονικών στιγμών)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857232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0" y="3857628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Στην παραπάνω εικόνα, η  μεταβολή του χρόνου Δ</a:t>
            </a:r>
            <a:r>
              <a:rPr lang="en-US" sz="2000" dirty="0" smtClean="0"/>
              <a:t>t </a:t>
            </a:r>
            <a:r>
              <a:rPr lang="el-GR" sz="2000" dirty="0" smtClean="0"/>
              <a:t>, δηλαδή το χρονικό διάστημα από την χρονική στιγμή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(</a:t>
            </a:r>
            <a:r>
              <a:rPr lang="el-GR" sz="2000" baseline="-25000" dirty="0" smtClean="0"/>
              <a:t> </a:t>
            </a:r>
            <a:r>
              <a:rPr lang="en-US" sz="2000" dirty="0" smtClean="0"/>
              <a:t>t</a:t>
            </a:r>
            <a:r>
              <a:rPr lang="el-GR" sz="2000" baseline="-25000" dirty="0" err="1" smtClean="0"/>
              <a:t>αρχ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)    έως  την στιγμή</a:t>
            </a:r>
            <a:r>
              <a:rPr lang="en-US" sz="2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t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 (</a:t>
            </a:r>
            <a:r>
              <a:rPr lang="en-US" sz="2000" dirty="0" smtClean="0"/>
              <a:t>t</a:t>
            </a:r>
            <a:r>
              <a:rPr lang="el-GR" sz="2000" baseline="-25000" dirty="0" err="1" smtClean="0"/>
              <a:t>τελ</a:t>
            </a:r>
            <a:r>
              <a:rPr lang="el-GR" sz="2000" dirty="0" smtClean="0"/>
              <a:t>  )  θα είναι : 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2500298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0716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000232" y="285749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l-GR" b="1" dirty="0" smtClean="0">
                <a:solidFill>
                  <a:srgbClr val="FF0000"/>
                </a:solidFill>
              </a:rPr>
              <a:t> = 2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7286644" y="292893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8s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8596" y="5214950"/>
            <a:ext cx="8501122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            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r>
              <a:rPr lang="en-US" sz="2400" dirty="0" smtClean="0">
                <a:solidFill>
                  <a:srgbClr val="FF0000"/>
                </a:solidFill>
              </a:rPr>
              <a:t>t = 8s   -2s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  =  6s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571604" y="14285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Χρονικό Διάστημα 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εία γραμμή σύνδεσης"/>
          <p:cNvCxnSpPr/>
          <p:nvPr/>
        </p:nvCxnSpPr>
        <p:spPr>
          <a:xfrm>
            <a:off x="0" y="2643182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85722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264318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278605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429652" y="271462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27643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2617898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28061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657226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142844" y="428625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To </a:t>
            </a:r>
            <a:r>
              <a:rPr lang="el-GR" sz="2000" dirty="0" smtClean="0"/>
              <a:t>χρονικό διάστημα (Δ</a:t>
            </a:r>
            <a:r>
              <a:rPr lang="en-US" sz="2000" dirty="0" smtClean="0"/>
              <a:t>t) </a:t>
            </a:r>
            <a:r>
              <a:rPr lang="el-GR" sz="2000" dirty="0" smtClean="0"/>
              <a:t>του αθλητή από την θέση Α  (</a:t>
            </a:r>
            <a:r>
              <a:rPr lang="en-US" sz="2000" dirty="0" smtClean="0"/>
              <a:t> 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2s</a:t>
            </a:r>
            <a:r>
              <a:rPr lang="el-GR" sz="2000" dirty="0" smtClean="0"/>
              <a:t>)</a:t>
            </a:r>
            <a:r>
              <a:rPr lang="en-US" sz="2000" dirty="0" smtClean="0"/>
              <a:t>, </a:t>
            </a:r>
            <a:r>
              <a:rPr lang="el-GR" sz="2000" dirty="0" smtClean="0"/>
              <a:t>στην θέση Β 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6s), </a:t>
            </a:r>
            <a:r>
              <a:rPr lang="el-GR" sz="2000" dirty="0" smtClean="0"/>
              <a:t>θα είναι: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642910" y="33575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-8m 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>
            <a:off x="6541345" y="334542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7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79" name="78 - Ευθύγραμμο βέλος σύνδεσης"/>
          <p:cNvCxnSpPr/>
          <p:nvPr/>
        </p:nvCxnSpPr>
        <p:spPr>
          <a:xfrm>
            <a:off x="1785918" y="1785926"/>
            <a:ext cx="714380" cy="24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Ορθογώνιο"/>
          <p:cNvSpPr/>
          <p:nvPr/>
        </p:nvSpPr>
        <p:spPr>
          <a:xfrm>
            <a:off x="642910" y="3786190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2s </a:t>
            </a:r>
            <a:endParaRPr lang="en-US" dirty="0"/>
          </a:p>
        </p:txBody>
      </p:sp>
      <p:sp>
        <p:nvSpPr>
          <p:cNvPr id="84" name="83 - Ορθογώνιο"/>
          <p:cNvSpPr/>
          <p:nvPr/>
        </p:nvSpPr>
        <p:spPr>
          <a:xfrm>
            <a:off x="6572264" y="3786190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6s 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214282" y="5500702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t</a:t>
            </a:r>
            <a:r>
              <a:rPr lang="el-GR" sz="2800" dirty="0" smtClean="0"/>
              <a:t>  =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B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A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2643174" y="5500702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Δ</a:t>
            </a:r>
            <a:r>
              <a:rPr lang="en-US" sz="2800" dirty="0" smtClean="0"/>
              <a:t>t</a:t>
            </a:r>
            <a:r>
              <a:rPr lang="el-GR" sz="2800" dirty="0" smtClean="0"/>
              <a:t>  =</a:t>
            </a:r>
            <a:r>
              <a:rPr lang="en-US" sz="2800" dirty="0" smtClean="0"/>
              <a:t>6s</a:t>
            </a:r>
            <a:r>
              <a:rPr lang="el-GR" sz="2800" baseline="-25000" dirty="0" smtClean="0"/>
              <a:t> </a:t>
            </a:r>
            <a:r>
              <a:rPr lang="el-GR" sz="2800" dirty="0" smtClean="0"/>
              <a:t> - </a:t>
            </a:r>
            <a:r>
              <a:rPr lang="en-US" sz="2800" dirty="0" smtClean="0"/>
              <a:t>2s</a:t>
            </a:r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5643570" y="5500702"/>
            <a:ext cx="1785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r>
              <a:rPr lang="el-GR" sz="2800" b="1" dirty="0" smtClean="0"/>
              <a:t>  =</a:t>
            </a:r>
            <a:r>
              <a:rPr lang="en-US" sz="2800" b="1" dirty="0" smtClean="0"/>
              <a:t>  4s</a:t>
            </a:r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80" name="79 - TextBox"/>
          <p:cNvSpPr txBox="1"/>
          <p:nvPr/>
        </p:nvSpPr>
        <p:spPr>
          <a:xfrm>
            <a:off x="1285852" y="35716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Χρονικό Διάστημα 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83" grpId="0"/>
      <p:bldP spid="84" grpId="0"/>
      <p:bldP spid="73" grpId="0"/>
      <p:bldP spid="77" grpId="0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642918"/>
            <a:ext cx="850112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Η θέση ενός σώματος πάνω στην ευθεία συμβολίζεται συνήθως με το γράμμα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en-US" sz="2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643042" y="14285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Θέση  ενός σώματος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0" y="2643182"/>
            <a:ext cx="892968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85722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Έλλειψη"/>
          <p:cNvSpPr/>
          <p:nvPr/>
        </p:nvSpPr>
        <p:spPr>
          <a:xfrm>
            <a:off x="400049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 rot="5400000">
            <a:off x="4000495" y="2643182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929058" y="2786058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435768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71487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4643438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5400000">
            <a:off x="51435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07206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550069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429256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5857883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786446" y="2764392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>
            <a:off x="628651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rot="5400000">
            <a:off x="6643701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572264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 rot="5400000">
            <a:off x="7072329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7000892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>
            <a:off x="7643833" y="340733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8429652" y="271462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x(m)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7500957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429520" y="2785264"/>
            <a:ext cx="214314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>
            <a:off x="7929585" y="262151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7858148" y="27643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5400000">
            <a:off x="929456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785786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 rot="16200000" flipH="1">
            <a:off x="1260568" y="2617898"/>
            <a:ext cx="505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071538" y="28061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5400000">
            <a:off x="1571603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142872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 rot="5400000">
            <a:off x="200023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1928794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5400000">
            <a:off x="2357421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214546" y="28061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5400000">
            <a:off x="2786049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714612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5400000">
            <a:off x="3214677" y="266326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143240" y="28061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0" name="69 - Ευθεία γραμμή σύνδεσης"/>
          <p:cNvCxnSpPr/>
          <p:nvPr/>
        </p:nvCxnSpPr>
        <p:spPr>
          <a:xfrm rot="5400000">
            <a:off x="3643305" y="264238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3571868" y="2785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82078">
            <a:off x="6242289" y="1597479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73 - TextBox"/>
          <p:cNvSpPr txBox="1"/>
          <p:nvPr/>
        </p:nvSpPr>
        <p:spPr>
          <a:xfrm>
            <a:off x="6572264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0" y="507207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u="sng" dirty="0" smtClean="0"/>
              <a:t>αθλητής</a:t>
            </a:r>
            <a:r>
              <a:rPr lang="en-US" sz="2000" u="sng" dirty="0" smtClean="0"/>
              <a:t> </a:t>
            </a:r>
            <a:r>
              <a:rPr lang="el-GR" sz="2000" dirty="0" smtClean="0"/>
              <a:t> βρίσκετε στην </a:t>
            </a:r>
            <a:r>
              <a:rPr lang="el-GR" sz="2000" u="sng" dirty="0" smtClean="0"/>
              <a:t>θέση</a:t>
            </a:r>
            <a:r>
              <a:rPr lang="el-GR" sz="2000" dirty="0" smtClean="0"/>
              <a:t> Α:  </a:t>
            </a:r>
            <a:r>
              <a:rPr lang="en-US" sz="2000" dirty="0" smtClean="0"/>
              <a:t>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-8m</a:t>
            </a:r>
            <a:endParaRPr lang="en-US" sz="20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677922" y="327398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-8m </a:t>
            </a:r>
            <a:endParaRPr lang="en-US" dirty="0"/>
          </a:p>
        </p:txBody>
      </p:sp>
      <p:sp>
        <p:nvSpPr>
          <p:cNvPr id="77" name="76 - Ορθογώνιο"/>
          <p:cNvSpPr/>
          <p:nvPr/>
        </p:nvSpPr>
        <p:spPr>
          <a:xfrm>
            <a:off x="0" y="585789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</a:t>
            </a:r>
            <a:r>
              <a:rPr lang="en-US" sz="2000" dirty="0" smtClean="0"/>
              <a:t> </a:t>
            </a:r>
            <a:r>
              <a:rPr lang="el-GR" sz="2000" u="sng" dirty="0" smtClean="0"/>
              <a:t>ποντίκι </a:t>
            </a:r>
            <a:r>
              <a:rPr lang="el-GR" sz="2000" dirty="0" smtClean="0"/>
              <a:t>βρίσκετε στην </a:t>
            </a:r>
            <a:r>
              <a:rPr lang="el-GR" sz="2000" u="sng" dirty="0" smtClean="0"/>
              <a:t>θέση</a:t>
            </a:r>
            <a:r>
              <a:rPr lang="el-GR" sz="2000" dirty="0" smtClean="0"/>
              <a:t> Β:  </a:t>
            </a:r>
            <a:r>
              <a:rPr lang="en-US" sz="2000" dirty="0" smtClean="0"/>
              <a:t>  x</a:t>
            </a:r>
            <a:r>
              <a:rPr lang="el-GR" sz="2000" baseline="-25000" dirty="0" smtClean="0"/>
              <a:t>Β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= </a:t>
            </a:r>
            <a:r>
              <a:rPr lang="el-GR" sz="2000" dirty="0" smtClean="0"/>
              <a:t>+7</a:t>
            </a:r>
            <a:r>
              <a:rPr lang="en-US" sz="2000" dirty="0" smtClean="0"/>
              <a:t>m </a:t>
            </a:r>
            <a:r>
              <a:rPr lang="el-GR" sz="2000" dirty="0" smtClean="0"/>
              <a:t> </a:t>
            </a:r>
            <a:endParaRPr lang="en-US" sz="20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6541345" y="334542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Β</a:t>
            </a:r>
            <a:r>
              <a:rPr lang="en-US" baseline="-25000" dirty="0" smtClean="0"/>
              <a:t> </a:t>
            </a:r>
            <a:r>
              <a:rPr lang="el-GR" dirty="0" smtClean="0"/>
              <a:t>  </a:t>
            </a:r>
            <a:r>
              <a:rPr lang="en-US" dirty="0" smtClean="0"/>
              <a:t>= </a:t>
            </a:r>
            <a:r>
              <a:rPr lang="el-GR" dirty="0" smtClean="0"/>
              <a:t>7</a:t>
            </a:r>
            <a:r>
              <a:rPr lang="en-US" dirty="0" smtClean="0"/>
              <a:t>m </a:t>
            </a:r>
            <a:endParaRPr lang="en-US" dirty="0"/>
          </a:p>
        </p:txBody>
      </p:sp>
      <p:cxnSp>
        <p:nvCxnSpPr>
          <p:cNvPr id="80" name="79 - Ευθύγραμμο βέλος σύνδεσης"/>
          <p:cNvCxnSpPr/>
          <p:nvPr/>
        </p:nvCxnSpPr>
        <p:spPr>
          <a:xfrm>
            <a:off x="4143372" y="3000372"/>
            <a:ext cx="71438" cy="667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Ορθογώνιο"/>
          <p:cNvSpPr/>
          <p:nvPr/>
        </p:nvSpPr>
        <p:spPr>
          <a:xfrm>
            <a:off x="3000364" y="3643314"/>
            <a:ext cx="260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σημείο αναφοράς (αρχή)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22" grpId="0" animBg="1"/>
      <p:bldP spid="21" grpId="0"/>
      <p:bldP spid="26" grpId="0"/>
      <p:bldP spid="29" grpId="0"/>
      <p:bldP spid="31" grpId="0"/>
      <p:bldP spid="33" grpId="0"/>
      <p:bldP spid="35" grpId="0"/>
      <p:bldP spid="40" grpId="0"/>
      <p:bldP spid="42" grpId="0"/>
      <p:bldP spid="44" grpId="0"/>
      <p:bldP spid="48" grpId="0"/>
      <p:bldP spid="50" grpId="0"/>
      <p:bldP spid="56" grpId="0"/>
      <p:bldP spid="58" grpId="0"/>
      <p:bldP spid="60" grpId="0"/>
      <p:bldP spid="62" grpId="0"/>
      <p:bldP spid="64" grpId="0"/>
      <p:bldP spid="66" grpId="0"/>
      <p:bldP spid="69" grpId="0"/>
      <p:bldP spid="71" grpId="0"/>
      <p:bldP spid="74" grpId="0"/>
      <p:bldP spid="75" grpId="0"/>
      <p:bldP spid="76" grpId="0"/>
      <p:bldP spid="77" grpId="0"/>
      <p:bldP spid="78" grpId="0"/>
      <p:bldP spid="8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</TotalTime>
  <Words>1848</Words>
  <PresentationFormat>Προβολή στην οθόνη (4:3)</PresentationFormat>
  <Paragraphs>462</Paragraphs>
  <Slides>23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ΧΡΟΝΟΣ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Διάφορα είδη κινήσεων…..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452</cp:revision>
  <dcterms:created xsi:type="dcterms:W3CDTF">2020-04-19T13:58:38Z</dcterms:created>
  <dcterms:modified xsi:type="dcterms:W3CDTF">2023-09-24T07:17:20Z</dcterms:modified>
</cp:coreProperties>
</file>