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60" r:id="rId3"/>
    <p:sldId id="364" r:id="rId4"/>
    <p:sldId id="365" r:id="rId5"/>
    <p:sldId id="361" r:id="rId6"/>
    <p:sldId id="343" r:id="rId7"/>
    <p:sldId id="363" r:id="rId8"/>
    <p:sldId id="339" r:id="rId9"/>
    <p:sldId id="345" r:id="rId10"/>
    <p:sldId id="35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5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2285984" y="2001828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ΑΒ</a:t>
            </a:r>
            <a:endParaRPr lang="en-US" sz="2400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2857488" y="2071678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3258473" y="2001828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ΑΓ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000232" y="278605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00034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35729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286248" y="221455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πλευρά ΑΓ  είναι κάθετη με τη πλευρά ΑΒ  του τριγώνου.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00042"/>
            <a:ext cx="8286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1  </a:t>
            </a:r>
            <a:r>
              <a:rPr lang="el-GR" dirty="0" smtClean="0"/>
              <a:t> συνέχεια</a:t>
            </a:r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500298" y="114298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28597" y="5072074"/>
            <a:ext cx="2214578" cy="1588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1887971" y="5827278"/>
            <a:ext cx="1510410" cy="2"/>
          </a:xfrm>
          <a:prstGeom prst="line">
            <a:avLst/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1285852" y="5429264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142844" y="6072206"/>
            <a:ext cx="642943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-358810" y="5787249"/>
            <a:ext cx="1574020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-32" y="5257813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l-GR" baseline="-25000" dirty="0" smtClean="0">
                <a:solidFill>
                  <a:srgbClr val="00B050"/>
                </a:solidFill>
              </a:rPr>
              <a:t>1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1285852" y="6488668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428597" y="6572272"/>
            <a:ext cx="22145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428597" y="6288929"/>
            <a:ext cx="300110" cy="283343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V="1">
            <a:off x="428597" y="5072074"/>
            <a:ext cx="221457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3357554" y="1142984"/>
            <a:ext cx="109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συνέχεια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1643050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θα εφαρμόσω το πυθαγόρειο θεώρημα στο τρίγωνο ΑΒΓ , για να βρω την πλευρά ΑΓ =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  (υποτείνουσα). 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142844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58" name="57 - TextBox"/>
          <p:cNvSpPr txBox="1"/>
          <p:nvPr/>
        </p:nvSpPr>
        <p:spPr>
          <a:xfrm>
            <a:off x="214282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59" name="58 - TextBox"/>
          <p:cNvSpPr txBox="1"/>
          <p:nvPr/>
        </p:nvSpPr>
        <p:spPr>
          <a:xfrm>
            <a:off x="2643174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2571736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643306" y="2500306"/>
            <a:ext cx="2857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ΑΓ</a:t>
            </a:r>
            <a:r>
              <a:rPr lang="el-GR" sz="2000" b="1" baseline="30000" dirty="0" smtClean="0"/>
              <a:t>2   </a:t>
            </a:r>
            <a:r>
              <a:rPr lang="el-GR" sz="2000" b="1" dirty="0" smtClean="0"/>
              <a:t> =  </a:t>
            </a:r>
            <a:r>
              <a:rPr lang="el-GR" sz="2000" b="1" dirty="0" smtClean="0">
                <a:solidFill>
                  <a:srgbClr val="FF0000"/>
                </a:solidFill>
              </a:rPr>
              <a:t>ΑΒ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</a:t>
            </a:r>
            <a:r>
              <a:rPr lang="el-GR" sz="2000" b="1" dirty="0" smtClean="0"/>
              <a:t>+    </a:t>
            </a:r>
            <a:r>
              <a:rPr lang="el-GR" sz="2000" b="1" dirty="0" smtClean="0">
                <a:solidFill>
                  <a:srgbClr val="00B050"/>
                </a:solidFill>
              </a:rPr>
              <a:t>ΒΓ</a:t>
            </a:r>
            <a:r>
              <a:rPr lang="el-GR" sz="2000" b="1" baseline="30000" dirty="0" smtClean="0">
                <a:solidFill>
                  <a:srgbClr val="00B050"/>
                </a:solidFill>
              </a:rPr>
              <a:t>2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2278966" y="6316394"/>
            <a:ext cx="351692" cy="253218"/>
          </a:xfrm>
          <a:custGeom>
            <a:avLst/>
            <a:gdLst>
              <a:gd name="connsiteX0" fmla="*/ 351692 w 351692"/>
              <a:gd name="connsiteY0" fmla="*/ 0 h 253218"/>
              <a:gd name="connsiteX1" fmla="*/ 0 w 351692"/>
              <a:gd name="connsiteY1" fmla="*/ 0 h 253218"/>
              <a:gd name="connsiteX2" fmla="*/ 0 w 351692"/>
              <a:gd name="connsiteY2" fmla="*/ 253218 h 25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2" h="253218">
                <a:moveTo>
                  <a:pt x="351692" y="0"/>
                </a:moveTo>
                <a:lnTo>
                  <a:pt x="0" y="0"/>
                </a:lnTo>
                <a:lnTo>
                  <a:pt x="0" y="2532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3929058" y="3100328"/>
            <a:ext cx="2857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</a:t>
            </a:r>
            <a:r>
              <a:rPr lang="el-GR" sz="2000" b="1" dirty="0" smtClean="0"/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   </a:t>
            </a:r>
            <a:r>
              <a:rPr lang="el-GR" sz="2000" b="1" dirty="0" smtClean="0"/>
              <a:t>+    </a:t>
            </a:r>
            <a:r>
              <a:rPr lang="en-US" sz="2000" b="1" dirty="0" smtClean="0">
                <a:solidFill>
                  <a:srgbClr val="00B050"/>
                </a:solidFill>
              </a:rPr>
              <a:t>F</a:t>
            </a:r>
            <a:r>
              <a:rPr lang="en-US" sz="2000" b="1" baseline="-25000" dirty="0" smtClean="0">
                <a:solidFill>
                  <a:srgbClr val="00B050"/>
                </a:solidFill>
              </a:rPr>
              <a:t>1</a:t>
            </a:r>
            <a:r>
              <a:rPr lang="el-GR" sz="2000" b="1" baseline="30000" dirty="0" smtClean="0">
                <a:solidFill>
                  <a:srgbClr val="00B050"/>
                </a:solidFill>
              </a:rPr>
              <a:t>2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4286248" y="3600394"/>
            <a:ext cx="2857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 </a:t>
            </a:r>
            <a:r>
              <a:rPr lang="el-GR" sz="2000" b="1" dirty="0" smtClean="0"/>
              <a:t>= </a:t>
            </a:r>
            <a:r>
              <a:rPr lang="el-GR" sz="2000" b="1" dirty="0" smtClean="0"/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3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/>
              <a:t>    </a:t>
            </a:r>
            <a:r>
              <a:rPr lang="el-GR" sz="2000" b="1" dirty="0" smtClean="0"/>
              <a:t>+   </a:t>
            </a:r>
            <a:r>
              <a:rPr lang="el-GR" sz="2000" b="1" dirty="0" smtClean="0">
                <a:solidFill>
                  <a:srgbClr val="00B050"/>
                </a:solidFill>
              </a:rPr>
              <a:t> </a:t>
            </a:r>
            <a:r>
              <a:rPr lang="el-GR" sz="2000" b="1" dirty="0" smtClean="0">
                <a:solidFill>
                  <a:srgbClr val="00B050"/>
                </a:solidFill>
              </a:rPr>
              <a:t>2</a:t>
            </a:r>
            <a:r>
              <a:rPr lang="el-GR" sz="2000" b="1" baseline="30000" dirty="0" smtClean="0">
                <a:solidFill>
                  <a:srgbClr val="00B050"/>
                </a:solidFill>
              </a:rPr>
              <a:t>2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4071934" y="4386212"/>
            <a:ext cx="2857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 </a:t>
            </a:r>
            <a:r>
              <a:rPr lang="el-GR" sz="2000" b="1" dirty="0" smtClean="0"/>
              <a:t>=  </a:t>
            </a:r>
            <a:r>
              <a:rPr lang="el-GR" sz="2000" b="1" dirty="0" smtClean="0">
                <a:solidFill>
                  <a:srgbClr val="FF0000"/>
                </a:solidFill>
              </a:rPr>
              <a:t>9</a:t>
            </a:r>
            <a:r>
              <a:rPr lang="el-GR" sz="2000" b="1" dirty="0" smtClean="0"/>
              <a:t>    + </a:t>
            </a:r>
            <a:r>
              <a:rPr lang="el-GR" sz="2000" b="1" dirty="0" smtClean="0">
                <a:solidFill>
                  <a:srgbClr val="00B050"/>
                </a:solidFill>
              </a:rPr>
              <a:t>4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4286248" y="495771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</a:t>
            </a:r>
            <a:r>
              <a:rPr lang="el-GR" sz="2000" b="1" dirty="0" smtClean="0"/>
              <a:t>= 13</a:t>
            </a:r>
            <a:endParaRPr lang="en-US" sz="2000" b="1" dirty="0"/>
          </a:p>
        </p:txBody>
      </p:sp>
      <p:sp>
        <p:nvSpPr>
          <p:cNvPr id="67" name="66 - TextBox"/>
          <p:cNvSpPr txBox="1"/>
          <p:nvPr/>
        </p:nvSpPr>
        <p:spPr>
          <a:xfrm>
            <a:off x="3786182" y="5650175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err="1" smtClean="0"/>
              <a:t>ολ</a:t>
            </a:r>
            <a:r>
              <a:rPr lang="el-GR" sz="2000" b="1" dirty="0" smtClean="0"/>
              <a:t> </a:t>
            </a:r>
            <a:r>
              <a:rPr lang="el-GR" sz="2000" b="1" dirty="0" smtClean="0"/>
              <a:t>= </a:t>
            </a:r>
            <a:r>
              <a:rPr lang="el-GR" sz="2000" b="1" dirty="0" smtClean="0"/>
              <a:t>  13Ν</a:t>
            </a:r>
            <a:r>
              <a:rPr lang="el-GR" sz="2000" b="1" baseline="30000" dirty="0" smtClean="0"/>
              <a:t>2</a:t>
            </a:r>
            <a:endParaRPr lang="en-US" sz="2000" b="1" dirty="0"/>
          </a:p>
        </p:txBody>
      </p:sp>
      <p:sp>
        <p:nvSpPr>
          <p:cNvPr id="68" name="67 - Ελεύθερη σχεδίαση"/>
          <p:cNvSpPr/>
          <p:nvPr/>
        </p:nvSpPr>
        <p:spPr>
          <a:xfrm>
            <a:off x="4357686" y="5650175"/>
            <a:ext cx="785818" cy="422031"/>
          </a:xfrm>
          <a:custGeom>
            <a:avLst/>
            <a:gdLst>
              <a:gd name="connsiteX0" fmla="*/ 0 w 309489"/>
              <a:gd name="connsiteY0" fmla="*/ 126609 h 422031"/>
              <a:gd name="connsiteX1" fmla="*/ 70338 w 309489"/>
              <a:gd name="connsiteY1" fmla="*/ 422031 h 422031"/>
              <a:gd name="connsiteX2" fmla="*/ 42203 w 309489"/>
              <a:gd name="connsiteY2" fmla="*/ 0 h 422031"/>
              <a:gd name="connsiteX3" fmla="*/ 309489 w 309489"/>
              <a:gd name="connsiteY3" fmla="*/ 0 h 422031"/>
              <a:gd name="connsiteX4" fmla="*/ 309489 w 309489"/>
              <a:gd name="connsiteY4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422031">
                <a:moveTo>
                  <a:pt x="0" y="126609"/>
                </a:moveTo>
                <a:lnTo>
                  <a:pt x="70338" y="422031"/>
                </a:lnTo>
                <a:lnTo>
                  <a:pt x="42203" y="0"/>
                </a:lnTo>
                <a:lnTo>
                  <a:pt x="309489" y="0"/>
                </a:ln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6215074" y="5934670"/>
            <a:ext cx="2928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συνολική δύναμη έχει</a:t>
            </a:r>
          </a:p>
          <a:p>
            <a:endParaRPr lang="el-GR" dirty="0" smtClean="0"/>
          </a:p>
          <a:p>
            <a:r>
              <a:rPr lang="el-GR" dirty="0" smtClean="0"/>
              <a:t> μέτρο    13  Ν</a:t>
            </a:r>
            <a:endParaRPr lang="en-US" dirty="0"/>
          </a:p>
        </p:txBody>
      </p:sp>
      <p:sp>
        <p:nvSpPr>
          <p:cNvPr id="71" name="70 - Ελεύθερη σχεδίαση"/>
          <p:cNvSpPr/>
          <p:nvPr/>
        </p:nvSpPr>
        <p:spPr>
          <a:xfrm>
            <a:off x="7000892" y="6534443"/>
            <a:ext cx="393895" cy="323557"/>
          </a:xfrm>
          <a:custGeom>
            <a:avLst/>
            <a:gdLst>
              <a:gd name="connsiteX0" fmla="*/ 0 w 393895"/>
              <a:gd name="connsiteY0" fmla="*/ 126609 h 323557"/>
              <a:gd name="connsiteX1" fmla="*/ 42203 w 393895"/>
              <a:gd name="connsiteY1" fmla="*/ 323557 h 323557"/>
              <a:gd name="connsiteX2" fmla="*/ 112542 w 393895"/>
              <a:gd name="connsiteY2" fmla="*/ 0 h 323557"/>
              <a:gd name="connsiteX3" fmla="*/ 393895 w 393895"/>
              <a:gd name="connsiteY3" fmla="*/ 0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895" h="323557">
                <a:moveTo>
                  <a:pt x="0" y="126609"/>
                </a:moveTo>
                <a:lnTo>
                  <a:pt x="42203" y="323557"/>
                </a:lnTo>
                <a:lnTo>
                  <a:pt x="112542" y="0"/>
                </a:lnTo>
                <a:lnTo>
                  <a:pt x="39389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2571736" y="5857892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2Ν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643042" y="6215082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3Ν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428596" y="5500702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2Ν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571736" y="5429264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</a:t>
            </a:r>
            <a:r>
              <a:rPr lang="el-GR" b="1" baseline="-25000" dirty="0" smtClean="0">
                <a:solidFill>
                  <a:srgbClr val="00B050"/>
                </a:solidFill>
              </a:rPr>
              <a:t>1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7" grpId="0"/>
      <p:bldP spid="58" grpId="0"/>
      <p:bldP spid="59" grpId="0"/>
      <p:bldP spid="61" grpId="0"/>
      <p:bldP spid="31" grpId="0"/>
      <p:bldP spid="55" grpId="0" animBg="1"/>
      <p:bldP spid="56" grpId="0"/>
      <p:bldP spid="64" grpId="0"/>
      <p:bldP spid="65" grpId="0"/>
      <p:bldP spid="66" grpId="0"/>
      <p:bldP spid="67" grpId="0"/>
      <p:bldP spid="68" grpId="0" animBg="1"/>
      <p:bldP spid="69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143108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143108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148369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786314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143108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271461" y="380044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296429" y="5678593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2419925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428992" y="428625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3108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071802" y="521495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429388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ΑΓ = β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429388" y="250030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ΑΒ = γ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6429388" y="328612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ΒΓ = 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Διάφορες  επίπεδες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214910" y="371475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5786446" y="571501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Ορθογώνιο παραλληλόγραμμο  ή ορθογώνιο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Ισοσκελές τρίγωνο"/>
          <p:cNvSpPr/>
          <p:nvPr/>
        </p:nvSpPr>
        <p:spPr>
          <a:xfrm>
            <a:off x="928662" y="4214818"/>
            <a:ext cx="1214446" cy="1571636"/>
          </a:xfrm>
          <a:prstGeom prst="triangle">
            <a:avLst>
              <a:gd name="adj" fmla="val 2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428596" y="578645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Ορθογώνιο τρίγωνο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29 - Γωνιακή σύνδεση"/>
          <p:cNvCxnSpPr/>
          <p:nvPr/>
        </p:nvCxnSpPr>
        <p:spPr>
          <a:xfrm rot="16200000" flipH="1">
            <a:off x="928662" y="5572140"/>
            <a:ext cx="214314" cy="214314"/>
          </a:xfrm>
          <a:prstGeom prst="bentConnector3">
            <a:avLst>
              <a:gd name="adj1" fmla="val -81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71472" y="1285860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ΠΡΟΣΟΧΗ!!!!!! Άλλο σχήμα είναι το </a:t>
            </a:r>
            <a:r>
              <a:rPr lang="el-GR" sz="3600" u="sng" dirty="0" smtClean="0"/>
              <a:t>ορθογώνιο τρίγωνο  </a:t>
            </a:r>
            <a:r>
              <a:rPr lang="el-GR" sz="3600" dirty="0" smtClean="0"/>
              <a:t>(είναι τρίγωνο ) και   άλλο σχήμα είναι το </a:t>
            </a:r>
            <a:r>
              <a:rPr lang="el-GR" sz="3600" u="sng" dirty="0" smtClean="0"/>
              <a:t>ορθογώνιο</a:t>
            </a:r>
            <a:endParaRPr lang="en-US" sz="3600" u="sng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1178695" y="3036091"/>
            <a:ext cx="2071702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16200000" flipH="1">
            <a:off x="6036479" y="2964653"/>
            <a:ext cx="1143008" cy="1071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- Ισοσκελές τρίγωνο"/>
          <p:cNvSpPr/>
          <p:nvPr/>
        </p:nvSpPr>
        <p:spPr>
          <a:xfrm>
            <a:off x="285720" y="2000240"/>
            <a:ext cx="1214446" cy="157163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Ισοσκελές τρίγωνο"/>
          <p:cNvSpPr/>
          <p:nvPr/>
        </p:nvSpPr>
        <p:spPr>
          <a:xfrm>
            <a:off x="7358082" y="1428736"/>
            <a:ext cx="1214446" cy="1571636"/>
          </a:xfrm>
          <a:prstGeom prst="triangle">
            <a:avLst>
              <a:gd name="adj" fmla="val 20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Γωνιακή σύνδεση"/>
          <p:cNvCxnSpPr/>
          <p:nvPr/>
        </p:nvCxnSpPr>
        <p:spPr>
          <a:xfrm rot="16200000" flipH="1">
            <a:off x="7358082" y="2786058"/>
            <a:ext cx="214314" cy="214314"/>
          </a:xfrm>
          <a:prstGeom prst="bentConnector3">
            <a:avLst>
              <a:gd name="adj1" fmla="val -818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714348" y="285728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Να κυκλώσετε τα τρίγωνα που είναι ορθογώνια</a:t>
            </a:r>
            <a:endParaRPr lang="en-US" sz="2800" b="1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0" y="5514110"/>
            <a:ext cx="2571736" cy="1343890"/>
          </a:xfrm>
          <a:custGeom>
            <a:avLst/>
            <a:gdLst>
              <a:gd name="connsiteX0" fmla="*/ 0 w 4876800"/>
              <a:gd name="connsiteY0" fmla="*/ 1343890 h 1343890"/>
              <a:gd name="connsiteX1" fmla="*/ 1510145 w 4876800"/>
              <a:gd name="connsiteY1" fmla="*/ 0 h 1343890"/>
              <a:gd name="connsiteX2" fmla="*/ 4876800 w 4876800"/>
              <a:gd name="connsiteY2" fmla="*/ 748145 h 1343890"/>
              <a:gd name="connsiteX3" fmla="*/ 0 w 4876800"/>
              <a:gd name="connsiteY3" fmla="*/ 1343890 h 13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1343890">
                <a:moveTo>
                  <a:pt x="0" y="1343890"/>
                </a:moveTo>
                <a:lnTo>
                  <a:pt x="1510145" y="0"/>
                </a:lnTo>
                <a:lnTo>
                  <a:pt x="4876800" y="748145"/>
                </a:lnTo>
                <a:lnTo>
                  <a:pt x="0" y="13438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6357950" y="5072074"/>
            <a:ext cx="2396836" cy="1440873"/>
          </a:xfrm>
          <a:custGeom>
            <a:avLst/>
            <a:gdLst>
              <a:gd name="connsiteX0" fmla="*/ 2396836 w 2396836"/>
              <a:gd name="connsiteY0" fmla="*/ 0 h 1440873"/>
              <a:gd name="connsiteX1" fmla="*/ 2382982 w 2396836"/>
              <a:gd name="connsiteY1" fmla="*/ 1440873 h 1440873"/>
              <a:gd name="connsiteX2" fmla="*/ 0 w 2396836"/>
              <a:gd name="connsiteY2" fmla="*/ 1440873 h 1440873"/>
              <a:gd name="connsiteX3" fmla="*/ 2396836 w 2396836"/>
              <a:gd name="connsiteY3" fmla="*/ 0 h 144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836" h="1440873">
                <a:moveTo>
                  <a:pt x="2396836" y="0"/>
                </a:moveTo>
                <a:lnTo>
                  <a:pt x="2382982" y="1440873"/>
                </a:lnTo>
                <a:lnTo>
                  <a:pt x="0" y="1440873"/>
                </a:lnTo>
                <a:lnTo>
                  <a:pt x="2396836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3214678" y="1500174"/>
            <a:ext cx="2493818" cy="1080654"/>
          </a:xfrm>
          <a:custGeom>
            <a:avLst/>
            <a:gdLst>
              <a:gd name="connsiteX0" fmla="*/ 0 w 2493818"/>
              <a:gd name="connsiteY0" fmla="*/ 1080654 h 1080654"/>
              <a:gd name="connsiteX1" fmla="*/ 0 w 2493818"/>
              <a:gd name="connsiteY1" fmla="*/ 0 h 1080654"/>
              <a:gd name="connsiteX2" fmla="*/ 2493818 w 2493818"/>
              <a:gd name="connsiteY2" fmla="*/ 0 h 1080654"/>
              <a:gd name="connsiteX3" fmla="*/ 0 w 2493818"/>
              <a:gd name="connsiteY3" fmla="*/ 1080654 h 108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18" h="1080654">
                <a:moveTo>
                  <a:pt x="0" y="1080654"/>
                </a:moveTo>
                <a:lnTo>
                  <a:pt x="0" y="0"/>
                </a:lnTo>
                <a:lnTo>
                  <a:pt x="2493818" y="0"/>
                </a:lnTo>
                <a:lnTo>
                  <a:pt x="0" y="1080654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7358082" y="3571876"/>
            <a:ext cx="1330037" cy="1025236"/>
          </a:xfrm>
          <a:custGeom>
            <a:avLst/>
            <a:gdLst>
              <a:gd name="connsiteX0" fmla="*/ 0 w 1330037"/>
              <a:gd name="connsiteY0" fmla="*/ 969818 h 1025236"/>
              <a:gd name="connsiteX1" fmla="*/ 1066800 w 1330037"/>
              <a:gd name="connsiteY1" fmla="*/ 0 h 1025236"/>
              <a:gd name="connsiteX2" fmla="*/ 1330037 w 1330037"/>
              <a:gd name="connsiteY2" fmla="*/ 1025236 h 1025236"/>
              <a:gd name="connsiteX3" fmla="*/ 0 w 1330037"/>
              <a:gd name="connsiteY3" fmla="*/ 969818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0037" h="1025236">
                <a:moveTo>
                  <a:pt x="0" y="969818"/>
                </a:moveTo>
                <a:lnTo>
                  <a:pt x="1066800" y="0"/>
                </a:lnTo>
                <a:lnTo>
                  <a:pt x="1330037" y="1025236"/>
                </a:lnTo>
                <a:lnTo>
                  <a:pt x="0" y="969818"/>
                </a:lnTo>
                <a:close/>
              </a:path>
            </a:pathLst>
          </a:custGeom>
          <a:solidFill>
            <a:srgbClr val="F5D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3269673" y="3837709"/>
            <a:ext cx="2479963" cy="1122218"/>
          </a:xfrm>
          <a:custGeom>
            <a:avLst/>
            <a:gdLst>
              <a:gd name="connsiteX0" fmla="*/ 0 w 2479963"/>
              <a:gd name="connsiteY0" fmla="*/ 0 h 1122218"/>
              <a:gd name="connsiteX1" fmla="*/ 2466109 w 2479963"/>
              <a:gd name="connsiteY1" fmla="*/ 0 h 1122218"/>
              <a:gd name="connsiteX2" fmla="*/ 2479963 w 2479963"/>
              <a:gd name="connsiteY2" fmla="*/ 1122218 h 1122218"/>
              <a:gd name="connsiteX3" fmla="*/ 0 w 2479963"/>
              <a:gd name="connsiteY3" fmla="*/ 0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9963" h="1122218">
                <a:moveTo>
                  <a:pt x="0" y="0"/>
                </a:moveTo>
                <a:lnTo>
                  <a:pt x="2466109" y="0"/>
                </a:lnTo>
                <a:lnTo>
                  <a:pt x="2479963" y="112221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40 - Γωνιακή σύνδεση"/>
          <p:cNvCxnSpPr/>
          <p:nvPr/>
        </p:nvCxnSpPr>
        <p:spPr>
          <a:xfrm rot="16200000" flipH="1">
            <a:off x="5500694" y="3857628"/>
            <a:ext cx="214314" cy="214314"/>
          </a:xfrm>
          <a:prstGeom prst="bentConnector3">
            <a:avLst>
              <a:gd name="adj1" fmla="val 7585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Γωνιακή σύνδεση"/>
          <p:cNvCxnSpPr/>
          <p:nvPr/>
        </p:nvCxnSpPr>
        <p:spPr>
          <a:xfrm rot="10800000" flipV="1">
            <a:off x="8429652" y="6286520"/>
            <a:ext cx="285752" cy="214314"/>
          </a:xfrm>
          <a:prstGeom prst="bentConnector3">
            <a:avLst>
              <a:gd name="adj1" fmla="val 10818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Γωνιακή σύνδεση"/>
          <p:cNvCxnSpPr/>
          <p:nvPr/>
        </p:nvCxnSpPr>
        <p:spPr>
          <a:xfrm rot="5400000">
            <a:off x="3178959" y="1535893"/>
            <a:ext cx="285752" cy="214314"/>
          </a:xfrm>
          <a:prstGeom prst="bentConnector3">
            <a:avLst>
              <a:gd name="adj1" fmla="val 10333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3" y="317515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3" y="354818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4" y="591155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143241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3" y="6104110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74" y="450833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290" y="452378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642918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κάθε </a:t>
            </a:r>
            <a:r>
              <a:rPr lang="el-GR" sz="2400" u="sng" dirty="0" smtClean="0"/>
              <a:t>ορθογώνιο τρίγωνο</a:t>
            </a:r>
            <a:r>
              <a:rPr lang="el-GR" sz="2400" dirty="0" smtClean="0"/>
              <a:t>, αν προσθέσω </a:t>
            </a:r>
            <a:r>
              <a:rPr lang="el-GR" sz="2400" u="sng" dirty="0" smtClean="0"/>
              <a:t>τα τετράγωνα των δύο κάθετων πλευρών </a:t>
            </a:r>
            <a:r>
              <a:rPr lang="el-GR" sz="2400" dirty="0" smtClean="0"/>
              <a:t>του τριγώνου (</a:t>
            </a:r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r>
              <a:rPr lang="el-GR" sz="2400" dirty="0" smtClean="0"/>
              <a:t>), το αποτέλεσμα που θα βρω (άθροισμα) </a:t>
            </a:r>
            <a:r>
              <a:rPr lang="el-GR" sz="2400" u="sng" dirty="0" smtClean="0"/>
              <a:t>είναι ίσο με το τετράγωνο της υποτείνουσας πλευράς (</a:t>
            </a:r>
            <a:r>
              <a:rPr lang="el-GR" sz="2400" b="1" dirty="0" err="1" smtClean="0"/>
              <a:t>α</a:t>
            </a:r>
            <a:r>
              <a:rPr lang="el-GR" sz="2400" b="1" baseline="30000" dirty="0" err="1" smtClean="0"/>
              <a:t>2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)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429092" y="485776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ΑΓ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+    ΑΒ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 =   ΒΓ</a:t>
            </a:r>
            <a:r>
              <a:rPr lang="el-GR" sz="2400" b="1" baseline="30000" dirty="0" smtClean="0"/>
              <a:t>2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643438" y="357187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 =   α</a:t>
            </a:r>
            <a:r>
              <a:rPr lang="el-GR" sz="2400" b="1" baseline="30000" dirty="0" smtClean="0"/>
              <a:t>2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6000760" y="307181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5929322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429092" y="2285992"/>
            <a:ext cx="3357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ΒΓ</a:t>
            </a:r>
            <a:r>
              <a:rPr lang="el-GR" sz="2400" b="1" baseline="30000" dirty="0" smtClean="0"/>
              <a:t>2  </a:t>
            </a:r>
            <a:r>
              <a:rPr lang="el-GR" sz="2400" b="1" dirty="0" smtClean="0"/>
              <a:t> = ΑΓ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+    ΑΒ</a:t>
            </a:r>
            <a:r>
              <a:rPr lang="el-GR" sz="2400" b="1" baseline="30000" dirty="0" smtClean="0"/>
              <a:t>2</a:t>
            </a:r>
            <a:endParaRPr lang="en-US" sz="24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6286512" y="542926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000628" y="607220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</a:t>
            </a:r>
            <a:r>
              <a:rPr lang="el-GR" sz="2400" b="1" baseline="30000" dirty="0" smtClean="0"/>
              <a:t>2  </a:t>
            </a:r>
            <a:r>
              <a:rPr lang="el-GR" sz="2400" b="1" dirty="0" smtClean="0"/>
              <a:t>=    β</a:t>
            </a:r>
            <a:r>
              <a:rPr lang="el-GR" sz="2400" b="1" baseline="30000" dirty="0" smtClean="0"/>
              <a:t>2</a:t>
            </a:r>
            <a:r>
              <a:rPr lang="el-GR" sz="2400" b="1" dirty="0" smtClean="0"/>
              <a:t>    +    γ</a:t>
            </a:r>
            <a:r>
              <a:rPr lang="el-GR" sz="2400" b="1" baseline="30000" dirty="0" smtClean="0"/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8" grpId="0"/>
      <p:bldP spid="19" grpId="0"/>
      <p:bldP spid="21" grpId="0"/>
      <p:bldP spid="22" grpId="0"/>
      <p:bldP spid="24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428596" y="361964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357422" y="592933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500165" y="4786346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00101" y="5994295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00034" y="785794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000394" y="2714644"/>
            <a:ext cx="321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r>
              <a:rPr lang="el-GR" sz="2000" b="1" dirty="0" smtClean="0"/>
              <a:t>Γ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ΑΒ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ΓΒ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35716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000364" y="121442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dirty="0" smtClean="0">
                <a:solidFill>
                  <a:srgbClr val="8F0D8F"/>
                </a:solidFill>
              </a:rPr>
              <a:t> 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 πυθαγόρειο θεώρημα, για τις πλευρές του ορθογώνιου τριγώνου ισχύει: 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286116" y="47863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2786050" y="321468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+    </a:t>
            </a:r>
            <a:r>
              <a:rPr lang="en-US" sz="2000" b="1" dirty="0" smtClean="0"/>
              <a:t>10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3143240" y="385762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25</a:t>
            </a:r>
            <a:r>
              <a:rPr lang="el-GR" sz="2000" b="1" dirty="0" smtClean="0"/>
              <a:t> +    </a:t>
            </a:r>
            <a:r>
              <a:rPr lang="en-US" sz="2000" b="1" dirty="0" smtClean="0"/>
              <a:t>100</a:t>
            </a:r>
            <a:r>
              <a:rPr lang="el-GR" sz="2000" b="1" dirty="0" smtClean="0"/>
              <a:t>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929058" y="478632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 =   </a:t>
            </a:r>
            <a:r>
              <a:rPr lang="en-US" sz="2000" b="1" dirty="0" smtClean="0"/>
              <a:t>x</a:t>
            </a:r>
            <a:r>
              <a:rPr lang="el-GR" sz="2000" b="1" baseline="30000" dirty="0" smtClean="0"/>
              <a:t>2 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4214810" y="558202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4857752" y="564357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 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8" name="47 - Ελεύθερη σχεδίαση"/>
          <p:cNvSpPr/>
          <p:nvPr/>
        </p:nvSpPr>
        <p:spPr>
          <a:xfrm>
            <a:off x="4643438" y="5686498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6500826" y="5000636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7286644" y="4000504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τέλος προσθέτω και την μονάδα μέτρησης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5572132" y="6324921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=&gt;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6215074" y="638647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125</a:t>
            </a:r>
            <a:r>
              <a:rPr lang="el-GR" sz="2000" b="1" dirty="0" smtClean="0"/>
              <a:t> </a:t>
            </a:r>
            <a:r>
              <a:rPr lang="en-US" sz="2000" b="1" dirty="0" smtClean="0"/>
              <a:t>cm</a:t>
            </a:r>
            <a:r>
              <a:rPr lang="el-GR" sz="2000" b="1" dirty="0" smtClean="0"/>
              <a:t>   =  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6000760" y="6429396"/>
            <a:ext cx="571504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0" grpId="0"/>
      <p:bldP spid="31" grpId="0"/>
      <p:bldP spid="32" grpId="0"/>
      <p:bldP spid="46" grpId="0"/>
      <p:bldP spid="47" grpId="0"/>
      <p:bldP spid="48" grpId="0" animBg="1"/>
      <p:bldP spid="35" grpId="0"/>
      <p:bldP spid="38" grpId="0"/>
      <p:bldP spid="39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1000108"/>
            <a:ext cx="828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Εάν  δυο δυνάμεις  (</a:t>
            </a:r>
            <a:r>
              <a:rPr lang="el-GR" dirty="0" err="1" smtClean="0"/>
              <a:t>π.χ</a:t>
            </a:r>
            <a:r>
              <a:rPr lang="el-GR" dirty="0" smtClean="0"/>
              <a:t> . </a:t>
            </a:r>
            <a:r>
              <a:rPr lang="en-US" dirty="0" smtClean="0"/>
              <a:t>F1 </a:t>
            </a:r>
            <a:r>
              <a:rPr lang="el-GR" dirty="0" smtClean="0"/>
              <a:t>και </a:t>
            </a:r>
            <a:r>
              <a:rPr lang="en-US" dirty="0" smtClean="0"/>
              <a:t>F2)</a:t>
            </a:r>
            <a:r>
              <a:rPr lang="el-GR" dirty="0" smtClean="0"/>
              <a:t> που ασκούνται σε </a:t>
            </a:r>
            <a:r>
              <a:rPr lang="en-US" dirty="0" smtClean="0"/>
              <a:t> </a:t>
            </a:r>
            <a:r>
              <a:rPr lang="el-GR" dirty="0" smtClean="0"/>
              <a:t>ένα σώμα , είναι μεταξύ τους κάθετες , τότε η συνισταμένη  δύναμη (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) θα είναι:</a:t>
            </a:r>
            <a:endParaRPr lang="en-US" dirty="0"/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000364" y="2928934"/>
            <a:ext cx="1357322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3894145" y="3321037"/>
            <a:ext cx="92867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3571868" y="2786058"/>
            <a:ext cx="60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err="1" smtClean="0"/>
              <a:t>ολ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2714612" y="3571876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2536017" y="3321843"/>
            <a:ext cx="9302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571736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3500430" y="371475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3000364" y="3786190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3000364" y="3659580"/>
            <a:ext cx="168812" cy="126610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V="1">
            <a:off x="3000364" y="2857496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1714480" y="5000636"/>
            <a:ext cx="651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l-GR" b="1" baseline="-25000" dirty="0" smtClean="0"/>
              <a:t> </a:t>
            </a:r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2643174" y="5000636"/>
            <a:ext cx="1301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1</a:t>
            </a:r>
            <a:r>
              <a:rPr lang="el-GR" b="1" baseline="30000" dirty="0" smtClean="0"/>
              <a:t>2</a:t>
            </a:r>
            <a:r>
              <a:rPr lang="el-GR" b="1" dirty="0" smtClean="0"/>
              <a:t>    +    </a:t>
            </a:r>
            <a:r>
              <a:rPr lang="en-US" b="1" dirty="0" smtClean="0"/>
              <a:t>F</a:t>
            </a:r>
            <a:r>
              <a:rPr lang="el-GR" b="1" baseline="-25000" dirty="0" smtClean="0"/>
              <a:t>2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369127" y="4927600"/>
            <a:ext cx="1801091" cy="420255"/>
          </a:xfrm>
          <a:custGeom>
            <a:avLst/>
            <a:gdLst>
              <a:gd name="connsiteX0" fmla="*/ 0 w 1801091"/>
              <a:gd name="connsiteY0" fmla="*/ 60036 h 420255"/>
              <a:gd name="connsiteX1" fmla="*/ 83128 w 1801091"/>
              <a:gd name="connsiteY1" fmla="*/ 420255 h 420255"/>
              <a:gd name="connsiteX2" fmla="*/ 124691 w 1801091"/>
              <a:gd name="connsiteY2" fmla="*/ 60036 h 420255"/>
              <a:gd name="connsiteX3" fmla="*/ 138546 w 1801091"/>
              <a:gd name="connsiteY3" fmla="*/ 60036 h 420255"/>
              <a:gd name="connsiteX4" fmla="*/ 1801091 w 1801091"/>
              <a:gd name="connsiteY4" fmla="*/ 46182 h 42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091" h="420255">
                <a:moveTo>
                  <a:pt x="0" y="60036"/>
                </a:moveTo>
                <a:cubicBezTo>
                  <a:pt x="31173" y="240145"/>
                  <a:pt x="62346" y="420255"/>
                  <a:pt x="83128" y="420255"/>
                </a:cubicBezTo>
                <a:cubicBezTo>
                  <a:pt x="103910" y="420255"/>
                  <a:pt x="115455" y="120072"/>
                  <a:pt x="124691" y="60036"/>
                </a:cubicBezTo>
                <a:cubicBezTo>
                  <a:pt x="133927" y="0"/>
                  <a:pt x="138546" y="60036"/>
                  <a:pt x="138546" y="60036"/>
                </a:cubicBezTo>
                <a:lnTo>
                  <a:pt x="1801091" y="46182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8" grpId="0"/>
      <p:bldP spid="31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928662" y="2714620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750067" y="2464587"/>
            <a:ext cx="9302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785786" y="207167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928794" y="250030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1214414" y="2928934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0" y="500042"/>
            <a:ext cx="8286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1</a:t>
            </a:r>
            <a:endParaRPr lang="el-GR" sz="2400" b="1" u="sng" dirty="0" smtClean="0"/>
          </a:p>
          <a:p>
            <a:r>
              <a:rPr lang="el-GR" dirty="0" smtClean="0"/>
              <a:t>Στο κίτρινο κουτί   ασκούνται οι  κάθετες   δυνάμεις: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=2Ν</a:t>
            </a:r>
            <a:r>
              <a:rPr lang="el-GR" baseline="-25000" dirty="0" smtClean="0"/>
              <a:t> </a:t>
            </a:r>
            <a:r>
              <a:rPr lang="el-GR" dirty="0" smtClean="0"/>
              <a:t>    και    </a:t>
            </a:r>
            <a:r>
              <a:rPr lang="en-US" dirty="0" smtClean="0"/>
              <a:t>F</a:t>
            </a:r>
            <a:r>
              <a:rPr lang="el-GR" baseline="-25000" dirty="0" smtClean="0"/>
              <a:t>2 </a:t>
            </a:r>
            <a:r>
              <a:rPr lang="el-GR" dirty="0" smtClean="0"/>
              <a:t> = 3Ν</a:t>
            </a:r>
            <a:endParaRPr lang="el-GR" baseline="-25000" dirty="0" smtClean="0"/>
          </a:p>
          <a:p>
            <a:r>
              <a:rPr lang="el-GR" dirty="0" smtClean="0"/>
              <a:t>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κίτρινο  κουτί;</a:t>
            </a:r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3108" y="321468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42844" y="3643314"/>
            <a:ext cx="9001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Αρχικά σχηματίζω ένα ορθογώνιο με πλευρές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   και   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(από την άκρη της </a:t>
            </a:r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r>
              <a:rPr lang="el-GR" dirty="0" smtClean="0"/>
              <a:t>   φέρνω παράλληλη στην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, και από την άκρη της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φέρνω παράλληλη στην </a:t>
            </a:r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r>
              <a:rPr lang="el-GR" dirty="0" smtClean="0"/>
              <a:t> )</a:t>
            </a:r>
          </a:p>
          <a:p>
            <a:r>
              <a:rPr lang="el-GR" dirty="0" smtClean="0"/>
              <a:t>Η διαγώνιος αυτού του ορθογωνίου είναι η συνισταμένη δύναμη   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n-US" dirty="0" smtClean="0"/>
              <a:t>    </a:t>
            </a:r>
            <a:r>
              <a:rPr lang="el-GR" dirty="0" smtClean="0"/>
              <a:t>ή     Σ</a:t>
            </a:r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642910" y="5572140"/>
            <a:ext cx="1357322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1536691" y="6035681"/>
            <a:ext cx="92867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1214414" y="5500702"/>
            <a:ext cx="60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err="1" smtClean="0"/>
              <a:t>ολ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1214414" y="2802324"/>
            <a:ext cx="168812" cy="126610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Ορθογώνιο"/>
          <p:cNvSpPr/>
          <p:nvPr/>
        </p:nvSpPr>
        <p:spPr>
          <a:xfrm>
            <a:off x="357158" y="6286520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178563" y="6036487"/>
            <a:ext cx="9302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14282" y="56435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142976" y="642939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642910" y="6500834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642910" y="6374224"/>
            <a:ext cx="168812" cy="126610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V="1">
            <a:off x="642910" y="5572140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5715008" y="6000768"/>
            <a:ext cx="126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συνέχεια…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00042"/>
            <a:ext cx="8286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1  </a:t>
            </a:r>
            <a:r>
              <a:rPr lang="el-GR" dirty="0" smtClean="0"/>
              <a:t> συνέχεια</a:t>
            </a:r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3108" y="135729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28597" y="3500438"/>
            <a:ext cx="2214578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1887971" y="4255642"/>
            <a:ext cx="1510410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1285852" y="385762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142844" y="4500570"/>
            <a:ext cx="642943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-358810" y="4215613"/>
            <a:ext cx="157402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-32" y="3686177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285852" y="4917032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428597" y="5000636"/>
            <a:ext cx="22145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428597" y="4717293"/>
            <a:ext cx="300110" cy="283343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V="1">
            <a:off x="428597" y="3500438"/>
            <a:ext cx="221457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2928926" y="1357298"/>
            <a:ext cx="109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συνέχεια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4143372" y="3429000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θα εφαρμόσω το πυθαγόρειο θεώρημα στο ορθογώνιο τρίγωνο ΑΒΓ , για να βρω την πλευρά ΑΓ =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  (υποτείνουσα). 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142844" y="49170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58" name="57 - TextBox"/>
          <p:cNvSpPr txBox="1"/>
          <p:nvPr/>
        </p:nvSpPr>
        <p:spPr>
          <a:xfrm>
            <a:off x="214282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59" name="58 - TextBox"/>
          <p:cNvSpPr txBox="1"/>
          <p:nvPr/>
        </p:nvSpPr>
        <p:spPr>
          <a:xfrm>
            <a:off x="2643174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2571736" y="49170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63" name="62 - TextBox"/>
          <p:cNvSpPr txBox="1"/>
          <p:nvPr/>
        </p:nvSpPr>
        <p:spPr>
          <a:xfrm>
            <a:off x="428596" y="178592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ορθογώνιο, παρατηρώ ότι υπάρχει το ορθογώνιο τρίγωνο ΑΒΓ.  Στο τρίγωνο ΑΒΓ, η πλευρά ΑΒ είναι η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και η πλευρά ΒΓ είναι ίση με </a:t>
            </a:r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r>
              <a:rPr lang="el-GR" dirty="0" smtClean="0"/>
              <a:t>  . Άρα ΑΒ =3  και  ΓΒ = 2</a:t>
            </a:r>
            <a:endParaRPr lang="en-US" dirty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2236763" y="4674419"/>
            <a:ext cx="379828" cy="337625"/>
          </a:xfrm>
          <a:custGeom>
            <a:avLst/>
            <a:gdLst>
              <a:gd name="connsiteX0" fmla="*/ 379828 w 379828"/>
              <a:gd name="connsiteY0" fmla="*/ 0 h 337625"/>
              <a:gd name="connsiteX1" fmla="*/ 225083 w 379828"/>
              <a:gd name="connsiteY1" fmla="*/ 0 h 337625"/>
              <a:gd name="connsiteX2" fmla="*/ 0 w 379828"/>
              <a:gd name="connsiteY2" fmla="*/ 0 h 337625"/>
              <a:gd name="connsiteX3" fmla="*/ 0 w 379828"/>
              <a:gd name="connsiteY3" fmla="*/ 33762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828" h="337625">
                <a:moveTo>
                  <a:pt x="379828" y="0"/>
                </a:moveTo>
                <a:lnTo>
                  <a:pt x="225083" y="0"/>
                </a:lnTo>
                <a:lnTo>
                  <a:pt x="0" y="0"/>
                </a:lnTo>
                <a:lnTo>
                  <a:pt x="0" y="337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1500166" y="4643446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3Ν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2643174" y="4071942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2Ν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214282" y="4000504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2Ν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7000892" y="5857892"/>
            <a:ext cx="126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συνέχεια…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7" grpId="0"/>
      <p:bldP spid="58" grpId="0"/>
      <p:bldP spid="59" grpId="0"/>
      <p:bldP spid="61" grpId="0"/>
      <p:bldP spid="63" grpId="0"/>
      <p:bldP spid="6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604</Words>
  <PresentationFormat>Προβολή στην οθόνη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533</cp:revision>
  <dcterms:created xsi:type="dcterms:W3CDTF">2020-04-07T16:42:53Z</dcterms:created>
  <dcterms:modified xsi:type="dcterms:W3CDTF">2024-01-25T04:58:27Z</dcterms:modified>
</cp:coreProperties>
</file>