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8" r:id="rId2"/>
    <p:sldId id="360" r:id="rId3"/>
    <p:sldId id="364" r:id="rId4"/>
    <p:sldId id="365" r:id="rId5"/>
    <p:sldId id="361" r:id="rId6"/>
    <p:sldId id="343" r:id="rId7"/>
    <p:sldId id="363" r:id="rId8"/>
    <p:sldId id="339" r:id="rId9"/>
    <p:sldId id="345" r:id="rId10"/>
    <p:sldId id="352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66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706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757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25/1/2024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428596" y="85723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1857356" y="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Ορθογώνιο τρίγωνο</a:t>
            </a:r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571472" y="1730326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576733" y="4093698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2071670" y="1214422"/>
            <a:ext cx="6858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ορθογώνιο τρίγωνο έχει </a:t>
            </a:r>
            <a:r>
              <a:rPr lang="el-GR" sz="2400" b="1" dirty="0" smtClean="0">
                <a:solidFill>
                  <a:srgbClr val="FF0000"/>
                </a:solidFill>
              </a:rPr>
              <a:t>δύο κάθετες πλευρές</a:t>
            </a:r>
            <a:r>
              <a:rPr lang="el-GR" sz="2400" dirty="0" smtClean="0"/>
              <a:t>: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214678" y="421481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20" name="19 - Γωνιακή σύνδεση"/>
          <p:cNvCxnSpPr/>
          <p:nvPr/>
        </p:nvCxnSpPr>
        <p:spPr>
          <a:xfrm rot="16200000" flipV="1">
            <a:off x="571472" y="4286256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Ορθογώνιο"/>
          <p:cNvSpPr/>
          <p:nvPr/>
        </p:nvSpPr>
        <p:spPr>
          <a:xfrm>
            <a:off x="2285984" y="2001828"/>
            <a:ext cx="5293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ΑΒ</a:t>
            </a:r>
            <a:endParaRPr lang="en-US" sz="2400" dirty="0"/>
          </a:p>
        </p:txBody>
      </p:sp>
      <p:grpSp>
        <p:nvGrpSpPr>
          <p:cNvPr id="2" name="21 - Ομάδα"/>
          <p:cNvGrpSpPr/>
          <p:nvPr/>
        </p:nvGrpSpPr>
        <p:grpSpPr>
          <a:xfrm>
            <a:off x="2857488" y="2071678"/>
            <a:ext cx="285752" cy="287340"/>
            <a:chOff x="5500694" y="2214554"/>
            <a:chExt cx="285752" cy="287340"/>
          </a:xfrm>
        </p:grpSpPr>
        <p:cxnSp>
          <p:nvCxnSpPr>
            <p:cNvPr id="24" name="23 - Ευθεία γραμμή σύνδεσης"/>
            <p:cNvCxnSpPr/>
            <p:nvPr/>
          </p:nvCxnSpPr>
          <p:spPr>
            <a:xfrm>
              <a:off x="5500694" y="2500306"/>
              <a:ext cx="285752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Ευθεία γραμμή σύνδεσης"/>
            <p:cNvCxnSpPr/>
            <p:nvPr/>
          </p:nvCxnSpPr>
          <p:spPr>
            <a:xfrm rot="5400000">
              <a:off x="5499900" y="2357430"/>
              <a:ext cx="286546" cy="79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27 - Ορθογώνιο"/>
          <p:cNvSpPr/>
          <p:nvPr/>
        </p:nvSpPr>
        <p:spPr>
          <a:xfrm>
            <a:off x="3258473" y="2001828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ΑΓ</a:t>
            </a:r>
            <a:endParaRPr lang="en-US" sz="2400" dirty="0"/>
          </a:p>
        </p:txBody>
      </p:sp>
      <p:sp>
        <p:nvSpPr>
          <p:cNvPr id="32" name="31 - TextBox"/>
          <p:cNvSpPr txBox="1"/>
          <p:nvPr/>
        </p:nvSpPr>
        <p:spPr>
          <a:xfrm>
            <a:off x="714348" y="5357826"/>
            <a:ext cx="6858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ορθογώνιο τρίγωνο έχει </a:t>
            </a:r>
            <a:r>
              <a:rPr lang="el-GR" sz="2400" b="1" dirty="0" smtClean="0">
                <a:solidFill>
                  <a:srgbClr val="FF0000"/>
                </a:solidFill>
              </a:rPr>
              <a:t>μια ορθή γωνία 90</a:t>
            </a:r>
            <a:r>
              <a:rPr lang="el-GR" sz="2400" b="1" baseline="30000" dirty="0" smtClean="0">
                <a:solidFill>
                  <a:srgbClr val="FF0000"/>
                </a:solidFill>
              </a:rPr>
              <a:t>ο</a:t>
            </a:r>
            <a:endParaRPr lang="en-US" sz="2400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1500166" y="6182045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 Α Γ</a:t>
            </a:r>
            <a:endParaRPr lang="en-US" sz="2400" dirty="0" smtClean="0"/>
          </a:p>
        </p:txBody>
      </p:sp>
      <p:grpSp>
        <p:nvGrpSpPr>
          <p:cNvPr id="3" name="21 - Ομάδα"/>
          <p:cNvGrpSpPr/>
          <p:nvPr/>
        </p:nvGrpSpPr>
        <p:grpSpPr>
          <a:xfrm>
            <a:off x="1785918" y="6182045"/>
            <a:ext cx="214314" cy="142876"/>
            <a:chOff x="6286512" y="3000372"/>
            <a:chExt cx="214314" cy="142876"/>
          </a:xfrm>
        </p:grpSpPr>
        <p:cxnSp>
          <p:nvCxnSpPr>
            <p:cNvPr id="38" name="3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40 - Ορθογώνιο"/>
          <p:cNvSpPr/>
          <p:nvPr/>
        </p:nvSpPr>
        <p:spPr>
          <a:xfrm>
            <a:off x="2214546" y="6143644"/>
            <a:ext cx="11031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   90</a:t>
            </a:r>
            <a:r>
              <a:rPr lang="el-GR" sz="2800" b="1" baseline="30000" dirty="0" smtClean="0"/>
              <a:t>ο</a:t>
            </a:r>
            <a:endParaRPr lang="en-US" sz="2800" dirty="0"/>
          </a:p>
        </p:txBody>
      </p:sp>
      <p:sp>
        <p:nvSpPr>
          <p:cNvPr id="22" name="21 - Ορθογώνιο"/>
          <p:cNvSpPr/>
          <p:nvPr/>
        </p:nvSpPr>
        <p:spPr>
          <a:xfrm>
            <a:off x="2000232" y="2786058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30" name="29 - Ορθογώνιο"/>
          <p:cNvSpPr/>
          <p:nvPr/>
        </p:nvSpPr>
        <p:spPr>
          <a:xfrm>
            <a:off x="500034" y="2857496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31" name="30 - Ορθογώνιο"/>
          <p:cNvSpPr/>
          <p:nvPr/>
        </p:nvSpPr>
        <p:spPr>
          <a:xfrm>
            <a:off x="1357290" y="4143380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34" name="33 - TextBox"/>
          <p:cNvSpPr txBox="1"/>
          <p:nvPr/>
        </p:nvSpPr>
        <p:spPr>
          <a:xfrm>
            <a:off x="4286248" y="2214554"/>
            <a:ext cx="3286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πλευρά ΑΓ  είναι κάθετη με τη πλευρά ΑΒ  του τριγώνου.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53" grpId="0"/>
      <p:bldP spid="21" grpId="0"/>
      <p:bldP spid="28" grpId="0"/>
      <p:bldP spid="32" grpId="0"/>
      <p:bldP spid="36" grpId="0"/>
      <p:bldP spid="4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0" y="500042"/>
            <a:ext cx="82867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00CC"/>
                </a:solidFill>
              </a:rPr>
              <a:t>            </a:t>
            </a:r>
            <a:r>
              <a:rPr lang="el-GR" sz="2400" b="1" u="sng" dirty="0" smtClean="0">
                <a:solidFill>
                  <a:srgbClr val="0000CC"/>
                </a:solidFill>
              </a:rPr>
              <a:t> Άσκηση 1  </a:t>
            </a:r>
            <a:r>
              <a:rPr lang="el-GR" dirty="0" smtClean="0"/>
              <a:t> συνέχεια</a:t>
            </a:r>
          </a:p>
          <a:p>
            <a:endParaRPr lang="en-US" dirty="0"/>
          </a:p>
        </p:txBody>
      </p:sp>
      <p:sp>
        <p:nvSpPr>
          <p:cNvPr id="38" name="37 - TextBox"/>
          <p:cNvSpPr txBox="1"/>
          <p:nvPr/>
        </p:nvSpPr>
        <p:spPr>
          <a:xfrm>
            <a:off x="2500298" y="1142984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>
                <a:solidFill>
                  <a:srgbClr val="0000CC"/>
                </a:solidFill>
              </a:rPr>
              <a:t>Λύση</a:t>
            </a:r>
            <a:endParaRPr lang="en-US" sz="2000" b="1" u="sng" dirty="0">
              <a:solidFill>
                <a:srgbClr val="0000CC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428596" y="0"/>
            <a:ext cx="7929586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Εύρεση συνολικής δύναμης (κάθετες συνιστώσες)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51" name="50 - Ευθεία γραμμή σύνδεσης"/>
          <p:cNvCxnSpPr/>
          <p:nvPr/>
        </p:nvCxnSpPr>
        <p:spPr>
          <a:xfrm>
            <a:off x="428597" y="5072074"/>
            <a:ext cx="2214578" cy="1588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εία γραμμή σύνδεσης"/>
          <p:cNvCxnSpPr/>
          <p:nvPr/>
        </p:nvCxnSpPr>
        <p:spPr>
          <a:xfrm rot="5400000" flipH="1" flipV="1">
            <a:off x="1887971" y="5827278"/>
            <a:ext cx="1510410" cy="2"/>
          </a:xfrm>
          <a:prstGeom prst="line">
            <a:avLst/>
          </a:pr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Ορθογώνιο"/>
          <p:cNvSpPr/>
          <p:nvPr/>
        </p:nvSpPr>
        <p:spPr>
          <a:xfrm>
            <a:off x="1285852" y="5429264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</a:t>
            </a:r>
            <a:r>
              <a:rPr lang="el-GR" b="1" baseline="-25000" dirty="0" err="1" smtClean="0"/>
              <a:t>ολ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4" name="33 - Ορθογώνιο"/>
          <p:cNvSpPr/>
          <p:nvPr/>
        </p:nvSpPr>
        <p:spPr>
          <a:xfrm>
            <a:off x="142844" y="6072206"/>
            <a:ext cx="642943" cy="7143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 rot="5400000" flipH="1" flipV="1">
            <a:off x="-358810" y="5787249"/>
            <a:ext cx="1574020" cy="794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-32" y="5257813"/>
            <a:ext cx="1016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F</a:t>
            </a:r>
            <a:r>
              <a:rPr lang="el-GR" baseline="-25000" dirty="0" smtClean="0">
                <a:solidFill>
                  <a:srgbClr val="00B050"/>
                </a:solidFill>
              </a:rPr>
              <a:t>1</a:t>
            </a:r>
            <a:endParaRPr lang="en-US" baseline="-25000" dirty="0">
              <a:solidFill>
                <a:srgbClr val="00B050"/>
              </a:solidFill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1285852" y="6488668"/>
            <a:ext cx="500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cxnSp>
        <p:nvCxnSpPr>
          <p:cNvPr id="45" name="44 - Ευθύγραμμο βέλος σύνδεσης"/>
          <p:cNvCxnSpPr/>
          <p:nvPr/>
        </p:nvCxnSpPr>
        <p:spPr>
          <a:xfrm>
            <a:off x="428597" y="6572272"/>
            <a:ext cx="2214578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- Ελεύθερη σχεδίαση"/>
          <p:cNvSpPr/>
          <p:nvPr/>
        </p:nvSpPr>
        <p:spPr>
          <a:xfrm>
            <a:off x="428597" y="6288929"/>
            <a:ext cx="300110" cy="283343"/>
          </a:xfrm>
          <a:custGeom>
            <a:avLst/>
            <a:gdLst>
              <a:gd name="connsiteX0" fmla="*/ 0 w 168812"/>
              <a:gd name="connsiteY0" fmla="*/ 0 h 126610"/>
              <a:gd name="connsiteX1" fmla="*/ 168812 w 168812"/>
              <a:gd name="connsiteY1" fmla="*/ 0 h 126610"/>
              <a:gd name="connsiteX2" fmla="*/ 168812 w 168812"/>
              <a:gd name="connsiteY2" fmla="*/ 126610 h 126610"/>
              <a:gd name="connsiteX3" fmla="*/ 168812 w 168812"/>
              <a:gd name="connsiteY3" fmla="*/ 126610 h 126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812" h="126610">
                <a:moveTo>
                  <a:pt x="0" y="0"/>
                </a:moveTo>
                <a:lnTo>
                  <a:pt x="168812" y="0"/>
                </a:lnTo>
                <a:lnTo>
                  <a:pt x="168812" y="126610"/>
                </a:lnTo>
                <a:lnTo>
                  <a:pt x="168812" y="12661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59 - Ευθύγραμμο βέλος σύνδεσης"/>
          <p:cNvCxnSpPr/>
          <p:nvPr/>
        </p:nvCxnSpPr>
        <p:spPr>
          <a:xfrm flipV="1">
            <a:off x="428597" y="5072074"/>
            <a:ext cx="2214578" cy="15001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21 - Ορθογώνιο"/>
          <p:cNvSpPr/>
          <p:nvPr/>
        </p:nvSpPr>
        <p:spPr>
          <a:xfrm>
            <a:off x="3357554" y="1142984"/>
            <a:ext cx="10926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 συνέχεια</a:t>
            </a:r>
            <a:endParaRPr lang="en-US" dirty="0"/>
          </a:p>
        </p:txBody>
      </p:sp>
      <p:sp>
        <p:nvSpPr>
          <p:cNvPr id="24" name="23 - TextBox"/>
          <p:cNvSpPr txBox="1"/>
          <p:nvPr/>
        </p:nvSpPr>
        <p:spPr>
          <a:xfrm>
            <a:off x="0" y="1643050"/>
            <a:ext cx="857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 συνέχεια θα εφαρμόσω το πυθαγόρειο θεώρημα στο τρίγωνο ΑΒΓ , για να βρω την πλευρά ΑΓ =</a:t>
            </a:r>
            <a:r>
              <a:rPr lang="en-US" dirty="0" smtClean="0"/>
              <a:t>F</a:t>
            </a:r>
            <a:r>
              <a:rPr lang="el-GR" baseline="-25000" dirty="0" err="1" smtClean="0"/>
              <a:t>ολ</a:t>
            </a:r>
            <a:r>
              <a:rPr lang="el-GR" dirty="0" smtClean="0"/>
              <a:t>   (υποτείνουσα). </a:t>
            </a:r>
            <a:endParaRPr lang="en-US" dirty="0"/>
          </a:p>
        </p:txBody>
      </p:sp>
      <p:sp>
        <p:nvSpPr>
          <p:cNvPr id="57" name="56 - TextBox"/>
          <p:cNvSpPr txBox="1"/>
          <p:nvPr/>
        </p:nvSpPr>
        <p:spPr>
          <a:xfrm>
            <a:off x="142844" y="648866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58" name="57 - TextBox"/>
          <p:cNvSpPr txBox="1"/>
          <p:nvPr/>
        </p:nvSpPr>
        <p:spPr>
          <a:xfrm>
            <a:off x="214282" y="471488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59" name="58 - TextBox"/>
          <p:cNvSpPr txBox="1"/>
          <p:nvPr/>
        </p:nvSpPr>
        <p:spPr>
          <a:xfrm>
            <a:off x="2643174" y="478632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sp>
        <p:nvSpPr>
          <p:cNvPr id="61" name="60 - TextBox"/>
          <p:cNvSpPr txBox="1"/>
          <p:nvPr/>
        </p:nvSpPr>
        <p:spPr>
          <a:xfrm>
            <a:off x="2571736" y="648866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31" name="30 - TextBox"/>
          <p:cNvSpPr txBox="1"/>
          <p:nvPr/>
        </p:nvSpPr>
        <p:spPr>
          <a:xfrm>
            <a:off x="3643306" y="2500306"/>
            <a:ext cx="28574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ΑΓ</a:t>
            </a:r>
            <a:r>
              <a:rPr lang="el-GR" sz="2000" b="1" baseline="30000" dirty="0" smtClean="0"/>
              <a:t>2   </a:t>
            </a:r>
            <a:r>
              <a:rPr lang="el-GR" sz="2000" b="1" dirty="0" smtClean="0"/>
              <a:t> =  </a:t>
            </a:r>
            <a:r>
              <a:rPr lang="el-GR" sz="2000" b="1" dirty="0" smtClean="0">
                <a:solidFill>
                  <a:srgbClr val="FF0000"/>
                </a:solidFill>
              </a:rPr>
              <a:t>ΑΒ</a:t>
            </a:r>
            <a:r>
              <a:rPr lang="el-GR" sz="2000" b="1" baseline="30000" dirty="0" smtClean="0"/>
              <a:t>2</a:t>
            </a:r>
            <a:r>
              <a:rPr lang="el-GR" sz="2000" b="1" dirty="0" smtClean="0"/>
              <a:t>    </a:t>
            </a:r>
            <a:r>
              <a:rPr lang="el-GR" sz="2000" b="1" dirty="0" smtClean="0"/>
              <a:t>+    </a:t>
            </a:r>
            <a:r>
              <a:rPr lang="el-GR" sz="2000" b="1" dirty="0" smtClean="0">
                <a:solidFill>
                  <a:srgbClr val="00B050"/>
                </a:solidFill>
              </a:rPr>
              <a:t>ΒΓ</a:t>
            </a:r>
            <a:r>
              <a:rPr lang="el-GR" sz="2000" b="1" baseline="30000" dirty="0" smtClean="0">
                <a:solidFill>
                  <a:srgbClr val="00B050"/>
                </a:solidFill>
              </a:rPr>
              <a:t>2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55" name="54 - Ελεύθερη σχεδίαση"/>
          <p:cNvSpPr/>
          <p:nvPr/>
        </p:nvSpPr>
        <p:spPr>
          <a:xfrm>
            <a:off x="2278966" y="6316394"/>
            <a:ext cx="351692" cy="253218"/>
          </a:xfrm>
          <a:custGeom>
            <a:avLst/>
            <a:gdLst>
              <a:gd name="connsiteX0" fmla="*/ 351692 w 351692"/>
              <a:gd name="connsiteY0" fmla="*/ 0 h 253218"/>
              <a:gd name="connsiteX1" fmla="*/ 0 w 351692"/>
              <a:gd name="connsiteY1" fmla="*/ 0 h 253218"/>
              <a:gd name="connsiteX2" fmla="*/ 0 w 351692"/>
              <a:gd name="connsiteY2" fmla="*/ 253218 h 253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1692" h="253218">
                <a:moveTo>
                  <a:pt x="351692" y="0"/>
                </a:moveTo>
                <a:lnTo>
                  <a:pt x="0" y="0"/>
                </a:lnTo>
                <a:lnTo>
                  <a:pt x="0" y="253218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55 - TextBox"/>
          <p:cNvSpPr txBox="1"/>
          <p:nvPr/>
        </p:nvSpPr>
        <p:spPr>
          <a:xfrm>
            <a:off x="3929058" y="3100328"/>
            <a:ext cx="28574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</a:t>
            </a:r>
            <a:r>
              <a:rPr lang="el-GR" sz="2000" b="1" baseline="-25000" dirty="0" smtClean="0"/>
              <a:t>ολ</a:t>
            </a:r>
            <a:r>
              <a:rPr lang="el-GR" sz="2000" b="1" baseline="30000" dirty="0" smtClean="0"/>
              <a:t>2 </a:t>
            </a:r>
            <a:r>
              <a:rPr lang="el-GR" sz="2000" b="1" dirty="0" smtClean="0"/>
              <a:t>= </a:t>
            </a:r>
            <a:r>
              <a:rPr lang="en-US" sz="2000" b="1" dirty="0" smtClean="0">
                <a:solidFill>
                  <a:srgbClr val="FF0000"/>
                </a:solidFill>
              </a:rPr>
              <a:t>F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2</a:t>
            </a:r>
            <a:r>
              <a:rPr lang="el-GR" sz="2000" b="1" baseline="30000" dirty="0" smtClean="0">
                <a:solidFill>
                  <a:srgbClr val="FF0000"/>
                </a:solidFill>
              </a:rPr>
              <a:t>2</a:t>
            </a:r>
            <a:r>
              <a:rPr lang="el-GR" sz="2000" b="1" dirty="0" smtClean="0">
                <a:solidFill>
                  <a:srgbClr val="FF0000"/>
                </a:solidFill>
              </a:rPr>
              <a:t>    </a:t>
            </a:r>
            <a:r>
              <a:rPr lang="el-GR" sz="2000" b="1" dirty="0" smtClean="0"/>
              <a:t>+    </a:t>
            </a:r>
            <a:r>
              <a:rPr lang="en-US" sz="2000" b="1" dirty="0" smtClean="0">
                <a:solidFill>
                  <a:srgbClr val="00B050"/>
                </a:solidFill>
              </a:rPr>
              <a:t>F</a:t>
            </a:r>
            <a:r>
              <a:rPr lang="en-US" sz="2000" b="1" baseline="-25000" dirty="0" smtClean="0">
                <a:solidFill>
                  <a:srgbClr val="00B050"/>
                </a:solidFill>
              </a:rPr>
              <a:t>1</a:t>
            </a:r>
            <a:r>
              <a:rPr lang="el-GR" sz="2000" b="1" baseline="30000" dirty="0" smtClean="0">
                <a:solidFill>
                  <a:srgbClr val="00B050"/>
                </a:solidFill>
              </a:rPr>
              <a:t>2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64" name="63 - TextBox"/>
          <p:cNvSpPr txBox="1"/>
          <p:nvPr/>
        </p:nvSpPr>
        <p:spPr>
          <a:xfrm>
            <a:off x="4286248" y="3600394"/>
            <a:ext cx="28574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</a:t>
            </a:r>
            <a:r>
              <a:rPr lang="el-GR" sz="2000" b="1" baseline="-25000" dirty="0" smtClean="0"/>
              <a:t>ολ</a:t>
            </a:r>
            <a:r>
              <a:rPr lang="el-GR" sz="2000" b="1" baseline="30000" dirty="0" smtClean="0"/>
              <a:t>2  </a:t>
            </a:r>
            <a:r>
              <a:rPr lang="el-GR" sz="2000" b="1" dirty="0" smtClean="0"/>
              <a:t>= </a:t>
            </a:r>
            <a:r>
              <a:rPr lang="el-GR" sz="2000" b="1" dirty="0" smtClean="0"/>
              <a:t> </a:t>
            </a:r>
            <a:r>
              <a:rPr lang="el-GR" sz="2000" b="1" dirty="0" smtClean="0">
                <a:solidFill>
                  <a:srgbClr val="FF0000"/>
                </a:solidFill>
              </a:rPr>
              <a:t>3</a:t>
            </a:r>
            <a:r>
              <a:rPr lang="el-GR" sz="2000" b="1" baseline="30000" dirty="0" smtClean="0">
                <a:solidFill>
                  <a:srgbClr val="FF0000"/>
                </a:solidFill>
              </a:rPr>
              <a:t>2</a:t>
            </a:r>
            <a:r>
              <a:rPr lang="el-GR" sz="2000" b="1" dirty="0" smtClean="0"/>
              <a:t>    </a:t>
            </a:r>
            <a:r>
              <a:rPr lang="el-GR" sz="2000" b="1" dirty="0" smtClean="0"/>
              <a:t>+   </a:t>
            </a:r>
            <a:r>
              <a:rPr lang="el-GR" sz="2000" b="1" dirty="0" smtClean="0">
                <a:solidFill>
                  <a:srgbClr val="00B050"/>
                </a:solidFill>
              </a:rPr>
              <a:t> </a:t>
            </a:r>
            <a:r>
              <a:rPr lang="el-GR" sz="2000" b="1" dirty="0" smtClean="0">
                <a:solidFill>
                  <a:srgbClr val="00B050"/>
                </a:solidFill>
              </a:rPr>
              <a:t>2</a:t>
            </a:r>
            <a:r>
              <a:rPr lang="el-GR" sz="2000" b="1" baseline="30000" dirty="0" smtClean="0">
                <a:solidFill>
                  <a:srgbClr val="00B050"/>
                </a:solidFill>
              </a:rPr>
              <a:t>2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65" name="64 - TextBox"/>
          <p:cNvSpPr txBox="1"/>
          <p:nvPr/>
        </p:nvSpPr>
        <p:spPr>
          <a:xfrm>
            <a:off x="4071934" y="4386212"/>
            <a:ext cx="28574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</a:t>
            </a:r>
            <a:r>
              <a:rPr lang="el-GR" sz="2000" b="1" baseline="-25000" dirty="0" smtClean="0"/>
              <a:t>ολ</a:t>
            </a:r>
            <a:r>
              <a:rPr lang="el-GR" sz="2000" b="1" baseline="30000" dirty="0" smtClean="0"/>
              <a:t>2  </a:t>
            </a:r>
            <a:r>
              <a:rPr lang="el-GR" sz="2000" b="1" dirty="0" smtClean="0"/>
              <a:t>=  </a:t>
            </a:r>
            <a:r>
              <a:rPr lang="el-GR" sz="2000" b="1" dirty="0" smtClean="0">
                <a:solidFill>
                  <a:srgbClr val="FF0000"/>
                </a:solidFill>
              </a:rPr>
              <a:t>9</a:t>
            </a:r>
            <a:r>
              <a:rPr lang="el-GR" sz="2000" b="1" dirty="0" smtClean="0"/>
              <a:t>    + </a:t>
            </a:r>
            <a:r>
              <a:rPr lang="el-GR" sz="2000" b="1" dirty="0" smtClean="0">
                <a:solidFill>
                  <a:srgbClr val="00B050"/>
                </a:solidFill>
              </a:rPr>
              <a:t>4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66" name="65 - TextBox"/>
          <p:cNvSpPr txBox="1"/>
          <p:nvPr/>
        </p:nvSpPr>
        <p:spPr>
          <a:xfrm>
            <a:off x="4286248" y="4957716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 </a:t>
            </a:r>
            <a:r>
              <a:rPr lang="en-US" sz="2000" b="1" dirty="0" smtClean="0"/>
              <a:t>F</a:t>
            </a:r>
            <a:r>
              <a:rPr lang="el-GR" sz="2000" b="1" baseline="-25000" dirty="0" smtClean="0"/>
              <a:t>ολ</a:t>
            </a:r>
            <a:r>
              <a:rPr lang="el-GR" sz="2000" b="1" baseline="30000" dirty="0" smtClean="0"/>
              <a:t>2 </a:t>
            </a:r>
            <a:r>
              <a:rPr lang="el-GR" sz="2000" b="1" dirty="0" smtClean="0"/>
              <a:t>= 13</a:t>
            </a:r>
            <a:endParaRPr lang="en-US" sz="2000" b="1" dirty="0"/>
          </a:p>
        </p:txBody>
      </p:sp>
      <p:sp>
        <p:nvSpPr>
          <p:cNvPr id="67" name="66 - TextBox"/>
          <p:cNvSpPr txBox="1"/>
          <p:nvPr/>
        </p:nvSpPr>
        <p:spPr>
          <a:xfrm>
            <a:off x="3786182" y="5650175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</a:t>
            </a:r>
            <a:r>
              <a:rPr lang="el-GR" sz="2000" b="1" baseline="-25000" dirty="0" err="1" smtClean="0"/>
              <a:t>ολ</a:t>
            </a:r>
            <a:r>
              <a:rPr lang="el-GR" sz="2000" b="1" dirty="0" smtClean="0"/>
              <a:t> </a:t>
            </a:r>
            <a:r>
              <a:rPr lang="el-GR" sz="2000" b="1" dirty="0" smtClean="0"/>
              <a:t>= </a:t>
            </a:r>
            <a:r>
              <a:rPr lang="el-GR" sz="2000" b="1" dirty="0" smtClean="0"/>
              <a:t>  13Ν</a:t>
            </a:r>
            <a:r>
              <a:rPr lang="el-GR" sz="2000" b="1" baseline="30000" dirty="0" smtClean="0"/>
              <a:t>2</a:t>
            </a:r>
            <a:endParaRPr lang="en-US" sz="2000" b="1" dirty="0"/>
          </a:p>
        </p:txBody>
      </p:sp>
      <p:sp>
        <p:nvSpPr>
          <p:cNvPr id="68" name="67 - Ελεύθερη σχεδίαση"/>
          <p:cNvSpPr/>
          <p:nvPr/>
        </p:nvSpPr>
        <p:spPr>
          <a:xfrm>
            <a:off x="4357686" y="5650175"/>
            <a:ext cx="785818" cy="422031"/>
          </a:xfrm>
          <a:custGeom>
            <a:avLst/>
            <a:gdLst>
              <a:gd name="connsiteX0" fmla="*/ 0 w 309489"/>
              <a:gd name="connsiteY0" fmla="*/ 126609 h 422031"/>
              <a:gd name="connsiteX1" fmla="*/ 70338 w 309489"/>
              <a:gd name="connsiteY1" fmla="*/ 422031 h 422031"/>
              <a:gd name="connsiteX2" fmla="*/ 42203 w 309489"/>
              <a:gd name="connsiteY2" fmla="*/ 0 h 422031"/>
              <a:gd name="connsiteX3" fmla="*/ 309489 w 309489"/>
              <a:gd name="connsiteY3" fmla="*/ 0 h 422031"/>
              <a:gd name="connsiteX4" fmla="*/ 309489 w 309489"/>
              <a:gd name="connsiteY4" fmla="*/ 0 h 422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489" h="422031">
                <a:moveTo>
                  <a:pt x="0" y="126609"/>
                </a:moveTo>
                <a:lnTo>
                  <a:pt x="70338" y="422031"/>
                </a:lnTo>
                <a:lnTo>
                  <a:pt x="42203" y="0"/>
                </a:lnTo>
                <a:lnTo>
                  <a:pt x="309489" y="0"/>
                </a:lnTo>
                <a:lnTo>
                  <a:pt x="309489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68 - TextBox"/>
          <p:cNvSpPr txBox="1"/>
          <p:nvPr/>
        </p:nvSpPr>
        <p:spPr>
          <a:xfrm>
            <a:off x="6215074" y="5934670"/>
            <a:ext cx="29289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η συνολική δύναμη έχει</a:t>
            </a:r>
          </a:p>
          <a:p>
            <a:endParaRPr lang="el-GR" dirty="0" smtClean="0"/>
          </a:p>
          <a:p>
            <a:r>
              <a:rPr lang="el-GR" dirty="0" smtClean="0"/>
              <a:t> μέτρο    13  Ν</a:t>
            </a:r>
            <a:endParaRPr lang="en-US" dirty="0"/>
          </a:p>
        </p:txBody>
      </p:sp>
      <p:sp>
        <p:nvSpPr>
          <p:cNvPr id="71" name="70 - Ελεύθερη σχεδίαση"/>
          <p:cNvSpPr/>
          <p:nvPr/>
        </p:nvSpPr>
        <p:spPr>
          <a:xfrm>
            <a:off x="7000892" y="6534443"/>
            <a:ext cx="393895" cy="323557"/>
          </a:xfrm>
          <a:custGeom>
            <a:avLst/>
            <a:gdLst>
              <a:gd name="connsiteX0" fmla="*/ 0 w 393895"/>
              <a:gd name="connsiteY0" fmla="*/ 126609 h 323557"/>
              <a:gd name="connsiteX1" fmla="*/ 42203 w 393895"/>
              <a:gd name="connsiteY1" fmla="*/ 323557 h 323557"/>
              <a:gd name="connsiteX2" fmla="*/ 112542 w 393895"/>
              <a:gd name="connsiteY2" fmla="*/ 0 h 323557"/>
              <a:gd name="connsiteX3" fmla="*/ 393895 w 393895"/>
              <a:gd name="connsiteY3" fmla="*/ 0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3895" h="323557">
                <a:moveTo>
                  <a:pt x="0" y="126609"/>
                </a:moveTo>
                <a:lnTo>
                  <a:pt x="42203" y="323557"/>
                </a:lnTo>
                <a:lnTo>
                  <a:pt x="112542" y="0"/>
                </a:lnTo>
                <a:lnTo>
                  <a:pt x="393895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Ορθογώνιο"/>
          <p:cNvSpPr/>
          <p:nvPr/>
        </p:nvSpPr>
        <p:spPr>
          <a:xfrm>
            <a:off x="2571736" y="5857892"/>
            <a:ext cx="450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rgbClr val="00B050"/>
                </a:solidFill>
              </a:rPr>
              <a:t>2Ν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0" name="39 - Ορθογώνιο"/>
          <p:cNvSpPr/>
          <p:nvPr/>
        </p:nvSpPr>
        <p:spPr>
          <a:xfrm>
            <a:off x="1643042" y="6215082"/>
            <a:ext cx="450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3Ν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1" name="40 - Ορθογώνιο"/>
          <p:cNvSpPr/>
          <p:nvPr/>
        </p:nvSpPr>
        <p:spPr>
          <a:xfrm>
            <a:off x="428596" y="5500702"/>
            <a:ext cx="450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2Ν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0" name="49 - TextBox"/>
          <p:cNvSpPr txBox="1"/>
          <p:nvPr/>
        </p:nvSpPr>
        <p:spPr>
          <a:xfrm>
            <a:off x="2571736" y="5429264"/>
            <a:ext cx="1016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F</a:t>
            </a:r>
            <a:r>
              <a:rPr lang="el-GR" b="1" baseline="-25000" dirty="0" smtClean="0">
                <a:solidFill>
                  <a:srgbClr val="00B050"/>
                </a:solidFill>
              </a:rPr>
              <a:t>1</a:t>
            </a:r>
            <a:endParaRPr lang="en-US" b="1" baseline="-25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57" grpId="0"/>
      <p:bldP spid="58" grpId="0"/>
      <p:bldP spid="59" grpId="0"/>
      <p:bldP spid="61" grpId="0"/>
      <p:bldP spid="31" grpId="0"/>
      <p:bldP spid="55" grpId="0" animBg="1"/>
      <p:bldP spid="56" grpId="0"/>
      <p:bldP spid="64" grpId="0"/>
      <p:bldP spid="65" grpId="0"/>
      <p:bldP spid="66" grpId="0"/>
      <p:bldP spid="67" grpId="0"/>
      <p:bldP spid="68" grpId="0" animBg="1"/>
      <p:bldP spid="69" grpId="0"/>
      <p:bldP spid="7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2143108" y="2467269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1785918" y="5396227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000232" y="1967203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2143108" y="2840297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4148369" y="5203669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4786314" y="5324789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20" name="19 - Γωνιακή σύνδεση"/>
          <p:cNvCxnSpPr/>
          <p:nvPr/>
        </p:nvCxnSpPr>
        <p:spPr>
          <a:xfrm rot="16200000" flipV="1">
            <a:off x="2143108" y="5396227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 rot="16200000">
            <a:off x="271461" y="3800449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Κάθετη πλευρά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2296429" y="5678593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Κάθετη πλευρά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 rot="2687819">
            <a:off x="2419925" y="3815899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υποτείνουσα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1857356" y="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Ορθογώνιο τρίγωνο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3428992" y="4286256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2143108" y="4143380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3071802" y="5214950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6429388" y="1785926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Πλευρά ΑΓ = β</a:t>
            </a:r>
            <a:endParaRPr lang="en-US" sz="2800" dirty="0"/>
          </a:p>
        </p:txBody>
      </p:sp>
      <p:sp>
        <p:nvSpPr>
          <p:cNvPr id="18" name="17 - TextBox"/>
          <p:cNvSpPr txBox="1"/>
          <p:nvPr/>
        </p:nvSpPr>
        <p:spPr>
          <a:xfrm>
            <a:off x="6429388" y="2500306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Πλευρά ΑΒ = γ</a:t>
            </a:r>
            <a:endParaRPr lang="en-US" sz="2800" dirty="0"/>
          </a:p>
        </p:txBody>
      </p:sp>
      <p:sp>
        <p:nvSpPr>
          <p:cNvPr id="19" name="18 - TextBox"/>
          <p:cNvSpPr txBox="1"/>
          <p:nvPr/>
        </p:nvSpPr>
        <p:spPr>
          <a:xfrm>
            <a:off x="6429388" y="3286124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Πλευρά ΒΓ = α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30" grpId="0"/>
      <p:bldP spid="31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428596" y="0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Διάφορες  επίπεδες επιφάνειες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12 - Στρογγυλεμένο ορθογώνιο"/>
          <p:cNvSpPr/>
          <p:nvPr/>
        </p:nvSpPr>
        <p:spPr>
          <a:xfrm>
            <a:off x="5214910" y="3714752"/>
            <a:ext cx="3929090" cy="1785950"/>
          </a:xfrm>
          <a:prstGeom prst="roundRect">
            <a:avLst>
              <a:gd name="adj" fmla="val 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TextBox"/>
          <p:cNvSpPr txBox="1"/>
          <p:nvPr/>
        </p:nvSpPr>
        <p:spPr>
          <a:xfrm>
            <a:off x="5786446" y="5715016"/>
            <a:ext cx="2857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Ορθογώνιο παραλληλόγραμμο  ή ορθογώνιο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16 - Ισοσκελές τρίγωνο"/>
          <p:cNvSpPr/>
          <p:nvPr/>
        </p:nvSpPr>
        <p:spPr>
          <a:xfrm>
            <a:off x="928662" y="4214818"/>
            <a:ext cx="1214446" cy="1571636"/>
          </a:xfrm>
          <a:prstGeom prst="triangle">
            <a:avLst>
              <a:gd name="adj" fmla="val 20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428596" y="5786454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Ορθογώνιο τρίγωνο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0" name="29 - Γωνιακή σύνδεση"/>
          <p:cNvCxnSpPr/>
          <p:nvPr/>
        </p:nvCxnSpPr>
        <p:spPr>
          <a:xfrm rot="16200000" flipH="1">
            <a:off x="928662" y="5572140"/>
            <a:ext cx="214314" cy="214314"/>
          </a:xfrm>
          <a:prstGeom prst="bentConnector3">
            <a:avLst>
              <a:gd name="adj1" fmla="val -8181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571472" y="1285860"/>
            <a:ext cx="75724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 smtClean="0"/>
              <a:t>ΠΡΟΣΟΧΗ!!!!!! Άλλο σχήμα είναι το </a:t>
            </a:r>
            <a:r>
              <a:rPr lang="el-GR" sz="3600" u="sng" dirty="0" smtClean="0"/>
              <a:t>ορθογώνιο τρίγωνο  </a:t>
            </a:r>
            <a:r>
              <a:rPr lang="el-GR" sz="3600" dirty="0" smtClean="0"/>
              <a:t>(είναι τρίγωνο ) και   άλλο σχήμα είναι το </a:t>
            </a:r>
            <a:r>
              <a:rPr lang="el-GR" sz="3600" u="sng" dirty="0" smtClean="0"/>
              <a:t>ορθογώνιο</a:t>
            </a:r>
            <a:endParaRPr lang="en-US" sz="3600" u="sng" dirty="0"/>
          </a:p>
        </p:txBody>
      </p:sp>
      <p:cxnSp>
        <p:nvCxnSpPr>
          <p:cNvPr id="29" name="28 - Ευθύγραμμο βέλος σύνδεσης"/>
          <p:cNvCxnSpPr/>
          <p:nvPr/>
        </p:nvCxnSpPr>
        <p:spPr>
          <a:xfrm rot="5400000">
            <a:off x="1178695" y="3036091"/>
            <a:ext cx="2071702" cy="8572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ύγραμμο βέλος σύνδεσης"/>
          <p:cNvCxnSpPr/>
          <p:nvPr/>
        </p:nvCxnSpPr>
        <p:spPr>
          <a:xfrm rot="16200000" flipH="1">
            <a:off x="6036479" y="2964653"/>
            <a:ext cx="1143008" cy="107157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/>
      <p:bldP spid="17" grpId="0" animBg="1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- Ισοσκελές τρίγωνο"/>
          <p:cNvSpPr/>
          <p:nvPr/>
        </p:nvSpPr>
        <p:spPr>
          <a:xfrm>
            <a:off x="285720" y="2000240"/>
            <a:ext cx="1214446" cy="1571636"/>
          </a:xfrm>
          <a:prstGeom prst="triangl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Ισοσκελές τρίγωνο"/>
          <p:cNvSpPr/>
          <p:nvPr/>
        </p:nvSpPr>
        <p:spPr>
          <a:xfrm>
            <a:off x="7358082" y="1428736"/>
            <a:ext cx="1214446" cy="1571636"/>
          </a:xfrm>
          <a:prstGeom prst="triangle">
            <a:avLst>
              <a:gd name="adj" fmla="val 2086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29 - Γωνιακή σύνδεση"/>
          <p:cNvCxnSpPr/>
          <p:nvPr/>
        </p:nvCxnSpPr>
        <p:spPr>
          <a:xfrm rot="16200000" flipH="1">
            <a:off x="7358082" y="2786058"/>
            <a:ext cx="214314" cy="214314"/>
          </a:xfrm>
          <a:prstGeom prst="bentConnector3">
            <a:avLst>
              <a:gd name="adj1" fmla="val -8181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714348" y="285728"/>
            <a:ext cx="61436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Να κυκλώσετε τα τρίγωνα που είναι ορθογώνια</a:t>
            </a:r>
            <a:endParaRPr lang="en-US" sz="2800" b="1" dirty="0"/>
          </a:p>
        </p:txBody>
      </p:sp>
      <p:sp>
        <p:nvSpPr>
          <p:cNvPr id="27" name="26 - Ελεύθερη σχεδίαση"/>
          <p:cNvSpPr/>
          <p:nvPr/>
        </p:nvSpPr>
        <p:spPr>
          <a:xfrm>
            <a:off x="0" y="5514110"/>
            <a:ext cx="2571736" cy="1343890"/>
          </a:xfrm>
          <a:custGeom>
            <a:avLst/>
            <a:gdLst>
              <a:gd name="connsiteX0" fmla="*/ 0 w 4876800"/>
              <a:gd name="connsiteY0" fmla="*/ 1343890 h 1343890"/>
              <a:gd name="connsiteX1" fmla="*/ 1510145 w 4876800"/>
              <a:gd name="connsiteY1" fmla="*/ 0 h 1343890"/>
              <a:gd name="connsiteX2" fmla="*/ 4876800 w 4876800"/>
              <a:gd name="connsiteY2" fmla="*/ 748145 h 1343890"/>
              <a:gd name="connsiteX3" fmla="*/ 0 w 4876800"/>
              <a:gd name="connsiteY3" fmla="*/ 1343890 h 1343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76800" h="1343890">
                <a:moveTo>
                  <a:pt x="0" y="1343890"/>
                </a:moveTo>
                <a:lnTo>
                  <a:pt x="1510145" y="0"/>
                </a:lnTo>
                <a:lnTo>
                  <a:pt x="4876800" y="748145"/>
                </a:lnTo>
                <a:lnTo>
                  <a:pt x="0" y="134389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Ελεύθερη σχεδίαση"/>
          <p:cNvSpPr/>
          <p:nvPr/>
        </p:nvSpPr>
        <p:spPr>
          <a:xfrm>
            <a:off x="6357950" y="5072074"/>
            <a:ext cx="2396836" cy="1440873"/>
          </a:xfrm>
          <a:custGeom>
            <a:avLst/>
            <a:gdLst>
              <a:gd name="connsiteX0" fmla="*/ 2396836 w 2396836"/>
              <a:gd name="connsiteY0" fmla="*/ 0 h 1440873"/>
              <a:gd name="connsiteX1" fmla="*/ 2382982 w 2396836"/>
              <a:gd name="connsiteY1" fmla="*/ 1440873 h 1440873"/>
              <a:gd name="connsiteX2" fmla="*/ 0 w 2396836"/>
              <a:gd name="connsiteY2" fmla="*/ 1440873 h 1440873"/>
              <a:gd name="connsiteX3" fmla="*/ 2396836 w 2396836"/>
              <a:gd name="connsiteY3" fmla="*/ 0 h 1440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6836" h="1440873">
                <a:moveTo>
                  <a:pt x="2396836" y="0"/>
                </a:moveTo>
                <a:lnTo>
                  <a:pt x="2382982" y="1440873"/>
                </a:lnTo>
                <a:lnTo>
                  <a:pt x="0" y="1440873"/>
                </a:lnTo>
                <a:lnTo>
                  <a:pt x="2396836" y="0"/>
                </a:ln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Ελεύθερη σχεδίαση"/>
          <p:cNvSpPr/>
          <p:nvPr/>
        </p:nvSpPr>
        <p:spPr>
          <a:xfrm>
            <a:off x="3214678" y="1500174"/>
            <a:ext cx="2493818" cy="1080654"/>
          </a:xfrm>
          <a:custGeom>
            <a:avLst/>
            <a:gdLst>
              <a:gd name="connsiteX0" fmla="*/ 0 w 2493818"/>
              <a:gd name="connsiteY0" fmla="*/ 1080654 h 1080654"/>
              <a:gd name="connsiteX1" fmla="*/ 0 w 2493818"/>
              <a:gd name="connsiteY1" fmla="*/ 0 h 1080654"/>
              <a:gd name="connsiteX2" fmla="*/ 2493818 w 2493818"/>
              <a:gd name="connsiteY2" fmla="*/ 0 h 1080654"/>
              <a:gd name="connsiteX3" fmla="*/ 0 w 2493818"/>
              <a:gd name="connsiteY3" fmla="*/ 1080654 h 1080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3818" h="1080654">
                <a:moveTo>
                  <a:pt x="0" y="1080654"/>
                </a:moveTo>
                <a:lnTo>
                  <a:pt x="0" y="0"/>
                </a:lnTo>
                <a:lnTo>
                  <a:pt x="2493818" y="0"/>
                </a:lnTo>
                <a:lnTo>
                  <a:pt x="0" y="1080654"/>
                </a:lnTo>
                <a:close/>
              </a:path>
            </a:pathLst>
          </a:cu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Ελεύθερη σχεδίαση"/>
          <p:cNvSpPr/>
          <p:nvPr/>
        </p:nvSpPr>
        <p:spPr>
          <a:xfrm>
            <a:off x="7358082" y="3571876"/>
            <a:ext cx="1330037" cy="1025236"/>
          </a:xfrm>
          <a:custGeom>
            <a:avLst/>
            <a:gdLst>
              <a:gd name="connsiteX0" fmla="*/ 0 w 1330037"/>
              <a:gd name="connsiteY0" fmla="*/ 969818 h 1025236"/>
              <a:gd name="connsiteX1" fmla="*/ 1066800 w 1330037"/>
              <a:gd name="connsiteY1" fmla="*/ 0 h 1025236"/>
              <a:gd name="connsiteX2" fmla="*/ 1330037 w 1330037"/>
              <a:gd name="connsiteY2" fmla="*/ 1025236 h 1025236"/>
              <a:gd name="connsiteX3" fmla="*/ 0 w 1330037"/>
              <a:gd name="connsiteY3" fmla="*/ 969818 h 1025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30037" h="1025236">
                <a:moveTo>
                  <a:pt x="0" y="969818"/>
                </a:moveTo>
                <a:lnTo>
                  <a:pt x="1066800" y="0"/>
                </a:lnTo>
                <a:lnTo>
                  <a:pt x="1330037" y="1025236"/>
                </a:lnTo>
                <a:lnTo>
                  <a:pt x="0" y="969818"/>
                </a:lnTo>
                <a:close/>
              </a:path>
            </a:pathLst>
          </a:custGeom>
          <a:solidFill>
            <a:srgbClr val="F5DF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3269673" y="3837709"/>
            <a:ext cx="2479963" cy="1122218"/>
          </a:xfrm>
          <a:custGeom>
            <a:avLst/>
            <a:gdLst>
              <a:gd name="connsiteX0" fmla="*/ 0 w 2479963"/>
              <a:gd name="connsiteY0" fmla="*/ 0 h 1122218"/>
              <a:gd name="connsiteX1" fmla="*/ 2466109 w 2479963"/>
              <a:gd name="connsiteY1" fmla="*/ 0 h 1122218"/>
              <a:gd name="connsiteX2" fmla="*/ 2479963 w 2479963"/>
              <a:gd name="connsiteY2" fmla="*/ 1122218 h 1122218"/>
              <a:gd name="connsiteX3" fmla="*/ 0 w 2479963"/>
              <a:gd name="connsiteY3" fmla="*/ 0 h 112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79963" h="1122218">
                <a:moveTo>
                  <a:pt x="0" y="0"/>
                </a:moveTo>
                <a:lnTo>
                  <a:pt x="2466109" y="0"/>
                </a:lnTo>
                <a:lnTo>
                  <a:pt x="2479963" y="1122218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40 - Γωνιακή σύνδεση"/>
          <p:cNvCxnSpPr/>
          <p:nvPr/>
        </p:nvCxnSpPr>
        <p:spPr>
          <a:xfrm rot="16200000" flipH="1">
            <a:off x="5500694" y="3857628"/>
            <a:ext cx="214314" cy="214314"/>
          </a:xfrm>
          <a:prstGeom prst="bentConnector3">
            <a:avLst>
              <a:gd name="adj1" fmla="val 7585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- Γωνιακή σύνδεση"/>
          <p:cNvCxnSpPr/>
          <p:nvPr/>
        </p:nvCxnSpPr>
        <p:spPr>
          <a:xfrm rot="10800000" flipV="1">
            <a:off x="8429652" y="6286520"/>
            <a:ext cx="285752" cy="214314"/>
          </a:xfrm>
          <a:prstGeom prst="bentConnector3">
            <a:avLst>
              <a:gd name="adj1" fmla="val 108182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Γωνιακή σύνδεση"/>
          <p:cNvCxnSpPr/>
          <p:nvPr/>
        </p:nvCxnSpPr>
        <p:spPr>
          <a:xfrm rot="5400000">
            <a:off x="3178959" y="1535893"/>
            <a:ext cx="285752" cy="214314"/>
          </a:xfrm>
          <a:prstGeom prst="bentConnector3">
            <a:avLst>
              <a:gd name="adj1" fmla="val 10333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571473" y="3175152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3" y="61041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428597" y="267508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571473" y="3548180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576734" y="5911552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3143241" y="61041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20" name="19 - Γωνιακή σύνδεση"/>
          <p:cNvCxnSpPr/>
          <p:nvPr/>
        </p:nvCxnSpPr>
        <p:spPr>
          <a:xfrm rot="16200000" flipV="1">
            <a:off x="571473" y="6104110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 rot="16200000">
            <a:off x="-1300174" y="4508332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Κάθετη πλευρά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724794" y="6386476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Κάθετη πλευρά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 rot="2687819">
            <a:off x="848290" y="4523782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υποτείνουσα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1857356" y="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Πυθαγόρειο θεώρημα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1857357" y="4994139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571473" y="4851263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1500167" y="5922833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285720" y="642918"/>
            <a:ext cx="8858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Σε κάθε </a:t>
            </a:r>
            <a:r>
              <a:rPr lang="el-GR" sz="2400" u="sng" dirty="0" smtClean="0"/>
              <a:t>ορθογώνιο τρίγωνο</a:t>
            </a:r>
            <a:r>
              <a:rPr lang="el-GR" sz="2400" dirty="0" smtClean="0"/>
              <a:t>, αν προσθέσω </a:t>
            </a:r>
            <a:r>
              <a:rPr lang="el-GR" sz="2400" u="sng" dirty="0" smtClean="0"/>
              <a:t>τα τετράγωνα των δύο κάθετων πλευρών </a:t>
            </a:r>
            <a:r>
              <a:rPr lang="el-GR" sz="2400" dirty="0" smtClean="0"/>
              <a:t>του τριγώνου (</a:t>
            </a:r>
            <a:r>
              <a:rPr lang="el-GR" sz="2400" b="1" dirty="0" err="1" smtClean="0"/>
              <a:t>β</a:t>
            </a:r>
            <a:r>
              <a:rPr lang="el-GR" sz="2400" b="1" baseline="30000" dirty="0" err="1" smtClean="0"/>
              <a:t>2</a:t>
            </a:r>
            <a:r>
              <a:rPr lang="el-GR" sz="2400" b="1" dirty="0" smtClean="0"/>
              <a:t>    +    γ</a:t>
            </a:r>
            <a:r>
              <a:rPr lang="el-GR" sz="2400" b="1" baseline="30000" dirty="0" smtClean="0"/>
              <a:t>2</a:t>
            </a:r>
            <a:r>
              <a:rPr lang="el-GR" sz="2400" dirty="0" smtClean="0"/>
              <a:t>), το αποτέλεσμα που θα βρω (άθροισμα) </a:t>
            </a:r>
            <a:r>
              <a:rPr lang="el-GR" sz="2400" u="sng" dirty="0" smtClean="0"/>
              <a:t>είναι ίσο με το τετράγωνο της υποτείνουσας πλευράς (</a:t>
            </a:r>
            <a:r>
              <a:rPr lang="el-GR" sz="2400" b="1" dirty="0" err="1" smtClean="0"/>
              <a:t>α</a:t>
            </a:r>
            <a:r>
              <a:rPr lang="el-GR" sz="2400" b="1" baseline="30000" dirty="0" err="1" smtClean="0"/>
              <a:t>2</a:t>
            </a:r>
            <a:r>
              <a:rPr lang="el-GR" sz="2400" b="1" baseline="30000" dirty="0" smtClean="0"/>
              <a:t> </a:t>
            </a:r>
            <a:r>
              <a:rPr lang="el-GR" sz="2400" b="1" dirty="0" smtClean="0"/>
              <a:t>)</a:t>
            </a:r>
            <a:r>
              <a:rPr lang="el-GR" sz="2400" dirty="0" smtClean="0"/>
              <a:t>.</a:t>
            </a:r>
            <a:endParaRPr lang="en-US" sz="2400" dirty="0"/>
          </a:p>
        </p:txBody>
      </p:sp>
      <p:sp>
        <p:nvSpPr>
          <p:cNvPr id="18" name="17 - TextBox"/>
          <p:cNvSpPr txBox="1"/>
          <p:nvPr/>
        </p:nvSpPr>
        <p:spPr>
          <a:xfrm>
            <a:off x="4429092" y="4857760"/>
            <a:ext cx="4714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ΑΓ</a:t>
            </a:r>
            <a:r>
              <a:rPr lang="el-GR" sz="2400" b="1" baseline="30000" dirty="0" smtClean="0"/>
              <a:t>2</a:t>
            </a:r>
            <a:r>
              <a:rPr lang="el-GR" sz="2400" b="1" dirty="0" smtClean="0"/>
              <a:t>    +    ΑΒ</a:t>
            </a:r>
            <a:r>
              <a:rPr lang="el-GR" sz="2400" b="1" baseline="30000" dirty="0" smtClean="0"/>
              <a:t>2</a:t>
            </a:r>
            <a:r>
              <a:rPr lang="el-GR" sz="2400" b="1" dirty="0" smtClean="0"/>
              <a:t>     =   ΒΓ</a:t>
            </a:r>
            <a:r>
              <a:rPr lang="el-GR" sz="2400" b="1" baseline="30000" dirty="0" smtClean="0"/>
              <a:t>2</a:t>
            </a:r>
            <a:endParaRPr lang="en-US" sz="24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4643438" y="3571876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β</a:t>
            </a:r>
            <a:r>
              <a:rPr lang="el-GR" sz="2400" b="1" baseline="30000" dirty="0" smtClean="0"/>
              <a:t>2</a:t>
            </a:r>
            <a:r>
              <a:rPr lang="el-GR" sz="2400" b="1" dirty="0" smtClean="0"/>
              <a:t>    +    γ</a:t>
            </a:r>
            <a:r>
              <a:rPr lang="el-GR" sz="2400" b="1" baseline="30000" dirty="0" smtClean="0"/>
              <a:t>2</a:t>
            </a:r>
            <a:r>
              <a:rPr lang="el-GR" sz="2400" b="1" dirty="0" smtClean="0"/>
              <a:t>     =   α</a:t>
            </a:r>
            <a:r>
              <a:rPr lang="el-GR" sz="2400" b="1" baseline="30000" dirty="0" smtClean="0"/>
              <a:t>2</a:t>
            </a:r>
            <a:endParaRPr lang="en-US" sz="2400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6000760" y="3071810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</a:t>
            </a:r>
            <a:endParaRPr lang="en-US" sz="2400" dirty="0"/>
          </a:p>
        </p:txBody>
      </p:sp>
      <p:sp>
        <p:nvSpPr>
          <p:cNvPr id="22" name="21 - TextBox"/>
          <p:cNvSpPr txBox="1"/>
          <p:nvPr/>
        </p:nvSpPr>
        <p:spPr>
          <a:xfrm>
            <a:off x="5929322" y="4286256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</a:t>
            </a:r>
            <a:endParaRPr lang="en-US" sz="2400" dirty="0"/>
          </a:p>
        </p:txBody>
      </p:sp>
      <p:sp>
        <p:nvSpPr>
          <p:cNvPr id="24" name="23 - TextBox"/>
          <p:cNvSpPr txBox="1"/>
          <p:nvPr/>
        </p:nvSpPr>
        <p:spPr>
          <a:xfrm>
            <a:off x="4429092" y="2285992"/>
            <a:ext cx="3357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 ΒΓ</a:t>
            </a:r>
            <a:r>
              <a:rPr lang="el-GR" sz="2400" b="1" baseline="30000" dirty="0" smtClean="0"/>
              <a:t>2  </a:t>
            </a:r>
            <a:r>
              <a:rPr lang="el-GR" sz="2400" b="1" dirty="0" smtClean="0"/>
              <a:t> = ΑΓ</a:t>
            </a:r>
            <a:r>
              <a:rPr lang="el-GR" sz="2400" b="1" baseline="30000" dirty="0" smtClean="0"/>
              <a:t>2</a:t>
            </a:r>
            <a:r>
              <a:rPr lang="el-GR" sz="2400" b="1" dirty="0" smtClean="0"/>
              <a:t>    +    ΑΒ</a:t>
            </a:r>
            <a:r>
              <a:rPr lang="el-GR" sz="2400" b="1" baseline="30000" dirty="0" smtClean="0"/>
              <a:t>2</a:t>
            </a:r>
            <a:endParaRPr lang="en-US" sz="24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6286512" y="5429264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</a:t>
            </a:r>
            <a:endParaRPr lang="en-US" sz="2400" dirty="0"/>
          </a:p>
        </p:txBody>
      </p:sp>
      <p:sp>
        <p:nvSpPr>
          <p:cNvPr id="27" name="26 - TextBox"/>
          <p:cNvSpPr txBox="1"/>
          <p:nvPr/>
        </p:nvSpPr>
        <p:spPr>
          <a:xfrm>
            <a:off x="5000628" y="6072206"/>
            <a:ext cx="4429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α</a:t>
            </a:r>
            <a:r>
              <a:rPr lang="el-GR" sz="2400" b="1" baseline="30000" dirty="0" smtClean="0"/>
              <a:t>2  </a:t>
            </a:r>
            <a:r>
              <a:rPr lang="el-GR" sz="2400" b="1" dirty="0" smtClean="0"/>
              <a:t>=    β</a:t>
            </a:r>
            <a:r>
              <a:rPr lang="el-GR" sz="2400" b="1" baseline="30000" dirty="0" smtClean="0"/>
              <a:t>2</a:t>
            </a:r>
            <a:r>
              <a:rPr lang="el-GR" sz="2400" b="1" dirty="0" smtClean="0"/>
              <a:t>    +    γ</a:t>
            </a:r>
            <a:r>
              <a:rPr lang="el-GR" sz="2400" b="1" baseline="30000" dirty="0" smtClean="0"/>
              <a:t>2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3" grpId="0"/>
      <p:bldP spid="18" grpId="0"/>
      <p:bldP spid="19" grpId="0"/>
      <p:bldP spid="21" grpId="0"/>
      <p:bldP spid="22" grpId="0"/>
      <p:bldP spid="24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428596" y="3246614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71406" y="617557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85720" y="274654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428596" y="3619642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357422" y="5929330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2928926" y="614364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20" name="19 - Γωνιακή σύνδεση"/>
          <p:cNvCxnSpPr/>
          <p:nvPr/>
        </p:nvCxnSpPr>
        <p:spPr>
          <a:xfrm rot="16200000" flipV="1">
            <a:off x="428596" y="6175572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4572000" y="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Πυθαγόρειο θεώρημα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1500165" y="4786346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357157" y="4929222"/>
            <a:ext cx="857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5cm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1000101" y="5994295"/>
            <a:ext cx="12144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10cm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500034" y="785794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παρακάτω ορθογώνιο τρίγωνο (ΑΒΓ)  να βρεθεί η πλευρά </a:t>
            </a:r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19" name="18 - TextBox"/>
          <p:cNvSpPr txBox="1"/>
          <p:nvPr/>
        </p:nvSpPr>
        <p:spPr>
          <a:xfrm>
            <a:off x="3000394" y="2714644"/>
            <a:ext cx="32146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</a:t>
            </a:r>
            <a:r>
              <a:rPr lang="el-GR" sz="2000" b="1" dirty="0" smtClean="0"/>
              <a:t>Γ</a:t>
            </a:r>
            <a:r>
              <a:rPr lang="el-GR" sz="2000" b="1" baseline="30000" dirty="0" smtClean="0"/>
              <a:t>2</a:t>
            </a:r>
            <a:r>
              <a:rPr lang="el-GR" sz="2000" b="1" dirty="0" smtClean="0"/>
              <a:t>    +    ΑΒ</a:t>
            </a:r>
            <a:r>
              <a:rPr lang="el-GR" sz="2000" b="1" baseline="30000" dirty="0" smtClean="0"/>
              <a:t>2</a:t>
            </a:r>
            <a:r>
              <a:rPr lang="el-GR" sz="2000" b="1" dirty="0" smtClean="0"/>
              <a:t>     =   ΓΒ</a:t>
            </a:r>
            <a:r>
              <a:rPr lang="el-GR" sz="2000" b="1" baseline="30000" dirty="0" smtClean="0"/>
              <a:t>2   </a:t>
            </a:r>
            <a:endParaRPr lang="en-US" sz="2000" b="1" dirty="0"/>
          </a:p>
        </p:txBody>
      </p:sp>
      <p:sp>
        <p:nvSpPr>
          <p:cNvPr id="22" name="21 - Ορθογώνιο"/>
          <p:cNvSpPr/>
          <p:nvPr/>
        </p:nvSpPr>
        <p:spPr>
          <a:xfrm>
            <a:off x="142843" y="4357718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1285851" y="6467797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26" name="25 - TextBox"/>
          <p:cNvSpPr txBox="1"/>
          <p:nvPr/>
        </p:nvSpPr>
        <p:spPr>
          <a:xfrm>
            <a:off x="1714480" y="357166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Άσκηση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3000364" y="1214422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Λύση</a:t>
            </a:r>
            <a:r>
              <a:rPr lang="en-US" sz="2400" b="1" dirty="0" smtClean="0">
                <a:solidFill>
                  <a:srgbClr val="8F0D8F"/>
                </a:solidFill>
              </a:rPr>
              <a:t> </a:t>
            </a:r>
            <a:r>
              <a:rPr lang="el-GR" dirty="0" smtClean="0">
                <a:solidFill>
                  <a:srgbClr val="8F0D8F"/>
                </a:solidFill>
              </a:rPr>
              <a:t> </a:t>
            </a:r>
            <a:endParaRPr lang="en-US" dirty="0">
              <a:solidFill>
                <a:srgbClr val="8F0D8F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0" y="164305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Από το πυθαγόρειο θεώρημα, για τις πλευρές του ορθογώνιου τριγώνου ισχύει: </a:t>
            </a:r>
            <a:endParaRPr lang="en-US" dirty="0"/>
          </a:p>
        </p:txBody>
      </p:sp>
      <p:sp>
        <p:nvSpPr>
          <p:cNvPr id="36" name="35 - TextBox"/>
          <p:cNvSpPr txBox="1"/>
          <p:nvPr/>
        </p:nvSpPr>
        <p:spPr>
          <a:xfrm>
            <a:off x="3286116" y="478632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=&gt;</a:t>
            </a:r>
            <a:endParaRPr lang="en-US" sz="2400" b="1" dirty="0"/>
          </a:p>
        </p:txBody>
      </p:sp>
      <p:sp>
        <p:nvSpPr>
          <p:cNvPr id="37" name="36 - TextBox"/>
          <p:cNvSpPr txBox="1"/>
          <p:nvPr/>
        </p:nvSpPr>
        <p:spPr>
          <a:xfrm>
            <a:off x="2786050" y="3214686"/>
            <a:ext cx="35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5</a:t>
            </a:r>
            <a:r>
              <a:rPr lang="el-GR" sz="2000" b="1" baseline="30000" dirty="0" smtClean="0"/>
              <a:t>2</a:t>
            </a:r>
            <a:r>
              <a:rPr lang="el-GR" sz="2000" b="1" dirty="0" smtClean="0"/>
              <a:t>    +    </a:t>
            </a:r>
            <a:r>
              <a:rPr lang="en-US" sz="2000" b="1" dirty="0" smtClean="0"/>
              <a:t>10</a:t>
            </a:r>
            <a:r>
              <a:rPr lang="el-GR" sz="2000" b="1" baseline="30000" dirty="0" smtClean="0"/>
              <a:t>2</a:t>
            </a:r>
            <a:r>
              <a:rPr lang="el-GR" sz="2000" b="1" dirty="0" smtClean="0"/>
              <a:t>     =   </a:t>
            </a:r>
            <a:r>
              <a:rPr lang="en-US" sz="2000" b="1" dirty="0" smtClean="0"/>
              <a:t>x</a:t>
            </a:r>
            <a:r>
              <a:rPr lang="el-GR" sz="2000" b="1" baseline="30000" dirty="0" smtClean="0"/>
              <a:t>2   </a:t>
            </a:r>
            <a:endParaRPr lang="en-US" sz="20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2571736" y="385762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=&gt;</a:t>
            </a:r>
            <a:endParaRPr lang="en-US" sz="2400" b="1" dirty="0"/>
          </a:p>
        </p:txBody>
      </p:sp>
      <p:sp>
        <p:nvSpPr>
          <p:cNvPr id="31" name="30 - TextBox"/>
          <p:cNvSpPr txBox="1"/>
          <p:nvPr/>
        </p:nvSpPr>
        <p:spPr>
          <a:xfrm>
            <a:off x="3143240" y="3857628"/>
            <a:ext cx="35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25</a:t>
            </a:r>
            <a:r>
              <a:rPr lang="el-GR" sz="2000" b="1" dirty="0" smtClean="0"/>
              <a:t> +    </a:t>
            </a:r>
            <a:r>
              <a:rPr lang="en-US" sz="2000" b="1" dirty="0" smtClean="0"/>
              <a:t>100</a:t>
            </a:r>
            <a:r>
              <a:rPr lang="el-GR" sz="2000" b="1" dirty="0" smtClean="0"/>
              <a:t>=   </a:t>
            </a:r>
            <a:r>
              <a:rPr lang="en-US" sz="2000" b="1" dirty="0" smtClean="0"/>
              <a:t>x</a:t>
            </a:r>
            <a:r>
              <a:rPr lang="el-GR" sz="2000" b="1" baseline="30000" dirty="0" smtClean="0"/>
              <a:t>2   </a:t>
            </a:r>
            <a:endParaRPr lang="en-US" sz="2000" b="1" dirty="0"/>
          </a:p>
        </p:txBody>
      </p:sp>
      <p:sp>
        <p:nvSpPr>
          <p:cNvPr id="32" name="31 - TextBox"/>
          <p:cNvSpPr txBox="1"/>
          <p:nvPr/>
        </p:nvSpPr>
        <p:spPr>
          <a:xfrm>
            <a:off x="3929058" y="4786322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125</a:t>
            </a:r>
            <a:r>
              <a:rPr lang="el-GR" sz="2000" b="1" dirty="0" smtClean="0"/>
              <a:t>  =   </a:t>
            </a:r>
            <a:r>
              <a:rPr lang="en-US" sz="2000" b="1" dirty="0" smtClean="0"/>
              <a:t>x</a:t>
            </a:r>
            <a:r>
              <a:rPr lang="el-GR" sz="2000" b="1" baseline="30000" dirty="0" smtClean="0"/>
              <a:t>2   </a:t>
            </a:r>
            <a:endParaRPr lang="en-US" sz="2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4214810" y="5582023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=&gt;</a:t>
            </a:r>
            <a:endParaRPr lang="en-US" sz="24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4857752" y="5643578"/>
            <a:ext cx="171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125</a:t>
            </a:r>
            <a:r>
              <a:rPr lang="el-GR" sz="2000" b="1" dirty="0" smtClean="0"/>
              <a:t>     =   </a:t>
            </a:r>
            <a:r>
              <a:rPr lang="en-US" sz="2000" b="1" dirty="0" smtClean="0"/>
              <a:t>x</a:t>
            </a:r>
            <a:endParaRPr lang="en-US" sz="2000" b="1" dirty="0"/>
          </a:p>
        </p:txBody>
      </p:sp>
      <p:sp>
        <p:nvSpPr>
          <p:cNvPr id="48" name="47 - Ελεύθερη σχεδίαση"/>
          <p:cNvSpPr/>
          <p:nvPr/>
        </p:nvSpPr>
        <p:spPr>
          <a:xfrm>
            <a:off x="4643438" y="5686498"/>
            <a:ext cx="571504" cy="35719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 flipV="1">
            <a:off x="6500826" y="5000636"/>
            <a:ext cx="1357322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7286644" y="4000504"/>
            <a:ext cx="20716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Στο τέλος προσθέτω και την μονάδα μέτρησης </a:t>
            </a:r>
            <a:r>
              <a:rPr lang="en-US" dirty="0" smtClean="0"/>
              <a:t>cm</a:t>
            </a:r>
            <a:endParaRPr lang="en-US" dirty="0"/>
          </a:p>
        </p:txBody>
      </p:sp>
      <p:sp>
        <p:nvSpPr>
          <p:cNvPr id="38" name="37 - TextBox"/>
          <p:cNvSpPr txBox="1"/>
          <p:nvPr/>
        </p:nvSpPr>
        <p:spPr>
          <a:xfrm>
            <a:off x="5572132" y="6324921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=&gt;</a:t>
            </a:r>
            <a:endParaRPr lang="en-US" sz="2400" b="1" dirty="0"/>
          </a:p>
        </p:txBody>
      </p:sp>
      <p:sp>
        <p:nvSpPr>
          <p:cNvPr id="39" name="38 - TextBox"/>
          <p:cNvSpPr txBox="1"/>
          <p:nvPr/>
        </p:nvSpPr>
        <p:spPr>
          <a:xfrm>
            <a:off x="6215074" y="6386476"/>
            <a:ext cx="171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125</a:t>
            </a:r>
            <a:r>
              <a:rPr lang="el-GR" sz="2000" b="1" dirty="0" smtClean="0"/>
              <a:t> </a:t>
            </a:r>
            <a:r>
              <a:rPr lang="en-US" sz="2000" b="1" dirty="0" smtClean="0"/>
              <a:t>cm</a:t>
            </a:r>
            <a:r>
              <a:rPr lang="el-GR" sz="2000" b="1" dirty="0" smtClean="0"/>
              <a:t>   =   </a:t>
            </a:r>
            <a:r>
              <a:rPr lang="en-US" sz="2000" b="1" dirty="0" smtClean="0"/>
              <a:t>x</a:t>
            </a:r>
            <a:endParaRPr lang="en-US" sz="2000" b="1" dirty="0"/>
          </a:p>
        </p:txBody>
      </p:sp>
      <p:sp>
        <p:nvSpPr>
          <p:cNvPr id="41" name="40 - Ελεύθερη σχεδίαση"/>
          <p:cNvSpPr/>
          <p:nvPr/>
        </p:nvSpPr>
        <p:spPr>
          <a:xfrm>
            <a:off x="6000760" y="6429396"/>
            <a:ext cx="571504" cy="35719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6" grpId="0"/>
      <p:bldP spid="37" grpId="0"/>
      <p:bldP spid="30" grpId="0"/>
      <p:bldP spid="31" grpId="0"/>
      <p:bldP spid="32" grpId="0"/>
      <p:bldP spid="46" grpId="0"/>
      <p:bldP spid="47" grpId="0"/>
      <p:bldP spid="48" grpId="0" animBg="1"/>
      <p:bldP spid="35" grpId="0"/>
      <p:bldP spid="38" grpId="0"/>
      <p:bldP spid="39" grpId="0"/>
      <p:bldP spid="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0" y="1000108"/>
            <a:ext cx="8286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            Εάν  δυο δυνάμεις  (</a:t>
            </a:r>
            <a:r>
              <a:rPr lang="el-GR" dirty="0" err="1" smtClean="0"/>
              <a:t>π.χ</a:t>
            </a:r>
            <a:r>
              <a:rPr lang="el-GR" dirty="0" smtClean="0"/>
              <a:t> . </a:t>
            </a:r>
            <a:r>
              <a:rPr lang="en-US" dirty="0" smtClean="0"/>
              <a:t>F1 </a:t>
            </a:r>
            <a:r>
              <a:rPr lang="el-GR" dirty="0" smtClean="0"/>
              <a:t>και </a:t>
            </a:r>
            <a:r>
              <a:rPr lang="en-US" dirty="0" smtClean="0"/>
              <a:t>F2)</a:t>
            </a:r>
            <a:r>
              <a:rPr lang="el-GR" dirty="0" smtClean="0"/>
              <a:t> που ασκούνται σε </a:t>
            </a:r>
            <a:r>
              <a:rPr lang="en-US" dirty="0" smtClean="0"/>
              <a:t> </a:t>
            </a:r>
            <a:r>
              <a:rPr lang="el-GR" dirty="0" smtClean="0"/>
              <a:t>ένα σώμα , είναι μεταξύ τους κάθετες , τότε η συνισταμένη  δύναμη (</a:t>
            </a:r>
            <a:r>
              <a:rPr lang="en-US" dirty="0" smtClean="0"/>
              <a:t>F</a:t>
            </a:r>
            <a:r>
              <a:rPr lang="el-GR" baseline="-25000" dirty="0" err="1" smtClean="0"/>
              <a:t>ολ</a:t>
            </a:r>
            <a:r>
              <a:rPr lang="el-GR" dirty="0" smtClean="0"/>
              <a:t> ) θα είναι:</a:t>
            </a:r>
            <a:endParaRPr lang="en-US" dirty="0"/>
          </a:p>
        </p:txBody>
      </p:sp>
      <p:sp>
        <p:nvSpPr>
          <p:cNvPr id="30" name="29 - TextBox"/>
          <p:cNvSpPr txBox="1"/>
          <p:nvPr/>
        </p:nvSpPr>
        <p:spPr>
          <a:xfrm>
            <a:off x="428596" y="0"/>
            <a:ext cx="7929586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Εύρεση συνολικής δύναμης (κάθετες συνιστώσες)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51" name="50 - Ευθεία γραμμή σύνδεσης"/>
          <p:cNvCxnSpPr/>
          <p:nvPr/>
        </p:nvCxnSpPr>
        <p:spPr>
          <a:xfrm>
            <a:off x="3000364" y="2928934"/>
            <a:ext cx="1357322" cy="1588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εία γραμμή σύνδεσης"/>
          <p:cNvCxnSpPr/>
          <p:nvPr/>
        </p:nvCxnSpPr>
        <p:spPr>
          <a:xfrm rot="5400000" flipH="1" flipV="1">
            <a:off x="3894145" y="3321037"/>
            <a:ext cx="928670" cy="1588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Ορθογώνιο"/>
          <p:cNvSpPr/>
          <p:nvPr/>
        </p:nvSpPr>
        <p:spPr>
          <a:xfrm>
            <a:off x="3571868" y="2786058"/>
            <a:ext cx="602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F</a:t>
            </a:r>
            <a:r>
              <a:rPr lang="el-GR" sz="2400" b="1" baseline="-25000" dirty="0" err="1" smtClean="0"/>
              <a:t>ολ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  <p:sp>
        <p:nvSpPr>
          <p:cNvPr id="34" name="33 - Ορθογώνιο"/>
          <p:cNvSpPr/>
          <p:nvPr/>
        </p:nvSpPr>
        <p:spPr>
          <a:xfrm>
            <a:off x="2714612" y="3571876"/>
            <a:ext cx="571504" cy="4286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 rot="5400000" flipH="1" flipV="1">
            <a:off x="2536017" y="3321843"/>
            <a:ext cx="93028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2571736" y="292893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r>
              <a:rPr lang="el-GR" baseline="-25000" dirty="0" smtClean="0"/>
              <a:t>1</a:t>
            </a:r>
            <a:endParaRPr lang="en-US" baseline="-25000" dirty="0"/>
          </a:p>
        </p:txBody>
      </p:sp>
      <p:sp>
        <p:nvSpPr>
          <p:cNvPr id="43" name="42 - TextBox"/>
          <p:cNvSpPr txBox="1"/>
          <p:nvPr/>
        </p:nvSpPr>
        <p:spPr>
          <a:xfrm>
            <a:off x="3500430" y="3714751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  <p:cxnSp>
        <p:nvCxnSpPr>
          <p:cNvPr id="45" name="44 - Ευθύγραμμο βέλος σύνδεσης"/>
          <p:cNvCxnSpPr/>
          <p:nvPr/>
        </p:nvCxnSpPr>
        <p:spPr>
          <a:xfrm>
            <a:off x="3000364" y="3786190"/>
            <a:ext cx="135732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- Ελεύθερη σχεδίαση"/>
          <p:cNvSpPr/>
          <p:nvPr/>
        </p:nvSpPr>
        <p:spPr>
          <a:xfrm>
            <a:off x="3000364" y="3659580"/>
            <a:ext cx="168812" cy="126610"/>
          </a:xfrm>
          <a:custGeom>
            <a:avLst/>
            <a:gdLst>
              <a:gd name="connsiteX0" fmla="*/ 0 w 168812"/>
              <a:gd name="connsiteY0" fmla="*/ 0 h 126610"/>
              <a:gd name="connsiteX1" fmla="*/ 168812 w 168812"/>
              <a:gd name="connsiteY1" fmla="*/ 0 h 126610"/>
              <a:gd name="connsiteX2" fmla="*/ 168812 w 168812"/>
              <a:gd name="connsiteY2" fmla="*/ 126610 h 126610"/>
              <a:gd name="connsiteX3" fmla="*/ 168812 w 168812"/>
              <a:gd name="connsiteY3" fmla="*/ 126610 h 126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812" h="126610">
                <a:moveTo>
                  <a:pt x="0" y="0"/>
                </a:moveTo>
                <a:lnTo>
                  <a:pt x="168812" y="0"/>
                </a:lnTo>
                <a:lnTo>
                  <a:pt x="168812" y="126610"/>
                </a:lnTo>
                <a:lnTo>
                  <a:pt x="168812" y="12661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59 - Ευθύγραμμο βέλος σύνδεσης"/>
          <p:cNvCxnSpPr/>
          <p:nvPr/>
        </p:nvCxnSpPr>
        <p:spPr>
          <a:xfrm flipV="1">
            <a:off x="3000364" y="2857496"/>
            <a:ext cx="1357322" cy="9286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27 - Ορθογώνιο"/>
          <p:cNvSpPr/>
          <p:nvPr/>
        </p:nvSpPr>
        <p:spPr>
          <a:xfrm>
            <a:off x="1714480" y="5000636"/>
            <a:ext cx="6514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 </a:t>
            </a:r>
            <a:r>
              <a:rPr lang="en-US" b="1" dirty="0" smtClean="0"/>
              <a:t>F</a:t>
            </a:r>
            <a:r>
              <a:rPr lang="el-GR" b="1" baseline="-25000" dirty="0" err="1" smtClean="0"/>
              <a:t>ολ</a:t>
            </a:r>
            <a:r>
              <a:rPr lang="el-GR" b="1" baseline="-25000" dirty="0" smtClean="0"/>
              <a:t> </a:t>
            </a:r>
            <a:r>
              <a:rPr lang="el-GR" b="1" dirty="0" smtClean="0"/>
              <a:t>=</a:t>
            </a:r>
            <a:endParaRPr lang="en-US" dirty="0"/>
          </a:p>
        </p:txBody>
      </p:sp>
      <p:sp>
        <p:nvSpPr>
          <p:cNvPr id="31" name="30 - Ορθογώνιο"/>
          <p:cNvSpPr/>
          <p:nvPr/>
        </p:nvSpPr>
        <p:spPr>
          <a:xfrm>
            <a:off x="2643174" y="5000636"/>
            <a:ext cx="1301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F</a:t>
            </a:r>
            <a:r>
              <a:rPr lang="el-GR" b="1" baseline="-25000" dirty="0" smtClean="0"/>
              <a:t>1</a:t>
            </a:r>
            <a:r>
              <a:rPr lang="el-GR" b="1" baseline="30000" dirty="0" smtClean="0"/>
              <a:t>2</a:t>
            </a:r>
            <a:r>
              <a:rPr lang="el-GR" b="1" dirty="0" smtClean="0"/>
              <a:t>    +    </a:t>
            </a:r>
            <a:r>
              <a:rPr lang="en-US" b="1" dirty="0" smtClean="0"/>
              <a:t>F</a:t>
            </a:r>
            <a:r>
              <a:rPr lang="el-GR" b="1" baseline="-25000" dirty="0" smtClean="0"/>
              <a:t>2</a:t>
            </a:r>
            <a:r>
              <a:rPr lang="el-GR" b="1" baseline="30000" dirty="0" smtClean="0"/>
              <a:t>2</a:t>
            </a:r>
            <a:r>
              <a:rPr lang="el-GR" b="1" dirty="0" smtClean="0"/>
              <a:t> </a:t>
            </a:r>
            <a:endParaRPr lang="en-US" dirty="0"/>
          </a:p>
        </p:txBody>
      </p:sp>
      <p:sp>
        <p:nvSpPr>
          <p:cNvPr id="47" name="46 - Ελεύθερη σχεδίαση"/>
          <p:cNvSpPr/>
          <p:nvPr/>
        </p:nvSpPr>
        <p:spPr>
          <a:xfrm>
            <a:off x="2369127" y="4927600"/>
            <a:ext cx="1801091" cy="420255"/>
          </a:xfrm>
          <a:custGeom>
            <a:avLst/>
            <a:gdLst>
              <a:gd name="connsiteX0" fmla="*/ 0 w 1801091"/>
              <a:gd name="connsiteY0" fmla="*/ 60036 h 420255"/>
              <a:gd name="connsiteX1" fmla="*/ 83128 w 1801091"/>
              <a:gd name="connsiteY1" fmla="*/ 420255 h 420255"/>
              <a:gd name="connsiteX2" fmla="*/ 124691 w 1801091"/>
              <a:gd name="connsiteY2" fmla="*/ 60036 h 420255"/>
              <a:gd name="connsiteX3" fmla="*/ 138546 w 1801091"/>
              <a:gd name="connsiteY3" fmla="*/ 60036 h 420255"/>
              <a:gd name="connsiteX4" fmla="*/ 1801091 w 1801091"/>
              <a:gd name="connsiteY4" fmla="*/ 46182 h 420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1091" h="420255">
                <a:moveTo>
                  <a:pt x="0" y="60036"/>
                </a:moveTo>
                <a:cubicBezTo>
                  <a:pt x="31173" y="240145"/>
                  <a:pt x="62346" y="420255"/>
                  <a:pt x="83128" y="420255"/>
                </a:cubicBezTo>
                <a:cubicBezTo>
                  <a:pt x="103910" y="420255"/>
                  <a:pt x="115455" y="120072"/>
                  <a:pt x="124691" y="60036"/>
                </a:cubicBezTo>
                <a:cubicBezTo>
                  <a:pt x="133927" y="0"/>
                  <a:pt x="138546" y="60036"/>
                  <a:pt x="138546" y="60036"/>
                </a:cubicBezTo>
                <a:lnTo>
                  <a:pt x="1801091" y="46182"/>
                </a:ln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28" grpId="0"/>
      <p:bldP spid="31" grpId="0"/>
      <p:bldP spid="4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32 - Ορθογώνιο"/>
          <p:cNvSpPr/>
          <p:nvPr/>
        </p:nvSpPr>
        <p:spPr>
          <a:xfrm>
            <a:off x="928662" y="2714620"/>
            <a:ext cx="571504" cy="4286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 rot="5400000" flipH="1" flipV="1">
            <a:off x="750067" y="2464587"/>
            <a:ext cx="93028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785786" y="2071678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</a:t>
            </a:r>
            <a:r>
              <a:rPr lang="el-GR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29" name="28 - TextBox"/>
          <p:cNvSpPr txBox="1"/>
          <p:nvPr/>
        </p:nvSpPr>
        <p:spPr>
          <a:xfrm>
            <a:off x="1928794" y="250030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>
            <a:off x="1214414" y="2928934"/>
            <a:ext cx="135732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0" y="500042"/>
            <a:ext cx="828677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00CC"/>
                </a:solidFill>
              </a:rPr>
              <a:t>            </a:t>
            </a:r>
            <a:r>
              <a:rPr lang="el-GR" sz="2400" b="1" u="sng" dirty="0" smtClean="0">
                <a:solidFill>
                  <a:srgbClr val="0000CC"/>
                </a:solidFill>
              </a:rPr>
              <a:t> Άσκηση 1</a:t>
            </a:r>
            <a:endParaRPr lang="el-GR" sz="2400" b="1" u="sng" dirty="0" smtClean="0"/>
          </a:p>
          <a:p>
            <a:r>
              <a:rPr lang="el-GR" dirty="0" smtClean="0"/>
              <a:t>Στο κίτρινο κουτί   ασκούνται οι  κάθετες   δυνάμεις:      </a:t>
            </a:r>
            <a:r>
              <a:rPr lang="en-US" dirty="0" smtClean="0"/>
              <a:t>F</a:t>
            </a:r>
            <a:r>
              <a:rPr lang="el-GR" baseline="-25000" dirty="0" smtClean="0"/>
              <a:t>1 </a:t>
            </a:r>
            <a:r>
              <a:rPr lang="el-GR" dirty="0" smtClean="0"/>
              <a:t> =2Ν</a:t>
            </a:r>
            <a:r>
              <a:rPr lang="el-GR" baseline="-25000" dirty="0" smtClean="0"/>
              <a:t> </a:t>
            </a:r>
            <a:r>
              <a:rPr lang="el-GR" dirty="0" smtClean="0"/>
              <a:t>    και    </a:t>
            </a:r>
            <a:r>
              <a:rPr lang="en-US" dirty="0" smtClean="0"/>
              <a:t>F</a:t>
            </a:r>
            <a:r>
              <a:rPr lang="el-GR" baseline="-25000" dirty="0" smtClean="0"/>
              <a:t>2 </a:t>
            </a:r>
            <a:r>
              <a:rPr lang="el-GR" dirty="0" smtClean="0"/>
              <a:t> = 3Ν</a:t>
            </a:r>
            <a:endParaRPr lang="el-GR" baseline="-25000" dirty="0" smtClean="0"/>
          </a:p>
          <a:p>
            <a:r>
              <a:rPr lang="el-GR" dirty="0" smtClean="0"/>
              <a:t>Ποια η συνολική δύναμη  (συνισταμένη)</a:t>
            </a:r>
            <a:r>
              <a:rPr lang="en-US" dirty="0" smtClean="0"/>
              <a:t> F</a:t>
            </a:r>
            <a:r>
              <a:rPr lang="el-GR" baseline="-25000" dirty="0" err="1" smtClean="0"/>
              <a:t>ολ</a:t>
            </a:r>
            <a:r>
              <a:rPr lang="el-GR" dirty="0" smtClean="0"/>
              <a:t> που ασκείται στο κίτρινο  κουτί;</a:t>
            </a:r>
          </a:p>
          <a:p>
            <a:endParaRPr lang="en-US" dirty="0"/>
          </a:p>
        </p:txBody>
      </p:sp>
      <p:sp>
        <p:nvSpPr>
          <p:cNvPr id="38" name="37 - TextBox"/>
          <p:cNvSpPr txBox="1"/>
          <p:nvPr/>
        </p:nvSpPr>
        <p:spPr>
          <a:xfrm>
            <a:off x="2143108" y="3214686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>
                <a:solidFill>
                  <a:srgbClr val="0000CC"/>
                </a:solidFill>
              </a:rPr>
              <a:t>Λύση</a:t>
            </a:r>
            <a:endParaRPr lang="en-US" sz="2000" b="1" u="sng" dirty="0">
              <a:solidFill>
                <a:srgbClr val="0000CC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428596" y="0"/>
            <a:ext cx="7929586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Εύρεση συνολικής δύναμης (κάθετες συνιστώσες)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6" name="35 - Ορθογώνιο"/>
          <p:cNvSpPr/>
          <p:nvPr/>
        </p:nvSpPr>
        <p:spPr>
          <a:xfrm>
            <a:off x="142844" y="3643314"/>
            <a:ext cx="90011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Αρχικά σχηματίζω ένα ορθογώνιο με πλευρές      </a:t>
            </a:r>
            <a:r>
              <a:rPr lang="en-US" dirty="0" smtClean="0"/>
              <a:t>F</a:t>
            </a:r>
            <a:r>
              <a:rPr lang="el-GR" baseline="-25000" dirty="0" smtClean="0"/>
              <a:t>1 </a:t>
            </a:r>
            <a:r>
              <a:rPr lang="el-GR" dirty="0" smtClean="0"/>
              <a:t>    και    </a:t>
            </a:r>
            <a:r>
              <a:rPr lang="en-US" dirty="0" smtClean="0"/>
              <a:t>F</a:t>
            </a:r>
            <a:r>
              <a:rPr lang="el-GR" baseline="-25000" dirty="0" smtClean="0"/>
              <a:t>2</a:t>
            </a:r>
            <a:r>
              <a:rPr lang="el-GR" dirty="0" smtClean="0"/>
              <a:t> (από την άκρη της </a:t>
            </a:r>
            <a:r>
              <a:rPr lang="en-US" dirty="0" smtClean="0"/>
              <a:t>F</a:t>
            </a:r>
            <a:r>
              <a:rPr lang="el-GR" baseline="-25000" dirty="0" smtClean="0"/>
              <a:t>1</a:t>
            </a:r>
            <a:r>
              <a:rPr lang="el-GR" dirty="0" smtClean="0"/>
              <a:t>   φέρνω παράλληλη στην </a:t>
            </a:r>
            <a:r>
              <a:rPr lang="en-US" dirty="0" smtClean="0"/>
              <a:t>F</a:t>
            </a:r>
            <a:r>
              <a:rPr lang="el-GR" baseline="-25000" dirty="0" smtClean="0"/>
              <a:t>2</a:t>
            </a:r>
            <a:r>
              <a:rPr lang="el-GR" dirty="0" smtClean="0"/>
              <a:t> , και από την άκρη της </a:t>
            </a:r>
            <a:r>
              <a:rPr lang="en-US" dirty="0" smtClean="0"/>
              <a:t>F</a:t>
            </a:r>
            <a:r>
              <a:rPr lang="el-GR" baseline="-25000" dirty="0" smtClean="0"/>
              <a:t>2</a:t>
            </a:r>
            <a:r>
              <a:rPr lang="el-GR" dirty="0" smtClean="0"/>
              <a:t> φέρνω παράλληλη στην </a:t>
            </a:r>
            <a:r>
              <a:rPr lang="en-US" dirty="0" smtClean="0"/>
              <a:t>F</a:t>
            </a:r>
            <a:r>
              <a:rPr lang="el-GR" baseline="-25000" dirty="0" smtClean="0"/>
              <a:t>1</a:t>
            </a:r>
            <a:r>
              <a:rPr lang="el-GR" dirty="0" smtClean="0"/>
              <a:t> )</a:t>
            </a:r>
          </a:p>
          <a:p>
            <a:r>
              <a:rPr lang="el-GR" dirty="0" smtClean="0"/>
              <a:t>Η διαγώνιος αυτού του ορθογωνίου είναι η συνισταμένη δύναμη   </a:t>
            </a:r>
            <a:r>
              <a:rPr lang="en-US" dirty="0" smtClean="0"/>
              <a:t>F</a:t>
            </a:r>
            <a:r>
              <a:rPr lang="el-GR" baseline="-25000" dirty="0" err="1" smtClean="0"/>
              <a:t>ολ</a:t>
            </a:r>
            <a:r>
              <a:rPr lang="en-US" dirty="0" smtClean="0"/>
              <a:t>    </a:t>
            </a:r>
            <a:r>
              <a:rPr lang="el-GR" dirty="0" smtClean="0"/>
              <a:t>ή     Σ</a:t>
            </a:r>
            <a:r>
              <a:rPr lang="en-US" dirty="0" smtClean="0"/>
              <a:t>F</a:t>
            </a:r>
            <a:endParaRPr lang="en-US" dirty="0"/>
          </a:p>
        </p:txBody>
      </p:sp>
      <p:cxnSp>
        <p:nvCxnSpPr>
          <p:cNvPr id="51" name="50 - Ευθεία γραμμή σύνδεσης"/>
          <p:cNvCxnSpPr/>
          <p:nvPr/>
        </p:nvCxnSpPr>
        <p:spPr>
          <a:xfrm>
            <a:off x="642910" y="5572140"/>
            <a:ext cx="1357322" cy="1588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εία γραμμή σύνδεσης"/>
          <p:cNvCxnSpPr/>
          <p:nvPr/>
        </p:nvCxnSpPr>
        <p:spPr>
          <a:xfrm rot="5400000" flipH="1" flipV="1">
            <a:off x="1536691" y="6035681"/>
            <a:ext cx="928670" cy="1588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Ορθογώνιο"/>
          <p:cNvSpPr/>
          <p:nvPr/>
        </p:nvSpPr>
        <p:spPr>
          <a:xfrm>
            <a:off x="1214414" y="5500702"/>
            <a:ext cx="602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F</a:t>
            </a:r>
            <a:r>
              <a:rPr lang="el-GR" sz="2400" b="1" baseline="-25000" dirty="0" err="1" smtClean="0"/>
              <a:t>ολ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  <p:sp>
        <p:nvSpPr>
          <p:cNvPr id="32" name="31 - Ελεύθερη σχεδίαση"/>
          <p:cNvSpPr/>
          <p:nvPr/>
        </p:nvSpPr>
        <p:spPr>
          <a:xfrm>
            <a:off x="1214414" y="2802324"/>
            <a:ext cx="168812" cy="126610"/>
          </a:xfrm>
          <a:custGeom>
            <a:avLst/>
            <a:gdLst>
              <a:gd name="connsiteX0" fmla="*/ 0 w 168812"/>
              <a:gd name="connsiteY0" fmla="*/ 0 h 126610"/>
              <a:gd name="connsiteX1" fmla="*/ 168812 w 168812"/>
              <a:gd name="connsiteY1" fmla="*/ 0 h 126610"/>
              <a:gd name="connsiteX2" fmla="*/ 168812 w 168812"/>
              <a:gd name="connsiteY2" fmla="*/ 126610 h 126610"/>
              <a:gd name="connsiteX3" fmla="*/ 168812 w 168812"/>
              <a:gd name="connsiteY3" fmla="*/ 126610 h 126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812" h="126610">
                <a:moveTo>
                  <a:pt x="0" y="0"/>
                </a:moveTo>
                <a:lnTo>
                  <a:pt x="168812" y="0"/>
                </a:lnTo>
                <a:lnTo>
                  <a:pt x="168812" y="126610"/>
                </a:lnTo>
                <a:lnTo>
                  <a:pt x="168812" y="12661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Ορθογώνιο"/>
          <p:cNvSpPr/>
          <p:nvPr/>
        </p:nvSpPr>
        <p:spPr>
          <a:xfrm>
            <a:off x="357158" y="6286520"/>
            <a:ext cx="571504" cy="4286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 rot="5400000" flipH="1" flipV="1">
            <a:off x="178563" y="6036487"/>
            <a:ext cx="93028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214282" y="564357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r>
              <a:rPr lang="el-GR" baseline="-25000" dirty="0" smtClean="0"/>
              <a:t>1</a:t>
            </a:r>
            <a:endParaRPr lang="en-US" baseline="-250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142976" y="6429395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  <p:cxnSp>
        <p:nvCxnSpPr>
          <p:cNvPr id="45" name="44 - Ευθύγραμμο βέλος σύνδεσης"/>
          <p:cNvCxnSpPr/>
          <p:nvPr/>
        </p:nvCxnSpPr>
        <p:spPr>
          <a:xfrm>
            <a:off x="642910" y="6500834"/>
            <a:ext cx="135732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- Ελεύθερη σχεδίαση"/>
          <p:cNvSpPr/>
          <p:nvPr/>
        </p:nvSpPr>
        <p:spPr>
          <a:xfrm>
            <a:off x="642910" y="6374224"/>
            <a:ext cx="168812" cy="126610"/>
          </a:xfrm>
          <a:custGeom>
            <a:avLst/>
            <a:gdLst>
              <a:gd name="connsiteX0" fmla="*/ 0 w 168812"/>
              <a:gd name="connsiteY0" fmla="*/ 0 h 126610"/>
              <a:gd name="connsiteX1" fmla="*/ 168812 w 168812"/>
              <a:gd name="connsiteY1" fmla="*/ 0 h 126610"/>
              <a:gd name="connsiteX2" fmla="*/ 168812 w 168812"/>
              <a:gd name="connsiteY2" fmla="*/ 126610 h 126610"/>
              <a:gd name="connsiteX3" fmla="*/ 168812 w 168812"/>
              <a:gd name="connsiteY3" fmla="*/ 126610 h 126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812" h="126610">
                <a:moveTo>
                  <a:pt x="0" y="0"/>
                </a:moveTo>
                <a:lnTo>
                  <a:pt x="168812" y="0"/>
                </a:lnTo>
                <a:lnTo>
                  <a:pt x="168812" y="126610"/>
                </a:lnTo>
                <a:lnTo>
                  <a:pt x="168812" y="12661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59 - Ευθύγραμμο βέλος σύνδεσης"/>
          <p:cNvCxnSpPr/>
          <p:nvPr/>
        </p:nvCxnSpPr>
        <p:spPr>
          <a:xfrm flipV="1">
            <a:off x="642910" y="5572140"/>
            <a:ext cx="1357322" cy="9286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21 - Ορθογώνιο"/>
          <p:cNvSpPr/>
          <p:nvPr/>
        </p:nvSpPr>
        <p:spPr>
          <a:xfrm>
            <a:off x="5715008" y="6000768"/>
            <a:ext cx="1265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 συνέχεια…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0" y="500042"/>
            <a:ext cx="82867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00CC"/>
                </a:solidFill>
              </a:rPr>
              <a:t>            </a:t>
            </a:r>
            <a:r>
              <a:rPr lang="el-GR" sz="2400" b="1" u="sng" dirty="0" smtClean="0">
                <a:solidFill>
                  <a:srgbClr val="0000CC"/>
                </a:solidFill>
              </a:rPr>
              <a:t> Άσκηση 1  </a:t>
            </a:r>
            <a:r>
              <a:rPr lang="el-GR" dirty="0" smtClean="0"/>
              <a:t> συνέχεια</a:t>
            </a:r>
          </a:p>
          <a:p>
            <a:endParaRPr lang="en-US" dirty="0"/>
          </a:p>
        </p:txBody>
      </p:sp>
      <p:sp>
        <p:nvSpPr>
          <p:cNvPr id="38" name="37 - TextBox"/>
          <p:cNvSpPr txBox="1"/>
          <p:nvPr/>
        </p:nvSpPr>
        <p:spPr>
          <a:xfrm>
            <a:off x="2143108" y="1357298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>
                <a:solidFill>
                  <a:srgbClr val="0000CC"/>
                </a:solidFill>
              </a:rPr>
              <a:t>Λύση</a:t>
            </a:r>
            <a:endParaRPr lang="en-US" sz="2000" b="1" u="sng" dirty="0">
              <a:solidFill>
                <a:srgbClr val="0000CC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428596" y="0"/>
            <a:ext cx="7929586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Εύρεση συνολικής δύναμης (κάθετες συνιστώσες)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51" name="50 - Ευθεία γραμμή σύνδεσης"/>
          <p:cNvCxnSpPr/>
          <p:nvPr/>
        </p:nvCxnSpPr>
        <p:spPr>
          <a:xfrm>
            <a:off x="428597" y="3500438"/>
            <a:ext cx="2214578" cy="1588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εία γραμμή σύνδεσης"/>
          <p:cNvCxnSpPr/>
          <p:nvPr/>
        </p:nvCxnSpPr>
        <p:spPr>
          <a:xfrm rot="5400000" flipH="1" flipV="1">
            <a:off x="1887971" y="4255642"/>
            <a:ext cx="1510410" cy="2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Ορθογώνιο"/>
          <p:cNvSpPr/>
          <p:nvPr/>
        </p:nvSpPr>
        <p:spPr>
          <a:xfrm>
            <a:off x="1285852" y="3857628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</a:t>
            </a:r>
            <a:r>
              <a:rPr lang="el-GR" b="1" baseline="-25000" dirty="0" err="1" smtClean="0"/>
              <a:t>ολ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4" name="33 - Ορθογώνιο"/>
          <p:cNvSpPr/>
          <p:nvPr/>
        </p:nvSpPr>
        <p:spPr>
          <a:xfrm>
            <a:off x="142844" y="4500570"/>
            <a:ext cx="642943" cy="7143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 rot="5400000" flipH="1" flipV="1">
            <a:off x="-358810" y="4215613"/>
            <a:ext cx="1574020" cy="79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-32" y="3686177"/>
            <a:ext cx="1016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r>
              <a:rPr lang="el-GR" baseline="-25000" dirty="0" smtClean="0"/>
              <a:t>1</a:t>
            </a:r>
            <a:endParaRPr lang="en-US" baseline="-250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285852" y="4917032"/>
            <a:ext cx="500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  <p:cxnSp>
        <p:nvCxnSpPr>
          <p:cNvPr id="45" name="44 - Ευθύγραμμο βέλος σύνδεσης"/>
          <p:cNvCxnSpPr/>
          <p:nvPr/>
        </p:nvCxnSpPr>
        <p:spPr>
          <a:xfrm>
            <a:off x="428597" y="5000636"/>
            <a:ext cx="2214578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- Ελεύθερη σχεδίαση"/>
          <p:cNvSpPr/>
          <p:nvPr/>
        </p:nvSpPr>
        <p:spPr>
          <a:xfrm>
            <a:off x="428597" y="4717293"/>
            <a:ext cx="300110" cy="283343"/>
          </a:xfrm>
          <a:custGeom>
            <a:avLst/>
            <a:gdLst>
              <a:gd name="connsiteX0" fmla="*/ 0 w 168812"/>
              <a:gd name="connsiteY0" fmla="*/ 0 h 126610"/>
              <a:gd name="connsiteX1" fmla="*/ 168812 w 168812"/>
              <a:gd name="connsiteY1" fmla="*/ 0 h 126610"/>
              <a:gd name="connsiteX2" fmla="*/ 168812 w 168812"/>
              <a:gd name="connsiteY2" fmla="*/ 126610 h 126610"/>
              <a:gd name="connsiteX3" fmla="*/ 168812 w 168812"/>
              <a:gd name="connsiteY3" fmla="*/ 126610 h 126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812" h="126610">
                <a:moveTo>
                  <a:pt x="0" y="0"/>
                </a:moveTo>
                <a:lnTo>
                  <a:pt x="168812" y="0"/>
                </a:lnTo>
                <a:lnTo>
                  <a:pt x="168812" y="126610"/>
                </a:lnTo>
                <a:lnTo>
                  <a:pt x="168812" y="12661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59 - Ευθύγραμμο βέλος σύνδεσης"/>
          <p:cNvCxnSpPr/>
          <p:nvPr/>
        </p:nvCxnSpPr>
        <p:spPr>
          <a:xfrm flipV="1">
            <a:off x="428597" y="3500438"/>
            <a:ext cx="2214578" cy="15001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21 - Ορθογώνιο"/>
          <p:cNvSpPr/>
          <p:nvPr/>
        </p:nvSpPr>
        <p:spPr>
          <a:xfrm>
            <a:off x="2928926" y="1357298"/>
            <a:ext cx="10926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 συνέχεια</a:t>
            </a:r>
            <a:endParaRPr lang="en-US" dirty="0"/>
          </a:p>
        </p:txBody>
      </p:sp>
      <p:sp>
        <p:nvSpPr>
          <p:cNvPr id="24" name="23 - TextBox"/>
          <p:cNvSpPr txBox="1"/>
          <p:nvPr/>
        </p:nvSpPr>
        <p:spPr>
          <a:xfrm>
            <a:off x="4143372" y="3429000"/>
            <a:ext cx="47149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 συνέχεια θα εφαρμόσω το πυθαγόρειο θεώρημα στο ορθογώνιο τρίγωνο ΑΒΓ , για να βρω την πλευρά ΑΓ =</a:t>
            </a:r>
            <a:r>
              <a:rPr lang="en-US" dirty="0" smtClean="0"/>
              <a:t>F</a:t>
            </a:r>
            <a:r>
              <a:rPr lang="el-GR" baseline="-25000" dirty="0" err="1" smtClean="0"/>
              <a:t>ολ</a:t>
            </a:r>
            <a:r>
              <a:rPr lang="el-GR" dirty="0" smtClean="0"/>
              <a:t>   (υποτείνουσα). </a:t>
            </a:r>
            <a:endParaRPr lang="en-US" dirty="0"/>
          </a:p>
        </p:txBody>
      </p:sp>
      <p:sp>
        <p:nvSpPr>
          <p:cNvPr id="57" name="56 - TextBox"/>
          <p:cNvSpPr txBox="1"/>
          <p:nvPr/>
        </p:nvSpPr>
        <p:spPr>
          <a:xfrm>
            <a:off x="142844" y="491703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58" name="57 - TextBox"/>
          <p:cNvSpPr txBox="1"/>
          <p:nvPr/>
        </p:nvSpPr>
        <p:spPr>
          <a:xfrm>
            <a:off x="214282" y="314324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59" name="58 - TextBox"/>
          <p:cNvSpPr txBox="1"/>
          <p:nvPr/>
        </p:nvSpPr>
        <p:spPr>
          <a:xfrm>
            <a:off x="2643174" y="321468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sp>
        <p:nvSpPr>
          <p:cNvPr id="61" name="60 - TextBox"/>
          <p:cNvSpPr txBox="1"/>
          <p:nvPr/>
        </p:nvSpPr>
        <p:spPr>
          <a:xfrm>
            <a:off x="2571736" y="491703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63" name="62 - TextBox"/>
          <p:cNvSpPr txBox="1"/>
          <p:nvPr/>
        </p:nvSpPr>
        <p:spPr>
          <a:xfrm>
            <a:off x="428596" y="1785926"/>
            <a:ext cx="800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Στο ορθογώνιο, παρατηρώ ότι υπάρχει το ορθογώνιο τρίγωνο ΑΒΓ.  Στο τρίγωνο ΑΒΓ, η πλευρά ΑΒ είναι η </a:t>
            </a:r>
            <a:r>
              <a:rPr lang="en-US" dirty="0" smtClean="0"/>
              <a:t>F</a:t>
            </a:r>
            <a:r>
              <a:rPr lang="el-GR" baseline="-25000" dirty="0" smtClean="0"/>
              <a:t>2</a:t>
            </a:r>
            <a:r>
              <a:rPr lang="el-GR" dirty="0" smtClean="0"/>
              <a:t> και η πλευρά ΒΓ είναι ίση με </a:t>
            </a:r>
            <a:r>
              <a:rPr lang="en-US" dirty="0" smtClean="0"/>
              <a:t>F</a:t>
            </a:r>
            <a:r>
              <a:rPr lang="el-GR" baseline="-25000" dirty="0" smtClean="0"/>
              <a:t>1</a:t>
            </a:r>
            <a:r>
              <a:rPr lang="el-GR" dirty="0" smtClean="0"/>
              <a:t>  . Άρα ΑΒ =3  και  ΓΒ = 2</a:t>
            </a:r>
            <a:endParaRPr lang="en-US" dirty="0"/>
          </a:p>
        </p:txBody>
      </p:sp>
      <p:sp>
        <p:nvSpPr>
          <p:cNvPr id="66" name="65 - Ελεύθερη σχεδίαση"/>
          <p:cNvSpPr/>
          <p:nvPr/>
        </p:nvSpPr>
        <p:spPr>
          <a:xfrm>
            <a:off x="2236763" y="4674419"/>
            <a:ext cx="379828" cy="337625"/>
          </a:xfrm>
          <a:custGeom>
            <a:avLst/>
            <a:gdLst>
              <a:gd name="connsiteX0" fmla="*/ 379828 w 379828"/>
              <a:gd name="connsiteY0" fmla="*/ 0 h 337625"/>
              <a:gd name="connsiteX1" fmla="*/ 225083 w 379828"/>
              <a:gd name="connsiteY1" fmla="*/ 0 h 337625"/>
              <a:gd name="connsiteX2" fmla="*/ 0 w 379828"/>
              <a:gd name="connsiteY2" fmla="*/ 0 h 337625"/>
              <a:gd name="connsiteX3" fmla="*/ 0 w 379828"/>
              <a:gd name="connsiteY3" fmla="*/ 337625 h 337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9828" h="337625">
                <a:moveTo>
                  <a:pt x="379828" y="0"/>
                </a:moveTo>
                <a:lnTo>
                  <a:pt x="225083" y="0"/>
                </a:lnTo>
                <a:lnTo>
                  <a:pt x="0" y="0"/>
                </a:lnTo>
                <a:lnTo>
                  <a:pt x="0" y="337625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Ορθογώνιο"/>
          <p:cNvSpPr/>
          <p:nvPr/>
        </p:nvSpPr>
        <p:spPr>
          <a:xfrm>
            <a:off x="1500166" y="4643446"/>
            <a:ext cx="450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3Ν</a:t>
            </a:r>
            <a:endParaRPr lang="en-US" dirty="0"/>
          </a:p>
        </p:txBody>
      </p:sp>
      <p:sp>
        <p:nvSpPr>
          <p:cNvPr id="36" name="35 - Ορθογώνιο"/>
          <p:cNvSpPr/>
          <p:nvPr/>
        </p:nvSpPr>
        <p:spPr>
          <a:xfrm>
            <a:off x="2643174" y="4071942"/>
            <a:ext cx="450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2Ν</a:t>
            </a:r>
            <a:endParaRPr lang="en-US" dirty="0"/>
          </a:p>
        </p:txBody>
      </p:sp>
      <p:sp>
        <p:nvSpPr>
          <p:cNvPr id="39" name="38 - Ορθογώνιο"/>
          <p:cNvSpPr/>
          <p:nvPr/>
        </p:nvSpPr>
        <p:spPr>
          <a:xfrm>
            <a:off x="214282" y="4000504"/>
            <a:ext cx="450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2Ν</a:t>
            </a:r>
            <a:endParaRPr lang="en-US" dirty="0"/>
          </a:p>
        </p:txBody>
      </p:sp>
      <p:sp>
        <p:nvSpPr>
          <p:cNvPr id="40" name="39 - Ορθογώνιο"/>
          <p:cNvSpPr/>
          <p:nvPr/>
        </p:nvSpPr>
        <p:spPr>
          <a:xfrm>
            <a:off x="7000892" y="5857892"/>
            <a:ext cx="1265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 συνέχεια…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57" grpId="0"/>
      <p:bldP spid="58" grpId="0"/>
      <p:bldP spid="59" grpId="0"/>
      <p:bldP spid="61" grpId="0"/>
      <p:bldP spid="63" grpId="0"/>
      <p:bldP spid="66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3284</TotalTime>
  <Words>604</Words>
  <PresentationFormat>Προβολή στην οθόνη (4:3)</PresentationFormat>
  <Paragraphs>136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hp pc</cp:lastModifiedBy>
  <cp:revision>533</cp:revision>
  <dcterms:created xsi:type="dcterms:W3CDTF">2020-04-07T16:42:53Z</dcterms:created>
  <dcterms:modified xsi:type="dcterms:W3CDTF">2024-01-25T04:58:27Z</dcterms:modified>
</cp:coreProperties>
</file>