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33" r:id="rId4"/>
    <p:sldId id="335" r:id="rId5"/>
    <p:sldId id="311" r:id="rId6"/>
    <p:sldId id="313" r:id="rId7"/>
    <p:sldId id="257" r:id="rId8"/>
    <p:sldId id="312" r:id="rId9"/>
    <p:sldId id="315" r:id="rId10"/>
    <p:sldId id="316" r:id="rId11"/>
    <p:sldId id="317" r:id="rId12"/>
    <p:sldId id="319" r:id="rId13"/>
    <p:sldId id="320" r:id="rId14"/>
    <p:sldId id="334" r:id="rId15"/>
    <p:sldId id="321" r:id="rId16"/>
    <p:sldId id="330" r:id="rId17"/>
    <p:sldId id="322" r:id="rId18"/>
    <p:sldId id="331" r:id="rId19"/>
    <p:sldId id="323" r:id="rId20"/>
    <p:sldId id="324" r:id="rId21"/>
    <p:sldId id="325" r:id="rId22"/>
    <p:sldId id="326" r:id="rId23"/>
    <p:sldId id="327" r:id="rId24"/>
    <p:sldId id="32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06" autoAdjust="0"/>
    <p:restoredTop sz="94624" autoAdjust="0"/>
  </p:normalViewPr>
  <p:slideViewPr>
    <p:cSldViewPr>
      <p:cViewPr>
        <p:scale>
          <a:sx n="70" d="100"/>
          <a:sy n="70" d="100"/>
        </p:scale>
        <p:origin x="-2083" y="-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0-CC4E-4A5A-A364-F34305BCE1FF}" type="datetimeFigureOut">
              <a:rPr lang="en-US" smtClean="0"/>
              <a:pPr/>
              <a:t>1/25/2024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3071802" y="328612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Β’ Γυμνασίου</a:t>
            </a:r>
            <a:endParaRPr lang="en-US" dirty="0"/>
          </a:p>
        </p:txBody>
      </p:sp>
      <p:sp>
        <p:nvSpPr>
          <p:cNvPr id="5" name="4 - Ελεύθερη σχεδίαση"/>
          <p:cNvSpPr/>
          <p:nvPr/>
        </p:nvSpPr>
        <p:spPr>
          <a:xfrm>
            <a:off x="5072066" y="517852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429256" y="5035648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7786710" y="1643050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8143900" y="1500174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714348" y="5607152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5464276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142844" y="78579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38100">
            <a:solidFill>
              <a:srgbClr val="00206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00034" y="642918"/>
            <a:ext cx="500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b="1" dirty="0" smtClean="0">
                <a:solidFill>
                  <a:schemeClr val="bg2">
                    <a:lumMod val="25000"/>
                  </a:schemeClr>
                </a:solidFill>
              </a:rPr>
              <a:t>β</a:t>
            </a:r>
            <a:endParaRPr lang="en-US" sz="6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357290" y="5357826"/>
            <a:ext cx="571504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71461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285749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Πρέπει να βρω  έναν αριθμό …. που αν τον πολλαπλασιάσω δύο φορές ….. να μου δώσει τον αριθμό 16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14338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….ένας τέτοιος αριθμός είναι ο αριθμός 4…γιατί  4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4 = 16  </a:t>
            </a:r>
            <a:endParaRPr lang="en-US" sz="2400" dirty="0" smtClean="0"/>
          </a:p>
          <a:p>
            <a:r>
              <a:rPr lang="el-GR" sz="2400" dirty="0" smtClean="0"/>
              <a:t> 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34" y="535782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Άρα        16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τι είναι ίση η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   16     (= </a:t>
            </a:r>
            <a:r>
              <a:rPr lang="el-GR" sz="2400" dirty="0" smtClean="0"/>
              <a:t>τετραγωνική ρίζα του </a:t>
            </a:r>
            <a:r>
              <a:rPr lang="en-US" sz="2400" dirty="0" smtClean="0"/>
              <a:t>16 )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2357422" y="1000108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2285984" y="5357826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/>
      <p:bldP spid="16" grpId="0"/>
      <p:bldP spid="17" grpId="0"/>
      <p:bldP spid="2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/>
          <p:nvPr/>
        </p:nvSpPr>
        <p:spPr>
          <a:xfrm>
            <a:off x="2071670" y="928670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 γιατί    0 </a:t>
            </a:r>
            <a:r>
              <a:rPr lang="el-GR" baseline="30000" dirty="0" smtClean="0"/>
              <a:t>.</a:t>
            </a:r>
            <a:r>
              <a:rPr lang="el-GR" dirty="0" smtClean="0"/>
              <a:t> 0 = 0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428596" y="0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… εύκολες  ρίζες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2428860" y="2000240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1 </a:t>
            </a:r>
            <a:r>
              <a:rPr lang="el-GR" baseline="30000" dirty="0" smtClean="0"/>
              <a:t>.</a:t>
            </a:r>
            <a:r>
              <a:rPr lang="el-GR" dirty="0" smtClean="0"/>
              <a:t> 1=  1</a:t>
            </a:r>
            <a:endParaRPr lang="en-US" dirty="0"/>
          </a:p>
        </p:txBody>
      </p:sp>
      <p:sp>
        <p:nvSpPr>
          <p:cNvPr id="24" name="23 - Ορθογώνιο"/>
          <p:cNvSpPr/>
          <p:nvPr/>
        </p:nvSpPr>
        <p:spPr>
          <a:xfrm>
            <a:off x="2357422" y="3000372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 2 </a:t>
            </a:r>
            <a:r>
              <a:rPr lang="el-GR" baseline="30000" dirty="0" smtClean="0"/>
              <a:t>.</a:t>
            </a:r>
            <a:r>
              <a:rPr lang="el-GR" dirty="0" smtClean="0"/>
              <a:t> 2 = 4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2428860" y="4000504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γιατί </a:t>
            </a:r>
            <a:r>
              <a:rPr lang="el-GR" baseline="30000" dirty="0" smtClean="0"/>
              <a:t> </a:t>
            </a:r>
            <a:r>
              <a:rPr lang="el-GR" dirty="0" smtClean="0"/>
              <a:t> 3 </a:t>
            </a:r>
            <a:r>
              <a:rPr lang="el-GR" baseline="30000" dirty="0" smtClean="0"/>
              <a:t>2</a:t>
            </a:r>
            <a:r>
              <a:rPr lang="el-GR" dirty="0" smtClean="0"/>
              <a:t>= 9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2143108" y="5143512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4 </a:t>
            </a:r>
            <a:r>
              <a:rPr lang="el-GR" baseline="30000" dirty="0" smtClean="0"/>
              <a:t>2</a:t>
            </a:r>
            <a:r>
              <a:rPr lang="el-GR" dirty="0" smtClean="0"/>
              <a:t>= 16</a:t>
            </a:r>
            <a:endParaRPr lang="en-US" dirty="0"/>
          </a:p>
        </p:txBody>
      </p:sp>
      <p:sp>
        <p:nvSpPr>
          <p:cNvPr id="31" name="30 - Ορθογώνιο"/>
          <p:cNvSpPr/>
          <p:nvPr/>
        </p:nvSpPr>
        <p:spPr>
          <a:xfrm>
            <a:off x="2214546" y="6215082"/>
            <a:ext cx="1928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5 </a:t>
            </a:r>
            <a:r>
              <a:rPr lang="el-GR" baseline="30000" dirty="0" smtClean="0"/>
              <a:t>2</a:t>
            </a:r>
            <a:r>
              <a:rPr lang="el-GR" dirty="0" smtClean="0"/>
              <a:t>=  25</a:t>
            </a:r>
            <a:endParaRPr lang="en-US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1107269" y="3607583"/>
            <a:ext cx="6500834" cy="1588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6929454" y="428604"/>
            <a:ext cx="1785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 6 </a:t>
            </a:r>
            <a:r>
              <a:rPr lang="el-GR" baseline="30000" dirty="0" smtClean="0"/>
              <a:t>.</a:t>
            </a:r>
            <a:r>
              <a:rPr lang="el-GR" dirty="0" smtClean="0"/>
              <a:t> 6 =36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6858016" y="1428736"/>
            <a:ext cx="1714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γιατί</a:t>
            </a:r>
            <a:r>
              <a:rPr lang="el-GR" baseline="30000" dirty="0" smtClean="0"/>
              <a:t> </a:t>
            </a:r>
            <a:r>
              <a:rPr lang="el-GR" dirty="0" smtClean="0"/>
              <a:t> 7 </a:t>
            </a:r>
            <a:r>
              <a:rPr lang="el-GR" baseline="30000" dirty="0" smtClean="0"/>
              <a:t>.</a:t>
            </a:r>
            <a:r>
              <a:rPr lang="el-GR" dirty="0" smtClean="0"/>
              <a:t> 7 = 49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6786578" y="2714620"/>
            <a:ext cx="1857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8 </a:t>
            </a:r>
            <a:r>
              <a:rPr lang="el-GR" baseline="30000" dirty="0" smtClean="0"/>
              <a:t>2 </a:t>
            </a:r>
            <a:r>
              <a:rPr lang="el-GR" dirty="0" smtClean="0"/>
              <a:t>= 64</a:t>
            </a:r>
            <a:endParaRPr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7000892" y="4253219"/>
            <a:ext cx="1714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9 </a:t>
            </a:r>
            <a:r>
              <a:rPr lang="el-GR" baseline="30000" dirty="0" smtClean="0"/>
              <a:t>.</a:t>
            </a:r>
            <a:r>
              <a:rPr lang="el-GR" dirty="0" smtClean="0"/>
              <a:t> 9 = 81</a:t>
            </a:r>
            <a:endParaRPr lang="en-US" dirty="0"/>
          </a:p>
        </p:txBody>
      </p:sp>
      <p:sp>
        <p:nvSpPr>
          <p:cNvPr id="43" name="42 - Ορθογώνιο"/>
          <p:cNvSpPr/>
          <p:nvPr/>
        </p:nvSpPr>
        <p:spPr>
          <a:xfrm>
            <a:off x="6929454" y="5753417"/>
            <a:ext cx="2000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γιατί  10 </a:t>
            </a:r>
            <a:r>
              <a:rPr lang="el-GR" baseline="30000" dirty="0" smtClean="0"/>
              <a:t>.</a:t>
            </a:r>
            <a:r>
              <a:rPr lang="el-GR" dirty="0" smtClean="0"/>
              <a:t> 10 =100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357158" y="928670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00034" y="85723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0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14282" y="1928802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357158" y="185736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285720" y="2950802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428596" y="287936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4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214282" y="3950934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357158" y="387949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9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285720" y="5165380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4" name="53 - TextBox"/>
          <p:cNvSpPr txBox="1"/>
          <p:nvPr/>
        </p:nvSpPr>
        <p:spPr>
          <a:xfrm>
            <a:off x="357158" y="514351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16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5" name="54 - Ελεύθερη σχεδίαση"/>
          <p:cNvSpPr/>
          <p:nvPr/>
        </p:nvSpPr>
        <p:spPr>
          <a:xfrm>
            <a:off x="0" y="6215082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71406" y="614364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25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7" name="56 - Ελεύθερη σχεδίαση"/>
          <p:cNvSpPr/>
          <p:nvPr/>
        </p:nvSpPr>
        <p:spPr>
          <a:xfrm>
            <a:off x="4786346" y="428604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5000628" y="42860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36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61 - Ελεύθερη σχεδίαση"/>
          <p:cNvSpPr/>
          <p:nvPr/>
        </p:nvSpPr>
        <p:spPr>
          <a:xfrm>
            <a:off x="4714876" y="1395699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4929158" y="1395699"/>
            <a:ext cx="92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49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4" name="63 - Ελεύθερη σχεδίαση"/>
          <p:cNvSpPr/>
          <p:nvPr/>
        </p:nvSpPr>
        <p:spPr>
          <a:xfrm>
            <a:off x="4786314" y="2681583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5000596" y="2681583"/>
            <a:ext cx="92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64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4643438" y="4220182"/>
            <a:ext cx="57147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4857720" y="4220182"/>
            <a:ext cx="928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81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8" name="67 - Ελεύθερη σχεδίαση"/>
          <p:cNvSpPr/>
          <p:nvPr/>
        </p:nvSpPr>
        <p:spPr>
          <a:xfrm>
            <a:off x="4643438" y="5648942"/>
            <a:ext cx="1000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5072066" y="5681979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100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214414" y="857232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0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142976" y="1857364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1</a:t>
            </a:r>
            <a:endParaRPr lang="en-US" sz="24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214414" y="2857496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2</a:t>
            </a:r>
            <a:endParaRPr lang="en-US" sz="24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1071538" y="3857628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3</a:t>
            </a:r>
            <a:endParaRPr lang="en-US" sz="24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142976" y="5143512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4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5929322" y="42860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6</a:t>
            </a:r>
            <a:endParaRPr lang="en-US" sz="24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6072198" y="568197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10</a:t>
            </a:r>
            <a:endParaRPr lang="en-US" sz="24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5786446" y="4253219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9</a:t>
            </a:r>
            <a:endParaRPr lang="en-US" sz="24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1000100" y="6143644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5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5857884" y="2714620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8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5929322" y="1428736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7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  <p:bldP spid="26" grpId="0"/>
      <p:bldP spid="29" grpId="0"/>
      <p:bldP spid="31" grpId="0"/>
      <p:bldP spid="35" grpId="0"/>
      <p:bldP spid="37" grpId="0"/>
      <p:bldP spid="39" grpId="0"/>
      <p:bldP spid="41" grpId="0"/>
      <p:bldP spid="43" grpId="0"/>
      <p:bldP spid="28" grpId="0" animBg="1"/>
      <p:bldP spid="33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38" grpId="0"/>
      <p:bldP spid="40" grpId="0"/>
      <p:bldP spid="42" grpId="0"/>
      <p:bldP spid="44" grpId="0"/>
      <p:bldP spid="45" grpId="0"/>
      <p:bldP spid="46" grpId="0"/>
      <p:bldP spid="59" grpId="0"/>
      <p:bldP spid="60" grpId="0"/>
      <p:bldP spid="61" grpId="0"/>
      <p:bldP spid="70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Ορθογώνιο"/>
          <p:cNvSpPr/>
          <p:nvPr/>
        </p:nvSpPr>
        <p:spPr>
          <a:xfrm>
            <a:off x="1285852" y="2362794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357158" y="2362794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1472" y="236279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- 9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38252" y="4005868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509558" y="4005868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723872" y="400586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2000232" y="5824855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75" name="74 - Ελεύθερη σχεδίαση"/>
          <p:cNvSpPr/>
          <p:nvPr/>
        </p:nvSpPr>
        <p:spPr>
          <a:xfrm>
            <a:off x="661958" y="5791818"/>
            <a:ext cx="981084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1000100" y="5753417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- 248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6072198" y="4363058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aseline="30000" dirty="0" smtClean="0"/>
              <a:t> </a:t>
            </a:r>
            <a:r>
              <a:rPr lang="el-GR" dirty="0" smtClean="0"/>
              <a:t>δεν ορίζεται</a:t>
            </a:r>
            <a:endParaRPr lang="en-US" dirty="0"/>
          </a:p>
        </p:txBody>
      </p:sp>
      <p:sp>
        <p:nvSpPr>
          <p:cNvPr id="81" name="80 - Ελεύθερη σχεδίαση"/>
          <p:cNvSpPr/>
          <p:nvPr/>
        </p:nvSpPr>
        <p:spPr>
          <a:xfrm>
            <a:off x="5143504" y="4363058"/>
            <a:ext cx="64294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5357818" y="436305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- 15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2214546" y="121442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 animBg="1"/>
      <p:bldP spid="33" grpId="0"/>
      <p:bldP spid="38" grpId="0"/>
      <p:bldP spid="40" grpId="0" animBg="1"/>
      <p:bldP spid="42" grpId="0"/>
      <p:bldP spid="74" grpId="0"/>
      <p:bldP spid="75" grpId="0" animBg="1"/>
      <p:bldP spid="76" grpId="0"/>
      <p:bldP spid="80" grpId="0"/>
      <p:bldP spid="81" grpId="0" animBg="1"/>
      <p:bldP spid="82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Τετραγωνική ρίζα …στο τετράγωνο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1142976" y="114298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071538" y="1285860"/>
            <a:ext cx="357190" cy="214315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42910" y="1071546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)</a:t>
            </a:r>
            <a:r>
              <a:rPr lang="el-GR" sz="3200" baseline="30000" dirty="0" smtClean="0"/>
              <a:t>2</a:t>
            </a:r>
            <a:r>
              <a:rPr lang="el-GR" sz="3200" dirty="0" smtClean="0"/>
              <a:t>  = α</a:t>
            </a:r>
            <a:endParaRPr lang="en-US" sz="3200" dirty="0"/>
          </a:p>
        </p:txBody>
      </p:sp>
      <p:sp>
        <p:nvSpPr>
          <p:cNvPr id="8" name="7 - Ορθογώνιο"/>
          <p:cNvSpPr/>
          <p:nvPr/>
        </p:nvSpPr>
        <p:spPr>
          <a:xfrm>
            <a:off x="4286248" y="11429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Με  α  ≥ 0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2000240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785786" y="285749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57</a:t>
            </a:r>
            <a:endParaRPr lang="en-US" sz="2400" dirty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571472" y="2928934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142844" y="271462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785918" y="2786058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57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642910" y="414338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12</a:t>
            </a:r>
            <a:endParaRPr lang="en-US" sz="2400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428596" y="4214818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0" y="4000504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4071942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12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95310" y="5539103"/>
            <a:ext cx="10620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4 +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285720" y="5610541"/>
            <a:ext cx="1357322" cy="31878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0" y="5415993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( </a:t>
            </a:r>
            <a:r>
              <a:rPr lang="en-US" sz="3200" dirty="0" smtClean="0"/>
              <a:t>   </a:t>
            </a:r>
            <a:r>
              <a:rPr lang="el-GR" sz="3200" dirty="0" smtClean="0"/>
              <a:t>    </a:t>
            </a:r>
            <a:r>
              <a:rPr lang="en-US" sz="3200" dirty="0" smtClean="0"/>
              <a:t>    </a:t>
            </a:r>
            <a:r>
              <a:rPr lang="el-GR" sz="3200" dirty="0" smtClean="0"/>
              <a:t>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1928794" y="5500702"/>
            <a:ext cx="1204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= 4</a:t>
            </a:r>
            <a:r>
              <a:rPr lang="en-US" sz="2800" dirty="0" smtClean="0"/>
              <a:t> +x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117881" y="292893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70</a:t>
            </a:r>
            <a:endParaRPr lang="en-US" sz="2400" dirty="0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4903567" y="3000372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4500562" y="2844225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6118013" y="285749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70</a:t>
            </a:r>
            <a:endParaRPr lang="en-US" sz="28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4975005" y="421481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3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4760691" y="4286256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332095" y="4130109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975137" y="4143380"/>
            <a:ext cx="710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 3</a:t>
            </a:r>
            <a:endParaRPr lang="en-US" sz="28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127405" y="5610541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88</a:t>
            </a:r>
            <a:endParaRPr lang="en-US" sz="2400" dirty="0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4913091" y="5681979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4474939" y="5487431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  (        )</a:t>
            </a:r>
            <a:r>
              <a:rPr lang="el-GR" sz="3200" baseline="30000" dirty="0" smtClean="0"/>
              <a:t>2</a:t>
            </a:r>
            <a:endParaRPr lang="en-US" sz="32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127537" y="5539103"/>
            <a:ext cx="893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 88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12" grpId="0"/>
      <p:bldP spid="8" grpId="0"/>
      <p:bldP spid="9" grpId="0"/>
      <p:bldP spid="10" grpId="0"/>
      <p:bldP spid="11" grpId="0" animBg="1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 animBg="1"/>
      <p:bldP spid="29" grpId="0"/>
      <p:bldP spid="30" grpId="0"/>
      <p:bldP spid="32" grpId="0"/>
      <p:bldP spid="33" grpId="0" animBg="1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Τετραγωνική ρίζα …στο τετράγωνο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1142976" y="114298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000100" y="1142984"/>
            <a:ext cx="571504" cy="42862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4286248" y="114298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Με  α  ≥ 0</a:t>
            </a:r>
            <a:endParaRPr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2000240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785786" y="2857496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57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500034" y="2928934"/>
            <a:ext cx="857256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Ορθογώνιο"/>
          <p:cNvSpPr/>
          <p:nvPr/>
        </p:nvSpPr>
        <p:spPr>
          <a:xfrm>
            <a:off x="1785918" y="2786058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57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642910" y="4143380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12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428596" y="4214818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4071942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12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795310" y="5539103"/>
            <a:ext cx="10620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(</a:t>
            </a:r>
            <a:r>
              <a:rPr lang="el-GR" sz="2400" dirty="0" smtClean="0"/>
              <a:t>4 + </a:t>
            </a:r>
            <a:r>
              <a:rPr lang="en-US" sz="2400" dirty="0" smtClean="0"/>
              <a:t>x)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285720" y="5500703"/>
            <a:ext cx="1500198" cy="42862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1928794" y="5500702"/>
            <a:ext cx="1204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= 4</a:t>
            </a:r>
            <a:r>
              <a:rPr lang="en-US" sz="2800" dirty="0" smtClean="0"/>
              <a:t> +x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117880" y="2928934"/>
            <a:ext cx="7400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70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4857752" y="2928934"/>
            <a:ext cx="740003" cy="42862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Ορθογώνιο"/>
          <p:cNvSpPr/>
          <p:nvPr/>
        </p:nvSpPr>
        <p:spPr>
          <a:xfrm>
            <a:off x="6118013" y="2857496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70</a:t>
            </a:r>
            <a:endParaRPr lang="en-US" sz="28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4975005" y="421481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3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4760691" y="4286256"/>
            <a:ext cx="642942" cy="285753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5975137" y="4143380"/>
            <a:ext cx="710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 3</a:t>
            </a:r>
            <a:endParaRPr lang="en-US" sz="28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5214942" y="5643578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88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5000628" y="5643578"/>
            <a:ext cx="730479" cy="428627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6127537" y="5539103"/>
            <a:ext cx="893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  88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 animBg="1"/>
      <p:bldP spid="8" grpId="0"/>
      <p:bldP spid="9" grpId="0"/>
      <p:bldP spid="10" grpId="0"/>
      <p:bldP spid="11" grpId="0" animBg="1"/>
      <p:bldP spid="14" grpId="0"/>
      <p:bldP spid="15" grpId="0"/>
      <p:bldP spid="16" grpId="0" animBg="1"/>
      <p:bldP spid="18" grpId="0"/>
      <p:bldP spid="19" grpId="0"/>
      <p:bldP spid="20" grpId="0" animBg="1"/>
      <p:bldP spid="22" grpId="0"/>
      <p:bldP spid="23" grpId="0"/>
      <p:bldP spid="24" grpId="0" animBg="1"/>
      <p:bldP spid="26" grpId="0"/>
      <p:bldP spid="27" grpId="0"/>
      <p:bldP spid="28" grpId="0" animBg="1"/>
      <p:bldP spid="30" grpId="0"/>
      <p:bldP spid="32" grpId="0"/>
      <p:bldP spid="33" grpId="0" animBg="1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00364" y="157161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9286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357158" y="928670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647745" y="1000108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α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β </a:t>
            </a:r>
            <a:endParaRPr lang="en-US" sz="2400" dirty="0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1790753" y="92867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005067" y="1000108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α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β </a:t>
            </a:r>
            <a:endParaRPr lang="en-US" sz="2400" dirty="0"/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2505133" y="92867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811495" y="25717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739925" y="257174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030512" y="264318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6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173520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387834" y="2643182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2887900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2000232" y="40005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2352587" y="3929066"/>
            <a:ext cx="100013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2643174" y="4000504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2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x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433431" y="400050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647745" y="4071942"/>
            <a:ext cx="1077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2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x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55" name="54 - Ελεύθερη σχεδίαση"/>
          <p:cNvSpPr/>
          <p:nvPr/>
        </p:nvSpPr>
        <p:spPr>
          <a:xfrm>
            <a:off x="1147811" y="4000504"/>
            <a:ext cx="566669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1071538" y="600076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57" name="56 - Ελεύθερη σχεδίαση"/>
          <p:cNvSpPr/>
          <p:nvPr/>
        </p:nvSpPr>
        <p:spPr>
          <a:xfrm>
            <a:off x="-32" y="6000768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290555" y="6072206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6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8 </a:t>
            </a:r>
            <a:endParaRPr lang="en-US" sz="2400" dirty="0"/>
          </a:p>
        </p:txBody>
      </p:sp>
      <p:sp>
        <p:nvSpPr>
          <p:cNvPr id="59" name="58 - Ελεύθερη σχεδίαση"/>
          <p:cNvSpPr/>
          <p:nvPr/>
        </p:nvSpPr>
        <p:spPr>
          <a:xfrm>
            <a:off x="1433563" y="600076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0" name="59 - Ορθογώνιο"/>
          <p:cNvSpPr/>
          <p:nvPr/>
        </p:nvSpPr>
        <p:spPr>
          <a:xfrm>
            <a:off x="1647877" y="6072206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6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8 </a:t>
            </a:r>
            <a:endParaRPr lang="en-US" sz="2400" dirty="0"/>
          </a:p>
        </p:txBody>
      </p:sp>
      <p:sp>
        <p:nvSpPr>
          <p:cNvPr id="61" name="60 - Ελεύθερη σχεδίαση"/>
          <p:cNvSpPr/>
          <p:nvPr/>
        </p:nvSpPr>
        <p:spPr>
          <a:xfrm>
            <a:off x="2147943" y="600076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5797387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4357686" y="4857760"/>
            <a:ext cx="1225387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4857752" y="4929198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4</a:t>
            </a:r>
            <a:r>
              <a:rPr lang="el-GR" sz="2400" baseline="30000" dirty="0" smtClean="0">
                <a:solidFill>
                  <a:prstClr val="black"/>
                </a:solidFill>
              </a:rPr>
              <a:t> .</a:t>
            </a:r>
            <a:r>
              <a:rPr lang="el-GR" sz="2400" dirty="0" smtClean="0">
                <a:solidFill>
                  <a:prstClr val="black"/>
                </a:solidFill>
              </a:rPr>
              <a:t> 7 </a:t>
            </a:r>
            <a:endParaRPr lang="en-US" sz="2400" dirty="0"/>
          </a:p>
        </p:txBody>
      </p:sp>
      <p:sp>
        <p:nvSpPr>
          <p:cNvPr id="65" name="64 - Ελεύθερη σχεδίαση"/>
          <p:cNvSpPr/>
          <p:nvPr/>
        </p:nvSpPr>
        <p:spPr>
          <a:xfrm>
            <a:off x="6159412" y="485776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6373726" y="4929198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4 </a:t>
            </a:r>
            <a:endParaRPr lang="en-US" sz="2400" dirty="0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6873792" y="4857760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8" name="67 - Ορθογώνιο"/>
          <p:cNvSpPr/>
          <p:nvPr/>
        </p:nvSpPr>
        <p:spPr>
          <a:xfrm>
            <a:off x="7500958" y="4929198"/>
            <a:ext cx="73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7 </a:t>
            </a:r>
            <a:endParaRPr lang="en-US" sz="2400" dirty="0"/>
          </a:p>
        </p:txBody>
      </p:sp>
      <p:sp>
        <p:nvSpPr>
          <p:cNvPr id="69" name="68 - Ελεύθερη σχεδίαση"/>
          <p:cNvSpPr/>
          <p:nvPr/>
        </p:nvSpPr>
        <p:spPr>
          <a:xfrm>
            <a:off x="7577231" y="4786322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38" grpId="0" animBg="1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643174" y="642918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153917" y="24881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82347" y="248816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72934" y="255960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9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857488" y="248816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3007290" y="2559602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36 </a:t>
            </a:r>
            <a:endParaRPr lang="en-US" sz="24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1142976" y="39169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71406" y="391692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361993" y="398836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9 </a:t>
            </a:r>
            <a:endParaRPr lang="en-US" sz="2400" dirty="0"/>
          </a:p>
        </p:txBody>
      </p:sp>
      <p:sp>
        <p:nvSpPr>
          <p:cNvPr id="70" name="69 - Ελεύθερη σχεδίαση"/>
          <p:cNvSpPr/>
          <p:nvPr/>
        </p:nvSpPr>
        <p:spPr>
          <a:xfrm>
            <a:off x="1505001" y="391692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1719315" y="3988362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</a:t>
            </a:r>
            <a:r>
              <a:rPr lang="el-GR" sz="2400" baseline="30000" dirty="0" smtClean="0">
                <a:solidFill>
                  <a:prstClr val="black"/>
                </a:solidFill>
              </a:rPr>
              <a:t>.   </a:t>
            </a:r>
            <a:r>
              <a:rPr lang="el-GR" sz="2400" dirty="0" smtClean="0">
                <a:solidFill>
                  <a:prstClr val="black"/>
                </a:solidFill>
              </a:rPr>
              <a:t>  9 </a:t>
            </a:r>
            <a:endParaRPr lang="en-US" sz="24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2219381" y="391692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493286" y="24881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74" name="73 - Ελεύθερη σχεδίαση"/>
          <p:cNvSpPr/>
          <p:nvPr/>
        </p:nvSpPr>
        <p:spPr>
          <a:xfrm>
            <a:off x="1421716" y="2488164"/>
            <a:ext cx="857256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1712303" y="2559602"/>
            <a:ext cx="780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9 </a:t>
            </a:r>
            <a:endParaRPr lang="en-US" sz="24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3643306" y="2526565"/>
            <a:ext cx="769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=  6 </a:t>
            </a:r>
            <a:endParaRPr lang="en-US" sz="24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2944981" y="3955325"/>
            <a:ext cx="1114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=  2 </a:t>
            </a:r>
            <a:r>
              <a:rPr lang="el-GR" sz="2400" baseline="30000" dirty="0" smtClean="0">
                <a:solidFill>
                  <a:prstClr val="black"/>
                </a:solidFill>
              </a:rPr>
              <a:t>.</a:t>
            </a:r>
            <a:r>
              <a:rPr lang="el-GR" sz="2400" dirty="0" smtClean="0">
                <a:solidFill>
                  <a:prstClr val="black"/>
                </a:solidFill>
              </a:rPr>
              <a:t> 3 </a:t>
            </a:r>
            <a:endParaRPr lang="en-US" sz="2400" dirty="0" smtClean="0"/>
          </a:p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4000496" y="3988362"/>
            <a:ext cx="769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=  6 </a:t>
            </a:r>
            <a:endParaRPr lang="en-US" sz="2400" dirty="0"/>
          </a:p>
        </p:txBody>
      </p:sp>
      <p:sp>
        <p:nvSpPr>
          <p:cNvPr id="79" name="78 - Δεξιό άγκιστρο"/>
          <p:cNvSpPr/>
          <p:nvPr/>
        </p:nvSpPr>
        <p:spPr>
          <a:xfrm>
            <a:off x="5429256" y="2488164"/>
            <a:ext cx="571504" cy="2000264"/>
          </a:xfrm>
          <a:prstGeom prst="rightBrac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TextBox"/>
          <p:cNvSpPr txBox="1"/>
          <p:nvPr/>
        </p:nvSpPr>
        <p:spPr>
          <a:xfrm>
            <a:off x="6215074" y="3273982"/>
            <a:ext cx="2928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ίδιο αποτέλεσμα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 animBg="1"/>
      <p:bldP spid="46" grpId="0"/>
      <p:bldP spid="47" grpId="0" animBg="1"/>
      <p:bldP spid="48" grpId="0"/>
      <p:bldP spid="36" grpId="0"/>
      <p:bldP spid="37" grpId="0" animBg="1"/>
      <p:bldP spid="70" grpId="0" animBg="1"/>
      <p:bldP spid="71" grpId="0"/>
      <p:bldP spid="72" grpId="0" animBg="1"/>
      <p:bldP spid="73" grpId="0"/>
      <p:bldP spid="74" grpId="0" animBg="1"/>
      <p:bldP spid="75" grpId="0"/>
      <p:bldP spid="76" grpId="0"/>
      <p:bldP spid="77" grpId="0"/>
      <p:bldP spid="78" grpId="0"/>
      <p:bldP spid="79" grpId="0" animBg="1"/>
      <p:bldP spid="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ρίζες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85720" y="1142984"/>
            <a:ext cx="7760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… όμως αν έχω πρόσθεση  ή αφαίρεση .. μέσα στη ρίζα τότε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2500298" y="2643182"/>
            <a:ext cx="1474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/>
              <a:t>Δεν ισχύει</a:t>
            </a:r>
            <a:endParaRPr lang="en-US" sz="2400" i="1" u="sng" dirty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357158" y="2571744"/>
            <a:ext cx="1571635" cy="785818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071538" y="2786058"/>
            <a:ext cx="10294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prstClr val="black"/>
                </a:solidFill>
              </a:rPr>
              <a:t>4 +</a:t>
            </a:r>
            <a:r>
              <a:rPr lang="el-GR" sz="2800" baseline="30000" dirty="0" smtClean="0">
                <a:solidFill>
                  <a:prstClr val="black"/>
                </a:solidFill>
              </a:rPr>
              <a:t> </a:t>
            </a:r>
            <a:r>
              <a:rPr lang="el-GR" sz="2800" dirty="0" smtClean="0">
                <a:solidFill>
                  <a:prstClr val="black"/>
                </a:solidFill>
              </a:rPr>
              <a:t> 6 </a:t>
            </a:r>
            <a:endParaRPr lang="en-US" sz="28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4512435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4726749" y="2643182"/>
            <a:ext cx="147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 +   </a:t>
            </a:r>
            <a:r>
              <a:rPr lang="el-GR" sz="2400" baseline="30000" dirty="0" smtClean="0">
                <a:solidFill>
                  <a:prstClr val="black"/>
                </a:solidFill>
              </a:rPr>
              <a:t>   </a:t>
            </a:r>
            <a:r>
              <a:rPr lang="el-GR" sz="2400" dirty="0" smtClean="0">
                <a:solidFill>
                  <a:prstClr val="black"/>
                </a:solidFill>
              </a:rPr>
              <a:t>  6 </a:t>
            </a:r>
            <a:endParaRPr lang="en-US" sz="24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5500694" y="257174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 animBg="1"/>
      <p:bldP spid="46" grpId="0"/>
      <p:bldP spid="47" grpId="0" animBg="1"/>
      <p:bldP spid="48" grpId="0"/>
      <p:bldP spid="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Γινόμενο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643174" y="642918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82346" y="2488164"/>
            <a:ext cx="98919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372934" y="2559602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+ 9 </a:t>
            </a:r>
            <a:endParaRPr lang="en-US" sz="2400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1721492" y="2488164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1871294" y="2559602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13 </a:t>
            </a:r>
            <a:endParaRPr lang="en-US" sz="2400" dirty="0"/>
          </a:p>
        </p:txBody>
      </p:sp>
      <p:sp>
        <p:nvSpPr>
          <p:cNvPr id="70" name="69 - Ελεύθερη σχεδίαση"/>
          <p:cNvSpPr/>
          <p:nvPr/>
        </p:nvSpPr>
        <p:spPr>
          <a:xfrm>
            <a:off x="142844" y="4202676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57158" y="4274114"/>
            <a:ext cx="1202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4   +</a:t>
            </a:r>
            <a:r>
              <a:rPr lang="el-GR" sz="2400" baseline="30000" dirty="0" smtClean="0">
                <a:solidFill>
                  <a:prstClr val="black"/>
                </a:solidFill>
              </a:rPr>
              <a:t>   </a:t>
            </a:r>
            <a:r>
              <a:rPr lang="el-GR" sz="2400" dirty="0" smtClean="0">
                <a:solidFill>
                  <a:prstClr val="black"/>
                </a:solidFill>
              </a:rPr>
              <a:t>  9 </a:t>
            </a:r>
            <a:endParaRPr lang="en-US" sz="24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1004935" y="4214818"/>
            <a:ext cx="495231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1357290" y="24881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1582824" y="4241077"/>
            <a:ext cx="1217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=  2 + 3 </a:t>
            </a:r>
            <a:endParaRPr lang="en-US" sz="2400" dirty="0" smtClean="0"/>
          </a:p>
          <a:p>
            <a:r>
              <a:rPr lang="el-GR" sz="2400" dirty="0" smtClean="0">
                <a:solidFill>
                  <a:prstClr val="black"/>
                </a:solidFill>
              </a:rPr>
              <a:t> 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571736" y="4214818"/>
            <a:ext cx="769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 =  6 </a:t>
            </a:r>
            <a:endParaRPr lang="en-US" sz="2400" dirty="0"/>
          </a:p>
        </p:txBody>
      </p:sp>
      <p:sp>
        <p:nvSpPr>
          <p:cNvPr id="79" name="78 - Δεξιό άγκιστρο"/>
          <p:cNvSpPr/>
          <p:nvPr/>
        </p:nvSpPr>
        <p:spPr>
          <a:xfrm>
            <a:off x="3786182" y="2571744"/>
            <a:ext cx="571504" cy="2000264"/>
          </a:xfrm>
          <a:prstGeom prst="rightBrac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TextBox"/>
          <p:cNvSpPr txBox="1"/>
          <p:nvPr/>
        </p:nvSpPr>
        <p:spPr>
          <a:xfrm>
            <a:off x="4643438" y="3286124"/>
            <a:ext cx="4214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Διαφορετικό αποτέλεσμα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5" grpId="0" animBg="1"/>
      <p:bldP spid="46" grpId="0"/>
      <p:bldP spid="47" grpId="0" animBg="1"/>
      <p:bldP spid="48" grpId="0"/>
      <p:bldP spid="70" grpId="0" animBg="1"/>
      <p:bldP spid="71" grpId="0"/>
      <p:bldP spid="72" grpId="0" animBg="1"/>
      <p:bldP spid="73" grpId="0"/>
      <p:bldP spid="77" grpId="0"/>
      <p:bldP spid="78" grpId="0"/>
      <p:bldP spid="79" grpId="0" animBg="1"/>
      <p:bldP spid="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-142900"/>
            <a:ext cx="7500990" cy="869947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accent1">
                    <a:lumMod val="50000"/>
                  </a:schemeClr>
                </a:solidFill>
              </a:rPr>
              <a:t>Κλάσμα μέσα σε ρίζα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00364" y="1571612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u="sng" dirty="0" smtClean="0">
                <a:solidFill>
                  <a:srgbClr val="0070C0"/>
                </a:solidFill>
              </a:rPr>
              <a:t>Παραδείγματα</a:t>
            </a:r>
            <a:endParaRPr lang="en-US" i="1" u="sng" dirty="0">
              <a:solidFill>
                <a:srgbClr val="0070C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9286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357158" y="78579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2000232" y="785794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2000232" y="1285860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714348" y="1214422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714348" y="78579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714348" y="128586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β</a:t>
            </a:r>
            <a:endParaRPr lang="en-US" sz="2400" dirty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>
            <a:off x="1928794" y="1214422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2143108" y="7143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α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214546" y="128586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β</a:t>
            </a:r>
            <a:endParaRPr lang="en-US" sz="2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1500166" y="285749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75" name="74 - Ελεύθερη σχεδίαση"/>
          <p:cNvSpPr/>
          <p:nvPr/>
        </p:nvSpPr>
        <p:spPr>
          <a:xfrm>
            <a:off x="428596" y="2714620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6" name="75 - Ελεύθερη σχεδίαση"/>
          <p:cNvSpPr/>
          <p:nvPr/>
        </p:nvSpPr>
        <p:spPr>
          <a:xfrm>
            <a:off x="2071670" y="2714620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7" name="76 - Ελεύθερη σχεδίαση"/>
          <p:cNvSpPr/>
          <p:nvPr/>
        </p:nvSpPr>
        <p:spPr>
          <a:xfrm>
            <a:off x="2071670" y="3214686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785786" y="3143248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785786" y="271462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85786" y="321468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2000232" y="3143248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2214546" y="264318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2285984" y="321468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400" dirty="0"/>
          </a:p>
        </p:txBody>
      </p:sp>
      <p:sp>
        <p:nvSpPr>
          <p:cNvPr id="84" name="83 - Ορθογώνιο"/>
          <p:cNvSpPr/>
          <p:nvPr/>
        </p:nvSpPr>
        <p:spPr>
          <a:xfrm>
            <a:off x="1500166" y="461040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85" name="84 - Ελεύθερη σχεδίαση"/>
          <p:cNvSpPr/>
          <p:nvPr/>
        </p:nvSpPr>
        <p:spPr>
          <a:xfrm>
            <a:off x="428596" y="4467533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6" name="85 - Ελεύθερη σχεδίαση"/>
          <p:cNvSpPr/>
          <p:nvPr/>
        </p:nvSpPr>
        <p:spPr>
          <a:xfrm>
            <a:off x="2071670" y="4467533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7" name="86 - Ελεύθερη σχεδίαση"/>
          <p:cNvSpPr/>
          <p:nvPr/>
        </p:nvSpPr>
        <p:spPr>
          <a:xfrm>
            <a:off x="2071670" y="4967599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785786" y="4896161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785786" y="446753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14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0" name="89 - Ορθογώνιο"/>
          <p:cNvSpPr/>
          <p:nvPr/>
        </p:nvSpPr>
        <p:spPr>
          <a:xfrm>
            <a:off x="785786" y="496759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2x</a:t>
            </a:r>
            <a:endParaRPr lang="en-US" sz="2400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2000232" y="4896161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214546" y="439609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14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3" name="92 - Ορθογώνιο"/>
          <p:cNvSpPr/>
          <p:nvPr/>
        </p:nvSpPr>
        <p:spPr>
          <a:xfrm>
            <a:off x="2285984" y="4967599"/>
            <a:ext cx="48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2x</a:t>
            </a:r>
            <a:endParaRPr lang="en-US" sz="24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5929322" y="27860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95" name="94 - Ελεύθερη σχεδίαση"/>
          <p:cNvSpPr/>
          <p:nvPr/>
        </p:nvSpPr>
        <p:spPr>
          <a:xfrm>
            <a:off x="6286512" y="2571744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6" name="95 - Ελεύθερη σχεδίαση"/>
          <p:cNvSpPr/>
          <p:nvPr/>
        </p:nvSpPr>
        <p:spPr>
          <a:xfrm>
            <a:off x="5143504" y="2571744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7" name="96 - Ελεύθερη σχεδίαση"/>
          <p:cNvSpPr/>
          <p:nvPr/>
        </p:nvSpPr>
        <p:spPr>
          <a:xfrm>
            <a:off x="5143504" y="3071810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6643702" y="3000372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6643702" y="25717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0" name="99 - Ορθογώνιο"/>
          <p:cNvSpPr/>
          <p:nvPr/>
        </p:nvSpPr>
        <p:spPr>
          <a:xfrm>
            <a:off x="6643702" y="307181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sz="2400" dirty="0"/>
          </a:p>
        </p:txBody>
      </p:sp>
      <p:cxnSp>
        <p:nvCxnSpPr>
          <p:cNvPr id="101" name="100 - Ευθεία γραμμή σύνδεσης"/>
          <p:cNvCxnSpPr/>
          <p:nvPr/>
        </p:nvCxnSpPr>
        <p:spPr>
          <a:xfrm>
            <a:off x="5072066" y="3000372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TextBox"/>
          <p:cNvSpPr txBox="1"/>
          <p:nvPr/>
        </p:nvSpPr>
        <p:spPr>
          <a:xfrm>
            <a:off x="5286380" y="250030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3" name="102 - Ορθογώνιο"/>
          <p:cNvSpPr/>
          <p:nvPr/>
        </p:nvSpPr>
        <p:spPr>
          <a:xfrm>
            <a:off x="5357818" y="307181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endParaRPr lang="en-US" sz="24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6081722" y="461040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105" name="104 - Ελεύθερη σχεδίαση"/>
          <p:cNvSpPr/>
          <p:nvPr/>
        </p:nvSpPr>
        <p:spPr>
          <a:xfrm>
            <a:off x="6438912" y="4396095"/>
            <a:ext cx="857256" cy="857256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6" name="105 - Ελεύθερη σχεδίαση"/>
          <p:cNvSpPr/>
          <p:nvPr/>
        </p:nvSpPr>
        <p:spPr>
          <a:xfrm>
            <a:off x="5295904" y="4396095"/>
            <a:ext cx="495231" cy="285752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7" name="106 - Ελεύθερη σχεδίαση"/>
          <p:cNvSpPr/>
          <p:nvPr/>
        </p:nvSpPr>
        <p:spPr>
          <a:xfrm>
            <a:off x="5295904" y="4896161"/>
            <a:ext cx="495231" cy="35719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8" name="107 - Ευθεία γραμμή σύνδεσης"/>
          <p:cNvCxnSpPr/>
          <p:nvPr/>
        </p:nvCxnSpPr>
        <p:spPr>
          <a:xfrm>
            <a:off x="6796102" y="4824723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6796102" y="439609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0" name="109 - Ορθογώνιο"/>
          <p:cNvSpPr/>
          <p:nvPr/>
        </p:nvSpPr>
        <p:spPr>
          <a:xfrm>
            <a:off x="6796102" y="489616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sz="2400" dirty="0"/>
          </a:p>
        </p:txBody>
      </p:sp>
      <p:cxnSp>
        <p:nvCxnSpPr>
          <p:cNvPr id="111" name="110 - Ευθεία γραμμή σύνδεσης"/>
          <p:cNvCxnSpPr/>
          <p:nvPr/>
        </p:nvCxnSpPr>
        <p:spPr>
          <a:xfrm>
            <a:off x="5224466" y="4824723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111 - TextBox"/>
          <p:cNvSpPr txBox="1"/>
          <p:nvPr/>
        </p:nvSpPr>
        <p:spPr>
          <a:xfrm>
            <a:off x="5438780" y="432465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3" name="112 - Ορθογώνιο"/>
          <p:cNvSpPr/>
          <p:nvPr/>
        </p:nvSpPr>
        <p:spPr>
          <a:xfrm>
            <a:off x="5510218" y="489616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8" grpId="0" animBg="1"/>
      <p:bldP spid="41" grpId="0" animBg="1"/>
      <p:bldP spid="43" grpId="0" animBg="1"/>
      <p:bldP spid="37" grpId="0"/>
      <p:bldP spid="39" grpId="0"/>
      <p:bldP spid="72" grpId="0"/>
      <p:bldP spid="73" grpId="0"/>
      <p:bldP spid="74" grpId="0"/>
      <p:bldP spid="75" grpId="0" animBg="1"/>
      <p:bldP spid="76" grpId="0" animBg="1"/>
      <p:bldP spid="77" grpId="0" animBg="1"/>
      <p:bldP spid="79" grpId="0"/>
      <p:bldP spid="80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89" grpId="0"/>
      <p:bldP spid="90" grpId="0"/>
      <p:bldP spid="92" grpId="0"/>
      <p:bldP spid="93" grpId="0"/>
      <p:bldP spid="94" grpId="0"/>
      <p:bldP spid="95" grpId="0" animBg="1"/>
      <p:bldP spid="96" grpId="0" animBg="1"/>
      <p:bldP spid="97" grpId="0" animBg="1"/>
      <p:bldP spid="99" grpId="0"/>
      <p:bldP spid="100" grpId="0"/>
      <p:bldP spid="102" grpId="0"/>
      <p:bldP spid="103" grpId="0"/>
      <p:bldP spid="104" grpId="0"/>
      <p:bldP spid="105" grpId="0" animBg="1"/>
      <p:bldP spid="106" grpId="0" animBg="1"/>
      <p:bldP spid="107" grpId="0" animBg="1"/>
      <p:bldP spid="109" grpId="0"/>
      <p:bldP spid="110" grpId="0"/>
      <p:bldP spid="112" grpId="0"/>
      <p:bldP spid="1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5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6" name="5 - Ορθογώνιο"/>
          <p:cNvSpPr/>
          <p:nvPr/>
        </p:nvSpPr>
        <p:spPr>
          <a:xfrm>
            <a:off x="1571604" y="1428736"/>
            <a:ext cx="1148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5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5  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643174" y="1428736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25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4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428728" y="2834342"/>
            <a:ext cx="11881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4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886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7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57290" y="4214818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221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(-2)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09690" y="5548986"/>
            <a:ext cx="2193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(-2)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(-2)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 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(-2)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3" grpId="0"/>
      <p:bldP spid="14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Ορθογώνιο"/>
          <p:cNvSpPr/>
          <p:nvPr/>
        </p:nvSpPr>
        <p:spPr>
          <a:xfrm>
            <a:off x="428596" y="1357298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25   </a:t>
            </a:r>
            <a:r>
              <a:rPr lang="en-US" sz="2800" dirty="0" smtClean="0"/>
              <a:t>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1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25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25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471488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  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Ορθογώνιο"/>
          <p:cNvSpPr/>
          <p:nvPr/>
        </p:nvSpPr>
        <p:spPr>
          <a:xfrm>
            <a:off x="428596" y="1357298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81</a:t>
            </a:r>
            <a:r>
              <a:rPr lang="el-GR" sz="2800" dirty="0" smtClean="0"/>
              <a:t> </a:t>
            </a:r>
            <a:r>
              <a:rPr lang="en-US" sz="2800" dirty="0" smtClean="0"/>
              <a:t>  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81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81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471488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  </a:t>
            </a:r>
            <a:r>
              <a:rPr lang="el-GR" sz="2800" dirty="0" smtClean="0"/>
              <a:t>=  </a:t>
            </a:r>
            <a:r>
              <a:rPr lang="en-US" sz="2800" dirty="0" smtClean="0"/>
              <a:t>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Ορθογώνιο"/>
          <p:cNvSpPr/>
          <p:nvPr/>
        </p:nvSpPr>
        <p:spPr>
          <a:xfrm>
            <a:off x="428596" y="1357298"/>
            <a:ext cx="7786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   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Ορθογώνιο"/>
          <p:cNvSpPr/>
          <p:nvPr/>
        </p:nvSpPr>
        <p:spPr>
          <a:xfrm>
            <a:off x="428596" y="1357298"/>
            <a:ext cx="8501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45</a:t>
            </a:r>
            <a:r>
              <a:rPr lang="el-GR" sz="2800" dirty="0" smtClean="0"/>
              <a:t> </a:t>
            </a:r>
            <a:r>
              <a:rPr lang="en-US" sz="2800" dirty="0" smtClean="0"/>
              <a:t>   ( 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 </a:t>
            </a:r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45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45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30 - Ορθογώνιο"/>
          <p:cNvSpPr/>
          <p:nvPr/>
        </p:nvSpPr>
        <p:spPr>
          <a:xfrm>
            <a:off x="428596" y="1357298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aseline="30000" dirty="0" smtClean="0"/>
              <a:t> </a:t>
            </a:r>
            <a:r>
              <a:rPr lang="el-GR" sz="2800" dirty="0" smtClean="0"/>
              <a:t>Να λυθεί η εξίσωση:  </a:t>
            </a:r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16   </a:t>
            </a:r>
            <a:r>
              <a:rPr lang="el-GR" sz="2800" dirty="0" smtClean="0"/>
              <a:t> </a:t>
            </a:r>
            <a:r>
              <a:rPr lang="en-US" sz="2800" dirty="0" smtClean="0"/>
              <a:t>(</a:t>
            </a:r>
            <a:r>
              <a:rPr lang="el-GR" sz="2800" dirty="0" smtClean="0"/>
              <a:t>για θετικά </a:t>
            </a:r>
            <a:r>
              <a:rPr lang="en-US" sz="2800" dirty="0" smtClean="0"/>
              <a:t>x) </a:t>
            </a:r>
            <a:endParaRPr lang="en-US" sz="2800" dirty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500166" y="4000504"/>
            <a:ext cx="642942" cy="571504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714348" y="785794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aseline="30000" dirty="0" smtClean="0"/>
              <a:t> </a:t>
            </a:r>
            <a:r>
              <a:rPr lang="el-GR" sz="2400" dirty="0" smtClean="0"/>
              <a:t>Άσκηση</a:t>
            </a:r>
            <a:r>
              <a:rPr lang="en-US" sz="2400" dirty="0" smtClean="0"/>
              <a:t>  5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714480" y="2000240"/>
            <a:ext cx="19288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 smtClean="0"/>
              <a:t> Λύση</a:t>
            </a:r>
            <a:endParaRPr lang="en-US" sz="2400" i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857224" y="3071810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=  </a:t>
            </a:r>
            <a:r>
              <a:rPr lang="en-US" sz="2800" dirty="0" smtClean="0"/>
              <a:t>16</a:t>
            </a:r>
            <a:endParaRPr lang="en-US" sz="28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857224" y="4000504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r>
              <a:rPr lang="en-US" sz="2800" dirty="0" smtClean="0"/>
              <a:t>   </a:t>
            </a:r>
            <a:r>
              <a:rPr lang="el-GR" sz="2800" dirty="0" smtClean="0"/>
              <a:t>  </a:t>
            </a:r>
            <a:r>
              <a:rPr lang="en-US" sz="2800" dirty="0" smtClean="0"/>
              <a:t>16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785786" y="5000636"/>
            <a:ext cx="16430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 </a:t>
            </a:r>
            <a:r>
              <a:rPr lang="en-US" sz="2800" dirty="0" smtClean="0"/>
              <a:t> </a:t>
            </a:r>
            <a:r>
              <a:rPr lang="el-GR" sz="2800" dirty="0" smtClean="0"/>
              <a:t>=  </a:t>
            </a:r>
            <a:r>
              <a:rPr lang="en-US" sz="2800" dirty="0" smtClean="0"/>
              <a:t>4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0" grpId="0"/>
      <p:bldP spid="42" grpId="0"/>
      <p:bldP spid="4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Επεξήγηση με σύννεφο"/>
          <p:cNvSpPr/>
          <p:nvPr/>
        </p:nvSpPr>
        <p:spPr>
          <a:xfrm>
            <a:off x="214282" y="571480"/>
            <a:ext cx="1500198" cy="1428760"/>
          </a:xfrm>
          <a:prstGeom prst="cloudCallout">
            <a:avLst>
              <a:gd name="adj1" fmla="val -11906"/>
              <a:gd name="adj2" fmla="val 8286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2571744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7 στην δευτέρα  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7 στο τετράγωνο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7000892" y="428604"/>
            <a:ext cx="1500198" cy="1428760"/>
          </a:xfrm>
          <a:prstGeom prst="cloudCallout">
            <a:avLst>
              <a:gd name="adj1" fmla="val -35917"/>
              <a:gd name="adj2" fmla="val 8674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7429520" y="857232"/>
            <a:ext cx="48923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8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6357950" y="2428868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l-GR" dirty="0" smtClean="0"/>
              <a:t>8 στην τρίτη</a:t>
            </a:r>
          </a:p>
          <a:p>
            <a:r>
              <a:rPr lang="el-GR" dirty="0" smtClean="0"/>
              <a:t>ή</a:t>
            </a:r>
          </a:p>
          <a:p>
            <a:r>
              <a:rPr lang="el-GR" dirty="0" smtClean="0"/>
              <a:t>8 στο κύβο</a:t>
            </a:r>
            <a:endParaRPr lang="en-US" dirty="0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2928926" y="4572008"/>
            <a:ext cx="1500198" cy="1428760"/>
          </a:xfrm>
          <a:prstGeom prst="cloudCallout">
            <a:avLst>
              <a:gd name="adj1" fmla="val 114616"/>
              <a:gd name="adj2" fmla="val 615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929198"/>
            <a:ext cx="46839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572132" y="5143512"/>
            <a:ext cx="192882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n-US" dirty="0" smtClean="0"/>
              <a:t>x</a:t>
            </a:r>
            <a:r>
              <a:rPr lang="el-GR" dirty="0" smtClean="0"/>
              <a:t> στην τετάρτη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642910" y="857232"/>
            <a:ext cx="5741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l-GR" sz="3600" b="1" dirty="0" smtClean="0"/>
              <a:t>7</a:t>
            </a:r>
            <a:r>
              <a:rPr lang="el-GR" sz="3600" b="1" baseline="30000" dirty="0" smtClean="0"/>
              <a:t>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 animBg="1"/>
      <p:bldP spid="24" grpId="0" animBg="1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Επεξήγηση με σύννεφο"/>
          <p:cNvSpPr/>
          <p:nvPr/>
        </p:nvSpPr>
        <p:spPr>
          <a:xfrm>
            <a:off x="214282" y="571480"/>
            <a:ext cx="1500198" cy="1428760"/>
          </a:xfrm>
          <a:prstGeom prst="cloudCallout">
            <a:avLst>
              <a:gd name="adj1" fmla="val -11906"/>
              <a:gd name="adj2" fmla="val 8286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285984" y="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0" y="2571744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n-US" dirty="0" smtClean="0"/>
              <a:t>9</a:t>
            </a:r>
            <a:r>
              <a:rPr lang="el-GR" dirty="0" smtClean="0"/>
              <a:t> στην δευτέρα  </a:t>
            </a:r>
          </a:p>
          <a:p>
            <a:r>
              <a:rPr lang="el-GR" dirty="0" smtClean="0"/>
              <a:t>ή</a:t>
            </a:r>
          </a:p>
          <a:p>
            <a:r>
              <a:rPr lang="en-US" dirty="0" smtClean="0"/>
              <a:t>9 </a:t>
            </a:r>
            <a:r>
              <a:rPr lang="el-GR" dirty="0" smtClean="0"/>
              <a:t> στο τετράγωνο</a:t>
            </a:r>
            <a:endParaRPr lang="en-US" dirty="0"/>
          </a:p>
        </p:txBody>
      </p:sp>
      <p:sp>
        <p:nvSpPr>
          <p:cNvPr id="21" name="20 - Επεξήγηση με σύννεφο"/>
          <p:cNvSpPr/>
          <p:nvPr/>
        </p:nvSpPr>
        <p:spPr>
          <a:xfrm>
            <a:off x="7000892" y="428604"/>
            <a:ext cx="1500198" cy="1428760"/>
          </a:xfrm>
          <a:prstGeom prst="cloudCallout">
            <a:avLst>
              <a:gd name="adj1" fmla="val -35917"/>
              <a:gd name="adj2" fmla="val 8674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Ορθογώνιο"/>
          <p:cNvSpPr/>
          <p:nvPr/>
        </p:nvSpPr>
        <p:spPr>
          <a:xfrm>
            <a:off x="7429520" y="857232"/>
            <a:ext cx="671979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45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</a:t>
            </a:r>
            <a:endParaRPr lang="en-US" sz="2800" dirty="0"/>
          </a:p>
        </p:txBody>
      </p:sp>
      <p:sp>
        <p:nvSpPr>
          <p:cNvPr id="23" name="22 - TextBox"/>
          <p:cNvSpPr txBox="1"/>
          <p:nvPr/>
        </p:nvSpPr>
        <p:spPr>
          <a:xfrm>
            <a:off x="6357950" y="2428868"/>
            <a:ext cx="192882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n-US" dirty="0" smtClean="0"/>
              <a:t>45 </a:t>
            </a:r>
            <a:r>
              <a:rPr lang="el-GR" dirty="0" smtClean="0"/>
              <a:t> στην τρίτη</a:t>
            </a:r>
          </a:p>
          <a:p>
            <a:r>
              <a:rPr lang="el-GR" dirty="0" smtClean="0"/>
              <a:t>ή</a:t>
            </a:r>
          </a:p>
          <a:p>
            <a:r>
              <a:rPr lang="en-US" dirty="0" smtClean="0"/>
              <a:t>45 </a:t>
            </a:r>
            <a:r>
              <a:rPr lang="el-GR" dirty="0" smtClean="0"/>
              <a:t> στο κύβο</a:t>
            </a:r>
            <a:endParaRPr lang="en-US" dirty="0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2928926" y="4572008"/>
            <a:ext cx="1500198" cy="1428760"/>
          </a:xfrm>
          <a:prstGeom prst="cloudCallout">
            <a:avLst>
              <a:gd name="adj1" fmla="val 114616"/>
              <a:gd name="adj2" fmla="val 6153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4929198"/>
            <a:ext cx="468398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3366"/>
                </a:solidFill>
              </a:rPr>
              <a:t>x</a:t>
            </a:r>
            <a:r>
              <a:rPr lang="en-US" sz="2800" b="1" baseline="30000" dirty="0" smtClean="0">
                <a:solidFill>
                  <a:srgbClr val="003366"/>
                </a:solidFill>
              </a:rPr>
              <a:t>6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572132" y="5143512"/>
            <a:ext cx="192882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:</a:t>
            </a:r>
          </a:p>
          <a:p>
            <a:endParaRPr lang="el-GR" dirty="0" smtClean="0"/>
          </a:p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smtClean="0"/>
              <a:t>στην έκτη</a:t>
            </a:r>
            <a:endParaRPr lang="el-GR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642910" y="857232"/>
            <a:ext cx="5741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/>
              <a:t>9</a:t>
            </a:r>
            <a:r>
              <a:rPr lang="el-GR" sz="3600" b="1" baseline="30000" dirty="0" smtClean="0"/>
              <a:t>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/>
      <p:bldP spid="23" grpId="0" animBg="1"/>
      <p:bldP spid="24" grpId="0" animBg="1"/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/>
          <p:nvPr/>
        </p:nvSpPr>
        <p:spPr>
          <a:xfrm>
            <a:off x="285720" y="857232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0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0 =</a:t>
            </a:r>
            <a:endParaRPr lang="en-US" sz="3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1000100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… λίγη προπαίδεια…..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714480" y="857232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0</a:t>
            </a:r>
            <a:endParaRPr lang="en-US" sz="36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85720" y="1925413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1=</a:t>
            </a:r>
            <a:endParaRPr lang="en-US" sz="36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1714480" y="1925413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</a:t>
            </a:r>
            <a:endParaRPr lang="en-US" sz="36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357158" y="2925545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2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2 =</a:t>
            </a:r>
            <a:endParaRPr lang="en-US" sz="36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85918" y="2925545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4</a:t>
            </a:r>
            <a:endParaRPr lang="en-US" sz="36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357158" y="3925677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3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3 =</a:t>
            </a:r>
            <a:endParaRPr lang="en-US" sz="36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1785918" y="3925677"/>
            <a:ext cx="714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9</a:t>
            </a:r>
            <a:endParaRPr lang="en-US" sz="36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357158" y="4854371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4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4 =</a:t>
            </a:r>
            <a:endParaRPr lang="en-US" sz="36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1785918" y="4854371"/>
            <a:ext cx="857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16</a:t>
            </a:r>
            <a:endParaRPr lang="en-US" sz="36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285720" y="5786454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5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5 =</a:t>
            </a:r>
            <a:endParaRPr lang="en-US" sz="36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571501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25</a:t>
            </a:r>
            <a:endParaRPr lang="en-US" sz="36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 rot="5400000">
            <a:off x="1108051" y="3678239"/>
            <a:ext cx="5929354" cy="1588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500562" y="785794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6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6 =</a:t>
            </a:r>
            <a:endParaRPr lang="en-US" sz="36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6000760" y="71435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36</a:t>
            </a:r>
            <a:endParaRPr lang="en-US" sz="36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4500562" y="1925413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7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7 =</a:t>
            </a:r>
            <a:endParaRPr lang="en-US" sz="36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5857884" y="1928802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49</a:t>
            </a:r>
            <a:endParaRPr lang="en-US" sz="36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4500562" y="2928934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8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8 =</a:t>
            </a:r>
            <a:endParaRPr lang="en-US" sz="36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857496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64</a:t>
            </a:r>
            <a:endParaRPr lang="en-US" sz="36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857752" y="3929066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9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9 =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6072198" y="3925677"/>
            <a:ext cx="928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81</a:t>
            </a:r>
            <a:endParaRPr lang="en-US" sz="36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4572000" y="4857760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10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10 =</a:t>
            </a:r>
            <a:endParaRPr lang="en-US" sz="36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6572264" y="4857760"/>
            <a:ext cx="1285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100</a:t>
            </a:r>
            <a:endParaRPr lang="en-US" sz="36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4929190" y="5938854"/>
            <a:ext cx="2000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 20 </a:t>
            </a:r>
            <a:r>
              <a:rPr lang="el-GR" sz="3600" b="1" baseline="30000" dirty="0" smtClean="0"/>
              <a:t>.</a:t>
            </a:r>
            <a:r>
              <a:rPr lang="el-GR" sz="3600" b="1" dirty="0" smtClean="0"/>
              <a:t> 20 =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6929454" y="592933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baseline="30000" dirty="0" smtClean="0"/>
              <a:t> </a:t>
            </a:r>
            <a:r>
              <a:rPr lang="el-GR" sz="3600" b="1" dirty="0" smtClean="0"/>
              <a:t>400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7" name="6 - Έλλειψη"/>
          <p:cNvSpPr/>
          <p:nvPr/>
        </p:nvSpPr>
        <p:spPr>
          <a:xfrm>
            <a:off x="2071670" y="928670"/>
            <a:ext cx="3071834" cy="27860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679290" y="4678768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857356" y="5643578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Ριζικό ή σύμβολο ρίζας ή ρίζα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2857488" y="1785926"/>
            <a:ext cx="1643074" cy="1428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4127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4" name="3 - Ορθογώνιο"/>
          <p:cNvSpPr/>
          <p:nvPr/>
        </p:nvSpPr>
        <p:spPr>
          <a:xfrm>
            <a:off x="1142976" y="1643050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428596" y="1142984"/>
            <a:ext cx="135732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107522" y="3321446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4214818"/>
            <a:ext cx="3000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Διαβάζεται: τετραγωνική ρίζα του </a:t>
            </a:r>
            <a:r>
              <a:rPr lang="el-GR" sz="2400" dirty="0" smtClean="0"/>
              <a:t>8 ή ρίζα του 8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714348" y="1571612"/>
            <a:ext cx="761075" cy="55955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5715008" y="1500174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31 - Έλλειψη"/>
          <p:cNvSpPr/>
          <p:nvPr/>
        </p:nvSpPr>
        <p:spPr>
          <a:xfrm>
            <a:off x="5000628" y="1000108"/>
            <a:ext cx="1357322" cy="12144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>
            <a:off x="4679554" y="3178570"/>
            <a:ext cx="1928826" cy="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4572032" y="4071942"/>
            <a:ext cx="3857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Διαβάζεται: τετραγωνική ρίζα του </a:t>
            </a:r>
            <a:r>
              <a:rPr lang="el-GR" sz="2400" dirty="0" smtClean="0"/>
              <a:t>α ή ρίζα του α</a:t>
            </a:r>
            <a:endParaRPr lang="en-US" sz="2400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5286380" y="1428736"/>
            <a:ext cx="761075" cy="559559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8" grpId="0"/>
      <p:bldP spid="28" grpId="0" animBg="1"/>
      <p:bldP spid="31" grpId="0"/>
      <p:bldP spid="32" grpId="0" animBg="1"/>
      <p:bldP spid="34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357290" y="5357826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71461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2786058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Πρέπει να βρω  έναν αριθμό …. που αν τον πολλαπλασιάσω δύο φορές ….. να μου δώσει τον αριθμό 9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407194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….ένας τέτοιος αριθμός είναι ο αριθμός 3…γιατί  3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3 = 9  </a:t>
            </a:r>
            <a:endParaRPr lang="en-US" sz="2400" dirty="0" smtClean="0"/>
          </a:p>
          <a:p>
            <a:r>
              <a:rPr lang="el-GR" sz="2400" dirty="0" smtClean="0"/>
              <a:t> 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428596" y="535782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Άρα        9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τι είναι ίση η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   9     (= </a:t>
            </a:r>
            <a:r>
              <a:rPr lang="el-GR" sz="2400" dirty="0" smtClean="0"/>
              <a:t>τετραγωνική ρίζα του </a:t>
            </a:r>
            <a:r>
              <a:rPr lang="en-US" sz="2400" dirty="0" smtClean="0"/>
              <a:t>9 )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357422" y="1000108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2214546" y="5357826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1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ΡΙΖΕΣ</a:t>
            </a:r>
            <a:endParaRPr lang="en-US" dirty="0"/>
          </a:p>
        </p:txBody>
      </p:sp>
      <p:sp>
        <p:nvSpPr>
          <p:cNvPr id="18" name="17 - TextBox"/>
          <p:cNvSpPr txBox="1"/>
          <p:nvPr/>
        </p:nvSpPr>
        <p:spPr>
          <a:xfrm>
            <a:off x="0" y="100010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τι είναι ίση η</a:t>
            </a:r>
            <a:r>
              <a:rPr lang="en-US" sz="2400" dirty="0" smtClean="0"/>
              <a:t>   </a:t>
            </a:r>
            <a:r>
              <a:rPr lang="el-GR" sz="2400" dirty="0" smtClean="0"/>
              <a:t> </a:t>
            </a:r>
            <a:r>
              <a:rPr lang="en-US" sz="2400" dirty="0" smtClean="0"/>
              <a:t>   25     (= </a:t>
            </a:r>
            <a:r>
              <a:rPr lang="el-GR" sz="2400" dirty="0" smtClean="0"/>
              <a:t>τετραγωνική ρίζα του 25</a:t>
            </a:r>
            <a:r>
              <a:rPr lang="en-US" sz="2400" dirty="0" smtClean="0"/>
              <a:t> )</a:t>
            </a:r>
            <a:r>
              <a:rPr lang="el-GR" sz="2400" dirty="0" smtClean="0"/>
              <a:t>;</a:t>
            </a:r>
            <a:endParaRPr lang="en-US" sz="2400" dirty="0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357290" y="5357826"/>
            <a:ext cx="571504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2714612" y="214311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Απάντηση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357158" y="2857496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Πρέπει να βρω  έναν αριθμό …. που αν τον πολλαπλασιάσω δύο φορές ….. να μου δώσει τον αριθμό 25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143380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….ένας τέτοιος αριθμός είναι ο αριθμός 5…γιατί  5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5 = 25  </a:t>
            </a:r>
            <a:endParaRPr lang="en-US" sz="2400" dirty="0" smtClean="0"/>
          </a:p>
          <a:p>
            <a:r>
              <a:rPr lang="el-GR" sz="2400" dirty="0" smtClean="0"/>
              <a:t> 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00034" y="5357826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Άρα        25   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2" name="21 - Ελεύθερη σχεδίαση"/>
          <p:cNvSpPr/>
          <p:nvPr/>
        </p:nvSpPr>
        <p:spPr>
          <a:xfrm>
            <a:off x="2357422" y="1000108"/>
            <a:ext cx="415132" cy="406760"/>
          </a:xfrm>
          <a:custGeom>
            <a:avLst/>
            <a:gdLst>
              <a:gd name="connsiteX0" fmla="*/ 0 w 832513"/>
              <a:gd name="connsiteY0" fmla="*/ 81887 h 559559"/>
              <a:gd name="connsiteX1" fmla="*/ 327546 w 832513"/>
              <a:gd name="connsiteY1" fmla="*/ 559559 h 559559"/>
              <a:gd name="connsiteX2" fmla="*/ 327546 w 832513"/>
              <a:gd name="connsiteY2" fmla="*/ 559559 h 559559"/>
              <a:gd name="connsiteX3" fmla="*/ 341194 w 832513"/>
              <a:gd name="connsiteY3" fmla="*/ 13648 h 559559"/>
              <a:gd name="connsiteX4" fmla="*/ 341194 w 832513"/>
              <a:gd name="connsiteY4" fmla="*/ 13648 h 559559"/>
              <a:gd name="connsiteX5" fmla="*/ 832513 w 832513"/>
              <a:gd name="connsiteY5" fmla="*/ 0 h 559559"/>
              <a:gd name="connsiteX6" fmla="*/ 832513 w 832513"/>
              <a:gd name="connsiteY6" fmla="*/ 0 h 559559"/>
              <a:gd name="connsiteX7" fmla="*/ 832513 w 832513"/>
              <a:gd name="connsiteY7" fmla="*/ 0 h 55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2513" h="559559">
                <a:moveTo>
                  <a:pt x="0" y="81887"/>
                </a:moveTo>
                <a:lnTo>
                  <a:pt x="327546" y="559559"/>
                </a:lnTo>
                <a:lnTo>
                  <a:pt x="327546" y="559559"/>
                </a:lnTo>
                <a:lnTo>
                  <a:pt x="341194" y="13648"/>
                </a:lnTo>
                <a:lnTo>
                  <a:pt x="341194" y="13648"/>
                </a:lnTo>
                <a:lnTo>
                  <a:pt x="832513" y="0"/>
                </a:lnTo>
                <a:lnTo>
                  <a:pt x="832513" y="0"/>
                </a:lnTo>
                <a:lnTo>
                  <a:pt x="832513" y="0"/>
                </a:lnTo>
              </a:path>
            </a:pathLst>
          </a:cu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2357422" y="5324789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 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5" grpId="0"/>
      <p:bldP spid="16" grpId="0"/>
      <p:bldP spid="17" grpId="0"/>
      <p:bldP spid="21" grpId="0"/>
      <p:bldP spid="1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3655</TotalTime>
  <Words>923</Words>
  <Application>Microsoft Office PowerPoint</Application>
  <PresentationFormat>Προβολή στην οθόνη (4:3)</PresentationFormat>
  <Paragraphs>292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ΡΙΖΕΣ</vt:lpstr>
      <vt:lpstr>Διαφάνεια 2</vt:lpstr>
      <vt:lpstr>Διαφάνεια 3</vt:lpstr>
      <vt:lpstr>Διαφάνεια 4</vt:lpstr>
      <vt:lpstr>Διαφάνεια 5</vt:lpstr>
      <vt:lpstr>ΡΙΖΕΣ</vt:lpstr>
      <vt:lpstr>ΡΙΖΕΣ</vt:lpstr>
      <vt:lpstr>ΡΙΖΕΣ</vt:lpstr>
      <vt:lpstr>ΡΙΖΕΣ</vt:lpstr>
      <vt:lpstr>ΡΙΖΕΣ</vt:lpstr>
      <vt:lpstr>Διαφάνεια 11</vt:lpstr>
      <vt:lpstr>ΡΙΖΕΣ</vt:lpstr>
      <vt:lpstr>Τετραγωνική ρίζα …στο τετράγωνο</vt:lpstr>
      <vt:lpstr>Τετραγωνική ρίζα …στο τετράγωνο</vt:lpstr>
      <vt:lpstr>Γινόμενο μέσα σε ρίζα</vt:lpstr>
      <vt:lpstr>Γινόμενο μέσα σε ρίζα</vt:lpstr>
      <vt:lpstr>ρίζες</vt:lpstr>
      <vt:lpstr>Γινόμενο μέσα σε ρίζα</vt:lpstr>
      <vt:lpstr>Κλάσμα μέσα σε ρίζα</vt:lpstr>
      <vt:lpstr>Διαφάνεια 20</vt:lpstr>
      <vt:lpstr>Διαφάνεια 21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364</cp:revision>
  <dcterms:created xsi:type="dcterms:W3CDTF">2020-10-22T18:03:48Z</dcterms:created>
  <dcterms:modified xsi:type="dcterms:W3CDTF">2024-01-25T04:46:00Z</dcterms:modified>
</cp:coreProperties>
</file>