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7" r:id="rId2"/>
    <p:sldId id="338" r:id="rId3"/>
    <p:sldId id="340" r:id="rId4"/>
    <p:sldId id="362" r:id="rId5"/>
    <p:sldId id="363" r:id="rId6"/>
    <p:sldId id="339" r:id="rId7"/>
    <p:sldId id="353" r:id="rId8"/>
    <p:sldId id="354" r:id="rId9"/>
    <p:sldId id="356" r:id="rId10"/>
    <p:sldId id="355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00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170" autoAdjust="0"/>
    <p:restoredTop sz="94624" autoAdjust="0"/>
  </p:normalViewPr>
  <p:slideViewPr>
    <p:cSldViewPr>
      <p:cViewPr varScale="1">
        <p:scale>
          <a:sx n="73" d="100"/>
          <a:sy n="73" d="100"/>
        </p:scale>
        <p:origin x="-1781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10/2/2024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10/2/2024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10/2/2024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10/2/2024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10/2/2024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214546" y="0"/>
            <a:ext cx="3643338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l-GR" sz="28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Παραλληλόγραμμο</a:t>
            </a:r>
            <a:endParaRPr lang="en-US" sz="28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5" name="4 - Παραλληλόγραμμο"/>
          <p:cNvSpPr/>
          <p:nvPr/>
        </p:nvSpPr>
        <p:spPr>
          <a:xfrm>
            <a:off x="3143240" y="1142984"/>
            <a:ext cx="4214842" cy="1571636"/>
          </a:xfrm>
          <a:prstGeom prst="parallelogram">
            <a:avLst>
              <a:gd name="adj" fmla="val 9302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TextBox"/>
          <p:cNvSpPr txBox="1"/>
          <p:nvPr/>
        </p:nvSpPr>
        <p:spPr>
          <a:xfrm>
            <a:off x="2714612" y="257174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</a:t>
            </a:r>
            <a:endParaRPr lang="en-US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4357686" y="85723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Β</a:t>
            </a:r>
            <a:endParaRPr lang="en-US" b="1" dirty="0"/>
          </a:p>
        </p:txBody>
      </p:sp>
      <p:sp>
        <p:nvSpPr>
          <p:cNvPr id="8" name="7 - TextBox"/>
          <p:cNvSpPr txBox="1"/>
          <p:nvPr/>
        </p:nvSpPr>
        <p:spPr>
          <a:xfrm>
            <a:off x="7286644" y="85723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Γ</a:t>
            </a:r>
            <a:endParaRPr lang="en-US" b="1" dirty="0"/>
          </a:p>
        </p:txBody>
      </p:sp>
      <p:sp>
        <p:nvSpPr>
          <p:cNvPr id="9" name="8 - TextBox"/>
          <p:cNvSpPr txBox="1"/>
          <p:nvPr/>
        </p:nvSpPr>
        <p:spPr>
          <a:xfrm>
            <a:off x="5857884" y="264318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Δ</a:t>
            </a:r>
            <a:endParaRPr lang="en-US" b="1" dirty="0"/>
          </a:p>
        </p:txBody>
      </p:sp>
      <p:sp>
        <p:nvSpPr>
          <p:cNvPr id="10" name="9 - TextBox"/>
          <p:cNvSpPr txBox="1"/>
          <p:nvPr/>
        </p:nvSpPr>
        <p:spPr>
          <a:xfrm>
            <a:off x="0" y="3786190"/>
            <a:ext cx="8929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παραπάνω σχήμα ΑΒΓΔ, ονομάζεται  παραλληλόγραμμο,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TextBox"/>
          <p:cNvSpPr txBox="1"/>
          <p:nvPr/>
        </p:nvSpPr>
        <p:spPr>
          <a:xfrm>
            <a:off x="0" y="428604"/>
            <a:ext cx="82867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00CC"/>
                </a:solidFill>
              </a:rPr>
              <a:t>            </a:t>
            </a:r>
            <a:r>
              <a:rPr lang="el-GR" sz="2400" b="1" u="sng" dirty="0" smtClean="0">
                <a:solidFill>
                  <a:srgbClr val="0000CC"/>
                </a:solidFill>
              </a:rPr>
              <a:t> Άσκηση 3</a:t>
            </a:r>
            <a:endParaRPr lang="el-GR" dirty="0" smtClean="0"/>
          </a:p>
          <a:p>
            <a:endParaRPr lang="en-US" dirty="0"/>
          </a:p>
        </p:txBody>
      </p:sp>
      <p:sp>
        <p:nvSpPr>
          <p:cNvPr id="38" name="37 - TextBox"/>
          <p:cNvSpPr txBox="1"/>
          <p:nvPr/>
        </p:nvSpPr>
        <p:spPr>
          <a:xfrm>
            <a:off x="1500166" y="1142984"/>
            <a:ext cx="2071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 smtClean="0">
                <a:solidFill>
                  <a:srgbClr val="0000CC"/>
                </a:solidFill>
              </a:rPr>
              <a:t>Λύση</a:t>
            </a:r>
            <a:endParaRPr lang="en-US" sz="2000" b="1" u="sng" dirty="0">
              <a:solidFill>
                <a:srgbClr val="0000CC"/>
              </a:solidFill>
            </a:endParaRPr>
          </a:p>
        </p:txBody>
      </p:sp>
      <p:sp>
        <p:nvSpPr>
          <p:cNvPr id="30" name="29 - TextBox"/>
          <p:cNvSpPr txBox="1"/>
          <p:nvPr/>
        </p:nvSpPr>
        <p:spPr>
          <a:xfrm>
            <a:off x="428596" y="0"/>
            <a:ext cx="7929586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Εύρεση συνολικής δύναμης (κάθετες συνιστώσες)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0" name="79 - Ορθογώνιο"/>
          <p:cNvSpPr/>
          <p:nvPr/>
        </p:nvSpPr>
        <p:spPr>
          <a:xfrm>
            <a:off x="0" y="1714488"/>
            <a:ext cx="9144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/>
              <a:t>Στη συνέχεια θα βρω την  συνισταμένη δύναμη Σ</a:t>
            </a:r>
            <a:r>
              <a:rPr lang="en-US" sz="1400" dirty="0" smtClean="0"/>
              <a:t>F </a:t>
            </a:r>
            <a:r>
              <a:rPr lang="el-GR" sz="1400" dirty="0" smtClean="0"/>
              <a:t>(</a:t>
            </a:r>
            <a:r>
              <a:rPr lang="en-US" sz="1400" dirty="0" smtClean="0"/>
              <a:t>F</a:t>
            </a:r>
            <a:r>
              <a:rPr lang="el-GR" sz="1400" baseline="-25000" dirty="0" err="1" smtClean="0"/>
              <a:t>ολ</a:t>
            </a:r>
            <a:r>
              <a:rPr lang="el-GR" sz="1400" dirty="0" smtClean="0"/>
              <a:t> )</a:t>
            </a:r>
            <a:r>
              <a:rPr lang="en-US" sz="1400" dirty="0" smtClean="0"/>
              <a:t> </a:t>
            </a:r>
            <a:r>
              <a:rPr lang="el-GR" sz="1400" dirty="0" smtClean="0"/>
              <a:t>των δύο κάθετων </a:t>
            </a:r>
            <a:r>
              <a:rPr lang="el-GR" sz="1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δυνάμεων</a:t>
            </a:r>
            <a:r>
              <a:rPr lang="el-GR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smtClean="0">
                <a:solidFill>
                  <a:srgbClr val="FF0000"/>
                </a:solidFill>
              </a:rPr>
              <a:t>F</a:t>
            </a:r>
            <a:r>
              <a:rPr lang="el-GR" sz="1400" baseline="-25000" dirty="0" smtClean="0">
                <a:solidFill>
                  <a:srgbClr val="FF0000"/>
                </a:solidFill>
              </a:rPr>
              <a:t>1  </a:t>
            </a:r>
            <a:r>
              <a:rPr lang="el-GR" sz="1400" dirty="0" smtClean="0">
                <a:solidFill>
                  <a:srgbClr val="FF0000"/>
                </a:solidFill>
              </a:rPr>
              <a:t> = 2Ν  </a:t>
            </a:r>
            <a:r>
              <a:rPr lang="el-GR" sz="1400" dirty="0" smtClean="0"/>
              <a:t>και </a:t>
            </a:r>
            <a:r>
              <a:rPr lang="en-US" sz="1400" dirty="0" smtClean="0"/>
              <a:t>F</a:t>
            </a:r>
            <a:r>
              <a:rPr lang="el-GR" sz="1400" baseline="-25000" dirty="0" smtClean="0"/>
              <a:t>2,3 </a:t>
            </a:r>
            <a:r>
              <a:rPr lang="el-GR" sz="1400" dirty="0" smtClean="0"/>
              <a:t> = </a:t>
            </a:r>
            <a:r>
              <a:rPr lang="el-GR" sz="1400" b="1" dirty="0" smtClean="0"/>
              <a:t>2Ν </a:t>
            </a:r>
            <a:r>
              <a:rPr lang="el-GR" sz="1400" dirty="0" smtClean="0"/>
              <a:t>, </a:t>
            </a:r>
            <a:endParaRPr lang="en-US" sz="1400" dirty="0"/>
          </a:p>
        </p:txBody>
      </p:sp>
      <p:sp>
        <p:nvSpPr>
          <p:cNvPr id="20" name="19 - TextBox"/>
          <p:cNvSpPr txBox="1"/>
          <p:nvPr/>
        </p:nvSpPr>
        <p:spPr>
          <a:xfrm>
            <a:off x="2357422" y="571480"/>
            <a:ext cx="18573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συνέχεια</a:t>
            </a:r>
            <a:endParaRPr lang="en-US" sz="1400" dirty="0"/>
          </a:p>
        </p:txBody>
      </p:sp>
      <p:cxnSp>
        <p:nvCxnSpPr>
          <p:cNvPr id="36" name="35 - Ευθύγραμμο βέλος σύνδεσης"/>
          <p:cNvCxnSpPr/>
          <p:nvPr/>
        </p:nvCxnSpPr>
        <p:spPr>
          <a:xfrm rot="10800000">
            <a:off x="500066" y="4500570"/>
            <a:ext cx="1285884" cy="1588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- Ευθύγραμμο βέλος σύνδεσης"/>
          <p:cNvCxnSpPr/>
          <p:nvPr/>
        </p:nvCxnSpPr>
        <p:spPr>
          <a:xfrm rot="5400000" flipH="1" flipV="1">
            <a:off x="822331" y="3535363"/>
            <a:ext cx="1928032" cy="79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1785950" y="428625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Ο</a:t>
            </a:r>
            <a:endParaRPr lang="en-US" b="1" dirty="0"/>
          </a:p>
        </p:txBody>
      </p:sp>
      <p:sp>
        <p:nvSpPr>
          <p:cNvPr id="48" name="47 - TextBox"/>
          <p:cNvSpPr txBox="1"/>
          <p:nvPr/>
        </p:nvSpPr>
        <p:spPr>
          <a:xfrm>
            <a:off x="857256" y="450057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r>
              <a:rPr lang="el-GR" baseline="-25000" dirty="0" smtClean="0"/>
              <a:t>2,3</a:t>
            </a:r>
            <a:endParaRPr lang="en-US" baseline="-25000" dirty="0"/>
          </a:p>
        </p:txBody>
      </p:sp>
      <p:sp>
        <p:nvSpPr>
          <p:cNvPr id="49" name="48 - TextBox"/>
          <p:cNvSpPr txBox="1"/>
          <p:nvPr/>
        </p:nvSpPr>
        <p:spPr>
          <a:xfrm>
            <a:off x="1785950" y="3214686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</a:t>
            </a:r>
            <a:r>
              <a:rPr lang="el-GR" baseline="-25000" dirty="0" smtClean="0">
                <a:solidFill>
                  <a:srgbClr val="FF0000"/>
                </a:solidFill>
              </a:rPr>
              <a:t>1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cxnSp>
        <p:nvCxnSpPr>
          <p:cNvPr id="50" name="49 - Ευθεία γραμμή σύνδεσης"/>
          <p:cNvCxnSpPr/>
          <p:nvPr/>
        </p:nvCxnSpPr>
        <p:spPr>
          <a:xfrm>
            <a:off x="500066" y="2643182"/>
            <a:ext cx="1285884" cy="1588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58 - Ευθεία γραμμή σύνδεσης"/>
          <p:cNvCxnSpPr/>
          <p:nvPr/>
        </p:nvCxnSpPr>
        <p:spPr>
          <a:xfrm rot="5400000" flipH="1" flipV="1">
            <a:off x="-427834" y="3571082"/>
            <a:ext cx="1857388" cy="1588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- Ευθύγραμμο βέλος σύνδεσης"/>
          <p:cNvCxnSpPr/>
          <p:nvPr/>
        </p:nvCxnSpPr>
        <p:spPr>
          <a:xfrm rot="16200000" flipV="1">
            <a:off x="213122" y="2930126"/>
            <a:ext cx="1859772" cy="1285884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- Ορθογώνιο"/>
          <p:cNvSpPr/>
          <p:nvPr/>
        </p:nvSpPr>
        <p:spPr>
          <a:xfrm>
            <a:off x="1000132" y="3214686"/>
            <a:ext cx="4944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F</a:t>
            </a:r>
            <a:r>
              <a:rPr lang="el-GR" b="1" baseline="-25000" dirty="0" err="1" smtClean="0">
                <a:solidFill>
                  <a:srgbClr val="0070C0"/>
                </a:solidFill>
              </a:rPr>
              <a:t>ολ</a:t>
            </a:r>
            <a:r>
              <a:rPr lang="el-GR" b="1" dirty="0" smtClean="0">
                <a:solidFill>
                  <a:srgbClr val="0070C0"/>
                </a:solidFill>
              </a:rPr>
              <a:t> 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73" name="72 - Ελεύθερη σχεδίαση"/>
          <p:cNvSpPr/>
          <p:nvPr/>
        </p:nvSpPr>
        <p:spPr>
          <a:xfrm>
            <a:off x="500066" y="4286256"/>
            <a:ext cx="218613" cy="195713"/>
          </a:xfrm>
          <a:custGeom>
            <a:avLst/>
            <a:gdLst>
              <a:gd name="connsiteX0" fmla="*/ 0 w 180110"/>
              <a:gd name="connsiteY0" fmla="*/ 0 h 180109"/>
              <a:gd name="connsiteX1" fmla="*/ 180110 w 180110"/>
              <a:gd name="connsiteY1" fmla="*/ 0 h 180109"/>
              <a:gd name="connsiteX2" fmla="*/ 166255 w 180110"/>
              <a:gd name="connsiteY2" fmla="*/ 180109 h 180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0110" h="180109">
                <a:moveTo>
                  <a:pt x="0" y="0"/>
                </a:moveTo>
                <a:lnTo>
                  <a:pt x="180110" y="0"/>
                </a:lnTo>
                <a:lnTo>
                  <a:pt x="166255" y="180109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96 - TextBox"/>
          <p:cNvSpPr txBox="1"/>
          <p:nvPr/>
        </p:nvSpPr>
        <p:spPr>
          <a:xfrm>
            <a:off x="142844" y="335756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</a:t>
            </a:r>
            <a:r>
              <a:rPr lang="el-GR" baseline="-25000" dirty="0" smtClean="0">
                <a:solidFill>
                  <a:srgbClr val="FF0000"/>
                </a:solidFill>
              </a:rPr>
              <a:t>1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sp>
        <p:nvSpPr>
          <p:cNvPr id="108" name="107 - TextBox"/>
          <p:cNvSpPr txBox="1"/>
          <p:nvPr/>
        </p:nvSpPr>
        <p:spPr>
          <a:xfrm>
            <a:off x="3000364" y="6345816"/>
            <a:ext cx="6143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η </a:t>
            </a:r>
            <a:r>
              <a:rPr lang="el-GR" dirty="0" smtClean="0">
                <a:solidFill>
                  <a:srgbClr val="0070C0"/>
                </a:solidFill>
              </a:rPr>
              <a:t>συνολική δύναμη </a:t>
            </a:r>
            <a:r>
              <a:rPr lang="el-GR" dirty="0" smtClean="0"/>
              <a:t>έχει   μέτρο     8      Ν</a:t>
            </a:r>
            <a:endParaRPr lang="en-US" dirty="0"/>
          </a:p>
        </p:txBody>
      </p:sp>
      <p:sp>
        <p:nvSpPr>
          <p:cNvPr id="109" name="108 - Ελεύθερη σχεδίαση"/>
          <p:cNvSpPr/>
          <p:nvPr/>
        </p:nvSpPr>
        <p:spPr>
          <a:xfrm>
            <a:off x="6572264" y="6340476"/>
            <a:ext cx="357190" cy="357166"/>
          </a:xfrm>
          <a:custGeom>
            <a:avLst/>
            <a:gdLst>
              <a:gd name="connsiteX0" fmla="*/ 0 w 393895"/>
              <a:gd name="connsiteY0" fmla="*/ 126609 h 323557"/>
              <a:gd name="connsiteX1" fmla="*/ 42203 w 393895"/>
              <a:gd name="connsiteY1" fmla="*/ 323557 h 323557"/>
              <a:gd name="connsiteX2" fmla="*/ 112542 w 393895"/>
              <a:gd name="connsiteY2" fmla="*/ 0 h 323557"/>
              <a:gd name="connsiteX3" fmla="*/ 393895 w 393895"/>
              <a:gd name="connsiteY3" fmla="*/ 0 h 323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3895" h="323557">
                <a:moveTo>
                  <a:pt x="0" y="126609"/>
                </a:moveTo>
                <a:lnTo>
                  <a:pt x="42203" y="323557"/>
                </a:lnTo>
                <a:lnTo>
                  <a:pt x="112542" y="0"/>
                </a:lnTo>
                <a:lnTo>
                  <a:pt x="393895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40 - TextBox"/>
          <p:cNvSpPr txBox="1"/>
          <p:nvPr/>
        </p:nvSpPr>
        <p:spPr>
          <a:xfrm>
            <a:off x="2285984" y="1285860"/>
            <a:ext cx="18573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συνέχεια</a:t>
            </a:r>
            <a:endParaRPr lang="en-US" sz="1400" dirty="0"/>
          </a:p>
        </p:txBody>
      </p:sp>
      <p:sp>
        <p:nvSpPr>
          <p:cNvPr id="42" name="41 - TextBox"/>
          <p:cNvSpPr txBox="1"/>
          <p:nvPr/>
        </p:nvSpPr>
        <p:spPr>
          <a:xfrm>
            <a:off x="3500430" y="2571744"/>
            <a:ext cx="33575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F</a:t>
            </a:r>
            <a:r>
              <a:rPr lang="el-GR" sz="2000" b="1" baseline="-25000" dirty="0" smtClean="0">
                <a:solidFill>
                  <a:srgbClr val="0070C0"/>
                </a:solidFill>
              </a:rPr>
              <a:t>ολ</a:t>
            </a:r>
            <a:r>
              <a:rPr lang="el-GR" sz="2000" b="1" baseline="30000" dirty="0" smtClean="0">
                <a:solidFill>
                  <a:srgbClr val="0070C0"/>
                </a:solidFill>
              </a:rPr>
              <a:t>2   </a:t>
            </a:r>
            <a:r>
              <a:rPr lang="el-GR" sz="2000" b="1" dirty="0" smtClean="0"/>
              <a:t>=  </a:t>
            </a:r>
            <a:r>
              <a:rPr lang="en-US" sz="2000" b="1" dirty="0" smtClean="0">
                <a:solidFill>
                  <a:srgbClr val="FF0000"/>
                </a:solidFill>
              </a:rPr>
              <a:t>F</a:t>
            </a:r>
            <a:r>
              <a:rPr lang="el-GR" sz="2000" b="1" baseline="-25000" dirty="0" smtClean="0">
                <a:solidFill>
                  <a:srgbClr val="FF0000"/>
                </a:solidFill>
              </a:rPr>
              <a:t>1</a:t>
            </a:r>
            <a:r>
              <a:rPr lang="el-GR" sz="2000" b="1" baseline="30000" dirty="0" smtClean="0">
                <a:solidFill>
                  <a:srgbClr val="FF0000"/>
                </a:solidFill>
              </a:rPr>
              <a:t>2</a:t>
            </a:r>
            <a:r>
              <a:rPr lang="el-GR" sz="2000" b="1" dirty="0" smtClean="0">
                <a:solidFill>
                  <a:srgbClr val="FF0000"/>
                </a:solidFill>
              </a:rPr>
              <a:t>    </a:t>
            </a:r>
            <a:r>
              <a:rPr lang="el-GR" sz="2000" b="1" dirty="0" smtClean="0"/>
              <a:t>+    </a:t>
            </a:r>
            <a:r>
              <a:rPr lang="en-US" sz="2000" b="1" dirty="0" smtClean="0"/>
              <a:t>F</a:t>
            </a:r>
            <a:r>
              <a:rPr lang="el-GR" sz="2000" b="1" baseline="-25000" dirty="0" smtClean="0"/>
              <a:t>2,3</a:t>
            </a:r>
            <a:r>
              <a:rPr lang="el-GR" sz="2000" b="1" baseline="30000" dirty="0" smtClean="0"/>
              <a:t>2</a:t>
            </a:r>
            <a:endParaRPr lang="en-US" sz="2000" b="1" dirty="0"/>
          </a:p>
        </p:txBody>
      </p:sp>
      <p:sp>
        <p:nvSpPr>
          <p:cNvPr id="52" name="51 - Ορθογώνιο"/>
          <p:cNvSpPr/>
          <p:nvPr/>
        </p:nvSpPr>
        <p:spPr>
          <a:xfrm>
            <a:off x="3902212" y="3357562"/>
            <a:ext cx="9063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F</a:t>
            </a:r>
            <a:r>
              <a:rPr lang="el-GR" b="1" baseline="-25000" dirty="0" smtClean="0">
                <a:solidFill>
                  <a:srgbClr val="0070C0"/>
                </a:solidFill>
              </a:rPr>
              <a:t>ολ</a:t>
            </a:r>
            <a:r>
              <a:rPr lang="el-GR" b="1" baseline="30000" dirty="0" smtClean="0">
                <a:solidFill>
                  <a:srgbClr val="0070C0"/>
                </a:solidFill>
              </a:rPr>
              <a:t>2      </a:t>
            </a:r>
            <a:r>
              <a:rPr lang="el-GR" b="1" dirty="0" smtClean="0"/>
              <a:t>=</a:t>
            </a:r>
            <a:endParaRPr lang="en-US" dirty="0"/>
          </a:p>
        </p:txBody>
      </p:sp>
      <p:sp>
        <p:nvSpPr>
          <p:cNvPr id="53" name="52 - Ορθογώνιο"/>
          <p:cNvSpPr/>
          <p:nvPr/>
        </p:nvSpPr>
        <p:spPr>
          <a:xfrm>
            <a:off x="4830906" y="3357562"/>
            <a:ext cx="12875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 2</a:t>
            </a:r>
            <a:r>
              <a:rPr lang="el-GR" b="1" baseline="30000" dirty="0" smtClean="0">
                <a:solidFill>
                  <a:srgbClr val="FF0000"/>
                </a:solidFill>
              </a:rPr>
              <a:t>2</a:t>
            </a:r>
            <a:r>
              <a:rPr lang="el-GR" b="1" dirty="0" smtClean="0">
                <a:solidFill>
                  <a:srgbClr val="FF0000"/>
                </a:solidFill>
              </a:rPr>
              <a:t>    </a:t>
            </a:r>
            <a:r>
              <a:rPr lang="el-GR" b="1" dirty="0" smtClean="0"/>
              <a:t>+     2</a:t>
            </a:r>
            <a:r>
              <a:rPr lang="el-GR" b="1" baseline="30000" dirty="0" smtClean="0"/>
              <a:t>2</a:t>
            </a:r>
            <a:r>
              <a:rPr lang="el-GR" b="1" dirty="0" smtClean="0"/>
              <a:t> </a:t>
            </a:r>
            <a:endParaRPr lang="en-US" dirty="0"/>
          </a:p>
        </p:txBody>
      </p:sp>
      <p:sp>
        <p:nvSpPr>
          <p:cNvPr id="56" name="55 - Ορθογώνιο"/>
          <p:cNvSpPr/>
          <p:nvPr/>
        </p:nvSpPr>
        <p:spPr>
          <a:xfrm>
            <a:off x="3985355" y="3957584"/>
            <a:ext cx="8308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F</a:t>
            </a:r>
            <a:r>
              <a:rPr lang="el-GR" sz="2000" b="1" baseline="-25000" dirty="0" smtClean="0">
                <a:solidFill>
                  <a:srgbClr val="0070C0"/>
                </a:solidFill>
              </a:rPr>
              <a:t>ολ</a:t>
            </a:r>
            <a:r>
              <a:rPr lang="el-GR" sz="2000" b="1" baseline="30000" dirty="0" smtClean="0">
                <a:solidFill>
                  <a:srgbClr val="0070C0"/>
                </a:solidFill>
              </a:rPr>
              <a:t>2    </a:t>
            </a:r>
            <a:r>
              <a:rPr lang="el-GR" b="1" dirty="0" smtClean="0">
                <a:solidFill>
                  <a:prstClr val="black"/>
                </a:solidFill>
              </a:rPr>
              <a:t>=</a:t>
            </a:r>
            <a:endParaRPr lang="en-US" dirty="0"/>
          </a:p>
        </p:txBody>
      </p:sp>
      <p:sp>
        <p:nvSpPr>
          <p:cNvPr id="58" name="57 - Ορθογώνιο"/>
          <p:cNvSpPr/>
          <p:nvPr/>
        </p:nvSpPr>
        <p:spPr>
          <a:xfrm>
            <a:off x="4973782" y="3959182"/>
            <a:ext cx="9573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4  </a:t>
            </a:r>
            <a:r>
              <a:rPr lang="el-GR" b="1" dirty="0" smtClean="0"/>
              <a:t> +     4</a:t>
            </a:r>
            <a:endParaRPr lang="en-US" dirty="0"/>
          </a:p>
        </p:txBody>
      </p:sp>
      <p:sp>
        <p:nvSpPr>
          <p:cNvPr id="63" name="62 - TextBox"/>
          <p:cNvSpPr txBox="1"/>
          <p:nvPr/>
        </p:nvSpPr>
        <p:spPr>
          <a:xfrm>
            <a:off x="5072066" y="5286388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8    Ν</a:t>
            </a:r>
            <a:endParaRPr lang="en-US" sz="2000" b="1" dirty="0"/>
          </a:p>
        </p:txBody>
      </p:sp>
      <p:sp>
        <p:nvSpPr>
          <p:cNvPr id="64" name="63 - Ελεύθερη σχεδίαση"/>
          <p:cNvSpPr/>
          <p:nvPr/>
        </p:nvSpPr>
        <p:spPr>
          <a:xfrm>
            <a:off x="4929190" y="5214950"/>
            <a:ext cx="428628" cy="422031"/>
          </a:xfrm>
          <a:custGeom>
            <a:avLst/>
            <a:gdLst>
              <a:gd name="connsiteX0" fmla="*/ 0 w 309489"/>
              <a:gd name="connsiteY0" fmla="*/ 126609 h 422031"/>
              <a:gd name="connsiteX1" fmla="*/ 70338 w 309489"/>
              <a:gd name="connsiteY1" fmla="*/ 422031 h 422031"/>
              <a:gd name="connsiteX2" fmla="*/ 42203 w 309489"/>
              <a:gd name="connsiteY2" fmla="*/ 0 h 422031"/>
              <a:gd name="connsiteX3" fmla="*/ 309489 w 309489"/>
              <a:gd name="connsiteY3" fmla="*/ 0 h 422031"/>
              <a:gd name="connsiteX4" fmla="*/ 309489 w 309489"/>
              <a:gd name="connsiteY4" fmla="*/ 0 h 422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489" h="422031">
                <a:moveTo>
                  <a:pt x="0" y="126609"/>
                </a:moveTo>
                <a:lnTo>
                  <a:pt x="70338" y="422031"/>
                </a:lnTo>
                <a:lnTo>
                  <a:pt x="42203" y="0"/>
                </a:lnTo>
                <a:lnTo>
                  <a:pt x="309489" y="0"/>
                </a:lnTo>
                <a:lnTo>
                  <a:pt x="309489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65 - Ορθογώνιο"/>
          <p:cNvSpPr/>
          <p:nvPr/>
        </p:nvSpPr>
        <p:spPr>
          <a:xfrm>
            <a:off x="4214810" y="5286388"/>
            <a:ext cx="9286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F</a:t>
            </a:r>
            <a:r>
              <a:rPr lang="el-GR" b="1" baseline="-25000" dirty="0" err="1" smtClean="0">
                <a:solidFill>
                  <a:srgbClr val="0070C0"/>
                </a:solidFill>
              </a:rPr>
              <a:t>ολ</a:t>
            </a:r>
            <a:r>
              <a:rPr lang="el-GR" b="1" baseline="-25000" dirty="0" smtClean="0">
                <a:solidFill>
                  <a:srgbClr val="0070C0"/>
                </a:solidFill>
              </a:rPr>
              <a:t>  </a:t>
            </a:r>
            <a:r>
              <a:rPr lang="el-GR" b="1" dirty="0" smtClean="0"/>
              <a:t>= </a:t>
            </a:r>
            <a:endParaRPr lang="en-US" dirty="0"/>
          </a:p>
        </p:txBody>
      </p:sp>
      <p:sp>
        <p:nvSpPr>
          <p:cNvPr id="37" name="36 - Ορθογώνιο"/>
          <p:cNvSpPr/>
          <p:nvPr/>
        </p:nvSpPr>
        <p:spPr>
          <a:xfrm>
            <a:off x="3929058" y="4572008"/>
            <a:ext cx="8358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F</a:t>
            </a:r>
            <a:r>
              <a:rPr lang="el-GR" b="1" baseline="-25000" dirty="0" smtClean="0">
                <a:solidFill>
                  <a:srgbClr val="0070C0"/>
                </a:solidFill>
              </a:rPr>
              <a:t>ολ</a:t>
            </a:r>
            <a:r>
              <a:rPr lang="el-GR" b="1" baseline="30000" dirty="0" smtClean="0">
                <a:solidFill>
                  <a:srgbClr val="0070C0"/>
                </a:solidFill>
              </a:rPr>
              <a:t>2    </a:t>
            </a:r>
            <a:r>
              <a:rPr lang="el-GR" b="1" dirty="0" smtClean="0"/>
              <a:t>=</a:t>
            </a:r>
            <a:endParaRPr lang="en-US" dirty="0"/>
          </a:p>
        </p:txBody>
      </p:sp>
      <p:sp>
        <p:nvSpPr>
          <p:cNvPr id="39" name="38 - Ορθογώνιο"/>
          <p:cNvSpPr/>
          <p:nvPr/>
        </p:nvSpPr>
        <p:spPr>
          <a:xfrm>
            <a:off x="5000628" y="457200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/>
      <p:bldP spid="109" grpId="0" animBg="1"/>
      <p:bldP spid="42" grpId="0"/>
      <p:bldP spid="52" grpId="0"/>
      <p:bldP spid="53" grpId="0"/>
      <p:bldP spid="56" grpId="0"/>
      <p:bldP spid="58" grpId="0"/>
      <p:bldP spid="63" grpId="0"/>
      <p:bldP spid="64" grpId="0" animBg="1"/>
      <p:bldP spid="66" grpId="0"/>
      <p:bldP spid="37" grpId="0"/>
      <p:bldP spid="3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214546" y="0"/>
            <a:ext cx="3643338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l-GR" sz="28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Παραλληλόγραμμο</a:t>
            </a:r>
            <a:endParaRPr lang="en-US" sz="28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5" name="4 - Παραλληλόγραμμο"/>
          <p:cNvSpPr/>
          <p:nvPr/>
        </p:nvSpPr>
        <p:spPr>
          <a:xfrm>
            <a:off x="3143240" y="1142984"/>
            <a:ext cx="4286280" cy="1571636"/>
          </a:xfrm>
          <a:prstGeom prst="parallelogram">
            <a:avLst>
              <a:gd name="adj" fmla="val 9302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TextBox"/>
          <p:cNvSpPr txBox="1"/>
          <p:nvPr/>
        </p:nvSpPr>
        <p:spPr>
          <a:xfrm>
            <a:off x="2714612" y="257174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</a:t>
            </a:r>
            <a:endParaRPr lang="en-US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4357686" y="85723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Β</a:t>
            </a:r>
            <a:endParaRPr lang="en-US" b="1" dirty="0"/>
          </a:p>
        </p:txBody>
      </p:sp>
      <p:sp>
        <p:nvSpPr>
          <p:cNvPr id="8" name="7 - TextBox"/>
          <p:cNvSpPr txBox="1"/>
          <p:nvPr/>
        </p:nvSpPr>
        <p:spPr>
          <a:xfrm>
            <a:off x="7286644" y="85723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Γ</a:t>
            </a:r>
            <a:endParaRPr lang="en-US" b="1" dirty="0"/>
          </a:p>
        </p:txBody>
      </p:sp>
      <p:sp>
        <p:nvSpPr>
          <p:cNvPr id="9" name="8 - TextBox"/>
          <p:cNvSpPr txBox="1"/>
          <p:nvPr/>
        </p:nvSpPr>
        <p:spPr>
          <a:xfrm>
            <a:off x="5857884" y="264318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Δ</a:t>
            </a:r>
            <a:endParaRPr lang="en-US" b="1" dirty="0"/>
          </a:p>
        </p:txBody>
      </p:sp>
      <p:sp>
        <p:nvSpPr>
          <p:cNvPr id="10" name="9 - TextBox"/>
          <p:cNvSpPr txBox="1"/>
          <p:nvPr/>
        </p:nvSpPr>
        <p:spPr>
          <a:xfrm>
            <a:off x="0" y="3786190"/>
            <a:ext cx="892971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παραλληλόγραμμο  ΑΒΓΔ, έχει </a:t>
            </a:r>
            <a:r>
              <a:rPr lang="el-GR" b="1" dirty="0" smtClean="0"/>
              <a:t>διαγώνιους</a:t>
            </a:r>
            <a:r>
              <a:rPr lang="el-GR" dirty="0" smtClean="0"/>
              <a:t> τα ευθύγραμμα τμήματα:</a:t>
            </a:r>
          </a:p>
          <a:p>
            <a:endParaRPr lang="el-GR" dirty="0" smtClean="0"/>
          </a:p>
          <a:p>
            <a:pPr algn="ctr"/>
            <a:endParaRPr lang="el-GR" sz="2400" b="1" dirty="0" smtClean="0"/>
          </a:p>
          <a:p>
            <a:endParaRPr lang="en-US" dirty="0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 flipV="1">
            <a:off x="3143240" y="1142984"/>
            <a:ext cx="4286280" cy="15716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- Ευθεία γραμμή σύνδεσης"/>
          <p:cNvCxnSpPr/>
          <p:nvPr/>
        </p:nvCxnSpPr>
        <p:spPr>
          <a:xfrm rot="16200000" flipH="1">
            <a:off x="4500561" y="1285860"/>
            <a:ext cx="1571636" cy="12858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Ορθογώνιο"/>
          <p:cNvSpPr/>
          <p:nvPr/>
        </p:nvSpPr>
        <p:spPr>
          <a:xfrm rot="20242020">
            <a:off x="3881507" y="1936013"/>
            <a:ext cx="12252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διαγώνιος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12" name="11 - Ορθογώνιο"/>
          <p:cNvSpPr/>
          <p:nvPr/>
        </p:nvSpPr>
        <p:spPr>
          <a:xfrm rot="3200681">
            <a:off x="4511070" y="1396501"/>
            <a:ext cx="12252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διαγώνιος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13" name="12 - Ορθογώνιο"/>
          <p:cNvSpPr/>
          <p:nvPr/>
        </p:nvSpPr>
        <p:spPr>
          <a:xfrm>
            <a:off x="2643174" y="4357694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b="1" dirty="0" smtClean="0"/>
              <a:t>ΑΓ</a:t>
            </a:r>
          </a:p>
        </p:txBody>
      </p:sp>
      <p:sp>
        <p:nvSpPr>
          <p:cNvPr id="14" name="13 - Ορθογώνιο"/>
          <p:cNvSpPr/>
          <p:nvPr/>
        </p:nvSpPr>
        <p:spPr>
          <a:xfrm>
            <a:off x="3714744" y="4357694"/>
            <a:ext cx="4446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l-GR" b="1" dirty="0" smtClean="0"/>
              <a:t>ΒΔ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214546" y="0"/>
            <a:ext cx="3643338" cy="5232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l-GR" sz="28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0ρθογώνιο</a:t>
            </a:r>
            <a:endParaRPr lang="en-US" sz="28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5" name="4 - Παραλληλόγραμμο"/>
          <p:cNvSpPr/>
          <p:nvPr/>
        </p:nvSpPr>
        <p:spPr>
          <a:xfrm>
            <a:off x="3143240" y="1142984"/>
            <a:ext cx="4214842" cy="1571636"/>
          </a:xfrm>
          <a:prstGeom prst="parallelogram">
            <a:avLst>
              <a:gd name="adj" fmla="val 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TextBox"/>
          <p:cNvSpPr txBox="1"/>
          <p:nvPr/>
        </p:nvSpPr>
        <p:spPr>
          <a:xfrm>
            <a:off x="2714612" y="2571744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</a:t>
            </a:r>
            <a:endParaRPr lang="en-US" b="1" dirty="0"/>
          </a:p>
        </p:txBody>
      </p:sp>
      <p:sp>
        <p:nvSpPr>
          <p:cNvPr id="7" name="6 - TextBox"/>
          <p:cNvSpPr txBox="1"/>
          <p:nvPr/>
        </p:nvSpPr>
        <p:spPr>
          <a:xfrm>
            <a:off x="2857488" y="85723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Β</a:t>
            </a:r>
            <a:endParaRPr lang="en-US" b="1" dirty="0"/>
          </a:p>
        </p:txBody>
      </p:sp>
      <p:sp>
        <p:nvSpPr>
          <p:cNvPr id="8" name="7 - TextBox"/>
          <p:cNvSpPr txBox="1"/>
          <p:nvPr/>
        </p:nvSpPr>
        <p:spPr>
          <a:xfrm>
            <a:off x="7286644" y="85723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Γ</a:t>
            </a:r>
            <a:endParaRPr lang="en-US" b="1" dirty="0"/>
          </a:p>
        </p:txBody>
      </p:sp>
      <p:sp>
        <p:nvSpPr>
          <p:cNvPr id="9" name="8 - TextBox"/>
          <p:cNvSpPr txBox="1"/>
          <p:nvPr/>
        </p:nvSpPr>
        <p:spPr>
          <a:xfrm>
            <a:off x="7286644" y="250030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Δ</a:t>
            </a:r>
            <a:endParaRPr lang="en-US" b="1" dirty="0"/>
          </a:p>
        </p:txBody>
      </p:sp>
      <p:sp>
        <p:nvSpPr>
          <p:cNvPr id="10" name="9 - TextBox"/>
          <p:cNvSpPr txBox="1"/>
          <p:nvPr/>
        </p:nvSpPr>
        <p:spPr>
          <a:xfrm>
            <a:off x="0" y="3786190"/>
            <a:ext cx="89297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παραπάνω σχήμα ΑΒΓΔ, ονομάζεται  </a:t>
            </a:r>
            <a:r>
              <a:rPr lang="el-GR" b="1" dirty="0" smtClean="0"/>
              <a:t>ορθογώνιο</a:t>
            </a:r>
            <a:r>
              <a:rPr lang="el-GR" dirty="0" smtClean="0"/>
              <a:t> παραλληλόγραμμο, αφού είναι παραλληλόγραμμο και όλες του οι γωνίες είναι ορθές 90</a:t>
            </a:r>
            <a:r>
              <a:rPr lang="el-GR" baseline="30000" dirty="0" smtClean="0"/>
              <a:t>ο</a:t>
            </a:r>
            <a:r>
              <a:rPr lang="el-GR" dirty="0" smtClean="0"/>
              <a:t> 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32 - Ορθογώνιο"/>
          <p:cNvSpPr/>
          <p:nvPr/>
        </p:nvSpPr>
        <p:spPr>
          <a:xfrm>
            <a:off x="2428860" y="2214554"/>
            <a:ext cx="857256" cy="64294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22 - Ευθύγραμμο βέλος σύνδεσης"/>
          <p:cNvCxnSpPr/>
          <p:nvPr/>
        </p:nvCxnSpPr>
        <p:spPr>
          <a:xfrm flipV="1">
            <a:off x="2786050" y="1571612"/>
            <a:ext cx="1500198" cy="78740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3143240" y="1571612"/>
            <a:ext cx="10715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</a:t>
            </a:r>
            <a:r>
              <a:rPr lang="el-GR" sz="2000" baseline="-25000" dirty="0" smtClean="0"/>
              <a:t>1</a:t>
            </a:r>
            <a:endParaRPr lang="en-US" sz="2000" baseline="-25000" dirty="0"/>
          </a:p>
        </p:txBody>
      </p:sp>
      <p:sp>
        <p:nvSpPr>
          <p:cNvPr id="29" name="28 - TextBox"/>
          <p:cNvSpPr txBox="1"/>
          <p:nvPr/>
        </p:nvSpPr>
        <p:spPr>
          <a:xfrm>
            <a:off x="4214810" y="2143116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</a:t>
            </a:r>
            <a:r>
              <a:rPr lang="en-US" sz="2400" baseline="-25000" dirty="0" smtClean="0"/>
              <a:t>2</a:t>
            </a:r>
            <a:endParaRPr lang="en-US" sz="2400" baseline="-25000" dirty="0"/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>
            <a:off x="2786050" y="2359018"/>
            <a:ext cx="2571768" cy="42704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0" y="500042"/>
            <a:ext cx="9144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00CC"/>
                </a:solidFill>
              </a:rPr>
              <a:t>            </a:t>
            </a:r>
            <a:r>
              <a:rPr lang="el-GR" sz="2400" b="1" u="sng" dirty="0" smtClean="0">
                <a:solidFill>
                  <a:srgbClr val="0000CC"/>
                </a:solidFill>
              </a:rPr>
              <a:t> Άσκηση 1</a:t>
            </a:r>
            <a:endParaRPr lang="el-GR" sz="2400" b="1" u="sng" dirty="0" smtClean="0"/>
          </a:p>
          <a:p>
            <a:r>
              <a:rPr lang="el-GR" dirty="0" smtClean="0"/>
              <a:t>Στο κίτρινο κουτί   ασκούνται οι    δυνάμεις:      </a:t>
            </a:r>
            <a:r>
              <a:rPr lang="en-US" dirty="0" smtClean="0"/>
              <a:t>F</a:t>
            </a:r>
            <a:r>
              <a:rPr lang="el-GR" baseline="-25000" dirty="0" smtClean="0"/>
              <a:t>1 </a:t>
            </a:r>
            <a:r>
              <a:rPr lang="el-GR" dirty="0" smtClean="0"/>
              <a:t>    και    </a:t>
            </a:r>
            <a:r>
              <a:rPr lang="en-US" dirty="0" smtClean="0"/>
              <a:t>F</a:t>
            </a:r>
            <a:r>
              <a:rPr lang="el-GR" baseline="-25000" dirty="0" smtClean="0"/>
              <a:t>2</a:t>
            </a:r>
            <a:endParaRPr lang="el-GR" dirty="0" smtClean="0"/>
          </a:p>
          <a:p>
            <a:r>
              <a:rPr lang="el-GR" dirty="0" smtClean="0"/>
              <a:t>Να σχεδιάσετε το διάνυσμα  (βέλος) της συνολικής δύναμης  (συνισταμένης)</a:t>
            </a:r>
            <a:r>
              <a:rPr lang="en-US" dirty="0" smtClean="0"/>
              <a:t> F</a:t>
            </a:r>
            <a:r>
              <a:rPr lang="el-GR" baseline="-25000" dirty="0" err="1" smtClean="0"/>
              <a:t>ολ</a:t>
            </a:r>
            <a:r>
              <a:rPr lang="el-GR" dirty="0" smtClean="0"/>
              <a:t> που ασκείται στο κίτρινο  κουτί.  </a:t>
            </a:r>
            <a:endParaRPr lang="en-US" dirty="0"/>
          </a:p>
        </p:txBody>
      </p:sp>
      <p:sp>
        <p:nvSpPr>
          <p:cNvPr id="38" name="37 - TextBox"/>
          <p:cNvSpPr txBox="1"/>
          <p:nvPr/>
        </p:nvSpPr>
        <p:spPr>
          <a:xfrm>
            <a:off x="2143108" y="3214686"/>
            <a:ext cx="2071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 smtClean="0">
                <a:solidFill>
                  <a:srgbClr val="0000CC"/>
                </a:solidFill>
              </a:rPr>
              <a:t>Λύση</a:t>
            </a:r>
            <a:endParaRPr lang="en-US" sz="2000" b="1" u="sng" dirty="0">
              <a:solidFill>
                <a:srgbClr val="0000CC"/>
              </a:solidFill>
            </a:endParaRPr>
          </a:p>
        </p:txBody>
      </p:sp>
      <p:sp>
        <p:nvSpPr>
          <p:cNvPr id="30" name="29 - TextBox"/>
          <p:cNvSpPr txBox="1"/>
          <p:nvPr/>
        </p:nvSpPr>
        <p:spPr>
          <a:xfrm>
            <a:off x="428596" y="0"/>
            <a:ext cx="7929586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Εύρεση συνολικής δύναμης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6" name="35 - Ορθογώνιο"/>
          <p:cNvSpPr/>
          <p:nvPr/>
        </p:nvSpPr>
        <p:spPr>
          <a:xfrm>
            <a:off x="142845" y="3643314"/>
            <a:ext cx="878687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Αρχικά σχηματίζω ένα παραλληλόγραμμο με πλευρές      </a:t>
            </a:r>
            <a:r>
              <a:rPr lang="en-US" dirty="0" smtClean="0"/>
              <a:t>F</a:t>
            </a:r>
            <a:r>
              <a:rPr lang="el-GR" baseline="-25000" dirty="0" smtClean="0"/>
              <a:t>1 </a:t>
            </a:r>
            <a:r>
              <a:rPr lang="el-GR" dirty="0" smtClean="0"/>
              <a:t>    και    </a:t>
            </a:r>
            <a:r>
              <a:rPr lang="en-US" dirty="0" smtClean="0"/>
              <a:t>F</a:t>
            </a:r>
            <a:r>
              <a:rPr lang="el-GR" baseline="-25000" dirty="0" smtClean="0"/>
              <a:t>2</a:t>
            </a:r>
            <a:r>
              <a:rPr lang="el-GR" dirty="0" smtClean="0"/>
              <a:t> (από την άκρη της </a:t>
            </a:r>
            <a:r>
              <a:rPr lang="en-US" dirty="0" smtClean="0"/>
              <a:t>F</a:t>
            </a:r>
            <a:r>
              <a:rPr lang="el-GR" baseline="-25000" dirty="0" smtClean="0"/>
              <a:t>1</a:t>
            </a:r>
            <a:r>
              <a:rPr lang="el-GR" dirty="0" smtClean="0"/>
              <a:t>   φέρνω παράλληλη στην </a:t>
            </a:r>
            <a:r>
              <a:rPr lang="en-US" dirty="0" smtClean="0"/>
              <a:t>F</a:t>
            </a:r>
            <a:r>
              <a:rPr lang="el-GR" baseline="-25000" dirty="0" smtClean="0"/>
              <a:t>2</a:t>
            </a:r>
            <a:r>
              <a:rPr lang="el-GR" dirty="0" smtClean="0"/>
              <a:t> , και από την άκρη της </a:t>
            </a:r>
            <a:r>
              <a:rPr lang="en-US" dirty="0" smtClean="0"/>
              <a:t>F</a:t>
            </a:r>
            <a:r>
              <a:rPr lang="el-GR" baseline="-25000" dirty="0" smtClean="0"/>
              <a:t>2</a:t>
            </a:r>
            <a:r>
              <a:rPr lang="el-GR" dirty="0" smtClean="0"/>
              <a:t> φέρνω παράλληλη στην </a:t>
            </a:r>
            <a:r>
              <a:rPr lang="en-US" dirty="0" smtClean="0"/>
              <a:t>F</a:t>
            </a:r>
            <a:r>
              <a:rPr lang="el-GR" baseline="-25000" dirty="0" smtClean="0"/>
              <a:t>1</a:t>
            </a:r>
            <a:r>
              <a:rPr lang="el-GR" dirty="0" smtClean="0"/>
              <a:t> )</a:t>
            </a:r>
          </a:p>
          <a:p>
            <a:r>
              <a:rPr lang="el-GR" dirty="0" smtClean="0"/>
              <a:t>Η διαγώνιος (που περνάει από το σημείο εφαρμογής των δυνάμεων) αυτού του παραλληλογράμμου είναι η συνισταμένη δύναμη   </a:t>
            </a:r>
            <a:r>
              <a:rPr lang="en-US" dirty="0" smtClean="0"/>
              <a:t>F</a:t>
            </a:r>
            <a:r>
              <a:rPr lang="el-GR" baseline="-25000" dirty="0" err="1" smtClean="0"/>
              <a:t>ολ</a:t>
            </a:r>
            <a:r>
              <a:rPr lang="en-US" dirty="0" smtClean="0"/>
              <a:t>    </a:t>
            </a:r>
            <a:r>
              <a:rPr lang="el-GR" dirty="0" smtClean="0"/>
              <a:t>ή     Σ</a:t>
            </a:r>
            <a:r>
              <a:rPr lang="en-US" dirty="0" smtClean="0"/>
              <a:t>F</a:t>
            </a:r>
            <a:endParaRPr lang="en-US" dirty="0"/>
          </a:p>
        </p:txBody>
      </p:sp>
      <p:sp>
        <p:nvSpPr>
          <p:cNvPr id="39" name="38 - Ορθογώνιο"/>
          <p:cNvSpPr/>
          <p:nvPr/>
        </p:nvSpPr>
        <p:spPr>
          <a:xfrm>
            <a:off x="142876" y="6070617"/>
            <a:ext cx="857256" cy="64294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39 - Ευθύγραμμο βέλος σύνδεσης"/>
          <p:cNvCxnSpPr/>
          <p:nvPr/>
        </p:nvCxnSpPr>
        <p:spPr>
          <a:xfrm flipV="1">
            <a:off x="500066" y="5427675"/>
            <a:ext cx="1500198" cy="78740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857256" y="5427675"/>
            <a:ext cx="5714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</a:t>
            </a:r>
            <a:r>
              <a:rPr lang="el-GR" sz="2000" baseline="-25000" dirty="0" smtClean="0"/>
              <a:t>1</a:t>
            </a:r>
            <a:endParaRPr lang="en-US" sz="2000" baseline="-25000" dirty="0"/>
          </a:p>
        </p:txBody>
      </p:sp>
      <p:sp>
        <p:nvSpPr>
          <p:cNvPr id="42" name="41 - TextBox"/>
          <p:cNvSpPr txBox="1"/>
          <p:nvPr/>
        </p:nvSpPr>
        <p:spPr>
          <a:xfrm>
            <a:off x="1428728" y="6396335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cxnSp>
        <p:nvCxnSpPr>
          <p:cNvPr id="44" name="43 - Ευθύγραμμο βέλος σύνδεσης"/>
          <p:cNvCxnSpPr/>
          <p:nvPr/>
        </p:nvCxnSpPr>
        <p:spPr>
          <a:xfrm>
            <a:off x="500066" y="6215081"/>
            <a:ext cx="2571768" cy="42704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- Ευθεία γραμμή σύνδεσης"/>
          <p:cNvCxnSpPr/>
          <p:nvPr/>
        </p:nvCxnSpPr>
        <p:spPr>
          <a:xfrm>
            <a:off x="2000232" y="5429264"/>
            <a:ext cx="2928958" cy="500066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- Ευθεία γραμμή σύνδεσης"/>
          <p:cNvCxnSpPr/>
          <p:nvPr/>
        </p:nvCxnSpPr>
        <p:spPr>
          <a:xfrm flipV="1">
            <a:off x="3071802" y="5929330"/>
            <a:ext cx="1928826" cy="714356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59 - Ευθύγραμμο βέλος σύνδεσης"/>
          <p:cNvCxnSpPr/>
          <p:nvPr/>
        </p:nvCxnSpPr>
        <p:spPr>
          <a:xfrm flipV="1">
            <a:off x="500034" y="5929330"/>
            <a:ext cx="4429156" cy="28575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2" name="61 - Ορθογώνιο"/>
          <p:cNvSpPr/>
          <p:nvPr/>
        </p:nvSpPr>
        <p:spPr>
          <a:xfrm>
            <a:off x="2214546" y="5643578"/>
            <a:ext cx="602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F</a:t>
            </a:r>
            <a:r>
              <a:rPr lang="el-GR" sz="2400" b="1" baseline="-25000" dirty="0" err="1" smtClean="0"/>
              <a:t>ολ</a:t>
            </a:r>
            <a:r>
              <a:rPr lang="en-US" sz="2400" b="1" dirty="0" smtClean="0"/>
              <a:t> 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6" grpId="0"/>
      <p:bldP spid="39" grpId="0" animBg="1"/>
      <p:bldP spid="41" grpId="0"/>
      <p:bldP spid="42" grpId="0"/>
      <p:bldP spid="6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TextBox"/>
          <p:cNvSpPr txBox="1"/>
          <p:nvPr/>
        </p:nvSpPr>
        <p:spPr>
          <a:xfrm>
            <a:off x="0" y="1000108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            Εάν  δυο δυνάμεις  (</a:t>
            </a:r>
            <a:r>
              <a:rPr lang="el-GR" dirty="0" err="1" smtClean="0"/>
              <a:t>π.χ</a:t>
            </a:r>
            <a:r>
              <a:rPr lang="el-GR" dirty="0" smtClean="0"/>
              <a:t> . </a:t>
            </a:r>
            <a:r>
              <a:rPr lang="en-US" dirty="0" smtClean="0"/>
              <a:t>F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smtClean="0"/>
              <a:t>F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  <a:r>
              <a:rPr lang="el-GR" dirty="0" smtClean="0"/>
              <a:t> που ασκούνται σε </a:t>
            </a:r>
            <a:r>
              <a:rPr lang="en-US" dirty="0" smtClean="0"/>
              <a:t> </a:t>
            </a:r>
            <a:r>
              <a:rPr lang="el-GR" dirty="0" smtClean="0"/>
              <a:t>ένα σώμα , είναι μεταξύ τους κάθετες , τότε η συνισταμένη  δύναμη (</a:t>
            </a:r>
            <a:r>
              <a:rPr lang="en-US" dirty="0" smtClean="0"/>
              <a:t>F</a:t>
            </a:r>
            <a:r>
              <a:rPr lang="el-GR" baseline="-25000" dirty="0" err="1" smtClean="0"/>
              <a:t>ολ</a:t>
            </a:r>
            <a:r>
              <a:rPr lang="el-GR" dirty="0" smtClean="0"/>
              <a:t> ) θα είναι :</a:t>
            </a:r>
          </a:p>
          <a:p>
            <a:r>
              <a:rPr lang="el-GR" dirty="0" smtClean="0"/>
              <a:t>(λόγω πυθαγορείου θεωρήματος στο ορθογώνιο τρίγωνο με πλευρές  </a:t>
            </a:r>
            <a:r>
              <a:rPr lang="en-US" dirty="0" smtClean="0"/>
              <a:t>F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smtClean="0"/>
              <a:t>F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l-GR" dirty="0" smtClean="0"/>
              <a:t> και </a:t>
            </a:r>
            <a:r>
              <a:rPr lang="en-US" dirty="0" smtClean="0"/>
              <a:t>F</a:t>
            </a:r>
            <a:r>
              <a:rPr lang="el-GR" baseline="-25000" dirty="0" err="1" smtClean="0"/>
              <a:t>ολ</a:t>
            </a:r>
            <a:r>
              <a:rPr lang="el-GR" dirty="0" smtClean="0"/>
              <a:t> ):</a:t>
            </a:r>
            <a:endParaRPr lang="en-US" dirty="0"/>
          </a:p>
        </p:txBody>
      </p:sp>
      <p:sp>
        <p:nvSpPr>
          <p:cNvPr id="30" name="29 - TextBox"/>
          <p:cNvSpPr txBox="1"/>
          <p:nvPr/>
        </p:nvSpPr>
        <p:spPr>
          <a:xfrm>
            <a:off x="428596" y="0"/>
            <a:ext cx="7929586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Εύρεση συνολικής δύναμης (κάθετες συνιστώσες)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8" name="17 - Ορθογώνιο"/>
          <p:cNvSpPr/>
          <p:nvPr/>
        </p:nvSpPr>
        <p:spPr>
          <a:xfrm>
            <a:off x="4417419" y="5274246"/>
            <a:ext cx="6514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 </a:t>
            </a:r>
            <a:r>
              <a:rPr lang="en-US" b="1" dirty="0" smtClean="0"/>
              <a:t>F</a:t>
            </a:r>
            <a:r>
              <a:rPr lang="el-GR" b="1" baseline="-25000" dirty="0" err="1" smtClean="0"/>
              <a:t>ολ</a:t>
            </a:r>
            <a:r>
              <a:rPr lang="el-GR" b="1" baseline="-25000" dirty="0" smtClean="0"/>
              <a:t> </a:t>
            </a:r>
            <a:r>
              <a:rPr lang="el-GR" b="1" dirty="0" smtClean="0"/>
              <a:t>=</a:t>
            </a:r>
            <a:endParaRPr lang="en-US" dirty="0"/>
          </a:p>
        </p:txBody>
      </p:sp>
      <p:sp>
        <p:nvSpPr>
          <p:cNvPr id="19" name="18 - Ορθογώνιο"/>
          <p:cNvSpPr/>
          <p:nvPr/>
        </p:nvSpPr>
        <p:spPr>
          <a:xfrm>
            <a:off x="5346113" y="5274246"/>
            <a:ext cx="1301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r>
              <a:rPr lang="el-GR" b="1" baseline="-25000" dirty="0" smtClean="0">
                <a:solidFill>
                  <a:srgbClr val="FF0000"/>
                </a:solidFill>
              </a:rPr>
              <a:t>1</a:t>
            </a:r>
            <a:r>
              <a:rPr lang="el-GR" b="1" baseline="30000" dirty="0" smtClean="0">
                <a:solidFill>
                  <a:srgbClr val="FF0000"/>
                </a:solidFill>
              </a:rPr>
              <a:t>2</a:t>
            </a:r>
            <a:r>
              <a:rPr lang="el-GR" b="1" dirty="0" smtClean="0">
                <a:solidFill>
                  <a:srgbClr val="FF0000"/>
                </a:solidFill>
              </a:rPr>
              <a:t>    </a:t>
            </a:r>
            <a:r>
              <a:rPr lang="el-GR" b="1" dirty="0" smtClean="0"/>
              <a:t>+   </a:t>
            </a:r>
            <a:r>
              <a:rPr lang="el-GR" b="1" dirty="0" smtClean="0">
                <a:solidFill>
                  <a:srgbClr val="0000CC"/>
                </a:solidFill>
              </a:rPr>
              <a:t> </a:t>
            </a:r>
            <a:r>
              <a:rPr lang="en-US" b="1" dirty="0" smtClean="0">
                <a:solidFill>
                  <a:srgbClr val="0000CC"/>
                </a:solidFill>
              </a:rPr>
              <a:t>F</a:t>
            </a:r>
            <a:r>
              <a:rPr lang="el-GR" b="1" baseline="-25000" dirty="0" smtClean="0">
                <a:solidFill>
                  <a:srgbClr val="0000CC"/>
                </a:solidFill>
              </a:rPr>
              <a:t>2</a:t>
            </a:r>
            <a:r>
              <a:rPr lang="el-GR" b="1" baseline="30000" dirty="0" smtClean="0">
                <a:solidFill>
                  <a:srgbClr val="0000CC"/>
                </a:solidFill>
              </a:rPr>
              <a:t>2</a:t>
            </a:r>
            <a:r>
              <a:rPr lang="el-GR" b="1" dirty="0" smtClean="0">
                <a:solidFill>
                  <a:srgbClr val="0000CC"/>
                </a:solidFill>
              </a:rPr>
              <a:t> 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20" name="19 - Ελεύθερη σχεδίαση"/>
          <p:cNvSpPr/>
          <p:nvPr/>
        </p:nvSpPr>
        <p:spPr>
          <a:xfrm>
            <a:off x="5072066" y="5201210"/>
            <a:ext cx="1801091" cy="420255"/>
          </a:xfrm>
          <a:custGeom>
            <a:avLst/>
            <a:gdLst>
              <a:gd name="connsiteX0" fmla="*/ 0 w 1801091"/>
              <a:gd name="connsiteY0" fmla="*/ 60036 h 420255"/>
              <a:gd name="connsiteX1" fmla="*/ 83128 w 1801091"/>
              <a:gd name="connsiteY1" fmla="*/ 420255 h 420255"/>
              <a:gd name="connsiteX2" fmla="*/ 124691 w 1801091"/>
              <a:gd name="connsiteY2" fmla="*/ 60036 h 420255"/>
              <a:gd name="connsiteX3" fmla="*/ 138546 w 1801091"/>
              <a:gd name="connsiteY3" fmla="*/ 60036 h 420255"/>
              <a:gd name="connsiteX4" fmla="*/ 1801091 w 1801091"/>
              <a:gd name="connsiteY4" fmla="*/ 46182 h 420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01091" h="420255">
                <a:moveTo>
                  <a:pt x="0" y="60036"/>
                </a:moveTo>
                <a:cubicBezTo>
                  <a:pt x="31173" y="240145"/>
                  <a:pt x="62346" y="420255"/>
                  <a:pt x="83128" y="420255"/>
                </a:cubicBezTo>
                <a:cubicBezTo>
                  <a:pt x="103910" y="420255"/>
                  <a:pt x="115455" y="120072"/>
                  <a:pt x="124691" y="60036"/>
                </a:cubicBezTo>
                <a:cubicBezTo>
                  <a:pt x="133927" y="0"/>
                  <a:pt x="138546" y="60036"/>
                  <a:pt x="138546" y="60036"/>
                </a:cubicBezTo>
                <a:lnTo>
                  <a:pt x="1801091" y="46182"/>
                </a:ln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TextBox"/>
          <p:cNvSpPr txBox="1"/>
          <p:nvPr/>
        </p:nvSpPr>
        <p:spPr>
          <a:xfrm>
            <a:off x="4500625" y="2957452"/>
            <a:ext cx="33575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F</a:t>
            </a:r>
            <a:r>
              <a:rPr lang="el-GR" sz="2000" b="1" baseline="-25000" dirty="0" smtClean="0"/>
              <a:t>ολ</a:t>
            </a:r>
            <a:r>
              <a:rPr lang="el-GR" sz="2000" b="1" baseline="30000" dirty="0" smtClean="0"/>
              <a:t>2   </a:t>
            </a:r>
            <a:r>
              <a:rPr lang="el-GR" sz="2000" b="1" dirty="0" smtClean="0"/>
              <a:t>=  </a:t>
            </a:r>
            <a:r>
              <a:rPr lang="en-US" sz="2000" b="1" dirty="0" smtClean="0">
                <a:solidFill>
                  <a:srgbClr val="FF0000"/>
                </a:solidFill>
              </a:rPr>
              <a:t>F</a:t>
            </a:r>
            <a:r>
              <a:rPr lang="el-GR" sz="2000" b="1" baseline="-25000" dirty="0" smtClean="0">
                <a:solidFill>
                  <a:srgbClr val="FF0000"/>
                </a:solidFill>
              </a:rPr>
              <a:t>1</a:t>
            </a:r>
            <a:r>
              <a:rPr lang="el-GR" sz="2000" b="1" baseline="30000" dirty="0" smtClean="0">
                <a:solidFill>
                  <a:srgbClr val="FF0000"/>
                </a:solidFill>
              </a:rPr>
              <a:t>2</a:t>
            </a:r>
            <a:r>
              <a:rPr lang="el-GR" sz="2000" b="1" dirty="0" smtClean="0">
                <a:solidFill>
                  <a:srgbClr val="FF0000"/>
                </a:solidFill>
              </a:rPr>
              <a:t>    </a:t>
            </a:r>
            <a:r>
              <a:rPr lang="el-GR" sz="2000" b="1" dirty="0" smtClean="0"/>
              <a:t>+    </a:t>
            </a:r>
            <a:r>
              <a:rPr lang="en-US" sz="2000" b="1" dirty="0" smtClean="0">
                <a:solidFill>
                  <a:srgbClr val="0000CC"/>
                </a:solidFill>
              </a:rPr>
              <a:t>F</a:t>
            </a:r>
            <a:r>
              <a:rPr lang="el-GR" sz="2000" b="1" baseline="-25000" dirty="0" smtClean="0">
                <a:solidFill>
                  <a:srgbClr val="0000CC"/>
                </a:solidFill>
              </a:rPr>
              <a:t>2</a:t>
            </a:r>
            <a:r>
              <a:rPr lang="el-GR" sz="2000" b="1" baseline="30000" dirty="0" smtClean="0">
                <a:solidFill>
                  <a:srgbClr val="0000CC"/>
                </a:solidFill>
              </a:rPr>
              <a:t>2</a:t>
            </a:r>
            <a:endParaRPr lang="en-US" sz="2000" b="1" dirty="0">
              <a:solidFill>
                <a:srgbClr val="0000CC"/>
              </a:solidFill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5572132" y="371475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n-US" dirty="0"/>
          </a:p>
        </p:txBody>
      </p:sp>
      <p:cxnSp>
        <p:nvCxnSpPr>
          <p:cNvPr id="51" name="50 - Ευθεία γραμμή σύνδεσης"/>
          <p:cNvCxnSpPr/>
          <p:nvPr/>
        </p:nvCxnSpPr>
        <p:spPr>
          <a:xfrm>
            <a:off x="823606" y="3077001"/>
            <a:ext cx="2155747" cy="3234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- Ευθεία γραμμή σύνδεσης"/>
          <p:cNvCxnSpPr/>
          <p:nvPr/>
        </p:nvCxnSpPr>
        <p:spPr>
          <a:xfrm rot="5400000" flipH="1" flipV="1">
            <a:off x="2035075" y="3875807"/>
            <a:ext cx="1891078" cy="2522"/>
          </a:xfrm>
          <a:prstGeom prst="line">
            <a:avLst/>
          </a:prstGeom>
          <a:ln w="254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- Ορθογώνιο"/>
          <p:cNvSpPr/>
          <p:nvPr/>
        </p:nvSpPr>
        <p:spPr>
          <a:xfrm>
            <a:off x="1357290" y="3429000"/>
            <a:ext cx="602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/>
              <a:t>F</a:t>
            </a:r>
            <a:r>
              <a:rPr lang="el-GR" sz="2400" b="1" baseline="-25000" dirty="0" err="1" smtClean="0"/>
              <a:t>ολ</a:t>
            </a:r>
            <a:r>
              <a:rPr lang="en-US" sz="2400" b="1" dirty="0" smtClean="0"/>
              <a:t> </a:t>
            </a:r>
            <a:endParaRPr lang="en-US" sz="2400" b="1" dirty="0"/>
          </a:p>
        </p:txBody>
      </p:sp>
      <p:sp>
        <p:nvSpPr>
          <p:cNvPr id="34" name="33 - Ορθογώνιο"/>
          <p:cNvSpPr/>
          <p:nvPr/>
        </p:nvSpPr>
        <p:spPr>
          <a:xfrm>
            <a:off x="369765" y="4386242"/>
            <a:ext cx="907683" cy="8728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cxnSp>
        <p:nvCxnSpPr>
          <p:cNvPr id="35" name="34 - Ευθύγραμμο βέλος σύνδεσης"/>
          <p:cNvCxnSpPr/>
          <p:nvPr/>
        </p:nvCxnSpPr>
        <p:spPr>
          <a:xfrm rot="5400000" flipH="1" flipV="1">
            <a:off x="-122313" y="3877448"/>
            <a:ext cx="1894360" cy="252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357158" y="371475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F</a:t>
            </a:r>
            <a:r>
              <a:rPr lang="el-GR" b="1" baseline="-25000" dirty="0" smtClean="0">
                <a:solidFill>
                  <a:srgbClr val="FF0000"/>
                </a:solidFill>
              </a:rPr>
              <a:t>1</a:t>
            </a:r>
            <a:endParaRPr lang="en-US" b="1" baseline="-25000" dirty="0">
              <a:solidFill>
                <a:srgbClr val="FF0000"/>
              </a:solidFill>
            </a:endParaRPr>
          </a:p>
        </p:txBody>
      </p:sp>
      <p:sp>
        <p:nvSpPr>
          <p:cNvPr id="43" name="42 - TextBox"/>
          <p:cNvSpPr txBox="1"/>
          <p:nvPr/>
        </p:nvSpPr>
        <p:spPr>
          <a:xfrm>
            <a:off x="1643043" y="4786323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F</a:t>
            </a:r>
            <a:r>
              <a:rPr lang="en-US" b="1" baseline="-25000" dirty="0" smtClean="0">
                <a:solidFill>
                  <a:srgbClr val="0000CC"/>
                </a:solidFill>
              </a:rPr>
              <a:t>2</a:t>
            </a:r>
            <a:endParaRPr lang="en-US" b="1" baseline="-25000" dirty="0">
              <a:solidFill>
                <a:srgbClr val="0000CC"/>
              </a:solidFill>
            </a:endParaRPr>
          </a:p>
        </p:txBody>
      </p:sp>
      <p:cxnSp>
        <p:nvCxnSpPr>
          <p:cNvPr id="45" name="44 - Ευθύγραμμο βέλος σύνδεσης"/>
          <p:cNvCxnSpPr/>
          <p:nvPr/>
        </p:nvCxnSpPr>
        <p:spPr>
          <a:xfrm>
            <a:off x="823606" y="4822656"/>
            <a:ext cx="2155747" cy="3234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45 - Ελεύθερη σχεδίαση"/>
          <p:cNvSpPr/>
          <p:nvPr/>
        </p:nvSpPr>
        <p:spPr>
          <a:xfrm>
            <a:off x="823606" y="4564836"/>
            <a:ext cx="268113" cy="257820"/>
          </a:xfrm>
          <a:custGeom>
            <a:avLst/>
            <a:gdLst>
              <a:gd name="connsiteX0" fmla="*/ 0 w 168812"/>
              <a:gd name="connsiteY0" fmla="*/ 0 h 126610"/>
              <a:gd name="connsiteX1" fmla="*/ 168812 w 168812"/>
              <a:gd name="connsiteY1" fmla="*/ 0 h 126610"/>
              <a:gd name="connsiteX2" fmla="*/ 168812 w 168812"/>
              <a:gd name="connsiteY2" fmla="*/ 126610 h 126610"/>
              <a:gd name="connsiteX3" fmla="*/ 168812 w 168812"/>
              <a:gd name="connsiteY3" fmla="*/ 126610 h 126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812" h="126610">
                <a:moveTo>
                  <a:pt x="0" y="0"/>
                </a:moveTo>
                <a:lnTo>
                  <a:pt x="168812" y="0"/>
                </a:lnTo>
                <a:lnTo>
                  <a:pt x="168812" y="126610"/>
                </a:lnTo>
                <a:lnTo>
                  <a:pt x="168812" y="12661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cxnSp>
        <p:nvCxnSpPr>
          <p:cNvPr id="60" name="59 - Ευθύγραμμο βέλος σύνδεσης"/>
          <p:cNvCxnSpPr/>
          <p:nvPr/>
        </p:nvCxnSpPr>
        <p:spPr>
          <a:xfrm flipV="1">
            <a:off x="823606" y="2931529"/>
            <a:ext cx="2155747" cy="189112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3092813" y="3513414"/>
            <a:ext cx="907683" cy="752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</a:t>
            </a:r>
            <a:r>
              <a:rPr lang="el-GR" baseline="-25000" dirty="0" smtClean="0">
                <a:solidFill>
                  <a:srgbClr val="FF0000"/>
                </a:solidFill>
              </a:rPr>
              <a:t>1</a:t>
            </a:r>
            <a:endParaRPr lang="en-US" baseline="-25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 animBg="1"/>
      <p:bldP spid="21" grpId="0"/>
      <p:bldP spid="22" grpId="0"/>
      <p:bldP spid="62" grpId="0"/>
      <p:bldP spid="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32 - Ορθογώνιο"/>
          <p:cNvSpPr/>
          <p:nvPr/>
        </p:nvSpPr>
        <p:spPr>
          <a:xfrm>
            <a:off x="928662" y="2214554"/>
            <a:ext cx="571504" cy="428628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22 - Ευθύγραμμο βέλος σύνδεσης"/>
          <p:cNvCxnSpPr/>
          <p:nvPr/>
        </p:nvCxnSpPr>
        <p:spPr>
          <a:xfrm rot="5400000" flipH="1" flipV="1">
            <a:off x="750067" y="1964521"/>
            <a:ext cx="930282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- TextBox"/>
          <p:cNvSpPr txBox="1"/>
          <p:nvPr/>
        </p:nvSpPr>
        <p:spPr>
          <a:xfrm>
            <a:off x="785786" y="1571612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F</a:t>
            </a:r>
            <a:r>
              <a:rPr lang="el-GR" sz="2000" baseline="-25000" dirty="0" smtClean="0"/>
              <a:t>1</a:t>
            </a:r>
            <a:endParaRPr lang="en-US" sz="2000" baseline="-25000" dirty="0"/>
          </a:p>
        </p:txBody>
      </p:sp>
      <p:sp>
        <p:nvSpPr>
          <p:cNvPr id="29" name="28 - TextBox"/>
          <p:cNvSpPr txBox="1"/>
          <p:nvPr/>
        </p:nvSpPr>
        <p:spPr>
          <a:xfrm>
            <a:off x="1928794" y="2000240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</a:t>
            </a:r>
            <a:r>
              <a:rPr lang="en-US" sz="2400" baseline="-25000" dirty="0" smtClean="0"/>
              <a:t>2</a:t>
            </a:r>
            <a:endParaRPr lang="en-US" sz="2400" baseline="-25000" dirty="0"/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>
            <a:off x="1214414" y="2428868"/>
            <a:ext cx="1357322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0" y="500042"/>
            <a:ext cx="9144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00CC"/>
                </a:solidFill>
              </a:rPr>
              <a:t>            </a:t>
            </a:r>
            <a:r>
              <a:rPr lang="el-GR" sz="2400" b="1" u="sng" dirty="0" smtClean="0">
                <a:solidFill>
                  <a:srgbClr val="0000CC"/>
                </a:solidFill>
              </a:rPr>
              <a:t> Άσκηση 2</a:t>
            </a:r>
            <a:endParaRPr lang="el-GR" sz="2400" b="1" u="sng" dirty="0" smtClean="0"/>
          </a:p>
          <a:p>
            <a:r>
              <a:rPr lang="el-GR" dirty="0" smtClean="0"/>
              <a:t>Στο κίτρινο κουτί   ασκούνται οι  κάθετες   δυνάμεις:      </a:t>
            </a:r>
            <a:r>
              <a:rPr lang="en-US" dirty="0" smtClean="0"/>
              <a:t>F</a:t>
            </a:r>
            <a:r>
              <a:rPr lang="el-GR" baseline="-25000" dirty="0" smtClean="0"/>
              <a:t>1 </a:t>
            </a:r>
            <a:r>
              <a:rPr lang="el-GR" dirty="0" smtClean="0"/>
              <a:t> =2Ν</a:t>
            </a:r>
            <a:r>
              <a:rPr lang="el-GR" baseline="-25000" dirty="0" smtClean="0"/>
              <a:t> </a:t>
            </a:r>
            <a:r>
              <a:rPr lang="el-GR" dirty="0" smtClean="0"/>
              <a:t>    και    </a:t>
            </a:r>
            <a:r>
              <a:rPr lang="en-US" dirty="0" smtClean="0"/>
              <a:t>F</a:t>
            </a:r>
            <a:r>
              <a:rPr lang="el-GR" baseline="-25000" dirty="0" smtClean="0"/>
              <a:t>2 </a:t>
            </a:r>
            <a:r>
              <a:rPr lang="el-GR" dirty="0" smtClean="0"/>
              <a:t> = 3Ν</a:t>
            </a:r>
            <a:r>
              <a:rPr lang="el-GR" baseline="-25000" dirty="0" smtClean="0"/>
              <a:t>..</a:t>
            </a:r>
            <a:r>
              <a:rPr lang="el-GR" dirty="0" smtClean="0"/>
              <a:t> Ποια η συνολική δύναμη  (συνισταμένη)</a:t>
            </a:r>
            <a:r>
              <a:rPr lang="en-US" dirty="0" smtClean="0"/>
              <a:t> F</a:t>
            </a:r>
            <a:r>
              <a:rPr lang="el-GR" baseline="-25000" dirty="0" err="1" smtClean="0"/>
              <a:t>ολ</a:t>
            </a:r>
            <a:r>
              <a:rPr lang="el-GR" dirty="0" smtClean="0"/>
              <a:t> που ασκείται στο κίτρινο  κουτί;</a:t>
            </a:r>
          </a:p>
          <a:p>
            <a:endParaRPr lang="en-US" dirty="0"/>
          </a:p>
        </p:txBody>
      </p:sp>
      <p:sp>
        <p:nvSpPr>
          <p:cNvPr id="38" name="37 - TextBox"/>
          <p:cNvSpPr txBox="1"/>
          <p:nvPr/>
        </p:nvSpPr>
        <p:spPr>
          <a:xfrm>
            <a:off x="2214546" y="2643182"/>
            <a:ext cx="2071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 smtClean="0">
                <a:solidFill>
                  <a:srgbClr val="0000CC"/>
                </a:solidFill>
              </a:rPr>
              <a:t>Λύση</a:t>
            </a:r>
            <a:endParaRPr lang="en-US" sz="2000" b="1" u="sng" dirty="0">
              <a:solidFill>
                <a:srgbClr val="0000CC"/>
              </a:solidFill>
            </a:endParaRPr>
          </a:p>
        </p:txBody>
      </p:sp>
      <p:sp>
        <p:nvSpPr>
          <p:cNvPr id="30" name="29 - TextBox"/>
          <p:cNvSpPr txBox="1"/>
          <p:nvPr/>
        </p:nvSpPr>
        <p:spPr>
          <a:xfrm>
            <a:off x="1214414" y="0"/>
            <a:ext cx="7929586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Εύρεση συνολικής δύναμης (κάθετες συνιστώσες)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2" name="31 - Ελεύθερη σχεδίαση"/>
          <p:cNvSpPr/>
          <p:nvPr/>
        </p:nvSpPr>
        <p:spPr>
          <a:xfrm>
            <a:off x="1214414" y="2302258"/>
            <a:ext cx="168812" cy="126610"/>
          </a:xfrm>
          <a:custGeom>
            <a:avLst/>
            <a:gdLst>
              <a:gd name="connsiteX0" fmla="*/ 0 w 168812"/>
              <a:gd name="connsiteY0" fmla="*/ 0 h 126610"/>
              <a:gd name="connsiteX1" fmla="*/ 168812 w 168812"/>
              <a:gd name="connsiteY1" fmla="*/ 0 h 126610"/>
              <a:gd name="connsiteX2" fmla="*/ 168812 w 168812"/>
              <a:gd name="connsiteY2" fmla="*/ 126610 h 126610"/>
              <a:gd name="connsiteX3" fmla="*/ 168812 w 168812"/>
              <a:gd name="connsiteY3" fmla="*/ 126610 h 126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812" h="126610">
                <a:moveTo>
                  <a:pt x="0" y="0"/>
                </a:moveTo>
                <a:lnTo>
                  <a:pt x="168812" y="0"/>
                </a:lnTo>
                <a:lnTo>
                  <a:pt x="168812" y="126610"/>
                </a:lnTo>
                <a:lnTo>
                  <a:pt x="168812" y="12661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21 - Ευθεία γραμμή σύνδεσης"/>
          <p:cNvCxnSpPr/>
          <p:nvPr/>
        </p:nvCxnSpPr>
        <p:spPr>
          <a:xfrm>
            <a:off x="571473" y="4000528"/>
            <a:ext cx="2214578" cy="1588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- Ευθεία γραμμή σύνδεσης"/>
          <p:cNvCxnSpPr/>
          <p:nvPr/>
        </p:nvCxnSpPr>
        <p:spPr>
          <a:xfrm rot="5400000" flipH="1" flipV="1">
            <a:off x="2030847" y="4755732"/>
            <a:ext cx="1510410" cy="2"/>
          </a:xfrm>
          <a:prstGeom prst="line">
            <a:avLst/>
          </a:prstGeom>
          <a:ln w="254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Ορθογώνιο"/>
          <p:cNvSpPr/>
          <p:nvPr/>
        </p:nvSpPr>
        <p:spPr>
          <a:xfrm>
            <a:off x="1428728" y="4357718"/>
            <a:ext cx="5000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F</a:t>
            </a:r>
            <a:r>
              <a:rPr lang="el-GR" b="1" baseline="-25000" dirty="0" err="1" smtClean="0"/>
              <a:t>ολ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27" name="26 - Ορθογώνιο"/>
          <p:cNvSpPr/>
          <p:nvPr/>
        </p:nvSpPr>
        <p:spPr>
          <a:xfrm>
            <a:off x="285720" y="5000660"/>
            <a:ext cx="642943" cy="71438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27 - Ευθύγραμμο βέλος σύνδεσης"/>
          <p:cNvCxnSpPr/>
          <p:nvPr/>
        </p:nvCxnSpPr>
        <p:spPr>
          <a:xfrm rot="5400000" flipH="1" flipV="1">
            <a:off x="-215934" y="4715703"/>
            <a:ext cx="1574020" cy="79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142844" y="4429132"/>
            <a:ext cx="1016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</a:t>
            </a:r>
            <a:r>
              <a:rPr lang="el-GR" baseline="-25000" dirty="0" smtClean="0">
                <a:solidFill>
                  <a:srgbClr val="FF0000"/>
                </a:solidFill>
              </a:rPr>
              <a:t>1 </a:t>
            </a:r>
            <a:r>
              <a:rPr lang="el-GR" dirty="0" smtClean="0">
                <a:solidFill>
                  <a:srgbClr val="FF0000"/>
                </a:solidFill>
              </a:rPr>
              <a:t> = 2Ν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sp>
        <p:nvSpPr>
          <p:cNvPr id="36" name="35 - TextBox"/>
          <p:cNvSpPr txBox="1"/>
          <p:nvPr/>
        </p:nvSpPr>
        <p:spPr>
          <a:xfrm>
            <a:off x="1428728" y="5500702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CC"/>
                </a:solidFill>
              </a:rPr>
              <a:t>F</a:t>
            </a:r>
            <a:r>
              <a:rPr lang="en-US" b="1" baseline="-25000" dirty="0" smtClean="0">
                <a:solidFill>
                  <a:srgbClr val="0000CC"/>
                </a:solidFill>
              </a:rPr>
              <a:t>2</a:t>
            </a:r>
            <a:r>
              <a:rPr lang="el-GR" b="1" dirty="0" smtClean="0">
                <a:solidFill>
                  <a:srgbClr val="0000CC"/>
                </a:solidFill>
              </a:rPr>
              <a:t> =3Ν</a:t>
            </a:r>
            <a:endParaRPr lang="en-US" b="1" baseline="-25000" dirty="0">
              <a:solidFill>
                <a:srgbClr val="0000CC"/>
              </a:solidFill>
            </a:endParaRPr>
          </a:p>
        </p:txBody>
      </p:sp>
      <p:cxnSp>
        <p:nvCxnSpPr>
          <p:cNvPr id="39" name="38 - Ευθύγραμμο βέλος σύνδεσης"/>
          <p:cNvCxnSpPr/>
          <p:nvPr/>
        </p:nvCxnSpPr>
        <p:spPr>
          <a:xfrm>
            <a:off x="571473" y="5500726"/>
            <a:ext cx="2214578" cy="1588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- Ελεύθερη σχεδίαση"/>
          <p:cNvSpPr/>
          <p:nvPr/>
        </p:nvSpPr>
        <p:spPr>
          <a:xfrm>
            <a:off x="571473" y="5217383"/>
            <a:ext cx="300110" cy="283343"/>
          </a:xfrm>
          <a:custGeom>
            <a:avLst/>
            <a:gdLst>
              <a:gd name="connsiteX0" fmla="*/ 0 w 168812"/>
              <a:gd name="connsiteY0" fmla="*/ 0 h 126610"/>
              <a:gd name="connsiteX1" fmla="*/ 168812 w 168812"/>
              <a:gd name="connsiteY1" fmla="*/ 0 h 126610"/>
              <a:gd name="connsiteX2" fmla="*/ 168812 w 168812"/>
              <a:gd name="connsiteY2" fmla="*/ 126610 h 126610"/>
              <a:gd name="connsiteX3" fmla="*/ 168812 w 168812"/>
              <a:gd name="connsiteY3" fmla="*/ 126610 h 126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812" h="126610">
                <a:moveTo>
                  <a:pt x="0" y="0"/>
                </a:moveTo>
                <a:lnTo>
                  <a:pt x="168812" y="0"/>
                </a:lnTo>
                <a:lnTo>
                  <a:pt x="168812" y="126610"/>
                </a:lnTo>
                <a:lnTo>
                  <a:pt x="168812" y="12661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40 - Ευθύγραμμο βέλος σύνδεσης"/>
          <p:cNvCxnSpPr/>
          <p:nvPr/>
        </p:nvCxnSpPr>
        <p:spPr>
          <a:xfrm flipV="1">
            <a:off x="571473" y="4000528"/>
            <a:ext cx="2214578" cy="150019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8" name="47 - Ελεύθερη σχεδίαση"/>
          <p:cNvSpPr/>
          <p:nvPr/>
        </p:nvSpPr>
        <p:spPr>
          <a:xfrm>
            <a:off x="2379639" y="5174509"/>
            <a:ext cx="379828" cy="337625"/>
          </a:xfrm>
          <a:custGeom>
            <a:avLst/>
            <a:gdLst>
              <a:gd name="connsiteX0" fmla="*/ 379828 w 379828"/>
              <a:gd name="connsiteY0" fmla="*/ 0 h 337625"/>
              <a:gd name="connsiteX1" fmla="*/ 225083 w 379828"/>
              <a:gd name="connsiteY1" fmla="*/ 0 h 337625"/>
              <a:gd name="connsiteX2" fmla="*/ 0 w 379828"/>
              <a:gd name="connsiteY2" fmla="*/ 0 h 337625"/>
              <a:gd name="connsiteX3" fmla="*/ 0 w 379828"/>
              <a:gd name="connsiteY3" fmla="*/ 337625 h 337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9828" h="337625">
                <a:moveTo>
                  <a:pt x="379828" y="0"/>
                </a:moveTo>
                <a:lnTo>
                  <a:pt x="225083" y="0"/>
                </a:lnTo>
                <a:lnTo>
                  <a:pt x="0" y="0"/>
                </a:lnTo>
                <a:lnTo>
                  <a:pt x="0" y="337625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53 - TextBox"/>
          <p:cNvSpPr txBox="1"/>
          <p:nvPr/>
        </p:nvSpPr>
        <p:spPr>
          <a:xfrm>
            <a:off x="4786314" y="3071810"/>
            <a:ext cx="33575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F</a:t>
            </a:r>
            <a:r>
              <a:rPr lang="el-GR" sz="2000" b="1" baseline="-25000" dirty="0" smtClean="0"/>
              <a:t>ολ</a:t>
            </a:r>
            <a:r>
              <a:rPr lang="el-GR" sz="2000" b="1" baseline="30000" dirty="0" smtClean="0"/>
              <a:t>2   </a:t>
            </a:r>
            <a:r>
              <a:rPr lang="el-GR" sz="2000" b="1" dirty="0" smtClean="0"/>
              <a:t>=  </a:t>
            </a:r>
            <a:r>
              <a:rPr lang="en-US" sz="2000" b="1" dirty="0" smtClean="0">
                <a:solidFill>
                  <a:srgbClr val="FF0000"/>
                </a:solidFill>
              </a:rPr>
              <a:t>F</a:t>
            </a:r>
            <a:r>
              <a:rPr lang="el-GR" sz="2000" b="1" baseline="-25000" dirty="0" smtClean="0">
                <a:solidFill>
                  <a:srgbClr val="FF0000"/>
                </a:solidFill>
              </a:rPr>
              <a:t>1</a:t>
            </a:r>
            <a:r>
              <a:rPr lang="el-GR" sz="2000" b="1" baseline="30000" dirty="0" smtClean="0">
                <a:solidFill>
                  <a:srgbClr val="FF0000"/>
                </a:solidFill>
              </a:rPr>
              <a:t>2</a:t>
            </a:r>
            <a:r>
              <a:rPr lang="el-GR" sz="2000" b="1" dirty="0" smtClean="0">
                <a:solidFill>
                  <a:srgbClr val="FF0000"/>
                </a:solidFill>
              </a:rPr>
              <a:t>    </a:t>
            </a:r>
            <a:r>
              <a:rPr lang="el-GR" sz="2000" b="1" dirty="0" smtClean="0"/>
              <a:t>+    </a:t>
            </a:r>
            <a:r>
              <a:rPr lang="en-US" sz="2000" b="1" dirty="0" smtClean="0">
                <a:solidFill>
                  <a:srgbClr val="0000CC"/>
                </a:solidFill>
              </a:rPr>
              <a:t>F</a:t>
            </a:r>
            <a:r>
              <a:rPr lang="el-GR" sz="2000" b="1" baseline="-25000" dirty="0" smtClean="0">
                <a:solidFill>
                  <a:srgbClr val="0000CC"/>
                </a:solidFill>
              </a:rPr>
              <a:t>2</a:t>
            </a:r>
            <a:r>
              <a:rPr lang="el-GR" sz="2000" b="1" baseline="30000" dirty="0" smtClean="0">
                <a:solidFill>
                  <a:srgbClr val="0000CC"/>
                </a:solidFill>
              </a:rPr>
              <a:t>2</a:t>
            </a:r>
            <a:endParaRPr lang="en-US" sz="2000" b="1" dirty="0">
              <a:solidFill>
                <a:srgbClr val="0000CC"/>
              </a:solidFill>
            </a:endParaRPr>
          </a:p>
        </p:txBody>
      </p:sp>
      <p:sp>
        <p:nvSpPr>
          <p:cNvPr id="58" name="57 - Ορθογώνιο"/>
          <p:cNvSpPr/>
          <p:nvPr/>
        </p:nvSpPr>
        <p:spPr>
          <a:xfrm>
            <a:off x="5143504" y="3643314"/>
            <a:ext cx="7300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 </a:t>
            </a:r>
            <a:r>
              <a:rPr lang="en-US" b="1" dirty="0" smtClean="0"/>
              <a:t>F</a:t>
            </a:r>
            <a:r>
              <a:rPr lang="el-GR" b="1" baseline="-25000" dirty="0" smtClean="0"/>
              <a:t>ολ</a:t>
            </a:r>
            <a:r>
              <a:rPr lang="el-GR" b="1" baseline="30000" dirty="0" smtClean="0"/>
              <a:t>2 </a:t>
            </a:r>
            <a:r>
              <a:rPr lang="el-GR" b="1" dirty="0" smtClean="0"/>
              <a:t>=</a:t>
            </a:r>
            <a:endParaRPr lang="en-US" dirty="0"/>
          </a:p>
        </p:txBody>
      </p:sp>
      <p:sp>
        <p:nvSpPr>
          <p:cNvPr id="59" name="58 - Ορθογώνιο"/>
          <p:cNvSpPr/>
          <p:nvPr/>
        </p:nvSpPr>
        <p:spPr>
          <a:xfrm>
            <a:off x="6072198" y="3643314"/>
            <a:ext cx="12875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 </a:t>
            </a:r>
            <a:r>
              <a:rPr lang="el-GR" b="1" dirty="0" smtClean="0">
                <a:solidFill>
                  <a:srgbClr val="FF0000"/>
                </a:solidFill>
              </a:rPr>
              <a:t>2</a:t>
            </a:r>
            <a:r>
              <a:rPr lang="el-GR" b="1" baseline="30000" dirty="0" smtClean="0">
                <a:solidFill>
                  <a:srgbClr val="FF0000"/>
                </a:solidFill>
              </a:rPr>
              <a:t>2</a:t>
            </a:r>
            <a:r>
              <a:rPr lang="el-GR" b="1" dirty="0" smtClean="0"/>
              <a:t>    +     </a:t>
            </a:r>
            <a:r>
              <a:rPr lang="el-GR" b="1" dirty="0" smtClean="0">
                <a:solidFill>
                  <a:srgbClr val="0000CC"/>
                </a:solidFill>
              </a:rPr>
              <a:t>3</a:t>
            </a:r>
            <a:r>
              <a:rPr lang="el-GR" b="1" baseline="30000" dirty="0" smtClean="0">
                <a:solidFill>
                  <a:srgbClr val="0000CC"/>
                </a:solidFill>
              </a:rPr>
              <a:t>2</a:t>
            </a:r>
            <a:r>
              <a:rPr lang="el-GR" b="1" dirty="0" smtClean="0"/>
              <a:t> </a:t>
            </a:r>
            <a:endParaRPr lang="en-US" dirty="0"/>
          </a:p>
        </p:txBody>
      </p:sp>
      <p:sp>
        <p:nvSpPr>
          <p:cNvPr id="63" name="62 - Ορθογώνιο"/>
          <p:cNvSpPr/>
          <p:nvPr/>
        </p:nvSpPr>
        <p:spPr>
          <a:xfrm>
            <a:off x="5643570" y="4286256"/>
            <a:ext cx="7154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F</a:t>
            </a:r>
            <a:r>
              <a:rPr lang="el-GR" sz="2000" b="1" baseline="-25000" dirty="0" smtClean="0"/>
              <a:t>ολ</a:t>
            </a:r>
            <a:r>
              <a:rPr lang="el-GR" sz="2000" b="1" baseline="30000" dirty="0" smtClean="0"/>
              <a:t>2 </a:t>
            </a:r>
            <a:r>
              <a:rPr lang="el-GR" b="1" dirty="0" smtClean="0">
                <a:solidFill>
                  <a:prstClr val="black"/>
                </a:solidFill>
              </a:rPr>
              <a:t>=</a:t>
            </a:r>
            <a:endParaRPr lang="en-US" dirty="0"/>
          </a:p>
        </p:txBody>
      </p:sp>
      <p:sp>
        <p:nvSpPr>
          <p:cNvPr id="64" name="63 - Ορθογώνιο"/>
          <p:cNvSpPr/>
          <p:nvPr/>
        </p:nvSpPr>
        <p:spPr>
          <a:xfrm>
            <a:off x="6631997" y="4287854"/>
            <a:ext cx="8515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4</a:t>
            </a:r>
            <a:r>
              <a:rPr lang="el-GR" b="1" dirty="0" smtClean="0"/>
              <a:t> +    </a:t>
            </a:r>
            <a:r>
              <a:rPr lang="el-GR" b="1" dirty="0" smtClean="0">
                <a:solidFill>
                  <a:srgbClr val="0000CC"/>
                </a:solidFill>
              </a:rPr>
              <a:t> 9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37" name="36 - TextBox"/>
          <p:cNvSpPr txBox="1"/>
          <p:nvPr/>
        </p:nvSpPr>
        <p:spPr>
          <a:xfrm>
            <a:off x="2786050" y="6357958"/>
            <a:ext cx="5500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η συνολική δύναμη έχει  μέτρο    13  Ν</a:t>
            </a:r>
            <a:endParaRPr lang="en-US" dirty="0"/>
          </a:p>
        </p:txBody>
      </p:sp>
      <p:sp>
        <p:nvSpPr>
          <p:cNvPr id="42" name="41 - Ελεύθερη σχεδίαση"/>
          <p:cNvSpPr/>
          <p:nvPr/>
        </p:nvSpPr>
        <p:spPr>
          <a:xfrm>
            <a:off x="-2286048" y="5500702"/>
            <a:ext cx="393895" cy="323557"/>
          </a:xfrm>
          <a:custGeom>
            <a:avLst/>
            <a:gdLst>
              <a:gd name="connsiteX0" fmla="*/ 0 w 393895"/>
              <a:gd name="connsiteY0" fmla="*/ 126609 h 323557"/>
              <a:gd name="connsiteX1" fmla="*/ 42203 w 393895"/>
              <a:gd name="connsiteY1" fmla="*/ 323557 h 323557"/>
              <a:gd name="connsiteX2" fmla="*/ 112542 w 393895"/>
              <a:gd name="connsiteY2" fmla="*/ 0 h 323557"/>
              <a:gd name="connsiteX3" fmla="*/ 393895 w 393895"/>
              <a:gd name="connsiteY3" fmla="*/ 0 h 323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3895" h="323557">
                <a:moveTo>
                  <a:pt x="0" y="126609"/>
                </a:moveTo>
                <a:lnTo>
                  <a:pt x="42203" y="323557"/>
                </a:lnTo>
                <a:lnTo>
                  <a:pt x="112542" y="0"/>
                </a:lnTo>
                <a:lnTo>
                  <a:pt x="393895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42 - TextBox"/>
          <p:cNvSpPr txBox="1"/>
          <p:nvPr/>
        </p:nvSpPr>
        <p:spPr>
          <a:xfrm>
            <a:off x="6643702" y="5643578"/>
            <a:ext cx="9286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13    Ν</a:t>
            </a:r>
            <a:endParaRPr lang="en-US" sz="2000" b="1" dirty="0"/>
          </a:p>
        </p:txBody>
      </p:sp>
      <p:sp>
        <p:nvSpPr>
          <p:cNvPr id="44" name="43 - Ελεύθερη σχεδίαση"/>
          <p:cNvSpPr/>
          <p:nvPr/>
        </p:nvSpPr>
        <p:spPr>
          <a:xfrm>
            <a:off x="6500826" y="5572140"/>
            <a:ext cx="428628" cy="422031"/>
          </a:xfrm>
          <a:custGeom>
            <a:avLst/>
            <a:gdLst>
              <a:gd name="connsiteX0" fmla="*/ 0 w 309489"/>
              <a:gd name="connsiteY0" fmla="*/ 126609 h 422031"/>
              <a:gd name="connsiteX1" fmla="*/ 70338 w 309489"/>
              <a:gd name="connsiteY1" fmla="*/ 422031 h 422031"/>
              <a:gd name="connsiteX2" fmla="*/ 42203 w 309489"/>
              <a:gd name="connsiteY2" fmla="*/ 0 h 422031"/>
              <a:gd name="connsiteX3" fmla="*/ 309489 w 309489"/>
              <a:gd name="connsiteY3" fmla="*/ 0 h 422031"/>
              <a:gd name="connsiteX4" fmla="*/ 309489 w 309489"/>
              <a:gd name="connsiteY4" fmla="*/ 0 h 422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489" h="422031">
                <a:moveTo>
                  <a:pt x="0" y="126609"/>
                </a:moveTo>
                <a:lnTo>
                  <a:pt x="70338" y="422031"/>
                </a:lnTo>
                <a:lnTo>
                  <a:pt x="42203" y="0"/>
                </a:lnTo>
                <a:lnTo>
                  <a:pt x="309489" y="0"/>
                </a:lnTo>
                <a:lnTo>
                  <a:pt x="309489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44 - Ορθογώνιο"/>
          <p:cNvSpPr/>
          <p:nvPr/>
        </p:nvSpPr>
        <p:spPr>
          <a:xfrm>
            <a:off x="5786446" y="5643578"/>
            <a:ext cx="9286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F</a:t>
            </a:r>
            <a:r>
              <a:rPr lang="el-GR" b="1" baseline="-25000" dirty="0" err="1" smtClean="0"/>
              <a:t>ολ</a:t>
            </a:r>
            <a:r>
              <a:rPr lang="el-GR" b="1" baseline="-25000" dirty="0" smtClean="0"/>
              <a:t>  </a:t>
            </a:r>
            <a:r>
              <a:rPr lang="el-GR" b="1" dirty="0" smtClean="0"/>
              <a:t>= </a:t>
            </a:r>
            <a:endParaRPr lang="en-US" dirty="0"/>
          </a:p>
        </p:txBody>
      </p:sp>
      <p:sp>
        <p:nvSpPr>
          <p:cNvPr id="46" name="45 - Ελεύθερη σχεδίαση"/>
          <p:cNvSpPr/>
          <p:nvPr/>
        </p:nvSpPr>
        <p:spPr>
          <a:xfrm>
            <a:off x="6215074" y="6286520"/>
            <a:ext cx="428628" cy="422031"/>
          </a:xfrm>
          <a:custGeom>
            <a:avLst/>
            <a:gdLst>
              <a:gd name="connsiteX0" fmla="*/ 0 w 309489"/>
              <a:gd name="connsiteY0" fmla="*/ 126609 h 422031"/>
              <a:gd name="connsiteX1" fmla="*/ 70338 w 309489"/>
              <a:gd name="connsiteY1" fmla="*/ 422031 h 422031"/>
              <a:gd name="connsiteX2" fmla="*/ 42203 w 309489"/>
              <a:gd name="connsiteY2" fmla="*/ 0 h 422031"/>
              <a:gd name="connsiteX3" fmla="*/ 309489 w 309489"/>
              <a:gd name="connsiteY3" fmla="*/ 0 h 422031"/>
              <a:gd name="connsiteX4" fmla="*/ 309489 w 309489"/>
              <a:gd name="connsiteY4" fmla="*/ 0 h 4220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489" h="422031">
                <a:moveTo>
                  <a:pt x="0" y="126609"/>
                </a:moveTo>
                <a:lnTo>
                  <a:pt x="70338" y="422031"/>
                </a:lnTo>
                <a:lnTo>
                  <a:pt x="42203" y="0"/>
                </a:lnTo>
                <a:lnTo>
                  <a:pt x="309489" y="0"/>
                </a:lnTo>
                <a:lnTo>
                  <a:pt x="309489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46 - Ορθογώνιο"/>
          <p:cNvSpPr/>
          <p:nvPr/>
        </p:nvSpPr>
        <p:spPr>
          <a:xfrm>
            <a:off x="5500694" y="4814840"/>
            <a:ext cx="7154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F</a:t>
            </a:r>
            <a:r>
              <a:rPr lang="el-GR" sz="2000" b="1" baseline="-25000" dirty="0" smtClean="0"/>
              <a:t>ολ</a:t>
            </a:r>
            <a:r>
              <a:rPr lang="el-GR" sz="2000" b="1" baseline="30000" dirty="0" smtClean="0"/>
              <a:t>2 </a:t>
            </a:r>
            <a:r>
              <a:rPr lang="el-GR" b="1" dirty="0" smtClean="0">
                <a:solidFill>
                  <a:prstClr val="black"/>
                </a:solidFill>
              </a:rPr>
              <a:t>=</a:t>
            </a:r>
            <a:endParaRPr lang="en-US" dirty="0"/>
          </a:p>
        </p:txBody>
      </p:sp>
      <p:sp>
        <p:nvSpPr>
          <p:cNvPr id="51" name="50 - Ορθογώνιο"/>
          <p:cNvSpPr/>
          <p:nvPr/>
        </p:nvSpPr>
        <p:spPr>
          <a:xfrm>
            <a:off x="6489121" y="4816438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13</a:t>
            </a:r>
            <a:endParaRPr lang="en-US" dirty="0"/>
          </a:p>
        </p:txBody>
      </p:sp>
      <p:sp>
        <p:nvSpPr>
          <p:cNvPr id="52" name="51 - TextBox"/>
          <p:cNvSpPr txBox="1"/>
          <p:nvPr/>
        </p:nvSpPr>
        <p:spPr>
          <a:xfrm>
            <a:off x="2428860" y="4572008"/>
            <a:ext cx="1016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</a:t>
            </a:r>
            <a:r>
              <a:rPr lang="el-GR" baseline="-25000" dirty="0" smtClean="0">
                <a:solidFill>
                  <a:srgbClr val="FF0000"/>
                </a:solidFill>
              </a:rPr>
              <a:t>1 </a:t>
            </a:r>
            <a:r>
              <a:rPr lang="el-GR" dirty="0" smtClean="0">
                <a:solidFill>
                  <a:srgbClr val="FF0000"/>
                </a:solidFill>
              </a:rPr>
              <a:t> = 2Ν</a:t>
            </a:r>
            <a:endParaRPr lang="en-US" baseline="-25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5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48" grpId="0" animBg="1"/>
      <p:bldP spid="54" grpId="0"/>
      <p:bldP spid="58" grpId="0"/>
      <p:bldP spid="59" grpId="0"/>
      <p:bldP spid="63" grpId="0"/>
      <p:bldP spid="64" grpId="0"/>
      <p:bldP spid="37" grpId="0"/>
      <p:bldP spid="42" grpId="0" animBg="1"/>
      <p:bldP spid="43" grpId="0"/>
      <p:bldP spid="44" grpId="0" animBg="1"/>
      <p:bldP spid="45" grpId="0"/>
      <p:bldP spid="46" grpId="0" animBg="1"/>
      <p:bldP spid="47" grpId="0"/>
      <p:bldP spid="51" grpId="0"/>
      <p:bldP spid="5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TextBox"/>
          <p:cNvSpPr txBox="1"/>
          <p:nvPr/>
        </p:nvSpPr>
        <p:spPr>
          <a:xfrm>
            <a:off x="0" y="571480"/>
            <a:ext cx="828677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00CC"/>
                </a:solidFill>
              </a:rPr>
              <a:t>            </a:t>
            </a:r>
            <a:r>
              <a:rPr lang="el-GR" sz="2400" b="1" u="sng" dirty="0" smtClean="0">
                <a:solidFill>
                  <a:srgbClr val="0000CC"/>
                </a:solidFill>
              </a:rPr>
              <a:t> Άσκηση 3</a:t>
            </a:r>
            <a:endParaRPr lang="el-GR" dirty="0" smtClean="0"/>
          </a:p>
          <a:p>
            <a:r>
              <a:rPr lang="el-GR" dirty="0" smtClean="0"/>
              <a:t>Στο σώμα   Ο  ασκούνται οι δυνάμεις   :      </a:t>
            </a:r>
            <a:r>
              <a:rPr lang="en-US" dirty="0" smtClean="0"/>
              <a:t>F</a:t>
            </a:r>
            <a:r>
              <a:rPr lang="el-GR" baseline="-25000" dirty="0" smtClean="0"/>
              <a:t>1 </a:t>
            </a:r>
            <a:r>
              <a:rPr lang="el-GR" dirty="0" smtClean="0"/>
              <a:t> =2Ν</a:t>
            </a:r>
            <a:r>
              <a:rPr lang="el-GR" baseline="-25000" dirty="0" smtClean="0"/>
              <a:t> ,   </a:t>
            </a:r>
            <a:r>
              <a:rPr lang="en-US" dirty="0" smtClean="0"/>
              <a:t>F</a:t>
            </a:r>
            <a:r>
              <a:rPr lang="el-GR" baseline="-25000" dirty="0" smtClean="0"/>
              <a:t>2 </a:t>
            </a:r>
            <a:r>
              <a:rPr lang="el-GR" dirty="0" smtClean="0"/>
              <a:t> = 3Ν</a:t>
            </a:r>
            <a:endParaRPr lang="el-GR" baseline="-25000" dirty="0" smtClean="0"/>
          </a:p>
          <a:p>
            <a:r>
              <a:rPr lang="el-GR" dirty="0" smtClean="0"/>
              <a:t>και </a:t>
            </a:r>
            <a:r>
              <a:rPr lang="en-US" dirty="0" smtClean="0"/>
              <a:t>F</a:t>
            </a:r>
            <a:r>
              <a:rPr lang="el-GR" baseline="-25000" dirty="0" smtClean="0"/>
              <a:t>3 </a:t>
            </a:r>
            <a:r>
              <a:rPr lang="el-GR" dirty="0" smtClean="0"/>
              <a:t> = 5Ν . Ποια η συνολική δύναμη  (συνισταμένη)</a:t>
            </a:r>
            <a:r>
              <a:rPr lang="en-US" dirty="0" smtClean="0"/>
              <a:t> F</a:t>
            </a:r>
            <a:r>
              <a:rPr lang="el-GR" baseline="-25000" dirty="0" err="1" smtClean="0"/>
              <a:t>ολ</a:t>
            </a:r>
            <a:r>
              <a:rPr lang="el-GR" dirty="0" smtClean="0"/>
              <a:t> που ασκείται σώμα 0  ;</a:t>
            </a:r>
          </a:p>
          <a:p>
            <a:endParaRPr lang="en-US" dirty="0"/>
          </a:p>
        </p:txBody>
      </p:sp>
      <p:sp>
        <p:nvSpPr>
          <p:cNvPr id="38" name="37 - TextBox"/>
          <p:cNvSpPr txBox="1"/>
          <p:nvPr/>
        </p:nvSpPr>
        <p:spPr>
          <a:xfrm>
            <a:off x="2928926" y="3500438"/>
            <a:ext cx="2071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 smtClean="0">
                <a:solidFill>
                  <a:srgbClr val="0000CC"/>
                </a:solidFill>
              </a:rPr>
              <a:t>Λύση</a:t>
            </a:r>
            <a:endParaRPr lang="en-US" sz="2000" b="1" u="sng" dirty="0">
              <a:solidFill>
                <a:srgbClr val="0000CC"/>
              </a:solidFill>
            </a:endParaRPr>
          </a:p>
        </p:txBody>
      </p:sp>
      <p:sp>
        <p:nvSpPr>
          <p:cNvPr id="30" name="29 - TextBox"/>
          <p:cNvSpPr txBox="1"/>
          <p:nvPr/>
        </p:nvSpPr>
        <p:spPr>
          <a:xfrm>
            <a:off x="428596" y="0"/>
            <a:ext cx="7929586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Εύρεση συνολικής δύναμης (κάθετες συνιστώσες)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cxnSp>
        <p:nvCxnSpPr>
          <p:cNvPr id="35" name="34 - Ευθύγραμμο βέλος σύνδεσης"/>
          <p:cNvCxnSpPr/>
          <p:nvPr/>
        </p:nvCxnSpPr>
        <p:spPr>
          <a:xfrm rot="5400000" flipH="1" flipV="1">
            <a:off x="3141652" y="2743990"/>
            <a:ext cx="1002516" cy="79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3214679" y="192880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F</a:t>
            </a:r>
            <a:r>
              <a:rPr lang="el-GR" baseline="-25000" dirty="0" smtClean="0">
                <a:solidFill>
                  <a:srgbClr val="FF0000"/>
                </a:solidFill>
              </a:rPr>
              <a:t>1</a:t>
            </a:r>
            <a:endParaRPr lang="en-US" baseline="-25000" dirty="0">
              <a:solidFill>
                <a:srgbClr val="FF0000"/>
              </a:solidFill>
            </a:endParaRPr>
          </a:p>
        </p:txBody>
      </p:sp>
      <p:sp>
        <p:nvSpPr>
          <p:cNvPr id="43" name="42 - TextBox"/>
          <p:cNvSpPr txBox="1"/>
          <p:nvPr/>
        </p:nvSpPr>
        <p:spPr>
          <a:xfrm>
            <a:off x="4357686" y="2857496"/>
            <a:ext cx="500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F</a:t>
            </a:r>
            <a:r>
              <a:rPr lang="en-US" b="1" baseline="-25000" dirty="0" smtClean="0">
                <a:solidFill>
                  <a:srgbClr val="0070C0"/>
                </a:solidFill>
              </a:rPr>
              <a:t>2</a:t>
            </a:r>
            <a:endParaRPr lang="en-US" b="1" baseline="-25000" dirty="0">
              <a:solidFill>
                <a:srgbClr val="0070C0"/>
              </a:solidFill>
            </a:endParaRPr>
          </a:p>
        </p:txBody>
      </p:sp>
      <p:cxnSp>
        <p:nvCxnSpPr>
          <p:cNvPr id="45" name="44 - Ευθύγραμμο βέλος σύνδεσης"/>
          <p:cNvCxnSpPr/>
          <p:nvPr/>
        </p:nvCxnSpPr>
        <p:spPr>
          <a:xfrm>
            <a:off x="3643307" y="3243261"/>
            <a:ext cx="1285884" cy="158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45 - Ελεύθερη σχεδίαση"/>
          <p:cNvSpPr/>
          <p:nvPr/>
        </p:nvSpPr>
        <p:spPr>
          <a:xfrm>
            <a:off x="3643307" y="2959918"/>
            <a:ext cx="300110" cy="283343"/>
          </a:xfrm>
          <a:custGeom>
            <a:avLst/>
            <a:gdLst>
              <a:gd name="connsiteX0" fmla="*/ 0 w 168812"/>
              <a:gd name="connsiteY0" fmla="*/ 0 h 126610"/>
              <a:gd name="connsiteX1" fmla="*/ 168812 w 168812"/>
              <a:gd name="connsiteY1" fmla="*/ 0 h 126610"/>
              <a:gd name="connsiteX2" fmla="*/ 168812 w 168812"/>
              <a:gd name="connsiteY2" fmla="*/ 126610 h 126610"/>
              <a:gd name="connsiteX3" fmla="*/ 168812 w 168812"/>
              <a:gd name="connsiteY3" fmla="*/ 126610 h 126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812" h="126610">
                <a:moveTo>
                  <a:pt x="0" y="0"/>
                </a:moveTo>
                <a:lnTo>
                  <a:pt x="168812" y="0"/>
                </a:lnTo>
                <a:lnTo>
                  <a:pt x="168812" y="126610"/>
                </a:lnTo>
                <a:lnTo>
                  <a:pt x="168812" y="12661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56 - TextBox"/>
          <p:cNvSpPr txBox="1"/>
          <p:nvPr/>
        </p:nvSpPr>
        <p:spPr>
          <a:xfrm>
            <a:off x="3500430" y="321468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Ο</a:t>
            </a:r>
            <a:endParaRPr lang="en-US" b="1" dirty="0"/>
          </a:p>
        </p:txBody>
      </p:sp>
      <p:cxnSp>
        <p:nvCxnSpPr>
          <p:cNvPr id="54" name="53 - Ευθύγραμμο βέλος σύνδεσης"/>
          <p:cNvCxnSpPr/>
          <p:nvPr/>
        </p:nvCxnSpPr>
        <p:spPr>
          <a:xfrm rot="10800000">
            <a:off x="1714480" y="3214686"/>
            <a:ext cx="1928794" cy="2384"/>
          </a:xfrm>
          <a:prstGeom prst="straightConnector1">
            <a:avLst/>
          </a:prstGeom>
          <a:ln w="38100">
            <a:solidFill>
              <a:srgbClr val="6699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- TextBox"/>
          <p:cNvSpPr txBox="1"/>
          <p:nvPr/>
        </p:nvSpPr>
        <p:spPr>
          <a:xfrm>
            <a:off x="1357291" y="278605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F</a:t>
            </a:r>
            <a:r>
              <a:rPr lang="el-GR" baseline="-25000" dirty="0" smtClean="0">
                <a:solidFill>
                  <a:srgbClr val="00B050"/>
                </a:solidFill>
              </a:rPr>
              <a:t>3</a:t>
            </a:r>
            <a:endParaRPr lang="en-US" baseline="-25000" dirty="0">
              <a:solidFill>
                <a:srgbClr val="00B050"/>
              </a:solidFill>
            </a:endParaRPr>
          </a:p>
        </p:txBody>
      </p:sp>
      <p:sp>
        <p:nvSpPr>
          <p:cNvPr id="72" name="71 - TextBox"/>
          <p:cNvSpPr txBox="1"/>
          <p:nvPr/>
        </p:nvSpPr>
        <p:spPr>
          <a:xfrm>
            <a:off x="214282" y="3929066"/>
            <a:ext cx="89297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Αρχικά</a:t>
            </a:r>
            <a:r>
              <a:rPr lang="el-GR" dirty="0" smtClean="0"/>
              <a:t> θα </a:t>
            </a:r>
            <a:r>
              <a:rPr lang="el-GR" b="1" dirty="0" smtClean="0"/>
              <a:t>συνθέσω</a:t>
            </a:r>
            <a:r>
              <a:rPr lang="el-GR" dirty="0" smtClean="0"/>
              <a:t> («προσθέσω») τις δυνάμεις </a:t>
            </a:r>
            <a:r>
              <a:rPr lang="en-US" b="1" dirty="0" smtClean="0"/>
              <a:t>F</a:t>
            </a:r>
            <a:r>
              <a:rPr lang="el-GR" b="1" baseline="-25000" dirty="0" smtClean="0"/>
              <a:t>2</a:t>
            </a:r>
            <a:r>
              <a:rPr lang="el-GR" b="1" dirty="0" smtClean="0"/>
              <a:t> και </a:t>
            </a:r>
            <a:r>
              <a:rPr lang="el-GR" b="1" baseline="-25000" dirty="0" smtClean="0"/>
              <a:t>,   </a:t>
            </a:r>
            <a:r>
              <a:rPr lang="en-US" b="1" dirty="0" smtClean="0"/>
              <a:t>F</a:t>
            </a:r>
            <a:r>
              <a:rPr lang="el-GR" b="1" baseline="-25000" dirty="0" smtClean="0"/>
              <a:t>3 </a:t>
            </a:r>
            <a:r>
              <a:rPr lang="el-GR" b="1" dirty="0" smtClean="0"/>
              <a:t> </a:t>
            </a:r>
            <a:r>
              <a:rPr lang="el-GR" dirty="0" smtClean="0"/>
              <a:t>που βρίσκονται στην ίδια ευθεία (είναι συγγραμμικές)</a:t>
            </a:r>
            <a:r>
              <a:rPr lang="el-GR" baseline="-25000" dirty="0" smtClean="0"/>
              <a:t> </a:t>
            </a:r>
            <a:r>
              <a:rPr lang="el-GR" dirty="0" smtClean="0"/>
              <a:t> . </a:t>
            </a:r>
          </a:p>
          <a:p>
            <a:r>
              <a:rPr lang="el-GR" dirty="0" smtClean="0"/>
              <a:t>Την  συνισταμένη (=συνολική) δύναμη των δυνάμεων </a:t>
            </a:r>
            <a:r>
              <a:rPr lang="en-US" dirty="0" smtClean="0"/>
              <a:t>F</a:t>
            </a:r>
            <a:r>
              <a:rPr lang="el-GR" baseline="-25000" dirty="0" smtClean="0"/>
              <a:t>2</a:t>
            </a:r>
            <a:r>
              <a:rPr lang="el-GR" dirty="0" smtClean="0"/>
              <a:t> και </a:t>
            </a:r>
            <a:r>
              <a:rPr lang="el-GR" baseline="-25000" dirty="0" smtClean="0"/>
              <a:t>,   </a:t>
            </a:r>
            <a:r>
              <a:rPr lang="en-US" dirty="0" smtClean="0"/>
              <a:t>F</a:t>
            </a:r>
            <a:r>
              <a:rPr lang="el-GR" baseline="-25000" dirty="0" smtClean="0"/>
              <a:t>3 </a:t>
            </a:r>
            <a:r>
              <a:rPr lang="el-GR" dirty="0" smtClean="0"/>
              <a:t>  την συμβολίζω με </a:t>
            </a:r>
            <a:r>
              <a:rPr lang="en-US" dirty="0" smtClean="0"/>
              <a:t>F</a:t>
            </a:r>
            <a:r>
              <a:rPr lang="el-GR" baseline="-25000" dirty="0" smtClean="0"/>
              <a:t>2,3</a:t>
            </a:r>
            <a:endParaRPr lang="en-US" dirty="0"/>
          </a:p>
        </p:txBody>
      </p:sp>
      <p:sp>
        <p:nvSpPr>
          <p:cNvPr id="73" name="72 - Ορθογώνιο"/>
          <p:cNvSpPr/>
          <p:nvPr/>
        </p:nvSpPr>
        <p:spPr>
          <a:xfrm>
            <a:off x="214282" y="5143512"/>
            <a:ext cx="13853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F</a:t>
            </a:r>
            <a:r>
              <a:rPr lang="el-GR" baseline="-25000" dirty="0" smtClean="0"/>
              <a:t>2,3 </a:t>
            </a:r>
            <a:r>
              <a:rPr lang="el-GR" dirty="0" smtClean="0"/>
              <a:t> =</a:t>
            </a:r>
            <a:r>
              <a:rPr lang="el-GR" dirty="0" smtClean="0">
                <a:solidFill>
                  <a:srgbClr val="669900"/>
                </a:solidFill>
              </a:rPr>
              <a:t> </a:t>
            </a:r>
            <a:r>
              <a:rPr lang="en-US" b="1" dirty="0" smtClean="0">
                <a:solidFill>
                  <a:srgbClr val="669900"/>
                </a:solidFill>
              </a:rPr>
              <a:t>F</a:t>
            </a:r>
            <a:r>
              <a:rPr lang="el-GR" b="1" baseline="-25000" dirty="0" smtClean="0">
                <a:solidFill>
                  <a:srgbClr val="669900"/>
                </a:solidFill>
              </a:rPr>
              <a:t>3</a:t>
            </a:r>
            <a:r>
              <a:rPr lang="el-GR" b="1" dirty="0" smtClean="0">
                <a:solidFill>
                  <a:srgbClr val="669900"/>
                </a:solidFill>
              </a:rPr>
              <a:t> </a:t>
            </a:r>
            <a:r>
              <a:rPr lang="el-GR" b="1" dirty="0" smtClean="0"/>
              <a:t>– </a:t>
            </a:r>
            <a:r>
              <a:rPr lang="en-US" b="1" dirty="0" smtClean="0">
                <a:solidFill>
                  <a:srgbClr val="0070C0"/>
                </a:solidFill>
              </a:rPr>
              <a:t>F</a:t>
            </a:r>
            <a:r>
              <a:rPr lang="el-GR" b="1" baseline="-25000" dirty="0" smtClean="0">
                <a:solidFill>
                  <a:srgbClr val="0070C0"/>
                </a:solidFill>
              </a:rPr>
              <a:t>2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endParaRPr lang="en-US" dirty="0">
              <a:solidFill>
                <a:srgbClr val="0070C0"/>
              </a:solidFill>
            </a:endParaRPr>
          </a:p>
        </p:txBody>
      </p:sp>
      <p:cxnSp>
        <p:nvCxnSpPr>
          <p:cNvPr id="75" name="74 - Ευθύγραμμο βέλος σύνδεσης"/>
          <p:cNvCxnSpPr>
            <a:endCxn id="76" idx="1"/>
          </p:cNvCxnSpPr>
          <p:nvPr/>
        </p:nvCxnSpPr>
        <p:spPr>
          <a:xfrm flipV="1">
            <a:off x="2357422" y="5333684"/>
            <a:ext cx="500066" cy="241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75 - TextBox"/>
          <p:cNvSpPr txBox="1"/>
          <p:nvPr/>
        </p:nvSpPr>
        <p:spPr>
          <a:xfrm>
            <a:off x="2857488" y="5072074"/>
            <a:ext cx="5000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Αφαιρώ τις δυνάμεις γιατί έχουν διαφορετική φορά – είναι αντίρροπες</a:t>
            </a:r>
            <a:endParaRPr lang="en-US" sz="1400" dirty="0"/>
          </a:p>
        </p:txBody>
      </p:sp>
      <p:sp>
        <p:nvSpPr>
          <p:cNvPr id="78" name="77 - Ορθογώνιο"/>
          <p:cNvSpPr/>
          <p:nvPr/>
        </p:nvSpPr>
        <p:spPr>
          <a:xfrm>
            <a:off x="285720" y="5643578"/>
            <a:ext cx="13035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F</a:t>
            </a:r>
            <a:r>
              <a:rPr lang="el-GR" baseline="-25000" dirty="0" smtClean="0"/>
              <a:t>2,3 </a:t>
            </a:r>
            <a:r>
              <a:rPr lang="el-GR" dirty="0" smtClean="0"/>
              <a:t> = </a:t>
            </a:r>
            <a:r>
              <a:rPr lang="el-GR" b="1" dirty="0" smtClean="0">
                <a:solidFill>
                  <a:srgbClr val="669900"/>
                </a:solidFill>
              </a:rPr>
              <a:t>5</a:t>
            </a:r>
            <a:r>
              <a:rPr lang="el-GR" b="1" dirty="0" smtClean="0"/>
              <a:t>   – </a:t>
            </a:r>
            <a:r>
              <a:rPr lang="el-GR" b="1" dirty="0" smtClean="0">
                <a:solidFill>
                  <a:srgbClr val="0070C0"/>
                </a:solidFill>
              </a:rPr>
              <a:t>3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79" name="78 - Ορθογώνιο"/>
          <p:cNvSpPr/>
          <p:nvPr/>
        </p:nvSpPr>
        <p:spPr>
          <a:xfrm>
            <a:off x="357158" y="6143644"/>
            <a:ext cx="10118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F</a:t>
            </a:r>
            <a:r>
              <a:rPr lang="el-GR" baseline="-25000" dirty="0" smtClean="0"/>
              <a:t>2,3 </a:t>
            </a:r>
            <a:r>
              <a:rPr lang="el-GR" dirty="0" smtClean="0"/>
              <a:t> = </a:t>
            </a:r>
            <a:r>
              <a:rPr lang="el-GR" b="1" dirty="0" smtClean="0"/>
              <a:t>2Ν</a:t>
            </a:r>
            <a:endParaRPr lang="en-US" dirty="0"/>
          </a:p>
        </p:txBody>
      </p:sp>
      <p:sp>
        <p:nvSpPr>
          <p:cNvPr id="80" name="79 - Ορθογώνιο"/>
          <p:cNvSpPr/>
          <p:nvPr/>
        </p:nvSpPr>
        <p:spPr>
          <a:xfrm>
            <a:off x="3718669" y="5572140"/>
            <a:ext cx="54253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Η  δύναμη </a:t>
            </a:r>
            <a:r>
              <a:rPr lang="en-US" dirty="0" smtClean="0"/>
              <a:t>F</a:t>
            </a:r>
            <a:r>
              <a:rPr lang="el-GR" baseline="-25000" dirty="0" smtClean="0"/>
              <a:t>2,3 </a:t>
            </a:r>
            <a:r>
              <a:rPr lang="el-GR" dirty="0" smtClean="0"/>
              <a:t> = </a:t>
            </a:r>
            <a:r>
              <a:rPr lang="el-GR" b="1" dirty="0" smtClean="0"/>
              <a:t>2Ν,  </a:t>
            </a:r>
            <a:r>
              <a:rPr lang="el-GR" dirty="0" smtClean="0"/>
              <a:t>θα έχει την ίδια κατεύθυνση με την μεγαλύτερη δύναμη </a:t>
            </a:r>
            <a:r>
              <a:rPr lang="en-US" dirty="0" smtClean="0"/>
              <a:t>F</a:t>
            </a:r>
            <a:r>
              <a:rPr lang="el-GR" baseline="-25000" dirty="0" smtClean="0"/>
              <a:t>3 </a:t>
            </a:r>
            <a:endParaRPr lang="en-US" dirty="0"/>
          </a:p>
        </p:txBody>
      </p:sp>
      <p:sp>
        <p:nvSpPr>
          <p:cNvPr id="21" name="20 - TextBox"/>
          <p:cNvSpPr txBox="1"/>
          <p:nvPr/>
        </p:nvSpPr>
        <p:spPr>
          <a:xfrm>
            <a:off x="7072330" y="6357958"/>
            <a:ext cx="18573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Συνέχεια …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72" grpId="0"/>
      <p:bldP spid="73" grpId="0"/>
      <p:bldP spid="76" grpId="0"/>
      <p:bldP spid="78" grpId="0"/>
      <p:bldP spid="79" grpId="0"/>
      <p:bldP spid="80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TextBox"/>
          <p:cNvSpPr txBox="1"/>
          <p:nvPr/>
        </p:nvSpPr>
        <p:spPr>
          <a:xfrm>
            <a:off x="0" y="571480"/>
            <a:ext cx="82867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00CC"/>
                </a:solidFill>
              </a:rPr>
              <a:t>            </a:t>
            </a:r>
            <a:r>
              <a:rPr lang="el-GR" sz="2400" b="1" u="sng" dirty="0" smtClean="0">
                <a:solidFill>
                  <a:srgbClr val="0000CC"/>
                </a:solidFill>
              </a:rPr>
              <a:t> Άσκηση 3</a:t>
            </a:r>
            <a:endParaRPr lang="el-GR" dirty="0" smtClean="0"/>
          </a:p>
          <a:p>
            <a:endParaRPr lang="en-US" dirty="0"/>
          </a:p>
        </p:txBody>
      </p:sp>
      <p:sp>
        <p:nvSpPr>
          <p:cNvPr id="38" name="37 - TextBox"/>
          <p:cNvSpPr txBox="1"/>
          <p:nvPr/>
        </p:nvSpPr>
        <p:spPr>
          <a:xfrm>
            <a:off x="2214546" y="1285860"/>
            <a:ext cx="2071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 smtClean="0">
                <a:solidFill>
                  <a:srgbClr val="0000CC"/>
                </a:solidFill>
              </a:rPr>
              <a:t>Λύση</a:t>
            </a:r>
            <a:endParaRPr lang="en-US" sz="2000" b="1" u="sng" dirty="0">
              <a:solidFill>
                <a:srgbClr val="0000CC"/>
              </a:solidFill>
            </a:endParaRPr>
          </a:p>
        </p:txBody>
      </p:sp>
      <p:sp>
        <p:nvSpPr>
          <p:cNvPr id="30" name="29 - TextBox"/>
          <p:cNvSpPr txBox="1"/>
          <p:nvPr/>
        </p:nvSpPr>
        <p:spPr>
          <a:xfrm>
            <a:off x="428596" y="0"/>
            <a:ext cx="7929586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Εύρεση συνολικής δύναμης (κάθετες συνιστώσες)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0" name="79 - Ορθογώνιο"/>
          <p:cNvSpPr/>
          <p:nvPr/>
        </p:nvSpPr>
        <p:spPr>
          <a:xfrm>
            <a:off x="214282" y="1928802"/>
            <a:ext cx="83582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Η  δύναμη </a:t>
            </a:r>
            <a:r>
              <a:rPr lang="en-US" dirty="0" smtClean="0"/>
              <a:t>F</a:t>
            </a:r>
            <a:r>
              <a:rPr lang="el-GR" baseline="-25000" dirty="0" smtClean="0"/>
              <a:t>2,3 </a:t>
            </a:r>
            <a:r>
              <a:rPr lang="el-GR" dirty="0" smtClean="0"/>
              <a:t> = </a:t>
            </a:r>
            <a:r>
              <a:rPr lang="el-GR" b="1" dirty="0" smtClean="0"/>
              <a:t>2Ν </a:t>
            </a:r>
            <a:r>
              <a:rPr lang="el-GR" dirty="0" smtClean="0"/>
              <a:t>θα έχει την ίδια κατεύθυνση με την μεγαλύτερη δύναμη </a:t>
            </a:r>
            <a:r>
              <a:rPr lang="en-US" dirty="0" smtClean="0"/>
              <a:t>F</a:t>
            </a:r>
            <a:r>
              <a:rPr lang="el-GR" baseline="-25000" dirty="0" smtClean="0"/>
              <a:t>3 </a:t>
            </a:r>
            <a:endParaRPr lang="en-US" dirty="0"/>
          </a:p>
        </p:txBody>
      </p:sp>
      <p:sp>
        <p:nvSpPr>
          <p:cNvPr id="20" name="19 - TextBox"/>
          <p:cNvSpPr txBox="1"/>
          <p:nvPr/>
        </p:nvSpPr>
        <p:spPr>
          <a:xfrm>
            <a:off x="2428860" y="642918"/>
            <a:ext cx="18573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συνέχεια</a:t>
            </a:r>
            <a:endParaRPr lang="en-US" sz="1400" dirty="0"/>
          </a:p>
        </p:txBody>
      </p:sp>
      <p:sp>
        <p:nvSpPr>
          <p:cNvPr id="21" name="20 - TextBox"/>
          <p:cNvSpPr txBox="1"/>
          <p:nvPr/>
        </p:nvSpPr>
        <p:spPr>
          <a:xfrm>
            <a:off x="3286116" y="1357298"/>
            <a:ext cx="18573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συνέχεια</a:t>
            </a:r>
            <a:endParaRPr lang="en-US" sz="1400" dirty="0"/>
          </a:p>
        </p:txBody>
      </p:sp>
      <p:cxnSp>
        <p:nvCxnSpPr>
          <p:cNvPr id="22" name="21 - Ευθύγραμμο βέλος σύνδεσης"/>
          <p:cNvCxnSpPr/>
          <p:nvPr/>
        </p:nvCxnSpPr>
        <p:spPr>
          <a:xfrm rot="5400000" flipH="1" flipV="1">
            <a:off x="1411265" y="3446228"/>
            <a:ext cx="1002516" cy="79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2627299" y="3559734"/>
            <a:ext cx="500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</a:t>
            </a:r>
            <a:r>
              <a:rPr lang="en-US" b="1" baseline="-25000" dirty="0" smtClean="0"/>
              <a:t>2</a:t>
            </a:r>
            <a:endParaRPr lang="en-US" b="1" baseline="-25000" dirty="0"/>
          </a:p>
        </p:txBody>
      </p:sp>
      <p:cxnSp>
        <p:nvCxnSpPr>
          <p:cNvPr id="24" name="23 - Ευθύγραμμο βέλος σύνδεσης"/>
          <p:cNvCxnSpPr/>
          <p:nvPr/>
        </p:nvCxnSpPr>
        <p:spPr>
          <a:xfrm>
            <a:off x="1912920" y="3945499"/>
            <a:ext cx="1285884" cy="1588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Ελεύθερη σχεδίαση"/>
          <p:cNvSpPr/>
          <p:nvPr/>
        </p:nvSpPr>
        <p:spPr>
          <a:xfrm>
            <a:off x="1912920" y="3662156"/>
            <a:ext cx="300110" cy="283343"/>
          </a:xfrm>
          <a:custGeom>
            <a:avLst/>
            <a:gdLst>
              <a:gd name="connsiteX0" fmla="*/ 0 w 168812"/>
              <a:gd name="connsiteY0" fmla="*/ 0 h 126610"/>
              <a:gd name="connsiteX1" fmla="*/ 168812 w 168812"/>
              <a:gd name="connsiteY1" fmla="*/ 0 h 126610"/>
              <a:gd name="connsiteX2" fmla="*/ 168812 w 168812"/>
              <a:gd name="connsiteY2" fmla="*/ 126610 h 126610"/>
              <a:gd name="connsiteX3" fmla="*/ 168812 w 168812"/>
              <a:gd name="connsiteY3" fmla="*/ 126610 h 126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8812" h="126610">
                <a:moveTo>
                  <a:pt x="0" y="0"/>
                </a:moveTo>
                <a:lnTo>
                  <a:pt x="168812" y="0"/>
                </a:lnTo>
                <a:lnTo>
                  <a:pt x="168812" y="126610"/>
                </a:lnTo>
                <a:lnTo>
                  <a:pt x="168812" y="12661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25 - TextBox"/>
          <p:cNvSpPr txBox="1"/>
          <p:nvPr/>
        </p:nvSpPr>
        <p:spPr>
          <a:xfrm>
            <a:off x="1785918" y="392906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Ο</a:t>
            </a:r>
            <a:endParaRPr lang="en-US" b="1" dirty="0"/>
          </a:p>
        </p:txBody>
      </p:sp>
      <p:cxnSp>
        <p:nvCxnSpPr>
          <p:cNvPr id="27" name="26 - Ευθύγραμμο βέλος σύνδεσης"/>
          <p:cNvCxnSpPr/>
          <p:nvPr/>
        </p:nvCxnSpPr>
        <p:spPr>
          <a:xfrm rot="10800000">
            <a:off x="-15907" y="3916924"/>
            <a:ext cx="1928794" cy="2384"/>
          </a:xfrm>
          <a:prstGeom prst="straightConnector1">
            <a:avLst/>
          </a:prstGeom>
          <a:ln w="38100">
            <a:solidFill>
              <a:srgbClr val="6699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27 - TextBox"/>
          <p:cNvSpPr txBox="1"/>
          <p:nvPr/>
        </p:nvSpPr>
        <p:spPr>
          <a:xfrm>
            <a:off x="126969" y="3500438"/>
            <a:ext cx="1016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F</a:t>
            </a:r>
            <a:r>
              <a:rPr lang="el-GR" baseline="-25000" dirty="0" smtClean="0">
                <a:solidFill>
                  <a:srgbClr val="00B050"/>
                </a:solidFill>
              </a:rPr>
              <a:t>3</a:t>
            </a:r>
            <a:endParaRPr lang="en-US" baseline="-25000" dirty="0">
              <a:solidFill>
                <a:srgbClr val="00B050"/>
              </a:solidFill>
            </a:endParaRPr>
          </a:p>
        </p:txBody>
      </p:sp>
      <p:sp>
        <p:nvSpPr>
          <p:cNvPr id="29" name="28 - TextBox"/>
          <p:cNvSpPr txBox="1"/>
          <p:nvPr/>
        </p:nvSpPr>
        <p:spPr>
          <a:xfrm>
            <a:off x="1500167" y="2786058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r>
              <a:rPr lang="el-GR" baseline="-25000" dirty="0" smtClean="0"/>
              <a:t>1</a:t>
            </a:r>
            <a:endParaRPr lang="en-US" baseline="-25000" dirty="0"/>
          </a:p>
        </p:txBody>
      </p:sp>
      <p:cxnSp>
        <p:nvCxnSpPr>
          <p:cNvPr id="31" name="30 - Ευθύγραμμο βέλος σύνδεσης"/>
          <p:cNvCxnSpPr/>
          <p:nvPr/>
        </p:nvCxnSpPr>
        <p:spPr>
          <a:xfrm rot="10800000">
            <a:off x="7342208" y="3929066"/>
            <a:ext cx="944569" cy="1588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- Ορθογώνιο"/>
          <p:cNvSpPr/>
          <p:nvPr/>
        </p:nvSpPr>
        <p:spPr>
          <a:xfrm>
            <a:off x="769911" y="4643446"/>
            <a:ext cx="10647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F</a:t>
            </a:r>
            <a:r>
              <a:rPr lang="el-GR" baseline="-25000" dirty="0" smtClean="0"/>
              <a:t>2,3 </a:t>
            </a:r>
            <a:r>
              <a:rPr lang="el-GR" dirty="0" smtClean="0"/>
              <a:t> = </a:t>
            </a:r>
            <a:r>
              <a:rPr lang="el-GR" b="1" dirty="0" smtClean="0"/>
              <a:t>2Ν </a:t>
            </a:r>
            <a:endParaRPr lang="en-US" dirty="0"/>
          </a:p>
        </p:txBody>
      </p:sp>
      <p:cxnSp>
        <p:nvCxnSpPr>
          <p:cNvPr id="39" name="38 - Ευθύγραμμο βέλος σύνδεσης"/>
          <p:cNvCxnSpPr/>
          <p:nvPr/>
        </p:nvCxnSpPr>
        <p:spPr>
          <a:xfrm flipV="1">
            <a:off x="3484555" y="3001960"/>
            <a:ext cx="214314" cy="698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3770307" y="2500306"/>
            <a:ext cx="22860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Αντικαθιστώ τις δυνάμεις </a:t>
            </a:r>
            <a:r>
              <a:rPr lang="en-US" sz="1600" dirty="0" smtClean="0"/>
              <a:t>F</a:t>
            </a:r>
            <a:r>
              <a:rPr lang="el-GR" sz="1600" baseline="-25000" dirty="0" smtClean="0"/>
              <a:t>2</a:t>
            </a:r>
            <a:r>
              <a:rPr lang="el-GR" sz="1600" dirty="0" smtClean="0"/>
              <a:t> και </a:t>
            </a:r>
            <a:r>
              <a:rPr lang="el-GR" sz="1600" baseline="-25000" dirty="0" smtClean="0"/>
              <a:t>,   </a:t>
            </a:r>
            <a:r>
              <a:rPr lang="en-US" sz="1600" dirty="0" smtClean="0"/>
              <a:t>F</a:t>
            </a:r>
            <a:r>
              <a:rPr lang="el-GR" sz="1600" baseline="-25000" dirty="0" smtClean="0"/>
              <a:t>3 </a:t>
            </a:r>
            <a:r>
              <a:rPr lang="el-GR" sz="1600" dirty="0" smtClean="0"/>
              <a:t>με την</a:t>
            </a:r>
            <a:r>
              <a:rPr lang="en-US" sz="1600" dirty="0" smtClean="0"/>
              <a:t> F</a:t>
            </a:r>
            <a:r>
              <a:rPr lang="el-GR" sz="1600" baseline="-25000" dirty="0" smtClean="0"/>
              <a:t>2,3</a:t>
            </a:r>
            <a:r>
              <a:rPr lang="el-GR" sz="1600" dirty="0" smtClean="0"/>
              <a:t>  και το σχήμα γίνεται:</a:t>
            </a:r>
            <a:endParaRPr lang="en-US" sz="1600" dirty="0"/>
          </a:p>
        </p:txBody>
      </p:sp>
      <p:cxnSp>
        <p:nvCxnSpPr>
          <p:cNvPr id="47" name="46 - Ευθύγραμμο βέλος σύνδεσης"/>
          <p:cNvCxnSpPr/>
          <p:nvPr/>
        </p:nvCxnSpPr>
        <p:spPr>
          <a:xfrm rot="5400000" flipH="1" flipV="1">
            <a:off x="7769247" y="3458370"/>
            <a:ext cx="1002516" cy="79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- TextBox"/>
          <p:cNvSpPr txBox="1"/>
          <p:nvPr/>
        </p:nvSpPr>
        <p:spPr>
          <a:xfrm>
            <a:off x="8128025" y="392906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Ο</a:t>
            </a:r>
            <a:endParaRPr lang="en-US" b="1" dirty="0"/>
          </a:p>
        </p:txBody>
      </p:sp>
      <p:sp>
        <p:nvSpPr>
          <p:cNvPr id="53" name="52 - TextBox"/>
          <p:cNvSpPr txBox="1"/>
          <p:nvPr/>
        </p:nvSpPr>
        <p:spPr>
          <a:xfrm>
            <a:off x="7485083" y="4071942"/>
            <a:ext cx="1016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r>
              <a:rPr lang="el-GR" baseline="-25000" dirty="0" smtClean="0"/>
              <a:t>2,3</a:t>
            </a:r>
            <a:endParaRPr lang="en-US" baseline="-25000" dirty="0"/>
          </a:p>
        </p:txBody>
      </p:sp>
      <p:sp>
        <p:nvSpPr>
          <p:cNvPr id="55" name="54 - TextBox"/>
          <p:cNvSpPr txBox="1"/>
          <p:nvPr/>
        </p:nvSpPr>
        <p:spPr>
          <a:xfrm>
            <a:off x="8199463" y="3214686"/>
            <a:ext cx="10160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r>
              <a:rPr lang="el-GR" baseline="-25000" dirty="0" smtClean="0"/>
              <a:t>1</a:t>
            </a:r>
            <a:endParaRPr lang="en-US" baseline="-25000" dirty="0"/>
          </a:p>
        </p:txBody>
      </p:sp>
      <p:cxnSp>
        <p:nvCxnSpPr>
          <p:cNvPr id="58" name="57 - Ευθύγραμμο βέλος σύνδεσης"/>
          <p:cNvCxnSpPr/>
          <p:nvPr/>
        </p:nvCxnSpPr>
        <p:spPr>
          <a:xfrm>
            <a:off x="5842009" y="2928934"/>
            <a:ext cx="714380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59 - Ευθύγραμμο βέλος σύνδεσης"/>
          <p:cNvCxnSpPr/>
          <p:nvPr/>
        </p:nvCxnSpPr>
        <p:spPr>
          <a:xfrm rot="10800000">
            <a:off x="928662" y="4572008"/>
            <a:ext cx="642942" cy="1588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- TextBox"/>
          <p:cNvSpPr txBox="1"/>
          <p:nvPr/>
        </p:nvSpPr>
        <p:spPr>
          <a:xfrm>
            <a:off x="6429388" y="5786454"/>
            <a:ext cx="18573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συνέχεια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80" grpId="0"/>
      <p:bldP spid="23" grpId="0"/>
      <p:bldP spid="25" grpId="0" animBg="1"/>
      <p:bldP spid="26" grpId="0"/>
      <p:bldP spid="28" grpId="0"/>
      <p:bldP spid="29" grpId="0"/>
      <p:bldP spid="34" grpId="0"/>
      <p:bldP spid="41" grpId="0"/>
      <p:bldP spid="51" grpId="0"/>
      <p:bldP spid="53" grpId="0"/>
      <p:bldP spid="55" grpId="0"/>
      <p:bldP spid="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TextBox"/>
          <p:cNvSpPr txBox="1"/>
          <p:nvPr/>
        </p:nvSpPr>
        <p:spPr>
          <a:xfrm>
            <a:off x="0" y="571480"/>
            <a:ext cx="82867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00CC"/>
                </a:solidFill>
              </a:rPr>
              <a:t>            </a:t>
            </a:r>
            <a:r>
              <a:rPr lang="el-GR" sz="2400" b="1" u="sng" dirty="0" smtClean="0">
                <a:solidFill>
                  <a:srgbClr val="0000CC"/>
                </a:solidFill>
              </a:rPr>
              <a:t> Άσκηση 3</a:t>
            </a:r>
            <a:endParaRPr lang="el-GR" dirty="0" smtClean="0"/>
          </a:p>
          <a:p>
            <a:endParaRPr lang="en-US" dirty="0"/>
          </a:p>
        </p:txBody>
      </p:sp>
      <p:sp>
        <p:nvSpPr>
          <p:cNvPr id="38" name="37 - TextBox"/>
          <p:cNvSpPr txBox="1"/>
          <p:nvPr/>
        </p:nvSpPr>
        <p:spPr>
          <a:xfrm>
            <a:off x="2500298" y="1214422"/>
            <a:ext cx="20717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 smtClean="0">
                <a:solidFill>
                  <a:srgbClr val="0000CC"/>
                </a:solidFill>
              </a:rPr>
              <a:t>Λύση</a:t>
            </a:r>
            <a:endParaRPr lang="en-US" sz="2000" b="1" u="sng" dirty="0">
              <a:solidFill>
                <a:srgbClr val="0000CC"/>
              </a:solidFill>
            </a:endParaRPr>
          </a:p>
        </p:txBody>
      </p:sp>
      <p:sp>
        <p:nvSpPr>
          <p:cNvPr id="30" name="29 - TextBox"/>
          <p:cNvSpPr txBox="1"/>
          <p:nvPr/>
        </p:nvSpPr>
        <p:spPr>
          <a:xfrm>
            <a:off x="428596" y="0"/>
            <a:ext cx="7929586" cy="46166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Εύρεση συνολικής δύναμης (κάθετες συνιστώσες)</a:t>
            </a:r>
            <a:r>
              <a:rPr lang="en-US" sz="2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en-US" sz="2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0" name="79 - Ορθογώνιο"/>
          <p:cNvSpPr/>
          <p:nvPr/>
        </p:nvSpPr>
        <p:spPr>
          <a:xfrm>
            <a:off x="0" y="164305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Στη συνέχεια θα σχεδιάσω  την  συνισταμένη δύναμη Σ</a:t>
            </a:r>
            <a:r>
              <a:rPr lang="en-US" dirty="0" smtClean="0"/>
              <a:t>F </a:t>
            </a:r>
            <a:r>
              <a:rPr lang="el-GR" dirty="0" smtClean="0"/>
              <a:t>(</a:t>
            </a:r>
            <a:r>
              <a:rPr lang="en-US" dirty="0" smtClean="0"/>
              <a:t>F</a:t>
            </a:r>
            <a:r>
              <a:rPr lang="el-GR" baseline="-25000" dirty="0" err="1" smtClean="0"/>
              <a:t>ολ</a:t>
            </a:r>
            <a:r>
              <a:rPr lang="el-GR" dirty="0" smtClean="0"/>
              <a:t> )</a:t>
            </a:r>
            <a:r>
              <a:rPr lang="en-US" dirty="0" smtClean="0"/>
              <a:t> </a:t>
            </a:r>
            <a:r>
              <a:rPr lang="el-GR" dirty="0" smtClean="0"/>
              <a:t>των δύο κάθετων δυνάμεων </a:t>
            </a:r>
            <a:r>
              <a:rPr lang="en-US" dirty="0" smtClean="0"/>
              <a:t>F</a:t>
            </a:r>
            <a:r>
              <a:rPr lang="el-GR" baseline="-25000" dirty="0" smtClean="0"/>
              <a:t>1  </a:t>
            </a:r>
            <a:r>
              <a:rPr lang="el-GR" dirty="0" smtClean="0"/>
              <a:t> = 2Ν και </a:t>
            </a:r>
            <a:r>
              <a:rPr lang="en-US" dirty="0" smtClean="0"/>
              <a:t>F</a:t>
            </a:r>
            <a:r>
              <a:rPr lang="el-GR" baseline="-25000" dirty="0" smtClean="0"/>
              <a:t>2,3 </a:t>
            </a:r>
            <a:r>
              <a:rPr lang="el-GR" dirty="0" smtClean="0"/>
              <a:t> = </a:t>
            </a:r>
            <a:r>
              <a:rPr lang="el-GR" b="1" dirty="0" smtClean="0"/>
              <a:t>2Ν </a:t>
            </a:r>
            <a:r>
              <a:rPr lang="el-GR" dirty="0" smtClean="0"/>
              <a:t>, </a:t>
            </a:r>
            <a:r>
              <a:rPr lang="el-GR" u="sng" dirty="0" smtClean="0"/>
              <a:t>εφαρμόζοντας το κανόνα του παραλληλογράμμου</a:t>
            </a:r>
            <a:r>
              <a:rPr lang="el-GR" dirty="0" smtClean="0"/>
              <a:t>.</a:t>
            </a:r>
            <a:endParaRPr lang="en-US" dirty="0"/>
          </a:p>
        </p:txBody>
      </p:sp>
      <p:sp>
        <p:nvSpPr>
          <p:cNvPr id="20" name="19 - TextBox"/>
          <p:cNvSpPr txBox="1"/>
          <p:nvPr/>
        </p:nvSpPr>
        <p:spPr>
          <a:xfrm>
            <a:off x="2428860" y="642918"/>
            <a:ext cx="18573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συνέχεια</a:t>
            </a:r>
            <a:endParaRPr lang="en-US" sz="1400" dirty="0"/>
          </a:p>
        </p:txBody>
      </p:sp>
      <p:sp>
        <p:nvSpPr>
          <p:cNvPr id="21" name="20 - TextBox"/>
          <p:cNvSpPr txBox="1"/>
          <p:nvPr/>
        </p:nvSpPr>
        <p:spPr>
          <a:xfrm>
            <a:off x="3500430" y="1214422"/>
            <a:ext cx="18573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συνέχεια</a:t>
            </a:r>
            <a:endParaRPr lang="en-US" sz="1400" dirty="0"/>
          </a:p>
        </p:txBody>
      </p:sp>
      <p:cxnSp>
        <p:nvCxnSpPr>
          <p:cNvPr id="34" name="33 - Ευθύγραμμο βέλος σύνδεσης"/>
          <p:cNvCxnSpPr/>
          <p:nvPr/>
        </p:nvCxnSpPr>
        <p:spPr>
          <a:xfrm rot="10800000" flipV="1">
            <a:off x="6643702" y="4787910"/>
            <a:ext cx="1643074" cy="10554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- Ευθύγραμμο βέλος σύνδεσης"/>
          <p:cNvCxnSpPr/>
          <p:nvPr/>
        </p:nvCxnSpPr>
        <p:spPr>
          <a:xfrm rot="5400000" flipH="1" flipV="1">
            <a:off x="7323157" y="3821115"/>
            <a:ext cx="1928032" cy="79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8286776" y="457200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Ο</a:t>
            </a:r>
            <a:endParaRPr lang="en-US" b="1" dirty="0"/>
          </a:p>
        </p:txBody>
      </p:sp>
      <p:sp>
        <p:nvSpPr>
          <p:cNvPr id="52" name="51 - TextBox"/>
          <p:cNvSpPr txBox="1"/>
          <p:nvPr/>
        </p:nvSpPr>
        <p:spPr>
          <a:xfrm>
            <a:off x="7358082" y="478632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r>
              <a:rPr lang="el-GR" baseline="-25000" dirty="0" smtClean="0"/>
              <a:t>2,3</a:t>
            </a:r>
            <a:endParaRPr lang="en-US" baseline="-25000" dirty="0"/>
          </a:p>
        </p:txBody>
      </p:sp>
      <p:sp>
        <p:nvSpPr>
          <p:cNvPr id="56" name="55 - TextBox"/>
          <p:cNvSpPr txBox="1"/>
          <p:nvPr/>
        </p:nvSpPr>
        <p:spPr>
          <a:xfrm>
            <a:off x="8286776" y="350043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r>
              <a:rPr lang="el-GR" baseline="-25000" dirty="0" smtClean="0"/>
              <a:t>1</a:t>
            </a:r>
            <a:endParaRPr lang="en-US" baseline="-25000" dirty="0"/>
          </a:p>
        </p:txBody>
      </p:sp>
      <p:cxnSp>
        <p:nvCxnSpPr>
          <p:cNvPr id="58" name="57 - Ευθεία γραμμή σύνδεσης"/>
          <p:cNvCxnSpPr/>
          <p:nvPr/>
        </p:nvCxnSpPr>
        <p:spPr>
          <a:xfrm flipV="1">
            <a:off x="6643702" y="2930522"/>
            <a:ext cx="1643074" cy="10554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59 - Ευθεία γραμμή σύνδεσης"/>
          <p:cNvCxnSpPr/>
          <p:nvPr/>
        </p:nvCxnSpPr>
        <p:spPr>
          <a:xfrm rot="5400000" flipH="1" flipV="1">
            <a:off x="5715802" y="3868976"/>
            <a:ext cx="1857388" cy="1588"/>
          </a:xfrm>
          <a:prstGeom prst="line">
            <a:avLst/>
          </a:prstGeom>
          <a:ln w="254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- Ευθύγραμμο βέλος σύνδεσης"/>
          <p:cNvCxnSpPr/>
          <p:nvPr/>
        </p:nvCxnSpPr>
        <p:spPr>
          <a:xfrm rot="16200000" flipV="1">
            <a:off x="6541424" y="3043354"/>
            <a:ext cx="1847630" cy="1643074"/>
          </a:xfrm>
          <a:prstGeom prst="straightConnector1">
            <a:avLst/>
          </a:prstGeom>
          <a:ln w="38100">
            <a:solidFill>
              <a:srgbClr val="0000C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- Ορθογώνιο"/>
          <p:cNvSpPr/>
          <p:nvPr/>
        </p:nvSpPr>
        <p:spPr>
          <a:xfrm>
            <a:off x="7429520" y="3441142"/>
            <a:ext cx="4944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</a:t>
            </a:r>
            <a:r>
              <a:rPr lang="el-GR" baseline="-25000" dirty="0" err="1" smtClean="0"/>
              <a:t>ολ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71" name="70 - Ελεύθερη σχεδίαση"/>
          <p:cNvSpPr/>
          <p:nvPr/>
        </p:nvSpPr>
        <p:spPr>
          <a:xfrm>
            <a:off x="6643702" y="4584150"/>
            <a:ext cx="218613" cy="195713"/>
          </a:xfrm>
          <a:custGeom>
            <a:avLst/>
            <a:gdLst>
              <a:gd name="connsiteX0" fmla="*/ 0 w 180110"/>
              <a:gd name="connsiteY0" fmla="*/ 0 h 180109"/>
              <a:gd name="connsiteX1" fmla="*/ 180110 w 180110"/>
              <a:gd name="connsiteY1" fmla="*/ 0 h 180109"/>
              <a:gd name="connsiteX2" fmla="*/ 166255 w 180110"/>
              <a:gd name="connsiteY2" fmla="*/ 180109 h 180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0110" h="180109">
                <a:moveTo>
                  <a:pt x="0" y="0"/>
                </a:moveTo>
                <a:lnTo>
                  <a:pt x="180110" y="0"/>
                </a:lnTo>
                <a:lnTo>
                  <a:pt x="166255" y="180109"/>
                </a:ln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71 - TextBox"/>
          <p:cNvSpPr txBox="1"/>
          <p:nvPr/>
        </p:nvSpPr>
        <p:spPr>
          <a:xfrm>
            <a:off x="6572264" y="3798332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r>
              <a:rPr lang="el-GR" baseline="-25000" dirty="0" smtClean="0"/>
              <a:t>1</a:t>
            </a:r>
            <a:endParaRPr lang="en-US" baseline="-25000" dirty="0"/>
          </a:p>
        </p:txBody>
      </p:sp>
      <p:cxnSp>
        <p:nvCxnSpPr>
          <p:cNvPr id="76" name="75 - Ευθύγραμμο βέλος σύνδεσης"/>
          <p:cNvCxnSpPr/>
          <p:nvPr/>
        </p:nvCxnSpPr>
        <p:spPr>
          <a:xfrm rot="10800000" flipV="1">
            <a:off x="285720" y="4787910"/>
            <a:ext cx="1643074" cy="10554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76 - Ευθύγραμμο βέλος σύνδεσης"/>
          <p:cNvCxnSpPr/>
          <p:nvPr/>
        </p:nvCxnSpPr>
        <p:spPr>
          <a:xfrm rot="5400000" flipH="1" flipV="1">
            <a:off x="965175" y="3821115"/>
            <a:ext cx="1928032" cy="79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77 - TextBox"/>
          <p:cNvSpPr txBox="1"/>
          <p:nvPr/>
        </p:nvSpPr>
        <p:spPr>
          <a:xfrm>
            <a:off x="1928794" y="457200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Ο</a:t>
            </a:r>
            <a:endParaRPr lang="en-US" b="1" dirty="0"/>
          </a:p>
        </p:txBody>
      </p:sp>
      <p:sp>
        <p:nvSpPr>
          <p:cNvPr id="79" name="78 - TextBox"/>
          <p:cNvSpPr txBox="1"/>
          <p:nvPr/>
        </p:nvSpPr>
        <p:spPr>
          <a:xfrm>
            <a:off x="1000100" y="478632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r>
              <a:rPr lang="el-GR" baseline="-25000" dirty="0" smtClean="0"/>
              <a:t>2,3</a:t>
            </a:r>
            <a:endParaRPr lang="en-US" baseline="-25000" dirty="0"/>
          </a:p>
        </p:txBody>
      </p:sp>
      <p:sp>
        <p:nvSpPr>
          <p:cNvPr id="81" name="80 - TextBox"/>
          <p:cNvSpPr txBox="1"/>
          <p:nvPr/>
        </p:nvSpPr>
        <p:spPr>
          <a:xfrm>
            <a:off x="1928794" y="3500438"/>
            <a:ext cx="42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</a:t>
            </a:r>
            <a:r>
              <a:rPr lang="el-GR" baseline="-25000" dirty="0" smtClean="0"/>
              <a:t>1</a:t>
            </a:r>
            <a:endParaRPr lang="en-US" baseline="-25000" dirty="0"/>
          </a:p>
        </p:txBody>
      </p:sp>
      <p:cxnSp>
        <p:nvCxnSpPr>
          <p:cNvPr id="89" name="88 - Ευθύγραμμο βέλος σύνδεσης"/>
          <p:cNvCxnSpPr/>
          <p:nvPr/>
        </p:nvCxnSpPr>
        <p:spPr>
          <a:xfrm>
            <a:off x="3357554" y="3441142"/>
            <a:ext cx="17145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6429388" y="5786454"/>
            <a:ext cx="18573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συνέχεια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80" grpId="0"/>
      <p:bldP spid="21" grpId="0"/>
      <p:bldP spid="41" grpId="0"/>
      <p:bldP spid="52" grpId="0"/>
      <p:bldP spid="56" grpId="0"/>
      <p:bldP spid="63" grpId="0"/>
      <p:bldP spid="71" grpId="0" animBg="1"/>
      <p:bldP spid="72" grpId="0"/>
      <p:bldP spid="78" grpId="0"/>
      <p:bldP spid="79" grpId="0"/>
      <p:bldP spid="81" grpId="0"/>
      <p:bldP spid="25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3488</TotalTime>
  <Words>705</Words>
  <PresentationFormat>Προβολή στην οθόνη (4:3)</PresentationFormat>
  <Paragraphs>135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ΜΑΖΑ       -     ΒΑΡΟΣ (ή ΒΑΡΥΤΗΤΑ)</dc:title>
  <dc:creator>Panorea</dc:creator>
  <cp:lastModifiedBy>hp pc</cp:lastModifiedBy>
  <cp:revision>587</cp:revision>
  <dcterms:created xsi:type="dcterms:W3CDTF">2020-04-07T16:42:53Z</dcterms:created>
  <dcterms:modified xsi:type="dcterms:W3CDTF">2024-02-10T19:20:05Z</dcterms:modified>
</cp:coreProperties>
</file>