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8" r:id="rId3"/>
    <p:sldId id="340" r:id="rId4"/>
    <p:sldId id="362" r:id="rId5"/>
    <p:sldId id="363" r:id="rId6"/>
    <p:sldId id="339" r:id="rId7"/>
    <p:sldId id="353" r:id="rId8"/>
    <p:sldId id="354" r:id="rId9"/>
    <p:sldId id="356" r:id="rId10"/>
    <p:sldId id="35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70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8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14546" y="0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l-G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Παραλληλόγραμμο</a:t>
            </a:r>
            <a:endParaRPr lang="en-US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4 - Παραλληλόγραμμο"/>
          <p:cNvSpPr/>
          <p:nvPr/>
        </p:nvSpPr>
        <p:spPr>
          <a:xfrm>
            <a:off x="3143240" y="1142984"/>
            <a:ext cx="4214842" cy="1571636"/>
          </a:xfrm>
          <a:prstGeom prst="parallelogram">
            <a:avLst>
              <a:gd name="adj" fmla="val 9302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714612" y="25717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4357686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7286644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857884" y="26431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3786190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παραπάνω σχήμα ΑΒΓΔ, ονομάζεται  παραλληλόγραμμο,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428604"/>
            <a:ext cx="8286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3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1500166" y="114298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0" y="1714488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/>
              <a:t>Στη συνέχεια θα βρω την  συνισταμένη δύναμη Σ</a:t>
            </a:r>
            <a:r>
              <a:rPr lang="en-US" sz="1400" dirty="0" smtClean="0"/>
              <a:t>F </a:t>
            </a:r>
            <a:r>
              <a:rPr lang="el-GR" sz="1400" dirty="0" smtClean="0"/>
              <a:t>(</a:t>
            </a:r>
            <a:r>
              <a:rPr lang="en-US" sz="1400" dirty="0" smtClean="0"/>
              <a:t>F</a:t>
            </a:r>
            <a:r>
              <a:rPr lang="el-GR" sz="1400" baseline="-25000" dirty="0" err="1" smtClean="0"/>
              <a:t>ολ</a:t>
            </a:r>
            <a:r>
              <a:rPr lang="el-GR" sz="1400" dirty="0" smtClean="0"/>
              <a:t> )</a:t>
            </a:r>
            <a:r>
              <a:rPr lang="en-US" sz="1400" dirty="0" smtClean="0"/>
              <a:t> </a:t>
            </a:r>
            <a:r>
              <a:rPr lang="el-GR" sz="1400" dirty="0" smtClean="0"/>
              <a:t>των δύο κάθετων </a:t>
            </a:r>
            <a:r>
              <a:rPr lang="el-G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δυνάμεων</a:t>
            </a:r>
            <a:r>
              <a:rPr lang="el-GR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F</a:t>
            </a:r>
            <a:r>
              <a:rPr lang="el-GR" sz="1400" baseline="-25000" dirty="0" smtClean="0">
                <a:solidFill>
                  <a:srgbClr val="FF0000"/>
                </a:solidFill>
              </a:rPr>
              <a:t>1  </a:t>
            </a:r>
            <a:r>
              <a:rPr lang="el-GR" sz="1400" dirty="0" smtClean="0">
                <a:solidFill>
                  <a:srgbClr val="FF0000"/>
                </a:solidFill>
              </a:rPr>
              <a:t> = 2Ν  </a:t>
            </a:r>
            <a:r>
              <a:rPr lang="el-GR" sz="1400" dirty="0" smtClean="0"/>
              <a:t>και </a:t>
            </a:r>
            <a:r>
              <a:rPr lang="en-US" sz="1400" dirty="0" smtClean="0"/>
              <a:t>F</a:t>
            </a:r>
            <a:r>
              <a:rPr lang="el-GR" sz="1400" baseline="-25000" dirty="0" smtClean="0"/>
              <a:t>2,3 </a:t>
            </a:r>
            <a:r>
              <a:rPr lang="el-GR" sz="1400" dirty="0" smtClean="0"/>
              <a:t> = </a:t>
            </a:r>
            <a:r>
              <a:rPr lang="el-GR" sz="1400" b="1" dirty="0" smtClean="0"/>
              <a:t>2Ν </a:t>
            </a:r>
            <a:r>
              <a:rPr lang="el-GR" sz="1400" dirty="0" smtClean="0"/>
              <a:t>, </a:t>
            </a:r>
            <a:endParaRPr lang="en-US" sz="1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2357422" y="571480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10800000">
            <a:off x="500066" y="4500570"/>
            <a:ext cx="1285884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ύγραμμο βέλος σύνδεσης"/>
          <p:cNvCxnSpPr/>
          <p:nvPr/>
        </p:nvCxnSpPr>
        <p:spPr>
          <a:xfrm rot="5400000" flipH="1" flipV="1">
            <a:off x="822331" y="3535363"/>
            <a:ext cx="1928032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1785950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48" name="47 - TextBox"/>
          <p:cNvSpPr txBox="1"/>
          <p:nvPr/>
        </p:nvSpPr>
        <p:spPr>
          <a:xfrm>
            <a:off x="857256" y="450057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2,3</a:t>
            </a:r>
            <a:endParaRPr lang="en-US" baseline="-25000" dirty="0"/>
          </a:p>
        </p:txBody>
      </p:sp>
      <p:sp>
        <p:nvSpPr>
          <p:cNvPr id="49" name="48 - TextBox"/>
          <p:cNvSpPr txBox="1"/>
          <p:nvPr/>
        </p:nvSpPr>
        <p:spPr>
          <a:xfrm>
            <a:off x="1785950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500066" y="2643182"/>
            <a:ext cx="1285884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- Ευθεία γραμμή σύνδεσης"/>
          <p:cNvCxnSpPr/>
          <p:nvPr/>
        </p:nvCxnSpPr>
        <p:spPr>
          <a:xfrm rot="5400000" flipH="1" flipV="1">
            <a:off x="-427834" y="3571082"/>
            <a:ext cx="1857388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ύγραμμο βέλος σύνδεσης"/>
          <p:cNvCxnSpPr/>
          <p:nvPr/>
        </p:nvCxnSpPr>
        <p:spPr>
          <a:xfrm rot="16200000" flipV="1">
            <a:off x="213122" y="2930126"/>
            <a:ext cx="1859772" cy="1285884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1000132" y="3214686"/>
            <a:ext cx="494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</a:t>
            </a:r>
            <a:r>
              <a:rPr lang="el-GR" b="1" baseline="-25000" dirty="0" err="1" smtClean="0">
                <a:solidFill>
                  <a:srgbClr val="0070C0"/>
                </a:solidFill>
              </a:rPr>
              <a:t>ολ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3" name="72 - Ελεύθερη σχεδίαση"/>
          <p:cNvSpPr/>
          <p:nvPr/>
        </p:nvSpPr>
        <p:spPr>
          <a:xfrm>
            <a:off x="500066" y="4286256"/>
            <a:ext cx="218613" cy="195713"/>
          </a:xfrm>
          <a:custGeom>
            <a:avLst/>
            <a:gdLst>
              <a:gd name="connsiteX0" fmla="*/ 0 w 180110"/>
              <a:gd name="connsiteY0" fmla="*/ 0 h 180109"/>
              <a:gd name="connsiteX1" fmla="*/ 180110 w 180110"/>
              <a:gd name="connsiteY1" fmla="*/ 0 h 180109"/>
              <a:gd name="connsiteX2" fmla="*/ 166255 w 180110"/>
              <a:gd name="connsiteY2" fmla="*/ 180109 h 18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10" h="180109">
                <a:moveTo>
                  <a:pt x="0" y="0"/>
                </a:moveTo>
                <a:lnTo>
                  <a:pt x="180110" y="0"/>
                </a:lnTo>
                <a:lnTo>
                  <a:pt x="166255" y="180109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96 - TextBox"/>
          <p:cNvSpPr txBox="1"/>
          <p:nvPr/>
        </p:nvSpPr>
        <p:spPr>
          <a:xfrm>
            <a:off x="142844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108" name="107 - TextBox"/>
          <p:cNvSpPr txBox="1"/>
          <p:nvPr/>
        </p:nvSpPr>
        <p:spPr>
          <a:xfrm>
            <a:off x="3000364" y="6345816"/>
            <a:ext cx="614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</a:t>
            </a:r>
            <a:r>
              <a:rPr lang="el-GR" dirty="0" smtClean="0">
                <a:solidFill>
                  <a:srgbClr val="0070C0"/>
                </a:solidFill>
              </a:rPr>
              <a:t>συνολική δύναμη </a:t>
            </a:r>
            <a:r>
              <a:rPr lang="el-GR" dirty="0" smtClean="0"/>
              <a:t>έχει   μέτρο     8      Ν</a:t>
            </a:r>
            <a:endParaRPr lang="en-US" dirty="0"/>
          </a:p>
        </p:txBody>
      </p:sp>
      <p:sp>
        <p:nvSpPr>
          <p:cNvPr id="109" name="108 - Ελεύθερη σχεδίαση"/>
          <p:cNvSpPr/>
          <p:nvPr/>
        </p:nvSpPr>
        <p:spPr>
          <a:xfrm>
            <a:off x="6572264" y="6340476"/>
            <a:ext cx="357190" cy="357166"/>
          </a:xfrm>
          <a:custGeom>
            <a:avLst/>
            <a:gdLst>
              <a:gd name="connsiteX0" fmla="*/ 0 w 393895"/>
              <a:gd name="connsiteY0" fmla="*/ 126609 h 323557"/>
              <a:gd name="connsiteX1" fmla="*/ 42203 w 393895"/>
              <a:gd name="connsiteY1" fmla="*/ 323557 h 323557"/>
              <a:gd name="connsiteX2" fmla="*/ 112542 w 393895"/>
              <a:gd name="connsiteY2" fmla="*/ 0 h 323557"/>
              <a:gd name="connsiteX3" fmla="*/ 393895 w 393895"/>
              <a:gd name="connsiteY3" fmla="*/ 0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895" h="323557">
                <a:moveTo>
                  <a:pt x="0" y="126609"/>
                </a:moveTo>
                <a:lnTo>
                  <a:pt x="42203" y="323557"/>
                </a:lnTo>
                <a:lnTo>
                  <a:pt x="112542" y="0"/>
                </a:lnTo>
                <a:lnTo>
                  <a:pt x="39389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2285984" y="1285860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/>
          </a:p>
        </p:txBody>
      </p:sp>
      <p:sp>
        <p:nvSpPr>
          <p:cNvPr id="42" name="41 - TextBox"/>
          <p:cNvSpPr txBox="1"/>
          <p:nvPr/>
        </p:nvSpPr>
        <p:spPr>
          <a:xfrm>
            <a:off x="3500430" y="2571744"/>
            <a:ext cx="3357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F</a:t>
            </a:r>
            <a:r>
              <a:rPr lang="el-GR" sz="2000" b="1" baseline="-25000" dirty="0" smtClean="0">
                <a:solidFill>
                  <a:srgbClr val="0070C0"/>
                </a:solidFill>
              </a:rPr>
              <a:t>ολ</a:t>
            </a:r>
            <a:r>
              <a:rPr lang="el-GR" sz="2000" b="1" baseline="30000" dirty="0" smtClean="0">
                <a:solidFill>
                  <a:srgbClr val="0070C0"/>
                </a:solidFill>
              </a:rPr>
              <a:t>2   </a:t>
            </a:r>
            <a:r>
              <a:rPr lang="el-GR" sz="2000" b="1" dirty="0" smtClean="0"/>
              <a:t>=  </a:t>
            </a:r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1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2</a:t>
            </a:r>
            <a:r>
              <a:rPr lang="el-GR" sz="2000" b="1" dirty="0" smtClean="0">
                <a:solidFill>
                  <a:srgbClr val="FF0000"/>
                </a:solidFill>
              </a:rPr>
              <a:t>    </a:t>
            </a:r>
            <a:r>
              <a:rPr lang="el-GR" sz="2000" b="1" dirty="0" smtClean="0"/>
              <a:t>+    </a:t>
            </a:r>
            <a:r>
              <a:rPr lang="en-US" sz="2000" b="1" dirty="0" smtClean="0"/>
              <a:t>F</a:t>
            </a:r>
            <a:r>
              <a:rPr lang="el-GR" sz="2000" b="1" baseline="-25000" dirty="0" smtClean="0"/>
              <a:t>2,3</a:t>
            </a:r>
            <a:r>
              <a:rPr lang="el-GR" sz="2000" b="1" baseline="30000" dirty="0" smtClean="0"/>
              <a:t>2</a:t>
            </a:r>
            <a:endParaRPr lang="en-US" sz="20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3902212" y="3357562"/>
            <a:ext cx="90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F</a:t>
            </a:r>
            <a:r>
              <a:rPr lang="el-GR" b="1" baseline="-25000" dirty="0" smtClean="0">
                <a:solidFill>
                  <a:srgbClr val="0070C0"/>
                </a:solidFill>
              </a:rPr>
              <a:t>ολ</a:t>
            </a:r>
            <a:r>
              <a:rPr lang="el-GR" b="1" baseline="30000" dirty="0" smtClean="0">
                <a:solidFill>
                  <a:srgbClr val="0070C0"/>
                </a:solidFill>
              </a:rPr>
              <a:t>2      </a:t>
            </a:r>
            <a:r>
              <a:rPr lang="el-GR" b="1" dirty="0" smtClean="0"/>
              <a:t>=</a:t>
            </a:r>
            <a:endParaRPr lang="en-US" dirty="0"/>
          </a:p>
        </p:txBody>
      </p:sp>
      <p:sp>
        <p:nvSpPr>
          <p:cNvPr id="53" name="52 - Ορθογώνιο"/>
          <p:cNvSpPr/>
          <p:nvPr/>
        </p:nvSpPr>
        <p:spPr>
          <a:xfrm>
            <a:off x="4830906" y="3357562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 2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l-GR" b="1" dirty="0" smtClean="0">
                <a:solidFill>
                  <a:srgbClr val="FF0000"/>
                </a:solidFill>
              </a:rPr>
              <a:t>    </a:t>
            </a:r>
            <a:r>
              <a:rPr lang="el-GR" b="1" dirty="0" smtClean="0"/>
              <a:t>+     2</a:t>
            </a:r>
            <a:r>
              <a:rPr lang="el-GR" b="1" baseline="30000" dirty="0" smtClean="0"/>
              <a:t>2</a:t>
            </a:r>
            <a:r>
              <a:rPr lang="el-GR" b="1" dirty="0" smtClean="0"/>
              <a:t> </a:t>
            </a:r>
            <a:endParaRPr lang="en-US" dirty="0"/>
          </a:p>
        </p:txBody>
      </p:sp>
      <p:sp>
        <p:nvSpPr>
          <p:cNvPr id="56" name="55 - Ορθογώνιο"/>
          <p:cNvSpPr/>
          <p:nvPr/>
        </p:nvSpPr>
        <p:spPr>
          <a:xfrm>
            <a:off x="3985355" y="3957584"/>
            <a:ext cx="830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F</a:t>
            </a:r>
            <a:r>
              <a:rPr lang="el-GR" sz="2000" b="1" baseline="-25000" dirty="0" smtClean="0">
                <a:solidFill>
                  <a:srgbClr val="0070C0"/>
                </a:solidFill>
              </a:rPr>
              <a:t>ολ</a:t>
            </a:r>
            <a:r>
              <a:rPr lang="el-GR" sz="2000" b="1" baseline="30000" dirty="0" smtClean="0">
                <a:solidFill>
                  <a:srgbClr val="0070C0"/>
                </a:solidFill>
              </a:rPr>
              <a:t>2    </a:t>
            </a:r>
            <a:r>
              <a:rPr lang="el-GR" b="1" dirty="0" smtClean="0">
                <a:solidFill>
                  <a:prstClr val="black"/>
                </a:solidFill>
              </a:rPr>
              <a:t>=</a:t>
            </a:r>
            <a:endParaRPr lang="en-US" dirty="0"/>
          </a:p>
        </p:txBody>
      </p:sp>
      <p:sp>
        <p:nvSpPr>
          <p:cNvPr id="58" name="57 - Ορθογώνιο"/>
          <p:cNvSpPr/>
          <p:nvPr/>
        </p:nvSpPr>
        <p:spPr>
          <a:xfrm>
            <a:off x="4973782" y="3959182"/>
            <a:ext cx="957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4  </a:t>
            </a:r>
            <a:r>
              <a:rPr lang="el-GR" b="1" dirty="0" smtClean="0"/>
              <a:t> +     4</a:t>
            </a:r>
            <a:endParaRPr lang="en-US" dirty="0"/>
          </a:p>
        </p:txBody>
      </p:sp>
      <p:sp>
        <p:nvSpPr>
          <p:cNvPr id="63" name="62 - TextBox"/>
          <p:cNvSpPr txBox="1"/>
          <p:nvPr/>
        </p:nvSpPr>
        <p:spPr>
          <a:xfrm>
            <a:off x="5072066" y="528638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8    Ν</a:t>
            </a:r>
            <a:endParaRPr lang="en-US" sz="2000" b="1" dirty="0"/>
          </a:p>
        </p:txBody>
      </p:sp>
      <p:sp>
        <p:nvSpPr>
          <p:cNvPr id="64" name="63 - Ελεύθερη σχεδίαση"/>
          <p:cNvSpPr/>
          <p:nvPr/>
        </p:nvSpPr>
        <p:spPr>
          <a:xfrm>
            <a:off x="4929190" y="5214950"/>
            <a:ext cx="428628" cy="422031"/>
          </a:xfrm>
          <a:custGeom>
            <a:avLst/>
            <a:gdLst>
              <a:gd name="connsiteX0" fmla="*/ 0 w 309489"/>
              <a:gd name="connsiteY0" fmla="*/ 126609 h 422031"/>
              <a:gd name="connsiteX1" fmla="*/ 70338 w 309489"/>
              <a:gd name="connsiteY1" fmla="*/ 422031 h 422031"/>
              <a:gd name="connsiteX2" fmla="*/ 42203 w 309489"/>
              <a:gd name="connsiteY2" fmla="*/ 0 h 422031"/>
              <a:gd name="connsiteX3" fmla="*/ 309489 w 309489"/>
              <a:gd name="connsiteY3" fmla="*/ 0 h 422031"/>
              <a:gd name="connsiteX4" fmla="*/ 309489 w 309489"/>
              <a:gd name="connsiteY4" fmla="*/ 0 h 4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89" h="422031">
                <a:moveTo>
                  <a:pt x="0" y="126609"/>
                </a:moveTo>
                <a:lnTo>
                  <a:pt x="70338" y="422031"/>
                </a:lnTo>
                <a:lnTo>
                  <a:pt x="42203" y="0"/>
                </a:lnTo>
                <a:lnTo>
                  <a:pt x="309489" y="0"/>
                </a:lnTo>
                <a:lnTo>
                  <a:pt x="30948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Ορθογώνιο"/>
          <p:cNvSpPr/>
          <p:nvPr/>
        </p:nvSpPr>
        <p:spPr>
          <a:xfrm>
            <a:off x="4214810" y="5286388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</a:t>
            </a:r>
            <a:r>
              <a:rPr lang="el-GR" b="1" baseline="-25000" dirty="0" err="1" smtClean="0">
                <a:solidFill>
                  <a:srgbClr val="0070C0"/>
                </a:solidFill>
              </a:rPr>
              <a:t>ολ</a:t>
            </a:r>
            <a:r>
              <a:rPr lang="el-GR" b="1" baseline="-25000" dirty="0" smtClean="0">
                <a:solidFill>
                  <a:srgbClr val="0070C0"/>
                </a:solidFill>
              </a:rPr>
              <a:t>  </a:t>
            </a:r>
            <a:r>
              <a:rPr lang="el-GR" b="1" dirty="0" smtClean="0"/>
              <a:t>= 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3929058" y="4572008"/>
            <a:ext cx="83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F</a:t>
            </a:r>
            <a:r>
              <a:rPr lang="el-GR" b="1" baseline="-25000" dirty="0" smtClean="0">
                <a:solidFill>
                  <a:srgbClr val="0070C0"/>
                </a:solidFill>
              </a:rPr>
              <a:t>ολ</a:t>
            </a:r>
            <a:r>
              <a:rPr lang="el-GR" b="1" baseline="30000" dirty="0" smtClean="0">
                <a:solidFill>
                  <a:srgbClr val="0070C0"/>
                </a:solidFill>
              </a:rPr>
              <a:t>2    </a:t>
            </a:r>
            <a:r>
              <a:rPr lang="el-GR" b="1" dirty="0" smtClean="0"/>
              <a:t>=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5000628" y="457200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 animBg="1"/>
      <p:bldP spid="42" grpId="0"/>
      <p:bldP spid="52" grpId="0"/>
      <p:bldP spid="53" grpId="0"/>
      <p:bldP spid="56" grpId="0"/>
      <p:bldP spid="58" grpId="0"/>
      <p:bldP spid="63" grpId="0"/>
      <p:bldP spid="64" grpId="0" animBg="1"/>
      <p:bldP spid="66" grpId="0"/>
      <p:bldP spid="37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14546" y="0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l-G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Παραλληλόγραμμο</a:t>
            </a:r>
            <a:endParaRPr lang="en-US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4 - Παραλληλόγραμμο"/>
          <p:cNvSpPr/>
          <p:nvPr/>
        </p:nvSpPr>
        <p:spPr>
          <a:xfrm>
            <a:off x="3143240" y="1142984"/>
            <a:ext cx="4286280" cy="1571636"/>
          </a:xfrm>
          <a:prstGeom prst="parallelogram">
            <a:avLst>
              <a:gd name="adj" fmla="val 9302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714612" y="25717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4357686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7286644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5857884" y="26431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3786190"/>
            <a:ext cx="89297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παραλληλόγραμμο  ΑΒΓΔ, έχει </a:t>
            </a:r>
            <a:r>
              <a:rPr lang="el-GR" b="1" dirty="0" smtClean="0"/>
              <a:t>διαγώνιους</a:t>
            </a:r>
            <a:r>
              <a:rPr lang="el-GR" dirty="0" smtClean="0"/>
              <a:t> τα ευθύγραμμα τμήματα:</a:t>
            </a:r>
          </a:p>
          <a:p>
            <a:endParaRPr lang="el-GR" dirty="0" smtClean="0"/>
          </a:p>
          <a:p>
            <a:pPr algn="ctr"/>
            <a:endParaRPr lang="el-GR" sz="2400" b="1" dirty="0" smtClean="0"/>
          </a:p>
          <a:p>
            <a:endParaRPr lang="en-US" dirty="0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 flipV="1">
            <a:off x="3143240" y="1142984"/>
            <a:ext cx="4286280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16200000" flipH="1">
            <a:off x="4500561" y="1285860"/>
            <a:ext cx="1571636" cy="1285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Ορθογώνιο"/>
          <p:cNvSpPr/>
          <p:nvPr/>
        </p:nvSpPr>
        <p:spPr>
          <a:xfrm rot="20242020">
            <a:off x="3881507" y="1936013"/>
            <a:ext cx="1225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διαγώνιος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 rot="3200681">
            <a:off x="4511070" y="1396501"/>
            <a:ext cx="1225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διαγώνιος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2643174" y="435769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b="1" dirty="0" smtClean="0"/>
              <a:t>ΑΓ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3714744" y="4357694"/>
            <a:ext cx="444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b="1" dirty="0" smtClean="0"/>
              <a:t>ΒΔ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14546" y="0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l-GR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0ρθογώνιο</a:t>
            </a:r>
            <a:endParaRPr lang="en-US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4 - Παραλληλόγραμμο"/>
          <p:cNvSpPr/>
          <p:nvPr/>
        </p:nvSpPr>
        <p:spPr>
          <a:xfrm>
            <a:off x="3143240" y="1142984"/>
            <a:ext cx="4214842" cy="1571636"/>
          </a:xfrm>
          <a:prstGeom prst="parallelogram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2714612" y="25717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488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7286644" y="85723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</a:t>
            </a:r>
            <a:endParaRPr lang="en-US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7286644" y="250030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endParaRPr lang="en-US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0" y="3786190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παραπάνω σχήμα ΑΒΓΔ, ονομάζεται  </a:t>
            </a:r>
            <a:r>
              <a:rPr lang="el-GR" b="1" dirty="0" smtClean="0"/>
              <a:t>ορθογώνιο</a:t>
            </a:r>
            <a:r>
              <a:rPr lang="el-GR" dirty="0" smtClean="0"/>
              <a:t> παραλληλόγραμμο, αφού είναι παραλληλόγραμμο και όλες του οι γωνίες είναι ορθές 90</a:t>
            </a:r>
            <a:r>
              <a:rPr lang="el-GR" baseline="30000" dirty="0" smtClean="0"/>
              <a:t>ο</a:t>
            </a:r>
            <a:r>
              <a:rPr lang="el-GR" dirty="0" smtClean="0"/>
              <a:t>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2428860" y="2214554"/>
            <a:ext cx="85725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flipV="1">
            <a:off x="2786050" y="1571612"/>
            <a:ext cx="1500198" cy="7874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143240" y="1571612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4214810" y="21431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2786050" y="2359018"/>
            <a:ext cx="2571768" cy="427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0" y="50004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1</a:t>
            </a:r>
            <a:endParaRPr lang="el-GR" sz="2400" b="1" u="sng" dirty="0" smtClean="0"/>
          </a:p>
          <a:p>
            <a:r>
              <a:rPr lang="el-GR" dirty="0" smtClean="0"/>
              <a:t>Στο κίτρινο κουτί   ασκούνται οι    δυνάμεις:      </a:t>
            </a:r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   και    </a:t>
            </a:r>
            <a:r>
              <a:rPr lang="en-US" dirty="0" smtClean="0"/>
              <a:t>F</a:t>
            </a:r>
            <a:r>
              <a:rPr lang="el-GR" baseline="-25000" dirty="0" smtClean="0"/>
              <a:t>2</a:t>
            </a:r>
            <a:endParaRPr lang="el-GR" dirty="0" smtClean="0"/>
          </a:p>
          <a:p>
            <a:r>
              <a:rPr lang="el-GR" dirty="0" smtClean="0"/>
              <a:t>Να σχεδιάσετε το διάνυσμα  (βέλος) της συνολικής δύναμης  (συνισταμένης)</a:t>
            </a:r>
            <a:r>
              <a:rPr lang="en-US" dirty="0" smtClean="0"/>
              <a:t> F</a:t>
            </a:r>
            <a:r>
              <a:rPr lang="el-GR" baseline="-25000" dirty="0" err="1" smtClean="0"/>
              <a:t>ολ</a:t>
            </a:r>
            <a:r>
              <a:rPr lang="el-GR" dirty="0" smtClean="0"/>
              <a:t> που ασκείται στο κίτρινο  κουτί.  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143108" y="3214686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42845" y="3643314"/>
            <a:ext cx="8786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Αρχικά σχηματίζω ένα παραλληλόγραμμο με πλευρές      </a:t>
            </a:r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   και    </a:t>
            </a:r>
            <a:r>
              <a:rPr lang="en-US" dirty="0" smtClean="0"/>
              <a:t>F</a:t>
            </a:r>
            <a:r>
              <a:rPr lang="el-GR" baseline="-25000" dirty="0" smtClean="0"/>
              <a:t>2</a:t>
            </a:r>
            <a:r>
              <a:rPr lang="el-GR" dirty="0" smtClean="0"/>
              <a:t> (από την άκρη της </a:t>
            </a:r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r>
              <a:rPr lang="el-GR" dirty="0" smtClean="0"/>
              <a:t>   φέρνω παράλληλη στην </a:t>
            </a:r>
            <a:r>
              <a:rPr lang="en-US" dirty="0" smtClean="0"/>
              <a:t>F</a:t>
            </a:r>
            <a:r>
              <a:rPr lang="el-GR" baseline="-25000" dirty="0" smtClean="0"/>
              <a:t>2</a:t>
            </a:r>
            <a:r>
              <a:rPr lang="el-GR" dirty="0" smtClean="0"/>
              <a:t> , και από την άκρη της </a:t>
            </a:r>
            <a:r>
              <a:rPr lang="en-US" dirty="0" smtClean="0"/>
              <a:t>F</a:t>
            </a:r>
            <a:r>
              <a:rPr lang="el-GR" baseline="-25000" dirty="0" smtClean="0"/>
              <a:t>2</a:t>
            </a:r>
            <a:r>
              <a:rPr lang="el-GR" dirty="0" smtClean="0"/>
              <a:t> φέρνω παράλληλη στην </a:t>
            </a:r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r>
              <a:rPr lang="el-GR" dirty="0" smtClean="0"/>
              <a:t> )</a:t>
            </a:r>
          </a:p>
          <a:p>
            <a:r>
              <a:rPr lang="el-GR" dirty="0" smtClean="0"/>
              <a:t>Η διαγώνιος (που περνάει από το σημείο εφαρμογής των δυνάμεων) αυτού του παραλληλογράμμου είναι η συνισταμένη δύναμη   </a:t>
            </a:r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n-US" dirty="0" smtClean="0"/>
              <a:t>    </a:t>
            </a:r>
            <a:r>
              <a:rPr lang="el-GR" dirty="0" smtClean="0"/>
              <a:t>ή     Σ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142876" y="6070617"/>
            <a:ext cx="85725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500066" y="5427675"/>
            <a:ext cx="1500198" cy="7874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857256" y="5427675"/>
            <a:ext cx="571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42" name="41 - TextBox"/>
          <p:cNvSpPr txBox="1"/>
          <p:nvPr/>
        </p:nvSpPr>
        <p:spPr>
          <a:xfrm>
            <a:off x="1428728" y="6396335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44" name="43 - Ευθύγραμμο βέλος σύνδεσης"/>
          <p:cNvCxnSpPr/>
          <p:nvPr/>
        </p:nvCxnSpPr>
        <p:spPr>
          <a:xfrm>
            <a:off x="500066" y="6215081"/>
            <a:ext cx="2571768" cy="427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>
            <a:off x="2000232" y="5429264"/>
            <a:ext cx="2928958" cy="50006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flipV="1">
            <a:off x="3071802" y="5929330"/>
            <a:ext cx="1928826" cy="71435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ύγραμμο βέλος σύνδεσης"/>
          <p:cNvCxnSpPr/>
          <p:nvPr/>
        </p:nvCxnSpPr>
        <p:spPr>
          <a:xfrm flipV="1">
            <a:off x="500034" y="5929330"/>
            <a:ext cx="4429156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2214546" y="5643578"/>
            <a:ext cx="602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err="1" smtClean="0"/>
              <a:t>ολ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6" grpId="0"/>
      <p:bldP spid="39" grpId="0" animBg="1"/>
      <p:bldP spid="41" grpId="0"/>
      <p:bldP spid="42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100010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           Εάν  δυο δυνάμεις  (</a:t>
            </a:r>
            <a:r>
              <a:rPr lang="el-GR" dirty="0" err="1" smtClean="0"/>
              <a:t>π.χ</a:t>
            </a:r>
            <a:r>
              <a:rPr lang="el-GR" dirty="0" smtClean="0"/>
              <a:t> .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l-GR" dirty="0" smtClean="0"/>
              <a:t> που ασκούνται σε </a:t>
            </a:r>
            <a:r>
              <a:rPr lang="en-US" dirty="0" smtClean="0"/>
              <a:t> </a:t>
            </a:r>
            <a:r>
              <a:rPr lang="el-GR" dirty="0" smtClean="0"/>
              <a:t>ένα σώμα , είναι μεταξύ τους κάθετες , τότε η συνισταμένη  δύναμη (</a:t>
            </a:r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l-GR" dirty="0" smtClean="0"/>
              <a:t> ) θα είναι :</a:t>
            </a:r>
          </a:p>
          <a:p>
            <a:r>
              <a:rPr lang="el-GR" dirty="0" smtClean="0"/>
              <a:t>(λόγω πυθαγορείου θεωρήματος στο ορθογώνιο τρίγωνο με πλευρές 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 και </a:t>
            </a:r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l-GR" dirty="0" smtClean="0"/>
              <a:t> ):</a:t>
            </a:r>
            <a:endParaRPr lang="en-US" dirty="0"/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4417419" y="5274246"/>
            <a:ext cx="651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/>
              <a:t>F</a:t>
            </a:r>
            <a:r>
              <a:rPr lang="el-GR" b="1" baseline="-25000" dirty="0" err="1" smtClean="0"/>
              <a:t>ολ</a:t>
            </a:r>
            <a:r>
              <a:rPr lang="el-GR" b="1" baseline="-25000" dirty="0" smtClean="0"/>
              <a:t> </a:t>
            </a:r>
            <a:r>
              <a:rPr lang="el-GR" b="1" dirty="0" smtClean="0"/>
              <a:t>=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5346113" y="5274246"/>
            <a:ext cx="1301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l-GR" b="1" dirty="0" smtClean="0">
                <a:solidFill>
                  <a:srgbClr val="FF0000"/>
                </a:solidFill>
              </a:rPr>
              <a:t>    </a:t>
            </a:r>
            <a:r>
              <a:rPr lang="el-GR" b="1" dirty="0" smtClean="0"/>
              <a:t>+   </a:t>
            </a:r>
            <a:r>
              <a:rPr lang="el-GR" b="1" dirty="0" smtClean="0">
                <a:solidFill>
                  <a:srgbClr val="0000CC"/>
                </a:solidFill>
              </a:rPr>
              <a:t> </a:t>
            </a:r>
            <a:r>
              <a:rPr lang="en-US" b="1" dirty="0" smtClean="0">
                <a:solidFill>
                  <a:srgbClr val="0000CC"/>
                </a:solidFill>
              </a:rPr>
              <a:t>F</a:t>
            </a:r>
            <a:r>
              <a:rPr lang="el-GR" b="1" baseline="-25000" dirty="0" smtClean="0">
                <a:solidFill>
                  <a:srgbClr val="0000CC"/>
                </a:solidFill>
              </a:rPr>
              <a:t>2</a:t>
            </a:r>
            <a:r>
              <a:rPr lang="el-GR" b="1" baseline="30000" dirty="0" smtClean="0">
                <a:solidFill>
                  <a:srgbClr val="0000CC"/>
                </a:solidFill>
              </a:rPr>
              <a:t>2</a:t>
            </a:r>
            <a:r>
              <a:rPr lang="el-GR" b="1" dirty="0" smtClean="0">
                <a:solidFill>
                  <a:srgbClr val="0000CC"/>
                </a:solidFill>
              </a:rPr>
              <a:t> 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20" name="19 - Ελεύθερη σχεδίαση"/>
          <p:cNvSpPr/>
          <p:nvPr/>
        </p:nvSpPr>
        <p:spPr>
          <a:xfrm>
            <a:off x="5072066" y="5201210"/>
            <a:ext cx="1801091" cy="420255"/>
          </a:xfrm>
          <a:custGeom>
            <a:avLst/>
            <a:gdLst>
              <a:gd name="connsiteX0" fmla="*/ 0 w 1801091"/>
              <a:gd name="connsiteY0" fmla="*/ 60036 h 420255"/>
              <a:gd name="connsiteX1" fmla="*/ 83128 w 1801091"/>
              <a:gd name="connsiteY1" fmla="*/ 420255 h 420255"/>
              <a:gd name="connsiteX2" fmla="*/ 124691 w 1801091"/>
              <a:gd name="connsiteY2" fmla="*/ 60036 h 420255"/>
              <a:gd name="connsiteX3" fmla="*/ 138546 w 1801091"/>
              <a:gd name="connsiteY3" fmla="*/ 60036 h 420255"/>
              <a:gd name="connsiteX4" fmla="*/ 1801091 w 1801091"/>
              <a:gd name="connsiteY4" fmla="*/ 46182 h 42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1091" h="420255">
                <a:moveTo>
                  <a:pt x="0" y="60036"/>
                </a:moveTo>
                <a:cubicBezTo>
                  <a:pt x="31173" y="240145"/>
                  <a:pt x="62346" y="420255"/>
                  <a:pt x="83128" y="420255"/>
                </a:cubicBezTo>
                <a:cubicBezTo>
                  <a:pt x="103910" y="420255"/>
                  <a:pt x="115455" y="120072"/>
                  <a:pt x="124691" y="60036"/>
                </a:cubicBezTo>
                <a:cubicBezTo>
                  <a:pt x="133927" y="0"/>
                  <a:pt x="138546" y="60036"/>
                  <a:pt x="138546" y="60036"/>
                </a:cubicBezTo>
                <a:lnTo>
                  <a:pt x="1801091" y="46182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4500625" y="2957452"/>
            <a:ext cx="3357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ολ</a:t>
            </a:r>
            <a:r>
              <a:rPr lang="el-GR" sz="2000" b="1" baseline="30000" dirty="0" smtClean="0"/>
              <a:t>2   </a:t>
            </a:r>
            <a:r>
              <a:rPr lang="el-GR" sz="2000" b="1" dirty="0" smtClean="0"/>
              <a:t>=  </a:t>
            </a:r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1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2</a:t>
            </a:r>
            <a:r>
              <a:rPr lang="el-GR" sz="2000" b="1" dirty="0" smtClean="0">
                <a:solidFill>
                  <a:srgbClr val="FF0000"/>
                </a:solidFill>
              </a:rPr>
              <a:t>    </a:t>
            </a:r>
            <a:r>
              <a:rPr lang="el-GR" sz="2000" b="1" dirty="0" smtClean="0"/>
              <a:t>+    </a:t>
            </a:r>
            <a:r>
              <a:rPr lang="en-US" sz="2000" b="1" dirty="0" smtClean="0">
                <a:solidFill>
                  <a:srgbClr val="0000CC"/>
                </a:solidFill>
              </a:rPr>
              <a:t>F</a:t>
            </a:r>
            <a:r>
              <a:rPr lang="el-GR" sz="2000" b="1" baseline="-25000" dirty="0" smtClean="0">
                <a:solidFill>
                  <a:srgbClr val="0000CC"/>
                </a:solidFill>
              </a:rPr>
              <a:t>2</a:t>
            </a:r>
            <a:r>
              <a:rPr lang="el-GR" sz="2000" b="1" baseline="30000" dirty="0" smtClean="0">
                <a:solidFill>
                  <a:srgbClr val="0000CC"/>
                </a:solidFill>
              </a:rPr>
              <a:t>2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5572132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823606" y="3077001"/>
            <a:ext cx="2155747" cy="3234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 flipH="1" flipV="1">
            <a:off x="2035075" y="3875807"/>
            <a:ext cx="1891078" cy="2522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1357290" y="3429000"/>
            <a:ext cx="602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baseline="-25000" dirty="0" err="1" smtClean="0"/>
              <a:t>ολ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369765" y="4386242"/>
            <a:ext cx="907683" cy="8728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5400000" flipH="1" flipV="1">
            <a:off x="-122313" y="3877448"/>
            <a:ext cx="1894360" cy="25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57158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l-GR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1643043" y="4786323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F</a:t>
            </a:r>
            <a:r>
              <a:rPr lang="en-US" b="1" baseline="-25000" dirty="0" smtClean="0">
                <a:solidFill>
                  <a:srgbClr val="0000CC"/>
                </a:solidFill>
              </a:rPr>
              <a:t>2</a:t>
            </a:r>
            <a:endParaRPr lang="en-US" b="1" baseline="-25000" dirty="0">
              <a:solidFill>
                <a:srgbClr val="0000CC"/>
              </a:solidFill>
            </a:endParaRPr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>
            <a:off x="823606" y="4822656"/>
            <a:ext cx="2155747" cy="3234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Ελεύθερη σχεδίαση"/>
          <p:cNvSpPr/>
          <p:nvPr/>
        </p:nvSpPr>
        <p:spPr>
          <a:xfrm>
            <a:off x="823606" y="4564836"/>
            <a:ext cx="268113" cy="257820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60" name="59 - Ευθύγραμμο βέλος σύνδεσης"/>
          <p:cNvCxnSpPr/>
          <p:nvPr/>
        </p:nvCxnSpPr>
        <p:spPr>
          <a:xfrm flipV="1">
            <a:off x="823606" y="2931529"/>
            <a:ext cx="2155747" cy="18911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3092813" y="3513414"/>
            <a:ext cx="907683" cy="75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/>
      <p:bldP spid="22" grpId="0"/>
      <p:bldP spid="62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Ορθογώνιο"/>
          <p:cNvSpPr/>
          <p:nvPr/>
        </p:nvSpPr>
        <p:spPr>
          <a:xfrm>
            <a:off x="928662" y="2214554"/>
            <a:ext cx="571504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 flipH="1" flipV="1">
            <a:off x="750067" y="1964521"/>
            <a:ext cx="9302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785786" y="157161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l-GR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29" name="28 - TextBox"/>
          <p:cNvSpPr txBox="1"/>
          <p:nvPr/>
        </p:nvSpPr>
        <p:spPr>
          <a:xfrm>
            <a:off x="1928794" y="200024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1214414" y="2428868"/>
            <a:ext cx="135732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0" y="50004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2</a:t>
            </a:r>
            <a:endParaRPr lang="el-GR" sz="2400" b="1" u="sng" dirty="0" smtClean="0"/>
          </a:p>
          <a:p>
            <a:r>
              <a:rPr lang="el-GR" dirty="0" smtClean="0"/>
              <a:t>Στο κίτρινο κουτί   ασκούνται οι  κάθετες   δυνάμεις:      </a:t>
            </a:r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=2Ν</a:t>
            </a:r>
            <a:r>
              <a:rPr lang="el-GR" baseline="-25000" dirty="0" smtClean="0"/>
              <a:t> </a:t>
            </a:r>
            <a:r>
              <a:rPr lang="el-GR" dirty="0" smtClean="0"/>
              <a:t>    και    </a:t>
            </a:r>
            <a:r>
              <a:rPr lang="en-US" dirty="0" smtClean="0"/>
              <a:t>F</a:t>
            </a:r>
            <a:r>
              <a:rPr lang="el-GR" baseline="-25000" dirty="0" smtClean="0"/>
              <a:t>2 </a:t>
            </a:r>
            <a:r>
              <a:rPr lang="el-GR" dirty="0" smtClean="0"/>
              <a:t> = 3Ν</a:t>
            </a:r>
            <a:r>
              <a:rPr lang="el-GR" baseline="-25000" dirty="0" smtClean="0"/>
              <a:t>..</a:t>
            </a:r>
            <a:r>
              <a:rPr lang="el-GR" dirty="0" smtClean="0"/>
              <a:t> Ποια η συνολική δύναμη  (συνισταμένη)</a:t>
            </a:r>
            <a:r>
              <a:rPr lang="en-US" dirty="0" smtClean="0"/>
              <a:t> F</a:t>
            </a:r>
            <a:r>
              <a:rPr lang="el-GR" baseline="-25000" dirty="0" err="1" smtClean="0"/>
              <a:t>ολ</a:t>
            </a:r>
            <a:r>
              <a:rPr lang="el-GR" dirty="0" smtClean="0"/>
              <a:t> που ασκείται στο κίτρινο  κουτί;</a:t>
            </a:r>
          </a:p>
          <a:p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214546" y="264318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1214414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1214414" y="2302258"/>
            <a:ext cx="168812" cy="126610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571473" y="4000528"/>
            <a:ext cx="2214578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 flipH="1" flipV="1">
            <a:off x="2030847" y="4755732"/>
            <a:ext cx="1510410" cy="2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Ορθογώνιο"/>
          <p:cNvSpPr/>
          <p:nvPr/>
        </p:nvSpPr>
        <p:spPr>
          <a:xfrm>
            <a:off x="1428728" y="4357718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err="1" smtClean="0"/>
              <a:t>ολ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285720" y="5000660"/>
            <a:ext cx="642943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 flipH="1" flipV="1">
            <a:off x="-215934" y="4715703"/>
            <a:ext cx="1574020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42844" y="4429132"/>
            <a:ext cx="101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baseline="-25000" dirty="0" smtClean="0">
                <a:solidFill>
                  <a:srgbClr val="FF0000"/>
                </a:solidFill>
              </a:rPr>
              <a:t>1 </a:t>
            </a:r>
            <a:r>
              <a:rPr lang="el-GR" dirty="0" smtClean="0">
                <a:solidFill>
                  <a:srgbClr val="FF0000"/>
                </a:solidFill>
              </a:rPr>
              <a:t> = 2Ν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1428728" y="550070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F</a:t>
            </a:r>
            <a:r>
              <a:rPr lang="en-US" b="1" baseline="-25000" dirty="0" smtClean="0">
                <a:solidFill>
                  <a:srgbClr val="0000CC"/>
                </a:solidFill>
              </a:rPr>
              <a:t>2</a:t>
            </a:r>
            <a:r>
              <a:rPr lang="el-GR" b="1" dirty="0" smtClean="0">
                <a:solidFill>
                  <a:srgbClr val="0000CC"/>
                </a:solidFill>
              </a:rPr>
              <a:t> =3Ν</a:t>
            </a:r>
            <a:endParaRPr lang="en-US" b="1" baseline="-25000" dirty="0">
              <a:solidFill>
                <a:srgbClr val="0000CC"/>
              </a:solidFill>
            </a:endParaRPr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>
            <a:off x="571473" y="5500726"/>
            <a:ext cx="2214578" cy="1588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Ελεύθερη σχεδίαση"/>
          <p:cNvSpPr/>
          <p:nvPr/>
        </p:nvSpPr>
        <p:spPr>
          <a:xfrm>
            <a:off x="571473" y="5217383"/>
            <a:ext cx="300110" cy="283343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 flipV="1">
            <a:off x="571473" y="4000528"/>
            <a:ext cx="2214578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47 - Ελεύθερη σχεδίαση"/>
          <p:cNvSpPr/>
          <p:nvPr/>
        </p:nvSpPr>
        <p:spPr>
          <a:xfrm>
            <a:off x="2379639" y="5174509"/>
            <a:ext cx="379828" cy="337625"/>
          </a:xfrm>
          <a:custGeom>
            <a:avLst/>
            <a:gdLst>
              <a:gd name="connsiteX0" fmla="*/ 379828 w 379828"/>
              <a:gd name="connsiteY0" fmla="*/ 0 h 337625"/>
              <a:gd name="connsiteX1" fmla="*/ 225083 w 379828"/>
              <a:gd name="connsiteY1" fmla="*/ 0 h 337625"/>
              <a:gd name="connsiteX2" fmla="*/ 0 w 379828"/>
              <a:gd name="connsiteY2" fmla="*/ 0 h 337625"/>
              <a:gd name="connsiteX3" fmla="*/ 0 w 379828"/>
              <a:gd name="connsiteY3" fmla="*/ 337625 h 33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828" h="337625">
                <a:moveTo>
                  <a:pt x="379828" y="0"/>
                </a:moveTo>
                <a:lnTo>
                  <a:pt x="225083" y="0"/>
                </a:lnTo>
                <a:lnTo>
                  <a:pt x="0" y="0"/>
                </a:lnTo>
                <a:lnTo>
                  <a:pt x="0" y="33762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4786314" y="3071810"/>
            <a:ext cx="3357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ολ</a:t>
            </a:r>
            <a:r>
              <a:rPr lang="el-GR" sz="2000" b="1" baseline="30000" dirty="0" smtClean="0"/>
              <a:t>2   </a:t>
            </a:r>
            <a:r>
              <a:rPr lang="el-GR" sz="2000" b="1" dirty="0" smtClean="0"/>
              <a:t>=  </a:t>
            </a:r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l-GR" sz="2000" b="1" baseline="-25000" dirty="0" smtClean="0">
                <a:solidFill>
                  <a:srgbClr val="FF0000"/>
                </a:solidFill>
              </a:rPr>
              <a:t>1</a:t>
            </a:r>
            <a:r>
              <a:rPr lang="el-GR" sz="2000" b="1" baseline="30000" dirty="0" smtClean="0">
                <a:solidFill>
                  <a:srgbClr val="FF0000"/>
                </a:solidFill>
              </a:rPr>
              <a:t>2</a:t>
            </a:r>
            <a:r>
              <a:rPr lang="el-GR" sz="2000" b="1" dirty="0" smtClean="0">
                <a:solidFill>
                  <a:srgbClr val="FF0000"/>
                </a:solidFill>
              </a:rPr>
              <a:t>    </a:t>
            </a:r>
            <a:r>
              <a:rPr lang="el-GR" sz="2000" b="1" dirty="0" smtClean="0"/>
              <a:t>+    </a:t>
            </a:r>
            <a:r>
              <a:rPr lang="en-US" sz="2000" b="1" dirty="0" smtClean="0">
                <a:solidFill>
                  <a:srgbClr val="0000CC"/>
                </a:solidFill>
              </a:rPr>
              <a:t>F</a:t>
            </a:r>
            <a:r>
              <a:rPr lang="el-GR" sz="2000" b="1" baseline="-25000" dirty="0" smtClean="0">
                <a:solidFill>
                  <a:srgbClr val="0000CC"/>
                </a:solidFill>
              </a:rPr>
              <a:t>2</a:t>
            </a:r>
            <a:r>
              <a:rPr lang="el-GR" sz="2000" b="1" baseline="30000" dirty="0" smtClean="0">
                <a:solidFill>
                  <a:srgbClr val="0000CC"/>
                </a:solidFill>
              </a:rPr>
              <a:t>2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5143504" y="3643314"/>
            <a:ext cx="73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n-US" b="1" dirty="0" smtClean="0"/>
              <a:t>F</a:t>
            </a:r>
            <a:r>
              <a:rPr lang="el-GR" b="1" baseline="-25000" dirty="0" smtClean="0"/>
              <a:t>ολ</a:t>
            </a:r>
            <a:r>
              <a:rPr lang="el-GR" b="1" baseline="30000" dirty="0" smtClean="0"/>
              <a:t>2 </a:t>
            </a:r>
            <a:r>
              <a:rPr lang="el-GR" b="1" dirty="0" smtClean="0"/>
              <a:t>=</a:t>
            </a:r>
            <a:endParaRPr lang="en-US" dirty="0"/>
          </a:p>
        </p:txBody>
      </p:sp>
      <p:sp>
        <p:nvSpPr>
          <p:cNvPr id="59" name="58 - Ορθογώνιο"/>
          <p:cNvSpPr/>
          <p:nvPr/>
        </p:nvSpPr>
        <p:spPr>
          <a:xfrm>
            <a:off x="6072198" y="3643314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2</a:t>
            </a:r>
            <a:r>
              <a:rPr lang="el-GR" b="1" baseline="30000" dirty="0" smtClean="0">
                <a:solidFill>
                  <a:srgbClr val="FF0000"/>
                </a:solidFill>
              </a:rPr>
              <a:t>2</a:t>
            </a:r>
            <a:r>
              <a:rPr lang="el-GR" b="1" dirty="0" smtClean="0"/>
              <a:t>    +     </a:t>
            </a:r>
            <a:r>
              <a:rPr lang="el-GR" b="1" dirty="0" smtClean="0">
                <a:solidFill>
                  <a:srgbClr val="0000CC"/>
                </a:solidFill>
              </a:rPr>
              <a:t>3</a:t>
            </a:r>
            <a:r>
              <a:rPr lang="el-GR" b="1" baseline="30000" dirty="0" smtClean="0">
                <a:solidFill>
                  <a:srgbClr val="0000CC"/>
                </a:solidFill>
              </a:rPr>
              <a:t>2</a:t>
            </a:r>
            <a:r>
              <a:rPr lang="el-GR" b="1" dirty="0" smtClean="0"/>
              <a:t> </a:t>
            </a:r>
            <a:endParaRPr lang="en-US" dirty="0"/>
          </a:p>
        </p:txBody>
      </p:sp>
      <p:sp>
        <p:nvSpPr>
          <p:cNvPr id="63" name="62 - Ορθογώνιο"/>
          <p:cNvSpPr/>
          <p:nvPr/>
        </p:nvSpPr>
        <p:spPr>
          <a:xfrm>
            <a:off x="5643570" y="4286256"/>
            <a:ext cx="715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ολ</a:t>
            </a:r>
            <a:r>
              <a:rPr lang="el-GR" sz="2000" b="1" baseline="30000" dirty="0" smtClean="0"/>
              <a:t>2 </a:t>
            </a:r>
            <a:r>
              <a:rPr lang="el-GR" b="1" dirty="0" smtClean="0">
                <a:solidFill>
                  <a:prstClr val="black"/>
                </a:solidFill>
              </a:rPr>
              <a:t>=</a:t>
            </a:r>
            <a:endParaRPr lang="en-US" dirty="0"/>
          </a:p>
        </p:txBody>
      </p:sp>
      <p:sp>
        <p:nvSpPr>
          <p:cNvPr id="64" name="63 - Ορθογώνιο"/>
          <p:cNvSpPr/>
          <p:nvPr/>
        </p:nvSpPr>
        <p:spPr>
          <a:xfrm>
            <a:off x="6631997" y="4287854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4</a:t>
            </a:r>
            <a:r>
              <a:rPr lang="el-GR" b="1" dirty="0" smtClean="0"/>
              <a:t> +    </a:t>
            </a:r>
            <a:r>
              <a:rPr lang="el-GR" b="1" dirty="0" smtClean="0">
                <a:solidFill>
                  <a:srgbClr val="0000CC"/>
                </a:solidFill>
              </a:rPr>
              <a:t> 9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786050" y="635795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συνολική δύναμη έχει  μέτρο    13  Ν</a:t>
            </a:r>
            <a:endParaRPr lang="en-US" dirty="0"/>
          </a:p>
        </p:txBody>
      </p:sp>
      <p:sp>
        <p:nvSpPr>
          <p:cNvPr id="42" name="41 - Ελεύθερη σχεδίαση"/>
          <p:cNvSpPr/>
          <p:nvPr/>
        </p:nvSpPr>
        <p:spPr>
          <a:xfrm>
            <a:off x="-2286048" y="5500702"/>
            <a:ext cx="393895" cy="323557"/>
          </a:xfrm>
          <a:custGeom>
            <a:avLst/>
            <a:gdLst>
              <a:gd name="connsiteX0" fmla="*/ 0 w 393895"/>
              <a:gd name="connsiteY0" fmla="*/ 126609 h 323557"/>
              <a:gd name="connsiteX1" fmla="*/ 42203 w 393895"/>
              <a:gd name="connsiteY1" fmla="*/ 323557 h 323557"/>
              <a:gd name="connsiteX2" fmla="*/ 112542 w 393895"/>
              <a:gd name="connsiteY2" fmla="*/ 0 h 323557"/>
              <a:gd name="connsiteX3" fmla="*/ 393895 w 393895"/>
              <a:gd name="connsiteY3" fmla="*/ 0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895" h="323557">
                <a:moveTo>
                  <a:pt x="0" y="126609"/>
                </a:moveTo>
                <a:lnTo>
                  <a:pt x="42203" y="323557"/>
                </a:lnTo>
                <a:lnTo>
                  <a:pt x="112542" y="0"/>
                </a:lnTo>
                <a:lnTo>
                  <a:pt x="393895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TextBox"/>
          <p:cNvSpPr txBox="1"/>
          <p:nvPr/>
        </p:nvSpPr>
        <p:spPr>
          <a:xfrm>
            <a:off x="6643702" y="5643578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13    Ν</a:t>
            </a:r>
            <a:endParaRPr lang="en-US" sz="2000" b="1" dirty="0"/>
          </a:p>
        </p:txBody>
      </p:sp>
      <p:sp>
        <p:nvSpPr>
          <p:cNvPr id="44" name="43 - Ελεύθερη σχεδίαση"/>
          <p:cNvSpPr/>
          <p:nvPr/>
        </p:nvSpPr>
        <p:spPr>
          <a:xfrm>
            <a:off x="6500826" y="5572140"/>
            <a:ext cx="428628" cy="422031"/>
          </a:xfrm>
          <a:custGeom>
            <a:avLst/>
            <a:gdLst>
              <a:gd name="connsiteX0" fmla="*/ 0 w 309489"/>
              <a:gd name="connsiteY0" fmla="*/ 126609 h 422031"/>
              <a:gd name="connsiteX1" fmla="*/ 70338 w 309489"/>
              <a:gd name="connsiteY1" fmla="*/ 422031 h 422031"/>
              <a:gd name="connsiteX2" fmla="*/ 42203 w 309489"/>
              <a:gd name="connsiteY2" fmla="*/ 0 h 422031"/>
              <a:gd name="connsiteX3" fmla="*/ 309489 w 309489"/>
              <a:gd name="connsiteY3" fmla="*/ 0 h 422031"/>
              <a:gd name="connsiteX4" fmla="*/ 309489 w 309489"/>
              <a:gd name="connsiteY4" fmla="*/ 0 h 4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89" h="422031">
                <a:moveTo>
                  <a:pt x="0" y="126609"/>
                </a:moveTo>
                <a:lnTo>
                  <a:pt x="70338" y="422031"/>
                </a:lnTo>
                <a:lnTo>
                  <a:pt x="42203" y="0"/>
                </a:lnTo>
                <a:lnTo>
                  <a:pt x="309489" y="0"/>
                </a:lnTo>
                <a:lnTo>
                  <a:pt x="30948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Ορθογώνιο"/>
          <p:cNvSpPr/>
          <p:nvPr/>
        </p:nvSpPr>
        <p:spPr>
          <a:xfrm>
            <a:off x="5786446" y="5643578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</a:t>
            </a:r>
            <a:r>
              <a:rPr lang="el-GR" b="1" baseline="-25000" dirty="0" err="1" smtClean="0"/>
              <a:t>ολ</a:t>
            </a:r>
            <a:r>
              <a:rPr lang="el-GR" b="1" baseline="-25000" dirty="0" smtClean="0"/>
              <a:t>  </a:t>
            </a:r>
            <a:r>
              <a:rPr lang="el-GR" b="1" dirty="0" smtClean="0"/>
              <a:t>= </a:t>
            </a:r>
            <a:endParaRPr lang="en-US" dirty="0"/>
          </a:p>
        </p:txBody>
      </p:sp>
      <p:sp>
        <p:nvSpPr>
          <p:cNvPr id="46" name="45 - Ελεύθερη σχεδίαση"/>
          <p:cNvSpPr/>
          <p:nvPr/>
        </p:nvSpPr>
        <p:spPr>
          <a:xfrm>
            <a:off x="6215074" y="6286520"/>
            <a:ext cx="428628" cy="422031"/>
          </a:xfrm>
          <a:custGeom>
            <a:avLst/>
            <a:gdLst>
              <a:gd name="connsiteX0" fmla="*/ 0 w 309489"/>
              <a:gd name="connsiteY0" fmla="*/ 126609 h 422031"/>
              <a:gd name="connsiteX1" fmla="*/ 70338 w 309489"/>
              <a:gd name="connsiteY1" fmla="*/ 422031 h 422031"/>
              <a:gd name="connsiteX2" fmla="*/ 42203 w 309489"/>
              <a:gd name="connsiteY2" fmla="*/ 0 h 422031"/>
              <a:gd name="connsiteX3" fmla="*/ 309489 w 309489"/>
              <a:gd name="connsiteY3" fmla="*/ 0 h 422031"/>
              <a:gd name="connsiteX4" fmla="*/ 309489 w 309489"/>
              <a:gd name="connsiteY4" fmla="*/ 0 h 42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489" h="422031">
                <a:moveTo>
                  <a:pt x="0" y="126609"/>
                </a:moveTo>
                <a:lnTo>
                  <a:pt x="70338" y="422031"/>
                </a:lnTo>
                <a:lnTo>
                  <a:pt x="42203" y="0"/>
                </a:lnTo>
                <a:lnTo>
                  <a:pt x="309489" y="0"/>
                </a:lnTo>
                <a:lnTo>
                  <a:pt x="30948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- Ορθογώνιο"/>
          <p:cNvSpPr/>
          <p:nvPr/>
        </p:nvSpPr>
        <p:spPr>
          <a:xfrm>
            <a:off x="5500694" y="4814840"/>
            <a:ext cx="715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F</a:t>
            </a:r>
            <a:r>
              <a:rPr lang="el-GR" sz="2000" b="1" baseline="-25000" dirty="0" smtClean="0"/>
              <a:t>ολ</a:t>
            </a:r>
            <a:r>
              <a:rPr lang="el-GR" sz="2000" b="1" baseline="30000" dirty="0" smtClean="0"/>
              <a:t>2 </a:t>
            </a:r>
            <a:r>
              <a:rPr lang="el-GR" b="1" dirty="0" smtClean="0">
                <a:solidFill>
                  <a:prstClr val="black"/>
                </a:solidFill>
              </a:rPr>
              <a:t>=</a:t>
            </a:r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6489121" y="481643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13</a:t>
            </a:r>
            <a:endParaRPr lang="en-US" dirty="0"/>
          </a:p>
        </p:txBody>
      </p:sp>
      <p:sp>
        <p:nvSpPr>
          <p:cNvPr id="52" name="51 - TextBox"/>
          <p:cNvSpPr txBox="1"/>
          <p:nvPr/>
        </p:nvSpPr>
        <p:spPr>
          <a:xfrm>
            <a:off x="2428860" y="4572008"/>
            <a:ext cx="101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baseline="-25000" dirty="0" smtClean="0">
                <a:solidFill>
                  <a:srgbClr val="FF0000"/>
                </a:solidFill>
              </a:rPr>
              <a:t>1 </a:t>
            </a:r>
            <a:r>
              <a:rPr lang="el-GR" dirty="0" smtClean="0">
                <a:solidFill>
                  <a:srgbClr val="FF0000"/>
                </a:solidFill>
              </a:rPr>
              <a:t> = 2Ν</a:t>
            </a: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8" grpId="0" animBg="1"/>
      <p:bldP spid="54" grpId="0"/>
      <p:bldP spid="58" grpId="0"/>
      <p:bldP spid="59" grpId="0"/>
      <p:bldP spid="63" grpId="0"/>
      <p:bldP spid="64" grpId="0"/>
      <p:bldP spid="37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571480"/>
            <a:ext cx="8286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3</a:t>
            </a:r>
            <a:endParaRPr lang="el-GR" dirty="0" smtClean="0"/>
          </a:p>
          <a:p>
            <a:r>
              <a:rPr lang="el-GR" dirty="0" smtClean="0"/>
              <a:t>Στο σώμα   Ο  ασκούνται οι δυνάμεις   :      </a:t>
            </a:r>
            <a:r>
              <a:rPr lang="en-US" dirty="0" smtClean="0"/>
              <a:t>F</a:t>
            </a:r>
            <a:r>
              <a:rPr lang="el-GR" baseline="-25000" dirty="0" smtClean="0"/>
              <a:t>1 </a:t>
            </a:r>
            <a:r>
              <a:rPr lang="el-GR" dirty="0" smtClean="0"/>
              <a:t> =2Ν</a:t>
            </a:r>
            <a:r>
              <a:rPr lang="el-GR" baseline="-25000" dirty="0" smtClean="0"/>
              <a:t> ,   </a:t>
            </a:r>
            <a:r>
              <a:rPr lang="en-US" dirty="0" smtClean="0"/>
              <a:t>F</a:t>
            </a:r>
            <a:r>
              <a:rPr lang="el-GR" baseline="-25000" dirty="0" smtClean="0"/>
              <a:t>2 </a:t>
            </a:r>
            <a:r>
              <a:rPr lang="el-GR" dirty="0" smtClean="0"/>
              <a:t> = 3Ν</a:t>
            </a:r>
            <a:endParaRPr lang="el-GR" baseline="-25000" dirty="0" smtClean="0"/>
          </a:p>
          <a:p>
            <a:r>
              <a:rPr lang="el-GR" dirty="0" smtClean="0"/>
              <a:t>και </a:t>
            </a:r>
            <a:r>
              <a:rPr lang="en-US" dirty="0" smtClean="0"/>
              <a:t>F</a:t>
            </a:r>
            <a:r>
              <a:rPr lang="el-GR" baseline="-25000" dirty="0" smtClean="0"/>
              <a:t>3 </a:t>
            </a:r>
            <a:r>
              <a:rPr lang="el-GR" dirty="0" smtClean="0"/>
              <a:t> = 5Ν . Ποια η συνολική δύναμη  (συνισταμένη)</a:t>
            </a:r>
            <a:r>
              <a:rPr lang="en-US" dirty="0" smtClean="0"/>
              <a:t> F</a:t>
            </a:r>
            <a:r>
              <a:rPr lang="el-GR" baseline="-25000" dirty="0" err="1" smtClean="0"/>
              <a:t>ολ</a:t>
            </a:r>
            <a:r>
              <a:rPr lang="el-GR" dirty="0" smtClean="0"/>
              <a:t> που ασκείται σώμα 0  ;</a:t>
            </a:r>
          </a:p>
          <a:p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928926" y="3500438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5" name="34 - Ευθύγραμμο βέλος σύνδεσης"/>
          <p:cNvCxnSpPr/>
          <p:nvPr/>
        </p:nvCxnSpPr>
        <p:spPr>
          <a:xfrm rot="5400000" flipH="1" flipV="1">
            <a:off x="3141652" y="2743990"/>
            <a:ext cx="100251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TextBox"/>
          <p:cNvSpPr txBox="1"/>
          <p:nvPr/>
        </p:nvSpPr>
        <p:spPr>
          <a:xfrm>
            <a:off x="3214679" y="19288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l-GR" baseline="-25000" dirty="0" smtClean="0">
                <a:solidFill>
                  <a:srgbClr val="FF0000"/>
                </a:solidFill>
              </a:rPr>
              <a:t>1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4357686" y="2857496"/>
            <a:ext cx="50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</a:t>
            </a:r>
            <a:r>
              <a:rPr lang="en-US" b="1" baseline="-25000" dirty="0" smtClean="0">
                <a:solidFill>
                  <a:srgbClr val="0070C0"/>
                </a:solidFill>
              </a:rPr>
              <a:t>2</a:t>
            </a:r>
            <a:endParaRPr lang="en-US" b="1" baseline="-25000" dirty="0">
              <a:solidFill>
                <a:srgbClr val="0070C0"/>
              </a:solidFill>
            </a:endParaRPr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>
            <a:off x="3643307" y="3243261"/>
            <a:ext cx="1285884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Ελεύθερη σχεδίαση"/>
          <p:cNvSpPr/>
          <p:nvPr/>
        </p:nvSpPr>
        <p:spPr>
          <a:xfrm>
            <a:off x="3643307" y="2959918"/>
            <a:ext cx="300110" cy="283343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56 - TextBox"/>
          <p:cNvSpPr txBox="1"/>
          <p:nvPr/>
        </p:nvSpPr>
        <p:spPr>
          <a:xfrm>
            <a:off x="3500430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 rot="10800000">
            <a:off x="1714480" y="3214686"/>
            <a:ext cx="1928794" cy="2384"/>
          </a:xfrm>
          <a:prstGeom prst="straightConnector1">
            <a:avLst/>
          </a:prstGeom>
          <a:ln w="38100">
            <a:solidFill>
              <a:srgbClr val="66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1357291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</a:t>
            </a:r>
            <a:r>
              <a:rPr lang="el-GR" baseline="-25000" dirty="0" smtClean="0">
                <a:solidFill>
                  <a:srgbClr val="00B050"/>
                </a:solidFill>
              </a:rPr>
              <a:t>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72" name="71 - TextBox"/>
          <p:cNvSpPr txBox="1"/>
          <p:nvPr/>
        </p:nvSpPr>
        <p:spPr>
          <a:xfrm>
            <a:off x="214282" y="3929066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Αρχικά</a:t>
            </a:r>
            <a:r>
              <a:rPr lang="el-GR" dirty="0" smtClean="0"/>
              <a:t> θα </a:t>
            </a:r>
            <a:r>
              <a:rPr lang="el-GR" b="1" dirty="0" smtClean="0"/>
              <a:t>συνθέσω</a:t>
            </a:r>
            <a:r>
              <a:rPr lang="el-GR" dirty="0" smtClean="0"/>
              <a:t> («προσθέσω») τις δυνάμεις </a:t>
            </a:r>
            <a:r>
              <a:rPr lang="en-US" b="1" dirty="0" smtClean="0"/>
              <a:t>F</a:t>
            </a:r>
            <a:r>
              <a:rPr lang="el-GR" b="1" baseline="-25000" dirty="0" smtClean="0"/>
              <a:t>2</a:t>
            </a:r>
            <a:r>
              <a:rPr lang="el-GR" b="1" dirty="0" smtClean="0"/>
              <a:t> και </a:t>
            </a:r>
            <a:r>
              <a:rPr lang="el-GR" b="1" baseline="-25000" dirty="0" smtClean="0"/>
              <a:t>,   </a:t>
            </a:r>
            <a:r>
              <a:rPr lang="en-US" b="1" dirty="0" smtClean="0"/>
              <a:t>F</a:t>
            </a:r>
            <a:r>
              <a:rPr lang="el-GR" b="1" baseline="-25000" dirty="0" smtClean="0"/>
              <a:t>3 </a:t>
            </a:r>
            <a:r>
              <a:rPr lang="el-GR" b="1" dirty="0" smtClean="0"/>
              <a:t> </a:t>
            </a:r>
            <a:r>
              <a:rPr lang="el-GR" dirty="0" smtClean="0"/>
              <a:t>που βρίσκονται στην ίδια ευθεία (είναι συγγραμμικές)</a:t>
            </a:r>
            <a:r>
              <a:rPr lang="el-GR" baseline="-25000" dirty="0" smtClean="0"/>
              <a:t> </a:t>
            </a:r>
            <a:r>
              <a:rPr lang="el-GR" dirty="0" smtClean="0"/>
              <a:t> . </a:t>
            </a:r>
          </a:p>
          <a:p>
            <a:r>
              <a:rPr lang="el-GR" dirty="0" smtClean="0"/>
              <a:t>Την  συνισταμένη (=συνολική) δύναμη των δυνάμεων </a:t>
            </a:r>
            <a:r>
              <a:rPr lang="en-US" dirty="0" smtClean="0"/>
              <a:t>F</a:t>
            </a:r>
            <a:r>
              <a:rPr lang="el-GR" baseline="-25000" dirty="0" smtClean="0"/>
              <a:t>2</a:t>
            </a:r>
            <a:r>
              <a:rPr lang="el-GR" dirty="0" smtClean="0"/>
              <a:t> και </a:t>
            </a:r>
            <a:r>
              <a:rPr lang="el-GR" baseline="-25000" dirty="0" smtClean="0"/>
              <a:t>,   </a:t>
            </a:r>
            <a:r>
              <a:rPr lang="en-US" dirty="0" smtClean="0"/>
              <a:t>F</a:t>
            </a:r>
            <a:r>
              <a:rPr lang="el-GR" baseline="-25000" dirty="0" smtClean="0"/>
              <a:t>3 </a:t>
            </a:r>
            <a:r>
              <a:rPr lang="el-GR" dirty="0" smtClean="0"/>
              <a:t>  την συμβολίζω με </a:t>
            </a:r>
            <a:r>
              <a:rPr lang="en-US" dirty="0" smtClean="0"/>
              <a:t>F</a:t>
            </a:r>
            <a:r>
              <a:rPr lang="el-GR" baseline="-25000" dirty="0" smtClean="0"/>
              <a:t>2,3</a:t>
            </a:r>
            <a:endParaRPr lang="en-US" dirty="0"/>
          </a:p>
        </p:txBody>
      </p:sp>
      <p:sp>
        <p:nvSpPr>
          <p:cNvPr id="73" name="72 - Ορθογώνιο"/>
          <p:cNvSpPr/>
          <p:nvPr/>
        </p:nvSpPr>
        <p:spPr>
          <a:xfrm>
            <a:off x="214282" y="5143512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2,3 </a:t>
            </a:r>
            <a:r>
              <a:rPr lang="el-GR" dirty="0" smtClean="0"/>
              <a:t> =</a:t>
            </a:r>
            <a:r>
              <a:rPr lang="el-GR" dirty="0" smtClean="0">
                <a:solidFill>
                  <a:srgbClr val="669900"/>
                </a:solidFill>
              </a:rPr>
              <a:t> </a:t>
            </a:r>
            <a:r>
              <a:rPr lang="en-US" b="1" dirty="0" smtClean="0">
                <a:solidFill>
                  <a:srgbClr val="669900"/>
                </a:solidFill>
              </a:rPr>
              <a:t>F</a:t>
            </a:r>
            <a:r>
              <a:rPr lang="el-GR" b="1" baseline="-25000" dirty="0" smtClean="0">
                <a:solidFill>
                  <a:srgbClr val="669900"/>
                </a:solidFill>
              </a:rPr>
              <a:t>3</a:t>
            </a:r>
            <a:r>
              <a:rPr lang="el-GR" b="1" dirty="0" smtClean="0">
                <a:solidFill>
                  <a:srgbClr val="669900"/>
                </a:solidFill>
              </a:rPr>
              <a:t> </a:t>
            </a:r>
            <a:r>
              <a:rPr lang="el-GR" b="1" dirty="0" smtClean="0"/>
              <a:t>– </a:t>
            </a:r>
            <a:r>
              <a:rPr lang="en-US" b="1" dirty="0" smtClean="0">
                <a:solidFill>
                  <a:srgbClr val="0070C0"/>
                </a:solidFill>
              </a:rPr>
              <a:t>F</a:t>
            </a:r>
            <a:r>
              <a:rPr lang="el-GR" b="1" baseline="-25000" dirty="0" smtClean="0">
                <a:solidFill>
                  <a:srgbClr val="0070C0"/>
                </a:solidFill>
              </a:rPr>
              <a:t>2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75" name="74 - Ευθύγραμμο βέλος σύνδεσης"/>
          <p:cNvCxnSpPr>
            <a:endCxn id="76" idx="1"/>
          </p:cNvCxnSpPr>
          <p:nvPr/>
        </p:nvCxnSpPr>
        <p:spPr>
          <a:xfrm flipV="1">
            <a:off x="2357422" y="5333684"/>
            <a:ext cx="500066" cy="24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2857488" y="5072074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Αφαιρώ τις δυνάμεις γιατί έχουν διαφορετική φορά – είναι αντίρροπες</a:t>
            </a:r>
            <a:endParaRPr lang="en-US" sz="1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85720" y="5643578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2,3 </a:t>
            </a:r>
            <a:r>
              <a:rPr lang="el-GR" dirty="0" smtClean="0"/>
              <a:t> = </a:t>
            </a:r>
            <a:r>
              <a:rPr lang="el-GR" b="1" dirty="0" smtClean="0">
                <a:solidFill>
                  <a:srgbClr val="669900"/>
                </a:solidFill>
              </a:rPr>
              <a:t>5</a:t>
            </a:r>
            <a:r>
              <a:rPr lang="el-GR" b="1" dirty="0" smtClean="0"/>
              <a:t>   – </a:t>
            </a:r>
            <a:r>
              <a:rPr lang="el-GR" b="1" dirty="0" smtClean="0">
                <a:solidFill>
                  <a:srgbClr val="0070C0"/>
                </a:solidFill>
              </a:rPr>
              <a:t>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357158" y="6143644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2,3 </a:t>
            </a:r>
            <a:r>
              <a:rPr lang="el-GR" dirty="0" smtClean="0"/>
              <a:t> = </a:t>
            </a:r>
            <a:r>
              <a:rPr lang="el-GR" b="1" dirty="0" smtClean="0"/>
              <a:t>2Ν</a:t>
            </a:r>
            <a:endParaRPr lang="en-US" dirty="0"/>
          </a:p>
        </p:txBody>
      </p:sp>
      <p:sp>
        <p:nvSpPr>
          <p:cNvPr id="80" name="79 - Ορθογώνιο"/>
          <p:cNvSpPr/>
          <p:nvPr/>
        </p:nvSpPr>
        <p:spPr>
          <a:xfrm>
            <a:off x="3718669" y="5572140"/>
            <a:ext cx="54253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 δύναμη </a:t>
            </a:r>
            <a:r>
              <a:rPr lang="en-US" dirty="0" smtClean="0"/>
              <a:t>F</a:t>
            </a:r>
            <a:r>
              <a:rPr lang="el-GR" baseline="-25000" dirty="0" smtClean="0"/>
              <a:t>2,3 </a:t>
            </a:r>
            <a:r>
              <a:rPr lang="el-GR" dirty="0" smtClean="0"/>
              <a:t> = </a:t>
            </a:r>
            <a:r>
              <a:rPr lang="el-GR" b="1" dirty="0" smtClean="0"/>
              <a:t>2Ν,  </a:t>
            </a:r>
            <a:r>
              <a:rPr lang="el-GR" dirty="0" smtClean="0"/>
              <a:t>θα έχει την ίδια κατεύθυνση με την μεγαλύτερη δύναμη </a:t>
            </a:r>
            <a:r>
              <a:rPr lang="en-US" dirty="0" smtClean="0"/>
              <a:t>F</a:t>
            </a:r>
            <a:r>
              <a:rPr lang="el-GR" baseline="-25000" dirty="0" smtClean="0"/>
              <a:t>3 </a:t>
            </a:r>
            <a:endParaRPr lang="en-US" dirty="0"/>
          </a:p>
        </p:txBody>
      </p:sp>
      <p:sp>
        <p:nvSpPr>
          <p:cNvPr id="21" name="20 - TextBox"/>
          <p:cNvSpPr txBox="1"/>
          <p:nvPr/>
        </p:nvSpPr>
        <p:spPr>
          <a:xfrm>
            <a:off x="7072330" y="6357958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 …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2" grpId="0"/>
      <p:bldP spid="73" grpId="0"/>
      <p:bldP spid="76" grpId="0"/>
      <p:bldP spid="78" grpId="0"/>
      <p:bldP spid="79" grpId="0"/>
      <p:bldP spid="8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571480"/>
            <a:ext cx="8286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3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214546" y="128586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214282" y="192880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 δύναμη </a:t>
            </a:r>
            <a:r>
              <a:rPr lang="en-US" dirty="0" smtClean="0"/>
              <a:t>F</a:t>
            </a:r>
            <a:r>
              <a:rPr lang="el-GR" baseline="-25000" dirty="0" smtClean="0"/>
              <a:t>2,3 </a:t>
            </a:r>
            <a:r>
              <a:rPr lang="el-GR" dirty="0" smtClean="0"/>
              <a:t> = </a:t>
            </a:r>
            <a:r>
              <a:rPr lang="el-GR" b="1" dirty="0" smtClean="0"/>
              <a:t>2Ν </a:t>
            </a:r>
            <a:r>
              <a:rPr lang="el-GR" dirty="0" smtClean="0"/>
              <a:t>θα έχει την ίδια κατεύθυνση με την μεγαλύτερη δύναμη </a:t>
            </a:r>
            <a:r>
              <a:rPr lang="en-US" dirty="0" smtClean="0"/>
              <a:t>F</a:t>
            </a:r>
            <a:r>
              <a:rPr lang="el-GR" baseline="-25000" dirty="0" smtClean="0"/>
              <a:t>3 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2428860" y="642918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3286116" y="1357298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1411265" y="3446228"/>
            <a:ext cx="100251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627299" y="3559734"/>
            <a:ext cx="500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>
            <a:off x="1912920" y="3945499"/>
            <a:ext cx="1285884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Ελεύθερη σχεδίαση"/>
          <p:cNvSpPr/>
          <p:nvPr/>
        </p:nvSpPr>
        <p:spPr>
          <a:xfrm>
            <a:off x="1912920" y="3662156"/>
            <a:ext cx="300110" cy="283343"/>
          </a:xfrm>
          <a:custGeom>
            <a:avLst/>
            <a:gdLst>
              <a:gd name="connsiteX0" fmla="*/ 0 w 168812"/>
              <a:gd name="connsiteY0" fmla="*/ 0 h 126610"/>
              <a:gd name="connsiteX1" fmla="*/ 168812 w 168812"/>
              <a:gd name="connsiteY1" fmla="*/ 0 h 126610"/>
              <a:gd name="connsiteX2" fmla="*/ 168812 w 168812"/>
              <a:gd name="connsiteY2" fmla="*/ 126610 h 126610"/>
              <a:gd name="connsiteX3" fmla="*/ 168812 w 168812"/>
              <a:gd name="connsiteY3" fmla="*/ 126610 h 12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26610">
                <a:moveTo>
                  <a:pt x="0" y="0"/>
                </a:moveTo>
                <a:lnTo>
                  <a:pt x="168812" y="0"/>
                </a:lnTo>
                <a:lnTo>
                  <a:pt x="168812" y="126610"/>
                </a:lnTo>
                <a:lnTo>
                  <a:pt x="168812" y="12661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>
            <a:off x="1785918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10800000">
            <a:off x="-15907" y="3916924"/>
            <a:ext cx="1928794" cy="2384"/>
          </a:xfrm>
          <a:prstGeom prst="straightConnector1">
            <a:avLst/>
          </a:prstGeom>
          <a:ln w="38100">
            <a:solidFill>
              <a:srgbClr val="66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126969" y="3500438"/>
            <a:ext cx="101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</a:t>
            </a:r>
            <a:r>
              <a:rPr lang="el-GR" baseline="-25000" dirty="0" smtClean="0">
                <a:solidFill>
                  <a:srgbClr val="00B050"/>
                </a:solidFill>
              </a:rPr>
              <a:t>3</a:t>
            </a:r>
            <a:endParaRPr lang="en-US" baseline="-25000" dirty="0">
              <a:solidFill>
                <a:srgbClr val="00B05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1500167" y="27860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endParaRPr lang="en-US" baseline="-25000" dirty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rot="10800000">
            <a:off x="7342208" y="3929066"/>
            <a:ext cx="944569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Ορθογώνιο"/>
          <p:cNvSpPr/>
          <p:nvPr/>
        </p:nvSpPr>
        <p:spPr>
          <a:xfrm>
            <a:off x="769911" y="4643446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2,3 </a:t>
            </a:r>
            <a:r>
              <a:rPr lang="el-GR" dirty="0" smtClean="0"/>
              <a:t> = </a:t>
            </a:r>
            <a:r>
              <a:rPr lang="el-GR" b="1" dirty="0" smtClean="0"/>
              <a:t>2Ν </a:t>
            </a:r>
            <a:endParaRPr lang="en-US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flipV="1">
            <a:off x="3484555" y="3001960"/>
            <a:ext cx="214314" cy="69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3770307" y="2500306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Αντικαθιστώ τις δυνάμεις </a:t>
            </a:r>
            <a:r>
              <a:rPr lang="en-US" sz="1600" dirty="0" smtClean="0"/>
              <a:t>F</a:t>
            </a:r>
            <a:r>
              <a:rPr lang="el-GR" sz="1600" baseline="-25000" dirty="0" smtClean="0"/>
              <a:t>2</a:t>
            </a:r>
            <a:r>
              <a:rPr lang="el-GR" sz="1600" dirty="0" smtClean="0"/>
              <a:t> και </a:t>
            </a:r>
            <a:r>
              <a:rPr lang="el-GR" sz="1600" baseline="-25000" dirty="0" smtClean="0"/>
              <a:t>,   </a:t>
            </a:r>
            <a:r>
              <a:rPr lang="en-US" sz="1600" dirty="0" smtClean="0"/>
              <a:t>F</a:t>
            </a:r>
            <a:r>
              <a:rPr lang="el-GR" sz="1600" baseline="-25000" dirty="0" smtClean="0"/>
              <a:t>3 </a:t>
            </a:r>
            <a:r>
              <a:rPr lang="el-GR" sz="1600" dirty="0" smtClean="0"/>
              <a:t>με την</a:t>
            </a:r>
            <a:r>
              <a:rPr lang="en-US" sz="1600" dirty="0" smtClean="0"/>
              <a:t> F</a:t>
            </a:r>
            <a:r>
              <a:rPr lang="el-GR" sz="1600" baseline="-25000" dirty="0" smtClean="0"/>
              <a:t>2,3</a:t>
            </a:r>
            <a:r>
              <a:rPr lang="el-GR" sz="1600" dirty="0" smtClean="0"/>
              <a:t>  και το σχήμα γίνεται:</a:t>
            </a:r>
            <a:endParaRPr lang="en-US" sz="1600" dirty="0"/>
          </a:p>
        </p:txBody>
      </p:sp>
      <p:cxnSp>
        <p:nvCxnSpPr>
          <p:cNvPr id="47" name="46 - Ευθύγραμμο βέλος σύνδεσης"/>
          <p:cNvCxnSpPr/>
          <p:nvPr/>
        </p:nvCxnSpPr>
        <p:spPr>
          <a:xfrm rot="5400000" flipH="1" flipV="1">
            <a:off x="7769247" y="3458370"/>
            <a:ext cx="1002516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TextBox"/>
          <p:cNvSpPr txBox="1"/>
          <p:nvPr/>
        </p:nvSpPr>
        <p:spPr>
          <a:xfrm>
            <a:off x="8128025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485083" y="4071942"/>
            <a:ext cx="101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2,3</a:t>
            </a:r>
            <a:endParaRPr lang="en-US" baseline="-25000" dirty="0"/>
          </a:p>
        </p:txBody>
      </p:sp>
      <p:sp>
        <p:nvSpPr>
          <p:cNvPr id="55" name="54 - TextBox"/>
          <p:cNvSpPr txBox="1"/>
          <p:nvPr/>
        </p:nvSpPr>
        <p:spPr>
          <a:xfrm>
            <a:off x="8199463" y="3214686"/>
            <a:ext cx="101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endParaRPr lang="en-US" baseline="-25000" dirty="0"/>
          </a:p>
        </p:txBody>
      </p:sp>
      <p:cxnSp>
        <p:nvCxnSpPr>
          <p:cNvPr id="58" name="57 - Ευθύγραμμο βέλος σύνδεσης"/>
          <p:cNvCxnSpPr/>
          <p:nvPr/>
        </p:nvCxnSpPr>
        <p:spPr>
          <a:xfrm>
            <a:off x="5842009" y="2928934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ύγραμμο βέλος σύνδεσης"/>
          <p:cNvCxnSpPr/>
          <p:nvPr/>
        </p:nvCxnSpPr>
        <p:spPr>
          <a:xfrm rot="10800000">
            <a:off x="928662" y="4572008"/>
            <a:ext cx="642942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6429388" y="5786454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0" grpId="0"/>
      <p:bldP spid="23" grpId="0"/>
      <p:bldP spid="25" grpId="0" animBg="1"/>
      <p:bldP spid="26" grpId="0"/>
      <p:bldP spid="28" grpId="0"/>
      <p:bldP spid="29" grpId="0"/>
      <p:bldP spid="34" grpId="0"/>
      <p:bldP spid="41" grpId="0"/>
      <p:bldP spid="51" grpId="0"/>
      <p:bldP spid="53" grpId="0"/>
      <p:bldP spid="5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0" y="571480"/>
            <a:ext cx="8286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00CC"/>
                </a:solidFill>
              </a:rPr>
              <a:t>            </a:t>
            </a:r>
            <a:r>
              <a:rPr lang="el-GR" sz="2400" b="1" u="sng" dirty="0" smtClean="0">
                <a:solidFill>
                  <a:srgbClr val="0000CC"/>
                </a:solidFill>
              </a:rPr>
              <a:t> Άσκηση 3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500298" y="121442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solidFill>
                  <a:srgbClr val="0000CC"/>
                </a:solidFill>
              </a:rPr>
              <a:t>Λύση</a:t>
            </a:r>
            <a:endParaRPr lang="en-US" sz="2000" b="1" u="sng" dirty="0">
              <a:solidFill>
                <a:srgbClr val="0000CC"/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428596" y="0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Εύρεση συνολικής δύναμης (κάθετες συνιστώσες)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0" y="164305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Στη συνέχεια θα σχεδιάσω  την  συνισταμένη δύναμη Σ</a:t>
            </a:r>
            <a:r>
              <a:rPr lang="en-US" dirty="0" smtClean="0"/>
              <a:t>F </a:t>
            </a:r>
            <a:r>
              <a:rPr lang="el-GR" dirty="0" smtClean="0"/>
              <a:t>(</a:t>
            </a:r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l-GR" dirty="0" smtClean="0"/>
              <a:t> )</a:t>
            </a:r>
            <a:r>
              <a:rPr lang="en-US" dirty="0" smtClean="0"/>
              <a:t> </a:t>
            </a:r>
            <a:r>
              <a:rPr lang="el-GR" dirty="0" smtClean="0"/>
              <a:t>των δύο κάθετων δυνάμεων </a:t>
            </a:r>
            <a:r>
              <a:rPr lang="en-US" dirty="0" smtClean="0"/>
              <a:t>F</a:t>
            </a:r>
            <a:r>
              <a:rPr lang="el-GR" baseline="-25000" dirty="0" smtClean="0"/>
              <a:t>1  </a:t>
            </a:r>
            <a:r>
              <a:rPr lang="el-GR" dirty="0" smtClean="0"/>
              <a:t> = 2Ν και </a:t>
            </a:r>
            <a:r>
              <a:rPr lang="en-US" dirty="0" smtClean="0"/>
              <a:t>F</a:t>
            </a:r>
            <a:r>
              <a:rPr lang="el-GR" baseline="-25000" dirty="0" smtClean="0"/>
              <a:t>2,3 </a:t>
            </a:r>
            <a:r>
              <a:rPr lang="el-GR" dirty="0" smtClean="0"/>
              <a:t> = </a:t>
            </a:r>
            <a:r>
              <a:rPr lang="el-GR" b="1" dirty="0" smtClean="0"/>
              <a:t>2Ν </a:t>
            </a:r>
            <a:r>
              <a:rPr lang="el-GR" dirty="0" smtClean="0"/>
              <a:t>, </a:t>
            </a:r>
            <a:r>
              <a:rPr lang="el-GR" u="sng" dirty="0" smtClean="0"/>
              <a:t>εφαρμόζοντας το κανόνα του παραλληλογράμμου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2428860" y="642918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/>
          </a:p>
        </p:txBody>
      </p:sp>
      <p:sp>
        <p:nvSpPr>
          <p:cNvPr id="21" name="20 - TextBox"/>
          <p:cNvSpPr txBox="1"/>
          <p:nvPr/>
        </p:nvSpPr>
        <p:spPr>
          <a:xfrm>
            <a:off x="3500430" y="1214422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rot="10800000" flipV="1">
            <a:off x="6643702" y="4787910"/>
            <a:ext cx="1643074" cy="1055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ύγραμμο βέλος σύνδεσης"/>
          <p:cNvCxnSpPr/>
          <p:nvPr/>
        </p:nvCxnSpPr>
        <p:spPr>
          <a:xfrm rot="5400000" flipH="1" flipV="1">
            <a:off x="7323157" y="3821115"/>
            <a:ext cx="1928032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8286776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52" name="51 - TextBox"/>
          <p:cNvSpPr txBox="1"/>
          <p:nvPr/>
        </p:nvSpPr>
        <p:spPr>
          <a:xfrm>
            <a:off x="7358082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2,3</a:t>
            </a:r>
            <a:endParaRPr lang="en-US" baseline="-25000" dirty="0"/>
          </a:p>
        </p:txBody>
      </p:sp>
      <p:sp>
        <p:nvSpPr>
          <p:cNvPr id="56" name="55 - TextBox"/>
          <p:cNvSpPr txBox="1"/>
          <p:nvPr/>
        </p:nvSpPr>
        <p:spPr>
          <a:xfrm>
            <a:off x="8286776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endParaRPr lang="en-US" baseline="-250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6643702" y="2930522"/>
            <a:ext cx="1643074" cy="10554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- Ευθεία γραμμή σύνδεσης"/>
          <p:cNvCxnSpPr/>
          <p:nvPr/>
        </p:nvCxnSpPr>
        <p:spPr>
          <a:xfrm rot="5400000" flipH="1" flipV="1">
            <a:off x="5715802" y="3868976"/>
            <a:ext cx="1857388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ύγραμμο βέλος σύνδεσης"/>
          <p:cNvCxnSpPr/>
          <p:nvPr/>
        </p:nvCxnSpPr>
        <p:spPr>
          <a:xfrm rot="16200000" flipV="1">
            <a:off x="6541424" y="3043354"/>
            <a:ext cx="1847630" cy="1643074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Ορθογώνιο"/>
          <p:cNvSpPr/>
          <p:nvPr/>
        </p:nvSpPr>
        <p:spPr>
          <a:xfrm>
            <a:off x="7429520" y="3441142"/>
            <a:ext cx="4944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err="1" smtClean="0"/>
              <a:t>ολ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71" name="70 - Ελεύθερη σχεδίαση"/>
          <p:cNvSpPr/>
          <p:nvPr/>
        </p:nvSpPr>
        <p:spPr>
          <a:xfrm>
            <a:off x="6643702" y="4584150"/>
            <a:ext cx="218613" cy="195713"/>
          </a:xfrm>
          <a:custGeom>
            <a:avLst/>
            <a:gdLst>
              <a:gd name="connsiteX0" fmla="*/ 0 w 180110"/>
              <a:gd name="connsiteY0" fmla="*/ 0 h 180109"/>
              <a:gd name="connsiteX1" fmla="*/ 180110 w 180110"/>
              <a:gd name="connsiteY1" fmla="*/ 0 h 180109"/>
              <a:gd name="connsiteX2" fmla="*/ 166255 w 180110"/>
              <a:gd name="connsiteY2" fmla="*/ 180109 h 18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10" h="180109">
                <a:moveTo>
                  <a:pt x="0" y="0"/>
                </a:moveTo>
                <a:lnTo>
                  <a:pt x="180110" y="0"/>
                </a:lnTo>
                <a:lnTo>
                  <a:pt x="166255" y="180109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71 - TextBox"/>
          <p:cNvSpPr txBox="1"/>
          <p:nvPr/>
        </p:nvSpPr>
        <p:spPr>
          <a:xfrm>
            <a:off x="6572264" y="37983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endParaRPr lang="en-US" baseline="-25000" dirty="0"/>
          </a:p>
        </p:txBody>
      </p:sp>
      <p:cxnSp>
        <p:nvCxnSpPr>
          <p:cNvPr id="76" name="75 - Ευθύγραμμο βέλος σύνδεσης"/>
          <p:cNvCxnSpPr/>
          <p:nvPr/>
        </p:nvCxnSpPr>
        <p:spPr>
          <a:xfrm rot="10800000" flipV="1">
            <a:off x="285720" y="4787910"/>
            <a:ext cx="1643074" cy="1055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- Ευθύγραμμο βέλος σύνδεσης"/>
          <p:cNvCxnSpPr/>
          <p:nvPr/>
        </p:nvCxnSpPr>
        <p:spPr>
          <a:xfrm rot="5400000" flipH="1" flipV="1">
            <a:off x="965175" y="3821115"/>
            <a:ext cx="1928032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1928794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sp>
        <p:nvSpPr>
          <p:cNvPr id="79" name="78 - TextBox"/>
          <p:cNvSpPr txBox="1"/>
          <p:nvPr/>
        </p:nvSpPr>
        <p:spPr>
          <a:xfrm>
            <a:off x="1000100" y="478632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2,3</a:t>
            </a:r>
            <a:endParaRPr lang="en-US" baseline="-25000" dirty="0"/>
          </a:p>
        </p:txBody>
      </p:sp>
      <p:sp>
        <p:nvSpPr>
          <p:cNvPr id="81" name="80 - TextBox"/>
          <p:cNvSpPr txBox="1"/>
          <p:nvPr/>
        </p:nvSpPr>
        <p:spPr>
          <a:xfrm>
            <a:off x="1928794" y="35004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l-GR" baseline="-25000" dirty="0" smtClean="0"/>
              <a:t>1</a:t>
            </a:r>
            <a:endParaRPr lang="en-US" baseline="-25000" dirty="0"/>
          </a:p>
        </p:txBody>
      </p:sp>
      <p:cxnSp>
        <p:nvCxnSpPr>
          <p:cNvPr id="89" name="88 - Ευθύγραμμο βέλος σύνδεσης"/>
          <p:cNvCxnSpPr/>
          <p:nvPr/>
        </p:nvCxnSpPr>
        <p:spPr>
          <a:xfrm>
            <a:off x="3357554" y="3441142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6429388" y="5786454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0" grpId="0"/>
      <p:bldP spid="21" grpId="0"/>
      <p:bldP spid="41" grpId="0"/>
      <p:bldP spid="52" grpId="0"/>
      <p:bldP spid="56" grpId="0"/>
      <p:bldP spid="63" grpId="0"/>
      <p:bldP spid="71" grpId="0" animBg="1"/>
      <p:bldP spid="72" grpId="0"/>
      <p:bldP spid="78" grpId="0"/>
      <p:bldP spid="79" grpId="0"/>
      <p:bldP spid="81" grpId="0"/>
      <p:bldP spid="2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3488</TotalTime>
  <Words>705</Words>
  <PresentationFormat>Προβολή στην οθόνη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587</cp:revision>
  <dcterms:created xsi:type="dcterms:W3CDTF">2020-04-07T16:42:53Z</dcterms:created>
  <dcterms:modified xsi:type="dcterms:W3CDTF">2024-02-10T19:20:05Z</dcterms:modified>
</cp:coreProperties>
</file>