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92" r:id="rId2"/>
    <p:sldId id="401" r:id="rId3"/>
    <p:sldId id="394" r:id="rId4"/>
    <p:sldId id="402" r:id="rId5"/>
    <p:sldId id="403" r:id="rId6"/>
    <p:sldId id="395" r:id="rId7"/>
    <p:sldId id="396" r:id="rId8"/>
    <p:sldId id="398" r:id="rId9"/>
    <p:sldId id="404" r:id="rId10"/>
    <p:sldId id="40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26" autoAdjust="0"/>
    <p:restoredTop sz="94613" autoAdjust="0"/>
  </p:normalViewPr>
  <p:slideViewPr>
    <p:cSldViewPr>
      <p:cViewPr>
        <p:scale>
          <a:sx n="71" d="100"/>
          <a:sy n="71" d="100"/>
        </p:scale>
        <p:origin x="-1781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2A417-EA1B-468C-BCED-2ACB84B82722}" type="datetimeFigureOut">
              <a:rPr lang="en-US" smtClean="0"/>
              <a:pPr/>
              <a:t>4/22/2023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6DAA6-A5CD-4146-8296-A2CD2976A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0" y="428604"/>
            <a:ext cx="885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ένα σώμα ασκείται δύναμη 5Ν,  και αυτό μετατοπίζετε κατά 2</a:t>
            </a:r>
            <a:r>
              <a:rPr lang="en-US" sz="2000" dirty="0" smtClean="0"/>
              <a:t>m. H </a:t>
            </a:r>
            <a:r>
              <a:rPr lang="el-GR" sz="2000" dirty="0" smtClean="0"/>
              <a:t>  δύναμη και η μετατόπιση έχουν ίδια διεύθυνση και φορά</a:t>
            </a:r>
            <a:r>
              <a:rPr lang="el-GR" sz="2000" dirty="0" smtClean="0"/>
              <a:t>. Πόσο είναι το έργο της δύναμης;</a:t>
            </a:r>
            <a:endParaRPr lang="en-US" sz="20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2357422" y="0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1</a:t>
            </a:r>
            <a:endParaRPr lang="en-US" sz="2000" b="1" dirty="0"/>
          </a:p>
        </p:txBody>
      </p:sp>
      <p:sp>
        <p:nvSpPr>
          <p:cNvPr id="22" name="21 - Έλλειψη"/>
          <p:cNvSpPr/>
          <p:nvPr/>
        </p:nvSpPr>
        <p:spPr>
          <a:xfrm>
            <a:off x="1071538" y="5929330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flipV="1">
            <a:off x="1500166" y="6286520"/>
            <a:ext cx="114300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857356" y="6000768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 =5N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1428728" y="5786454"/>
            <a:ext cx="5643602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857488" y="535782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 =2m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285752" y="6643710"/>
            <a:ext cx="800102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85720" y="3181649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W=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2928926" y="107154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Λύση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3643306" y="2005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3643306" y="2005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285720" y="2077042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285720" y="2362794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>
            <a:off x="285720" y="2362794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1500166" y="2077042"/>
            <a:ext cx="3214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 = 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5N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 </a:t>
            </a:r>
            <a:r>
              <a:rPr lang="el-GR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n-US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l-GR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2m</a:t>
            </a:r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1285852" y="229135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1785918" y="3110211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2357422" y="3181649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W= </a:t>
            </a:r>
            <a:r>
              <a:rPr lang="en-US" sz="2400" b="1" dirty="0" smtClean="0">
                <a:solidFill>
                  <a:srgbClr val="FF0000"/>
                </a:solidFill>
              </a:rPr>
              <a:t>5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n-US" sz="2400" b="1" dirty="0" smtClean="0">
                <a:solidFill>
                  <a:srgbClr val="00B050"/>
                </a:solidFill>
              </a:rPr>
              <a:t>2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3500430" y="3110211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4071934" y="3110211"/>
            <a:ext cx="10999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W= 10J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9" grpId="0"/>
      <p:bldP spid="35" grpId="0"/>
      <p:bldP spid="36" grpId="0"/>
      <p:bldP spid="38" grpId="0"/>
      <p:bldP spid="39" grpId="0"/>
      <p:bldP spid="42" grpId="0"/>
      <p:bldP spid="43" grpId="0"/>
      <p:bldP spid="44" grpId="0"/>
      <p:bldP spid="4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571736" y="21429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 </a:t>
            </a:r>
            <a:r>
              <a:rPr lang="en-US" sz="2400" dirty="0" smtClean="0"/>
              <a:t>2</a:t>
            </a:r>
            <a:r>
              <a:rPr lang="el-GR" sz="2400" dirty="0" smtClean="0"/>
              <a:t> – </a:t>
            </a:r>
            <a:r>
              <a:rPr lang="el-GR" sz="2400" b="1" dirty="0" smtClean="0"/>
              <a:t>σελ.111 βιβλίου</a:t>
            </a:r>
            <a:endParaRPr lang="en-US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0675" y="2000240"/>
            <a:ext cx="37433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 rot="5400000" flipH="1" flipV="1">
            <a:off x="4607719" y="3964785"/>
            <a:ext cx="250033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5900741" y="3571852"/>
            <a:ext cx="45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6929454" y="342900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</a:t>
            </a:r>
            <a:r>
              <a:rPr lang="el-GR" sz="2400" b="1" dirty="0" smtClean="0"/>
              <a:t> </a:t>
            </a:r>
            <a:r>
              <a:rPr lang="el-GR" sz="1200" b="1" dirty="0" smtClean="0"/>
              <a:t>βάρος</a:t>
            </a:r>
            <a:endParaRPr lang="en-US" sz="1200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6180149" y="3106735"/>
            <a:ext cx="135732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6929454" y="28572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F</a:t>
            </a:r>
            <a:r>
              <a:rPr lang="el-GR" sz="2400" b="1" dirty="0" smtClean="0">
                <a:solidFill>
                  <a:srgbClr val="0000FF"/>
                </a:solidFill>
              </a:rPr>
              <a:t>  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 flipH="1" flipV="1">
            <a:off x="5964644" y="1536290"/>
            <a:ext cx="1786744" cy="1588"/>
          </a:xfrm>
          <a:prstGeom prst="straightConnector1">
            <a:avLst/>
          </a:prstGeom>
          <a:ln w="222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1071538" y="71435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   συνέχεια …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6143636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 π ά ρ α</a:t>
            </a:r>
            <a:endParaRPr lang="en-US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428596" y="200024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 Στην περίπτωση Δ,  το έργο που παράγει η δύναμη F που ασκεί ο αρσιβαρίστας είναι μεγαλύτερο, </a:t>
            </a:r>
            <a:r>
              <a:rPr lang="en-US" dirty="0" smtClean="0"/>
              <a:t>W =4400J</a:t>
            </a:r>
            <a:r>
              <a:rPr lang="el-GR" dirty="0" smtClean="0"/>
              <a:t>.  </a:t>
            </a:r>
          </a:p>
          <a:p>
            <a:r>
              <a:rPr lang="el-GR" dirty="0" smtClean="0"/>
              <a:t>Δηλαδή,  στη μπάρα  μεταφέρετε περισσότερη ενέργεια( έργο)  μέσω της δύναμης F,    όπου η δύναμη  και η μετατόπιση είναι μεγαλύτερη από τις άλλες τρεις περιπτώσεις ( A, Β , και Γ)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0" y="428604"/>
            <a:ext cx="8858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ένα σώμα ασκείται δύναμη 5Ν,  και αυτό μετατοπίζετε κατά 2</a:t>
            </a:r>
            <a:r>
              <a:rPr lang="en-US" sz="2000" dirty="0" smtClean="0"/>
              <a:t>m. H </a:t>
            </a:r>
            <a:r>
              <a:rPr lang="el-GR" sz="2000" dirty="0" smtClean="0"/>
              <a:t>  δύναμη και η μετατόπιση έχουν ίδια διεύθυνση και </a:t>
            </a:r>
            <a:r>
              <a:rPr lang="en-US" sz="2000" dirty="0" smtClean="0"/>
              <a:t> </a:t>
            </a:r>
            <a:r>
              <a:rPr lang="el-GR" sz="2000" dirty="0" smtClean="0"/>
              <a:t>αντίθετη φορά</a:t>
            </a:r>
            <a:r>
              <a:rPr lang="el-GR" sz="2000" dirty="0" smtClean="0"/>
              <a:t>. Πόσο είναι το έργο της δύναμης;</a:t>
            </a:r>
            <a:endParaRPr lang="en-US" sz="20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2357422" y="0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2</a:t>
            </a:r>
            <a:endParaRPr lang="en-US" sz="2000" b="1" dirty="0"/>
          </a:p>
        </p:txBody>
      </p:sp>
      <p:sp>
        <p:nvSpPr>
          <p:cNvPr id="22" name="21 - Έλλειψη"/>
          <p:cNvSpPr/>
          <p:nvPr/>
        </p:nvSpPr>
        <p:spPr>
          <a:xfrm>
            <a:off x="1071538" y="5929330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10800000">
            <a:off x="571472" y="6286520"/>
            <a:ext cx="92869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500034" y="5947966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 =5N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1428728" y="5786454"/>
            <a:ext cx="5643602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857488" y="535782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 =2m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285752" y="6643710"/>
            <a:ext cx="800102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85720" y="3944313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W= </a:t>
            </a:r>
            <a:r>
              <a:rPr lang="el-GR" sz="2400" b="1" dirty="0" smtClean="0"/>
              <a:t>-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2928926" y="183421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Λύση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3643306" y="27682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3643306" y="27682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285720" y="2839706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285720" y="3125458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>
            <a:off x="285720" y="3125458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1500166" y="2839706"/>
            <a:ext cx="2214578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 = 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5N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 </a:t>
            </a:r>
            <a:r>
              <a:rPr lang="el-GR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n-US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l-GR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2m</a:t>
            </a:r>
            <a:r>
              <a:rPr lang="en-US" sz="1600" baseline="300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1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sz="1600" b="1" baseline="30000" dirty="0" smtClean="0">
              <a:solidFill>
                <a:srgbClr val="00B050"/>
              </a:solidFill>
            </a:endParaRPr>
          </a:p>
          <a:p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1285852" y="305402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1785918" y="3872875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2357422" y="3944313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W=</a:t>
            </a:r>
            <a:r>
              <a:rPr lang="el-GR" sz="2400" b="1" dirty="0" smtClean="0"/>
              <a:t> -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5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n-US" sz="2400" b="1" dirty="0" smtClean="0">
                <a:solidFill>
                  <a:srgbClr val="00B050"/>
                </a:solidFill>
              </a:rPr>
              <a:t>2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3643306" y="390591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4308645" y="3905912"/>
            <a:ext cx="1263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W= </a:t>
            </a:r>
            <a:r>
              <a:rPr lang="el-GR" sz="2400" b="1" dirty="0" smtClean="0"/>
              <a:t>- </a:t>
            </a:r>
            <a:r>
              <a:rPr lang="en-US" sz="2400" b="1" dirty="0" smtClean="0"/>
              <a:t>10J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9" grpId="0"/>
      <p:bldP spid="35" grpId="0"/>
      <p:bldP spid="36" grpId="0"/>
      <p:bldP spid="38" grpId="0"/>
      <p:bldP spid="39" grpId="0"/>
      <p:bldP spid="42" grpId="0"/>
      <p:bldP spid="43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0" y="642918"/>
            <a:ext cx="8643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Στην κόκκινη μπάλα ασκείται βαρυτική δύναμη 10Ν, και η μπάλα πέφτει από ύψος 5</a:t>
            </a:r>
            <a:r>
              <a:rPr lang="en-US" sz="2000" dirty="0" smtClean="0"/>
              <a:t>m. </a:t>
            </a:r>
            <a:r>
              <a:rPr lang="el-GR" sz="2000" dirty="0" smtClean="0"/>
              <a:t>Πόσο είναι το έργο του βάρους;</a:t>
            </a:r>
            <a:endParaRPr lang="en-US" sz="2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928662" y="1428736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Λύση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2500298" y="214290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3</a:t>
            </a:r>
            <a:endParaRPr lang="en-US" sz="2000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0" y="2857496"/>
            <a:ext cx="40719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δύναμη του  βάρους </a:t>
            </a:r>
            <a:r>
              <a:rPr lang="en-US" dirty="0" smtClean="0"/>
              <a:t>w </a:t>
            </a:r>
            <a:r>
              <a:rPr lang="el-GR" dirty="0" smtClean="0"/>
              <a:t>και η μετατόπιση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l-GR" dirty="0" smtClean="0"/>
              <a:t> έχουν ίδια διεύθυνση και</a:t>
            </a:r>
            <a:r>
              <a:rPr lang="en-US" dirty="0" smtClean="0"/>
              <a:t> </a:t>
            </a:r>
            <a:r>
              <a:rPr lang="el-GR" b="1" dirty="0" smtClean="0"/>
              <a:t> φορά </a:t>
            </a:r>
            <a:r>
              <a:rPr lang="el-GR" dirty="0" smtClean="0"/>
              <a:t>άρα: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428596" y="4000504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W</a:t>
            </a:r>
            <a:r>
              <a:rPr lang="en-US" sz="2400" b="1" dirty="0" smtClean="0"/>
              <a:t>= w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85720" y="4714884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W</a:t>
            </a:r>
            <a:r>
              <a:rPr lang="en-US" sz="2400" b="1" dirty="0" smtClean="0"/>
              <a:t>= 10</a:t>
            </a:r>
            <a:r>
              <a:rPr lang="el-GR" sz="2400" b="1" dirty="0" smtClean="0"/>
              <a:t> 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n-US" sz="2400" b="1" dirty="0" smtClean="0">
                <a:solidFill>
                  <a:srgbClr val="FF0000"/>
                </a:solidFill>
              </a:rPr>
              <a:t>5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714348" y="5357826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W</a:t>
            </a:r>
            <a:r>
              <a:rPr lang="en-US" sz="2400" b="1" dirty="0" smtClean="0"/>
              <a:t>= </a:t>
            </a:r>
            <a:r>
              <a:rPr lang="en-US" sz="2400" b="1" dirty="0" smtClean="0">
                <a:solidFill>
                  <a:srgbClr val="00B0F0"/>
                </a:solidFill>
              </a:rPr>
              <a:t>50J</a:t>
            </a:r>
            <a:endParaRPr lang="en-US" sz="2400" b="1" dirty="0">
              <a:solidFill>
                <a:srgbClr val="00B0F0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928802"/>
            <a:ext cx="457200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- Έλλειψη"/>
          <p:cNvSpPr/>
          <p:nvPr/>
        </p:nvSpPr>
        <p:spPr>
          <a:xfrm>
            <a:off x="6500826" y="3071810"/>
            <a:ext cx="642942" cy="5714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6282029" y="4004987"/>
            <a:ext cx="1009892" cy="79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6286512" y="385762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</a:t>
            </a:r>
            <a:r>
              <a:rPr lang="el-GR" sz="2400" b="1" dirty="0" smtClean="0"/>
              <a:t> </a:t>
            </a:r>
            <a:r>
              <a:rPr lang="el-GR" sz="1200" b="1" dirty="0" smtClean="0"/>
              <a:t>βάρος</a:t>
            </a:r>
            <a:endParaRPr lang="en-US" sz="1200" b="1" dirty="0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5400000">
            <a:off x="6323025" y="4250537"/>
            <a:ext cx="1928032" cy="794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 rot="5400000">
            <a:off x="7170734" y="3759224"/>
            <a:ext cx="601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0" y="5934670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l-GR" dirty="0" smtClean="0">
                <a:solidFill>
                  <a:srgbClr val="00B0F0"/>
                </a:solidFill>
              </a:rPr>
              <a:t>έργο </a:t>
            </a:r>
            <a:r>
              <a:rPr lang="el-GR" dirty="0" smtClean="0"/>
              <a:t>είναι θετικό ,άρα η μπάλα κερδίζει ενέργεια, μέσω του έργου της βαρυτικής δύναμης.</a:t>
            </a:r>
            <a:endParaRPr lang="en-US" dirty="0"/>
          </a:p>
        </p:txBody>
      </p:sp>
      <p:sp>
        <p:nvSpPr>
          <p:cNvPr id="28" name="27 - TextBox"/>
          <p:cNvSpPr txBox="1"/>
          <p:nvPr/>
        </p:nvSpPr>
        <p:spPr>
          <a:xfrm>
            <a:off x="3286116" y="2005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3286116" y="2005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-71470" y="2077042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-71470" y="2362794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flipV="1">
            <a:off x="-71470" y="2357430"/>
            <a:ext cx="4429156" cy="5364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1142976" y="2077042"/>
            <a:ext cx="2214578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 = </a:t>
            </a:r>
            <a:r>
              <a:rPr lang="el-GR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10N</a:t>
            </a:r>
            <a:r>
              <a:rPr lang="el-GR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5m</a:t>
            </a:r>
            <a:r>
              <a:rPr lang="en-US" sz="1600" baseline="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sz="1600" b="1" baseline="30000" dirty="0" smtClean="0">
              <a:solidFill>
                <a:srgbClr val="FF0000"/>
              </a:solidFill>
            </a:endParaRPr>
          </a:p>
          <a:p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928662" y="229135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W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  <p:bldP spid="33" grpId="0"/>
      <p:bldP spid="21" grpId="0"/>
      <p:bldP spid="36" grpId="0"/>
      <p:bldP spid="22" grpId="0"/>
      <p:bldP spid="30" grpId="0"/>
      <p:bldP spid="32" grpId="0"/>
      <p:bldP spid="38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0" y="428604"/>
            <a:ext cx="8858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ένα σώμα ασκείται δύναμη 5Ν,  και το έργο της δύναμης πάνω στο σώμα  είναι 20</a:t>
            </a:r>
            <a:r>
              <a:rPr lang="en-US" sz="2000" dirty="0" smtClean="0"/>
              <a:t>J. H </a:t>
            </a:r>
            <a:r>
              <a:rPr lang="el-GR" sz="2000" dirty="0" smtClean="0"/>
              <a:t>  δύναμη και η μετατόπιση έχουν ίδια διεύθυνση και φορά. Πόσο μετατοπίστηκε το σώμα ; </a:t>
            </a:r>
            <a:endParaRPr lang="en-US" sz="20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2357422" y="0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</a:t>
            </a:r>
            <a:r>
              <a:rPr lang="en-US" sz="2000" b="1" dirty="0" smtClean="0"/>
              <a:t>   4</a:t>
            </a:r>
            <a:endParaRPr lang="en-US" sz="2000" b="1" dirty="0"/>
          </a:p>
        </p:txBody>
      </p:sp>
      <p:sp>
        <p:nvSpPr>
          <p:cNvPr id="22" name="21 - Έλλειψη"/>
          <p:cNvSpPr/>
          <p:nvPr/>
        </p:nvSpPr>
        <p:spPr>
          <a:xfrm>
            <a:off x="6929454" y="5786454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flipV="1">
            <a:off x="7358082" y="6143644"/>
            <a:ext cx="114300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7715272" y="5857892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 =5N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16200000" flipH="1">
            <a:off x="8232387" y="4804992"/>
            <a:ext cx="1588" cy="182163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8215338" y="535782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6143668" y="6500834"/>
            <a:ext cx="800102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85720" y="3181649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W=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2786050" y="135729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Λύση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3643306" y="2005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3643306" y="2005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285720" y="2000240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285720" y="2437621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>
            <a:off x="285720" y="2362794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1428728" y="1928802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 = 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5N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571736" y="1928802"/>
            <a:ext cx="1500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</a:t>
            </a:r>
            <a:r>
              <a:rPr lang="el-GR" dirty="0" smtClean="0"/>
              <a:t> = 20</a:t>
            </a:r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42" name="41 - TextBox"/>
          <p:cNvSpPr txBox="1"/>
          <p:nvPr/>
        </p:nvSpPr>
        <p:spPr>
          <a:xfrm>
            <a:off x="1714480" y="421481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1357290" y="235743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 </a:t>
            </a:r>
            <a:endParaRPr lang="el-GR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flipV="1">
            <a:off x="2000232" y="3143248"/>
            <a:ext cx="157163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3857620" y="300037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Πρώτα θα λύσω ως προς τον άγνωστο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B050"/>
                </a:solidFill>
              </a:rPr>
              <a:t>Δ</a:t>
            </a:r>
            <a:r>
              <a:rPr lang="en-US" dirty="0" smtClean="0">
                <a:solidFill>
                  <a:srgbClr val="00B050"/>
                </a:solidFill>
              </a:rPr>
              <a:t>x</a:t>
            </a:r>
            <a:endParaRPr lang="el-GR" dirty="0">
              <a:solidFill>
                <a:srgbClr val="00B050"/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3536149" y="4679165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 rot="5400000">
            <a:off x="3464711" y="4179099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2428860" y="407194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3071802" y="421481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3571868" y="4110343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2285984" y="450057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3643306" y="452372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2357422" y="4500570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3714744" y="4475440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14282" y="4214818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W=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4" name="63 - TextBox"/>
          <p:cNvSpPr txBox="1"/>
          <p:nvPr/>
        </p:nvSpPr>
        <p:spPr>
          <a:xfrm>
            <a:off x="4643438" y="419166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  <p:sp>
        <p:nvSpPr>
          <p:cNvPr id="65" name="64 - Ορθογώνιο"/>
          <p:cNvSpPr/>
          <p:nvPr/>
        </p:nvSpPr>
        <p:spPr>
          <a:xfrm>
            <a:off x="5143504" y="407194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5143504" y="452372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Ορθογώνιο"/>
          <p:cNvSpPr/>
          <p:nvPr/>
        </p:nvSpPr>
        <p:spPr>
          <a:xfrm>
            <a:off x="5143504" y="4452286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857884" y="421481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6143636" y="4214818"/>
            <a:ext cx="572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l-GR" sz="24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785786" y="5396227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2" name="71 - Ευθεία γραμμή σύνδεσης"/>
          <p:cNvCxnSpPr/>
          <p:nvPr/>
        </p:nvCxnSpPr>
        <p:spPr>
          <a:xfrm>
            <a:off x="785786" y="5848009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Ορθογώνιο"/>
          <p:cNvSpPr/>
          <p:nvPr/>
        </p:nvSpPr>
        <p:spPr>
          <a:xfrm>
            <a:off x="785786" y="5776571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428596" y="561054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75" name="74 - Ορθογώνιο"/>
          <p:cNvSpPr/>
          <p:nvPr/>
        </p:nvSpPr>
        <p:spPr>
          <a:xfrm>
            <a:off x="0" y="5610541"/>
            <a:ext cx="572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l-GR" sz="2400" dirty="0"/>
          </a:p>
        </p:txBody>
      </p:sp>
      <p:sp>
        <p:nvSpPr>
          <p:cNvPr id="76" name="75 - TextBox"/>
          <p:cNvSpPr txBox="1"/>
          <p:nvPr/>
        </p:nvSpPr>
        <p:spPr>
          <a:xfrm>
            <a:off x="1571604" y="5610541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3214678" y="5396227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8" name="77 - Ευθεία γραμμή σύνδεσης"/>
          <p:cNvCxnSpPr/>
          <p:nvPr/>
        </p:nvCxnSpPr>
        <p:spPr>
          <a:xfrm>
            <a:off x="3214678" y="5848009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Ορθογώνιο"/>
          <p:cNvSpPr/>
          <p:nvPr/>
        </p:nvSpPr>
        <p:spPr>
          <a:xfrm>
            <a:off x="3214678" y="577657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5</a:t>
            </a:r>
            <a:endParaRPr lang="en-US" sz="24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2714612" y="561054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2143108" y="5610541"/>
            <a:ext cx="572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l-GR" sz="2400" dirty="0"/>
          </a:p>
        </p:txBody>
      </p:sp>
      <p:sp>
        <p:nvSpPr>
          <p:cNvPr id="82" name="81 - TextBox"/>
          <p:cNvSpPr txBox="1"/>
          <p:nvPr/>
        </p:nvSpPr>
        <p:spPr>
          <a:xfrm>
            <a:off x="4000496" y="557214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5143504" y="5572140"/>
            <a:ext cx="813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4m</a:t>
            </a:r>
            <a:endParaRPr lang="en-US" sz="2400" dirty="0"/>
          </a:p>
        </p:txBody>
      </p:sp>
      <p:sp>
        <p:nvSpPr>
          <p:cNvPr id="84" name="83 - Ορθογώνιο"/>
          <p:cNvSpPr/>
          <p:nvPr/>
        </p:nvSpPr>
        <p:spPr>
          <a:xfrm>
            <a:off x="4572000" y="5572140"/>
            <a:ext cx="572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9" grpId="0"/>
      <p:bldP spid="35" grpId="0"/>
      <p:bldP spid="36" grpId="0"/>
      <p:bldP spid="38" grpId="0"/>
      <p:bldP spid="39" grpId="0"/>
      <p:bldP spid="42" grpId="0"/>
      <p:bldP spid="23" grpId="0"/>
      <p:bldP spid="27" grpId="0"/>
      <p:bldP spid="51" grpId="0"/>
      <p:bldP spid="52" grpId="0"/>
      <p:bldP spid="53" grpId="0"/>
      <p:bldP spid="56" grpId="0"/>
      <p:bldP spid="57" grpId="0"/>
      <p:bldP spid="63" grpId="0"/>
      <p:bldP spid="64" grpId="0"/>
      <p:bldP spid="65" grpId="0"/>
      <p:bldP spid="67" grpId="0"/>
      <p:bldP spid="68" grpId="0"/>
      <p:bldP spid="70" grpId="0"/>
      <p:bldP spid="71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0" y="428604"/>
            <a:ext cx="8858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ένα σώμα ασκείται μια σταθερή δύναμη  ,  και το έργο της δύναμης πάνω στο σώμα  είναι 10</a:t>
            </a:r>
            <a:r>
              <a:rPr lang="en-US" sz="2000" dirty="0" smtClean="0"/>
              <a:t>J. </a:t>
            </a:r>
            <a:r>
              <a:rPr lang="el-GR" sz="2000" dirty="0" smtClean="0"/>
              <a:t>  </a:t>
            </a:r>
            <a:r>
              <a:rPr lang="en-US" sz="2000" dirty="0" smtClean="0"/>
              <a:t>H </a:t>
            </a:r>
            <a:r>
              <a:rPr lang="el-GR" sz="2000" dirty="0" smtClean="0"/>
              <a:t>  δύναμη και η μετατόπιση έχουν ίδια διεύθυνση και φορά. Αν το σώμα μετατοπίστηκε κατά </a:t>
            </a:r>
            <a:r>
              <a:rPr lang="en-US" sz="2000" dirty="0" smtClean="0"/>
              <a:t>1m, </a:t>
            </a:r>
            <a:r>
              <a:rPr lang="el-GR" sz="2000" dirty="0" smtClean="0"/>
              <a:t>πόση είναι η δύναμη που του ασκήθηκε;</a:t>
            </a:r>
            <a:endParaRPr lang="en-US" sz="20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2357422" y="0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</a:t>
            </a:r>
            <a:r>
              <a:rPr lang="en-US" sz="2000" b="1" dirty="0" smtClean="0"/>
              <a:t> 5</a:t>
            </a:r>
            <a:endParaRPr lang="en-US" sz="2000" b="1" dirty="0"/>
          </a:p>
        </p:txBody>
      </p:sp>
      <p:sp>
        <p:nvSpPr>
          <p:cNvPr id="22" name="21 - Έλλειψη"/>
          <p:cNvSpPr/>
          <p:nvPr/>
        </p:nvSpPr>
        <p:spPr>
          <a:xfrm>
            <a:off x="6929454" y="5786454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flipV="1">
            <a:off x="7358082" y="6143644"/>
            <a:ext cx="114300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7715272" y="5857892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F</a:t>
            </a:r>
            <a:r>
              <a:rPr lang="el-GR" sz="1600" b="1" dirty="0" smtClean="0">
                <a:solidFill>
                  <a:srgbClr val="FF0000"/>
                </a:solidFill>
              </a:rPr>
              <a:t>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7286644" y="5643578"/>
            <a:ext cx="1643074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7715272" y="5376462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B050"/>
                </a:solidFill>
              </a:rPr>
              <a:t>Δ</a:t>
            </a:r>
            <a:r>
              <a:rPr lang="en-US" sz="1600" b="1" dirty="0" smtClean="0">
                <a:solidFill>
                  <a:srgbClr val="00B050"/>
                </a:solidFill>
              </a:rPr>
              <a:t>x =1m</a:t>
            </a:r>
            <a:endParaRPr lang="en-US" sz="1600" b="1" dirty="0">
              <a:solidFill>
                <a:srgbClr val="00B05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6143668" y="6500834"/>
            <a:ext cx="800102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285720" y="3181649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W=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2786050" y="135729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Λύση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3643306" y="2005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3643306" y="20056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285720" y="2077042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285720" y="2437621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>
            <a:off x="285720" y="2362794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1357290" y="2447504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 </a:t>
            </a:r>
            <a:r>
              <a:rPr lang="el-GR" sz="1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1928802"/>
            <a:ext cx="1500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</a:t>
            </a:r>
            <a:r>
              <a:rPr lang="el-GR" dirty="0" smtClean="0"/>
              <a:t> = </a:t>
            </a:r>
            <a:r>
              <a:rPr lang="en-US" dirty="0" smtClean="0"/>
              <a:t>1</a:t>
            </a:r>
            <a:r>
              <a:rPr lang="el-GR" dirty="0" smtClean="0"/>
              <a:t>0</a:t>
            </a:r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42" name="41 - TextBox"/>
          <p:cNvSpPr txBox="1"/>
          <p:nvPr/>
        </p:nvSpPr>
        <p:spPr>
          <a:xfrm>
            <a:off x="1714480" y="421481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1357290" y="1928802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l-GR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1m </a:t>
            </a:r>
            <a:endParaRPr lang="el-GR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flipV="1">
            <a:off x="2000232" y="3143248"/>
            <a:ext cx="157163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3857620" y="300037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Πρώτα θα λύσω ως προς τον άγνωστο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l-GR" b="1" dirty="0">
              <a:solidFill>
                <a:srgbClr val="FF0000"/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>
            <a:off x="3607587" y="4607727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 rot="5400000">
            <a:off x="3893339" y="4107661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2428860" y="407194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3071802" y="421481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3500430" y="4071942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2285984" y="450057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3571868" y="450057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2357422" y="4500570"/>
            <a:ext cx="503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3643306" y="4429132"/>
            <a:ext cx="503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14282" y="4214818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W= </a:t>
            </a:r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n-US" sz="2400" b="1" dirty="0" smtClean="0"/>
              <a:t>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4" name="63 - TextBox"/>
          <p:cNvSpPr txBox="1"/>
          <p:nvPr/>
        </p:nvSpPr>
        <p:spPr>
          <a:xfrm>
            <a:off x="4500562" y="421481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  <p:sp>
        <p:nvSpPr>
          <p:cNvPr id="65" name="64 - Ορθογώνιο"/>
          <p:cNvSpPr/>
          <p:nvPr/>
        </p:nvSpPr>
        <p:spPr>
          <a:xfrm>
            <a:off x="5143504" y="407194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5143504" y="452372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Ορθογώνιο"/>
          <p:cNvSpPr/>
          <p:nvPr/>
        </p:nvSpPr>
        <p:spPr>
          <a:xfrm>
            <a:off x="5143504" y="4452286"/>
            <a:ext cx="503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5857884" y="421481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6143636" y="4214818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l-GR" sz="24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785786" y="5467665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2" name="71 - Ευθεία γραμμή σύνδεσης"/>
          <p:cNvCxnSpPr/>
          <p:nvPr/>
        </p:nvCxnSpPr>
        <p:spPr>
          <a:xfrm>
            <a:off x="785786" y="5919447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Ορθογώνιο"/>
          <p:cNvSpPr/>
          <p:nvPr/>
        </p:nvSpPr>
        <p:spPr>
          <a:xfrm>
            <a:off x="785786" y="5848009"/>
            <a:ext cx="503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x</a:t>
            </a:r>
            <a:endParaRPr lang="en-US" sz="24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428596" y="568197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75" name="74 - Ορθογώνιο"/>
          <p:cNvSpPr/>
          <p:nvPr/>
        </p:nvSpPr>
        <p:spPr>
          <a:xfrm>
            <a:off x="142844" y="5681979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l-GR" sz="2400" dirty="0"/>
          </a:p>
        </p:txBody>
      </p:sp>
      <p:sp>
        <p:nvSpPr>
          <p:cNvPr id="76" name="75 - TextBox"/>
          <p:cNvSpPr txBox="1"/>
          <p:nvPr/>
        </p:nvSpPr>
        <p:spPr>
          <a:xfrm>
            <a:off x="1571604" y="568197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2643174" y="5515949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8" name="77 - Ευθεία γραμμή σύνδεσης"/>
          <p:cNvCxnSpPr/>
          <p:nvPr/>
        </p:nvCxnSpPr>
        <p:spPr>
          <a:xfrm>
            <a:off x="2643174" y="5967731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Ορθογώνιο"/>
          <p:cNvSpPr/>
          <p:nvPr/>
        </p:nvSpPr>
        <p:spPr>
          <a:xfrm>
            <a:off x="2643174" y="58962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1</a:t>
            </a:r>
            <a:endParaRPr lang="en-US" sz="24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2285984" y="573026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2000232" y="5730263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l-GR" sz="2400" dirty="0"/>
          </a:p>
        </p:txBody>
      </p:sp>
      <p:sp>
        <p:nvSpPr>
          <p:cNvPr id="83" name="82 - TextBox"/>
          <p:cNvSpPr txBox="1"/>
          <p:nvPr/>
        </p:nvSpPr>
        <p:spPr>
          <a:xfrm>
            <a:off x="3357554" y="564357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3929058" y="5643578"/>
            <a:ext cx="1130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 = 10N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9" grpId="0"/>
      <p:bldP spid="35" grpId="0"/>
      <p:bldP spid="36" grpId="0"/>
      <p:bldP spid="38" grpId="0"/>
      <p:bldP spid="39" grpId="0"/>
      <p:bldP spid="42" grpId="0"/>
      <p:bldP spid="23" grpId="0"/>
      <p:bldP spid="27" grpId="0"/>
      <p:bldP spid="51" grpId="0"/>
      <p:bldP spid="52" grpId="0"/>
      <p:bldP spid="53" grpId="0"/>
      <p:bldP spid="56" grpId="0"/>
      <p:bldP spid="57" grpId="0"/>
      <p:bldP spid="63" grpId="0"/>
      <p:bldP spid="64" grpId="0"/>
      <p:bldP spid="65" grpId="0"/>
      <p:bldP spid="67" grpId="0"/>
      <p:bldP spid="68" grpId="0"/>
      <p:bldP spid="70" grpId="0"/>
      <p:bldP spid="71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1" grpId="0"/>
      <p:bldP spid="83" grpId="0"/>
      <p:bldP spid="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71736" y="21429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 1 – </a:t>
            </a:r>
            <a:r>
              <a:rPr lang="el-GR" sz="2400" b="1" dirty="0" smtClean="0"/>
              <a:t>σελ.111 βιβλίου</a:t>
            </a:r>
            <a:endParaRPr lang="en-US" sz="2400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0" y="642918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Ένας παγοδρόμος  </a:t>
            </a:r>
            <a:r>
              <a:rPr lang="el-GR" sz="2000" b="1" dirty="0" smtClean="0"/>
              <a:t>κινείται με σταθερή ταχύτητα </a:t>
            </a:r>
            <a:r>
              <a:rPr lang="el-GR" sz="2000" dirty="0" smtClean="0"/>
              <a:t>χωρίς τριβές πάνω στην οριζόντια επιφάνεια της πίστας. </a:t>
            </a:r>
            <a:r>
              <a:rPr lang="el-GR" sz="2000" b="1" dirty="0" smtClean="0"/>
              <a:t>Να σχεδιάσεις τις δυνάμεις </a:t>
            </a:r>
            <a:r>
              <a:rPr lang="el-GR" sz="2000" dirty="0" smtClean="0"/>
              <a:t>που ασκούνται στον παγοδρόμο. Πόσο </a:t>
            </a:r>
            <a:r>
              <a:rPr lang="el-GR" sz="2000" b="1" dirty="0" smtClean="0"/>
              <a:t>έργο παράγεται από τη συνισταμένη </a:t>
            </a:r>
            <a:r>
              <a:rPr lang="el-GR" sz="2000" dirty="0" smtClean="0"/>
              <a:t>των δυνάμεων που ασκούνται στον παγοδρόμο;</a:t>
            </a:r>
          </a:p>
          <a:p>
            <a:endParaRPr lang="el-GR" sz="2000" dirty="0" smtClean="0"/>
          </a:p>
        </p:txBody>
      </p:sp>
      <p:sp>
        <p:nvSpPr>
          <p:cNvPr id="6" name="5 - Ορθογώνιο"/>
          <p:cNvSpPr/>
          <p:nvPr/>
        </p:nvSpPr>
        <p:spPr>
          <a:xfrm>
            <a:off x="3643306" y="5380672"/>
            <a:ext cx="55006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Αφού ο παγοδρόμος κινείται με σταθερή ταχύτητα η συνολική δύναμη (= συνισταμένη δύναμη)  που του ασκείται θα είναι μηδέν. Αφού η συνισταμένη δύναμη είναι μηδέν τότε και </a:t>
            </a:r>
            <a:r>
              <a:rPr lang="el-GR" b="1" dirty="0" smtClean="0"/>
              <a:t>το έργο της συνισταμένης δύναμης θα είναι μηδέν</a:t>
            </a:r>
            <a:r>
              <a:rPr lang="el-GR" dirty="0" smtClean="0"/>
              <a:t>.</a:t>
            </a:r>
            <a:r>
              <a:rPr lang="en-US" b="1" dirty="0" smtClean="0"/>
              <a:t> W= 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b="1" dirty="0" smtClean="0"/>
              <a:t> </a:t>
            </a:r>
            <a:r>
              <a:rPr lang="en-US" b="1" baseline="30000" dirty="0" smtClean="0"/>
              <a:t>.</a:t>
            </a:r>
            <a:r>
              <a:rPr lang="en-US" b="1" dirty="0" smtClean="0"/>
              <a:t>  </a:t>
            </a:r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 = 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b="1" dirty="0" smtClean="0"/>
              <a:t> </a:t>
            </a:r>
            <a:r>
              <a:rPr lang="en-US" b="1" baseline="30000" dirty="0" smtClean="0"/>
              <a:t>.</a:t>
            </a:r>
            <a:r>
              <a:rPr lang="en-US" b="1" dirty="0" smtClean="0"/>
              <a:t>  </a:t>
            </a:r>
            <a:r>
              <a:rPr lang="el-GR" b="1" dirty="0" smtClean="0">
                <a:solidFill>
                  <a:srgbClr val="00B050"/>
                </a:solidFill>
              </a:rPr>
              <a:t>Δ</a:t>
            </a:r>
            <a:r>
              <a:rPr lang="en-US" b="1" dirty="0" smtClean="0">
                <a:solidFill>
                  <a:srgbClr val="00B050"/>
                </a:solidFill>
              </a:rPr>
              <a:t>x =0</a:t>
            </a:r>
          </a:p>
          <a:p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4214810" y="1785926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00306"/>
            <a:ext cx="371477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- TextBox"/>
          <p:cNvSpPr txBox="1"/>
          <p:nvPr/>
        </p:nvSpPr>
        <p:spPr>
          <a:xfrm>
            <a:off x="2428892" y="5643578"/>
            <a:ext cx="1500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</a:t>
            </a:r>
            <a:r>
              <a:rPr lang="el-GR" sz="2400" b="1" dirty="0" smtClean="0"/>
              <a:t> </a:t>
            </a:r>
            <a:r>
              <a:rPr lang="el-GR" sz="1200" b="1" dirty="0" smtClean="0"/>
              <a:t>βάρος</a:t>
            </a:r>
            <a:endParaRPr lang="en-US" sz="1200" b="1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3429024" y="5072074"/>
            <a:ext cx="135732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857652" y="46434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5400000">
            <a:off x="1679587" y="5392751"/>
            <a:ext cx="135732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2357454" y="30003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F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N</a:t>
            </a:r>
            <a:r>
              <a:rPr lang="el-GR" sz="2400" b="1" dirty="0" smtClean="0">
                <a:solidFill>
                  <a:srgbClr val="0000FF"/>
                </a:solidFill>
              </a:rPr>
              <a:t>  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5400000" flipH="1" flipV="1">
            <a:off x="1356528" y="3643314"/>
            <a:ext cx="2001058" cy="794"/>
          </a:xfrm>
          <a:prstGeom prst="straightConnector1">
            <a:avLst/>
          </a:prstGeom>
          <a:ln w="222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3857620" y="2357430"/>
            <a:ext cx="4857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</a:pPr>
            <a:r>
              <a:rPr lang="el-GR" b="1" dirty="0" smtClean="0"/>
              <a:t>Στο παγοδρόμο ασκούνται η  δύναμη του βάρους </a:t>
            </a:r>
            <a:r>
              <a:rPr lang="en-US" b="1" dirty="0" smtClean="0"/>
              <a:t>w</a:t>
            </a:r>
            <a:r>
              <a:rPr lang="en-US" dirty="0" smtClean="0"/>
              <a:t>, </a:t>
            </a:r>
            <a:r>
              <a:rPr lang="el-GR" dirty="0" smtClean="0"/>
              <a:t>που έχει  </a:t>
            </a:r>
            <a:r>
              <a:rPr lang="el-GR" b="1" dirty="0" smtClean="0"/>
              <a:t>διεύθυνση κάθετη </a:t>
            </a:r>
            <a:r>
              <a:rPr lang="el-GR" dirty="0" smtClean="0"/>
              <a:t>με την με την μετατόπιση Δ</a:t>
            </a:r>
            <a:r>
              <a:rPr lang="en-US" dirty="0" smtClean="0"/>
              <a:t>x,</a:t>
            </a:r>
            <a:r>
              <a:rPr lang="el-GR" dirty="0" smtClean="0"/>
              <a:t> άρα το έργο του βάρους θα είναι μηδέν.</a:t>
            </a:r>
          </a:p>
        </p:txBody>
      </p:sp>
      <p:sp>
        <p:nvSpPr>
          <p:cNvPr id="25" name="24 - Ορθογώνιο"/>
          <p:cNvSpPr/>
          <p:nvPr/>
        </p:nvSpPr>
        <p:spPr>
          <a:xfrm>
            <a:off x="4000496" y="3500438"/>
            <a:ext cx="47863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</a:pPr>
            <a:r>
              <a:rPr lang="el-GR" dirty="0" smtClean="0"/>
              <a:t>Η </a:t>
            </a:r>
            <a:r>
              <a:rPr lang="el-GR" b="1" dirty="0" smtClean="0"/>
              <a:t>δύναμη </a:t>
            </a:r>
            <a:r>
              <a:rPr lang="en-US" b="1" dirty="0" smtClean="0"/>
              <a:t>F</a:t>
            </a:r>
            <a:r>
              <a:rPr lang="en-US" b="1" baseline="-25000" dirty="0" smtClean="0"/>
              <a:t>N  </a:t>
            </a:r>
            <a:r>
              <a:rPr lang="el-GR" b="1" dirty="0" smtClean="0"/>
              <a:t>που ασκείται από το </a:t>
            </a:r>
            <a:r>
              <a:rPr lang="el-GR" dirty="0" smtClean="0"/>
              <a:t>έχει  </a:t>
            </a:r>
            <a:r>
              <a:rPr lang="el-GR" b="1" dirty="0" smtClean="0"/>
              <a:t>διεύθυνση κάθετη </a:t>
            </a:r>
            <a:r>
              <a:rPr lang="el-GR" dirty="0" smtClean="0"/>
              <a:t> με την μετατόπιση Δ</a:t>
            </a:r>
            <a:r>
              <a:rPr lang="en-US" dirty="0" smtClean="0"/>
              <a:t>x,</a:t>
            </a:r>
            <a:r>
              <a:rPr lang="el-GR" dirty="0" smtClean="0"/>
              <a:t> άρα το έργο αυτής της δύναμης  θα είναι μηδέν.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9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785794"/>
            <a:ext cx="88582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Να συγκρίνεις τα έργα που παράγει η δύναμη την οποία ασκεί ένας αρσιβαρίστας καθώς  ανυψώνει </a:t>
            </a:r>
            <a:r>
              <a:rPr lang="el-GR" b="1" dirty="0" smtClean="0"/>
              <a:t>την μπάρα με σταθερή ταχύτητα </a:t>
            </a:r>
            <a:r>
              <a:rPr lang="el-GR" dirty="0" smtClean="0"/>
              <a:t>όταν το βάρος της</a:t>
            </a:r>
            <a:r>
              <a:rPr lang="en-US" dirty="0" smtClean="0"/>
              <a:t> </a:t>
            </a:r>
            <a:r>
              <a:rPr lang="el-GR" dirty="0" smtClean="0"/>
              <a:t>μπάρας  είναι:</a:t>
            </a:r>
          </a:p>
          <a:p>
            <a:endParaRPr lang="el-GR" dirty="0" smtClean="0"/>
          </a:p>
          <a:p>
            <a:r>
              <a:rPr lang="el-GR" dirty="0" smtClean="0"/>
              <a:t>Α) 1100 Ν  και την ανυψώνει σε ύψος 1</a:t>
            </a:r>
            <a:r>
              <a:rPr lang="en-US" dirty="0" smtClean="0"/>
              <a:t>m</a:t>
            </a:r>
            <a:endParaRPr lang="el-GR" dirty="0" smtClean="0"/>
          </a:p>
          <a:p>
            <a:r>
              <a:rPr lang="el-GR" dirty="0" smtClean="0"/>
              <a:t>Β)  </a:t>
            </a:r>
            <a:r>
              <a:rPr lang="en-US" dirty="0" smtClean="0"/>
              <a:t>22</a:t>
            </a:r>
            <a:r>
              <a:rPr lang="el-GR" dirty="0" smtClean="0"/>
              <a:t>00 Ν και την ανυψώνει σε ύψος 1</a:t>
            </a:r>
            <a:r>
              <a:rPr lang="en-US" dirty="0" smtClean="0"/>
              <a:t>m</a:t>
            </a:r>
            <a:endParaRPr lang="el-GR" dirty="0" smtClean="0"/>
          </a:p>
          <a:p>
            <a:r>
              <a:rPr lang="el-GR" dirty="0" smtClean="0"/>
              <a:t>Γ) 1100 Ν</a:t>
            </a:r>
            <a:r>
              <a:rPr lang="en-US" dirty="0" smtClean="0"/>
              <a:t> </a:t>
            </a:r>
            <a:r>
              <a:rPr lang="el-GR" dirty="0" smtClean="0"/>
              <a:t>και την ανυψώνει σε ύψος 2</a:t>
            </a:r>
            <a:r>
              <a:rPr lang="en-US" dirty="0" smtClean="0"/>
              <a:t>m</a:t>
            </a:r>
            <a:endParaRPr lang="el-GR" dirty="0" smtClean="0"/>
          </a:p>
        </p:txBody>
      </p:sp>
      <p:sp>
        <p:nvSpPr>
          <p:cNvPr id="5" name="4 - TextBox"/>
          <p:cNvSpPr txBox="1"/>
          <p:nvPr/>
        </p:nvSpPr>
        <p:spPr>
          <a:xfrm>
            <a:off x="2571736" y="21429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 </a:t>
            </a:r>
            <a:r>
              <a:rPr lang="en-US" sz="2400" dirty="0" smtClean="0"/>
              <a:t>2</a:t>
            </a:r>
            <a:r>
              <a:rPr lang="el-GR" sz="2400" dirty="0" smtClean="0"/>
              <a:t> – </a:t>
            </a:r>
            <a:r>
              <a:rPr lang="el-GR" sz="2400" b="1" dirty="0" smtClean="0"/>
              <a:t>σελ.111 βιβλίου</a:t>
            </a:r>
            <a:endParaRPr lang="en-US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0675" y="3429000"/>
            <a:ext cx="37433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 rot="5400000" flipH="1" flipV="1">
            <a:off x="5437188" y="5035537"/>
            <a:ext cx="92869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5900741" y="500061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6929454" y="485776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</a:t>
            </a:r>
            <a:r>
              <a:rPr lang="el-GR" sz="2400" b="1" dirty="0" smtClean="0"/>
              <a:t> </a:t>
            </a:r>
            <a:r>
              <a:rPr lang="el-GR" sz="1200" b="1" dirty="0" smtClean="0"/>
              <a:t>βάρος</a:t>
            </a:r>
            <a:endParaRPr lang="en-US" sz="1200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6180149" y="4535495"/>
            <a:ext cx="135732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6929454" y="171448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F</a:t>
            </a:r>
            <a:r>
              <a:rPr lang="el-GR" sz="2400" b="1" dirty="0" smtClean="0">
                <a:solidFill>
                  <a:srgbClr val="0000FF"/>
                </a:solidFill>
              </a:rPr>
              <a:t>  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 flipH="1" flipV="1">
            <a:off x="5964644" y="2965050"/>
            <a:ext cx="1786744" cy="1588"/>
          </a:xfrm>
          <a:prstGeom prst="straightConnector1">
            <a:avLst/>
          </a:prstGeom>
          <a:ln w="222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928662" y="292893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6143636" y="371475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 π ά ρ α</a:t>
            </a:r>
            <a:endParaRPr lang="en-US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0" y="3286124"/>
            <a:ext cx="52863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Αφού η μπάρα κινείται με σταθερή ταχύτητα θα πρέπει η συνολική δύναμη (= συνισταμένη) </a:t>
            </a:r>
            <a:r>
              <a:rPr lang="en-US" b="1" dirty="0" smtClean="0"/>
              <a:t>F</a:t>
            </a:r>
            <a:r>
              <a:rPr lang="el-GR" b="1" baseline="-25000" dirty="0" err="1" smtClean="0"/>
              <a:t>ολ</a:t>
            </a:r>
            <a:r>
              <a:rPr lang="el-GR" b="1" baseline="-25000" dirty="0" smtClean="0"/>
              <a:t> </a:t>
            </a:r>
            <a:r>
              <a:rPr lang="el-GR" dirty="0" smtClean="0"/>
              <a:t> που της ασκείται να είναι μηδέν.</a:t>
            </a:r>
          </a:p>
          <a:p>
            <a:r>
              <a:rPr lang="el-GR" dirty="0" smtClean="0"/>
              <a:t> Για να είναι μηδέν όμως η συνολική δύναμη </a:t>
            </a:r>
            <a:r>
              <a:rPr lang="en-US" b="1" dirty="0" smtClean="0"/>
              <a:t>F</a:t>
            </a:r>
            <a:r>
              <a:rPr lang="el-GR" b="1" baseline="-25000" dirty="0" err="1" smtClean="0"/>
              <a:t>ολ</a:t>
            </a:r>
            <a:r>
              <a:rPr lang="el-GR" dirty="0" smtClean="0"/>
              <a:t>  θα πρέπει το βάρος </a:t>
            </a:r>
            <a:r>
              <a:rPr lang="en-US" b="1" dirty="0" smtClean="0"/>
              <a:t>w</a:t>
            </a:r>
            <a:r>
              <a:rPr lang="el-GR" dirty="0" smtClean="0"/>
              <a:t> που ασκείται στην μπάρα και η   δύναμη </a:t>
            </a:r>
            <a:r>
              <a:rPr lang="en-US" b="1" dirty="0" smtClean="0"/>
              <a:t>F</a:t>
            </a:r>
            <a:r>
              <a:rPr lang="en-US" b="1" baseline="-25000" dirty="0" smtClean="0"/>
              <a:t> </a:t>
            </a:r>
            <a:r>
              <a:rPr lang="el-GR" dirty="0" smtClean="0"/>
              <a:t>που ασκεί ο αθλητής στην μπάρα να έχουν </a:t>
            </a:r>
            <a:r>
              <a:rPr lang="el-GR" u="sng" dirty="0" smtClean="0"/>
              <a:t>ίσα μέτρα (ή τιμές)</a:t>
            </a:r>
            <a:r>
              <a:rPr lang="en-US" u="sng" dirty="0" smtClean="0"/>
              <a:t>  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17" name="16 - TextBox"/>
          <p:cNvSpPr txBox="1"/>
          <p:nvPr/>
        </p:nvSpPr>
        <p:spPr>
          <a:xfrm>
            <a:off x="1071538" y="5357826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F</a:t>
            </a:r>
            <a:r>
              <a:rPr lang="en-US" sz="2800" b="1" dirty="0" smtClean="0"/>
              <a:t> = w  </a:t>
            </a:r>
            <a:r>
              <a:rPr lang="el-GR" sz="2800" b="1" dirty="0" smtClean="0"/>
              <a:t> </a:t>
            </a:r>
            <a:endParaRPr lang="en-US" sz="2800" b="1" baseline="-250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0" y="2428868"/>
            <a:ext cx="4070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Δ)  </a:t>
            </a:r>
            <a:r>
              <a:rPr lang="en-US" dirty="0" smtClean="0"/>
              <a:t>22</a:t>
            </a:r>
            <a:r>
              <a:rPr lang="el-GR" dirty="0" smtClean="0"/>
              <a:t>00 Ν και την ανυψώνει σε ύψος 2</a:t>
            </a:r>
            <a:r>
              <a:rPr lang="en-US" dirty="0" smtClean="0"/>
              <a:t>m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571736" y="21429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 </a:t>
            </a:r>
            <a:r>
              <a:rPr lang="en-US" sz="2400" dirty="0" smtClean="0"/>
              <a:t>2</a:t>
            </a:r>
            <a:r>
              <a:rPr lang="el-GR" sz="2400" dirty="0" smtClean="0"/>
              <a:t> – </a:t>
            </a:r>
            <a:r>
              <a:rPr lang="el-GR" sz="2400" b="1" dirty="0" smtClean="0"/>
              <a:t>σελ.111 βιβλίου</a:t>
            </a:r>
            <a:endParaRPr lang="en-US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0675" y="2000240"/>
            <a:ext cx="37433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 rot="5400000" flipH="1" flipV="1">
            <a:off x="4607719" y="3964785"/>
            <a:ext cx="250033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5900741" y="3571852"/>
            <a:ext cx="45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6929454" y="3429000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</a:t>
            </a:r>
            <a:r>
              <a:rPr lang="el-GR" sz="2400" b="1" dirty="0" smtClean="0"/>
              <a:t> </a:t>
            </a:r>
            <a:r>
              <a:rPr lang="el-GR" sz="1200" b="1" dirty="0" smtClean="0"/>
              <a:t>βάρος</a:t>
            </a:r>
            <a:endParaRPr lang="en-US" sz="1200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6180149" y="3106735"/>
            <a:ext cx="135732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6929454" y="28572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F</a:t>
            </a:r>
            <a:r>
              <a:rPr lang="el-GR" sz="2400" b="1" dirty="0" smtClean="0">
                <a:solidFill>
                  <a:srgbClr val="0000FF"/>
                </a:solidFill>
              </a:rPr>
              <a:t>  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 flipH="1" flipV="1">
            <a:off x="5964644" y="1536290"/>
            <a:ext cx="1786744" cy="1588"/>
          </a:xfrm>
          <a:prstGeom prst="straightConnector1">
            <a:avLst/>
          </a:prstGeom>
          <a:ln w="222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1071538" y="71435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   συνέχεια …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6143636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 π ά ρ α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142844" y="1142984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A)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0" y="4824723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B)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428596" y="235743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2000" b="1" dirty="0" smtClean="0"/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F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428596" y="2786058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2000" b="1" dirty="0" smtClean="0"/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1100 </a:t>
            </a:r>
            <a:r>
              <a:rPr lang="en-US" sz="2000" b="1" dirty="0" smtClean="0"/>
              <a:t>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1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2357422" y="6172162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2000" b="1" dirty="0" smtClean="0"/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F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071934" y="6215082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2000" b="1" dirty="0" smtClean="0"/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2200 </a:t>
            </a:r>
            <a:r>
              <a:rPr lang="en-US" sz="2000" b="1" dirty="0" smtClean="0"/>
              <a:t>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1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357158" y="3286124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W= 1100 J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6429388" y="6215082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W= 2200 J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4143372" y="1214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4143372" y="1214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785786" y="1285860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785786" y="1571612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785786" y="1571612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2000232" y="1285860"/>
            <a:ext cx="3429024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 = 1100 N 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άρα και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l-GR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1100Ν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 </a:t>
            </a:r>
            <a:endParaRPr lang="en-US" sz="1600" b="1" baseline="30000" dirty="0" smtClean="0">
              <a:solidFill>
                <a:srgbClr val="00B050"/>
              </a:solidFill>
            </a:endParaRPr>
          </a:p>
          <a:p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1785918" y="150017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34 - Ορθογώνιο"/>
          <p:cNvSpPr/>
          <p:nvPr/>
        </p:nvSpPr>
        <p:spPr>
          <a:xfrm>
            <a:off x="5214942" y="1214422"/>
            <a:ext cx="875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1m</a:t>
            </a:r>
            <a:r>
              <a:rPr lang="en-US" baseline="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3571868" y="51819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0" name="39 - TextBox"/>
          <p:cNvSpPr txBox="1"/>
          <p:nvPr/>
        </p:nvSpPr>
        <p:spPr>
          <a:xfrm>
            <a:off x="3571868" y="51819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214282" y="5253351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214282" y="5539103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>
            <a:off x="214282" y="5539103"/>
            <a:ext cx="4714908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1071538" y="5181913"/>
            <a:ext cx="3429024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 = 2200 N 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άρα και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l-GR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22</a:t>
            </a:r>
            <a:r>
              <a:rPr lang="el-GR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00Ν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 </a:t>
            </a:r>
            <a:endParaRPr lang="en-US" sz="1600" b="1" baseline="30000" dirty="0" smtClean="0">
              <a:solidFill>
                <a:srgbClr val="00B050"/>
              </a:solidFill>
            </a:endParaRPr>
          </a:p>
          <a:p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1214414" y="5467665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4143372" y="5181913"/>
            <a:ext cx="875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1m</a:t>
            </a:r>
            <a:r>
              <a:rPr lang="en-US" baseline="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3500430" y="614364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5715008" y="614364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0" grpId="0"/>
      <p:bldP spid="21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41" grpId="0"/>
      <p:bldP spid="42" grpId="0"/>
      <p:bldP spid="44" grpId="0"/>
      <p:bldP spid="45" grpId="0"/>
      <p:bldP spid="46" grpId="0"/>
      <p:bldP spid="48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571736" y="21429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 </a:t>
            </a:r>
            <a:r>
              <a:rPr lang="en-US" sz="2400" dirty="0" smtClean="0"/>
              <a:t>2</a:t>
            </a:r>
            <a:r>
              <a:rPr lang="el-GR" sz="2400" dirty="0" smtClean="0"/>
              <a:t> – </a:t>
            </a:r>
            <a:r>
              <a:rPr lang="el-GR" sz="2400" b="1" dirty="0" smtClean="0"/>
              <a:t>σελ.111 βιβλίου</a:t>
            </a:r>
            <a:endParaRPr lang="en-US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0675" y="2000240"/>
            <a:ext cx="37433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 rot="5400000" flipH="1" flipV="1">
            <a:off x="4607719" y="3964785"/>
            <a:ext cx="250033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5900741" y="3571852"/>
            <a:ext cx="45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6929454" y="342900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</a:t>
            </a:r>
            <a:r>
              <a:rPr lang="el-GR" sz="2400" b="1" dirty="0" smtClean="0"/>
              <a:t> </a:t>
            </a:r>
            <a:r>
              <a:rPr lang="el-GR" sz="1200" b="1" dirty="0" smtClean="0"/>
              <a:t>βάρος</a:t>
            </a:r>
            <a:endParaRPr lang="en-US" sz="1200" b="1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6180149" y="3106735"/>
            <a:ext cx="1357322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6929454" y="28572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F</a:t>
            </a:r>
            <a:r>
              <a:rPr lang="el-GR" sz="2400" b="1" dirty="0" smtClean="0">
                <a:solidFill>
                  <a:srgbClr val="0000FF"/>
                </a:solidFill>
              </a:rPr>
              <a:t>  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 flipH="1" flipV="1">
            <a:off x="5964644" y="1536290"/>
            <a:ext cx="1786744" cy="1588"/>
          </a:xfrm>
          <a:prstGeom prst="straightConnector1">
            <a:avLst/>
          </a:prstGeom>
          <a:ln w="2222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1071538" y="71435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   συνέχεια …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6143636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 π ά ρ α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142844" y="114298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Γ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0" y="4824723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Δ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428596" y="235743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2000" b="1" dirty="0" smtClean="0"/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F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428596" y="2786058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2000" b="1" dirty="0" smtClean="0"/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1100 </a:t>
            </a:r>
            <a:r>
              <a:rPr lang="en-US" sz="2000" b="1" dirty="0" smtClean="0"/>
              <a:t>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2357422" y="6172162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2000" b="1" dirty="0" smtClean="0"/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F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071934" y="6215082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2000" b="1" dirty="0" smtClean="0"/>
              <a:t>= </a:t>
            </a:r>
            <a:r>
              <a:rPr lang="en-US" sz="2000" b="1" dirty="0" smtClean="0">
                <a:solidFill>
                  <a:srgbClr val="0070C0"/>
                </a:solidFill>
              </a:rPr>
              <a:t>2200 </a:t>
            </a:r>
            <a:r>
              <a:rPr lang="en-US" sz="2000" b="1" dirty="0" smtClean="0"/>
              <a:t> </a:t>
            </a:r>
            <a:r>
              <a:rPr lang="en-US" sz="2000" b="1" baseline="30000" dirty="0" smtClean="0"/>
              <a:t>.</a:t>
            </a:r>
            <a:r>
              <a:rPr lang="en-US" sz="2000" b="1" dirty="0" smtClean="0"/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357158" y="3286124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W=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22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00 J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6429388" y="6215082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W= 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</a:rPr>
              <a:t>44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00 J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4143372" y="1214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4143372" y="1214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785786" y="1285860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785786" y="1571612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785786" y="1571612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2000232" y="1285860"/>
            <a:ext cx="3429024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 = 1100 N 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άρα και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l-GR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1100Ν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 </a:t>
            </a:r>
            <a:endParaRPr lang="en-US" sz="1600" b="1" baseline="30000" dirty="0" smtClean="0">
              <a:solidFill>
                <a:srgbClr val="00B050"/>
              </a:solidFill>
            </a:endParaRPr>
          </a:p>
          <a:p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1785918" y="150017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34 - Ορθογώνιο"/>
          <p:cNvSpPr/>
          <p:nvPr/>
        </p:nvSpPr>
        <p:spPr>
          <a:xfrm>
            <a:off x="5214942" y="1214422"/>
            <a:ext cx="875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=2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en-US" baseline="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3571868" y="51819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0" name="39 - TextBox"/>
          <p:cNvSpPr txBox="1"/>
          <p:nvPr/>
        </p:nvSpPr>
        <p:spPr>
          <a:xfrm>
            <a:off x="3571868" y="51819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214282" y="5253351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214282" y="5539103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>
            <a:off x="214282" y="5539103"/>
            <a:ext cx="4714908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1071538" y="5181913"/>
            <a:ext cx="3429024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w = 2200 N 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άρα και</a:t>
            </a:r>
            <a:r>
              <a:rPr lang="en-US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l-G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l-GR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22</a:t>
            </a:r>
            <a:r>
              <a:rPr lang="el-GR" sz="16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00Ν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 </a:t>
            </a:r>
            <a:endParaRPr lang="en-US" sz="1600" b="1" baseline="30000" dirty="0" smtClean="0">
              <a:solidFill>
                <a:srgbClr val="00B050"/>
              </a:solidFill>
            </a:endParaRPr>
          </a:p>
          <a:p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1214414" y="5467665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4143372" y="5181913"/>
            <a:ext cx="875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=2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en-US" baseline="30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3500430" y="614364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5715008" y="614364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=&gt;</a:t>
            </a:r>
            <a:endParaRPr lang="el-GR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0" grpId="0"/>
      <p:bldP spid="21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3" grpId="1"/>
      <p:bldP spid="34" grpId="0"/>
      <p:bldP spid="35" grpId="0"/>
      <p:bldP spid="41" grpId="0"/>
      <p:bldP spid="42" grpId="0"/>
      <p:bldP spid="44" grpId="0"/>
      <p:bldP spid="45" grpId="0"/>
      <p:bldP spid="46" grpId="0"/>
      <p:bldP spid="48" grpId="0"/>
      <p:bldP spid="4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9547</TotalTime>
  <Words>955</Words>
  <PresentationFormat>Προβολή στην οθόνη (4:3)</PresentationFormat>
  <Paragraphs>198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683</cp:revision>
  <dcterms:created xsi:type="dcterms:W3CDTF">2020-03-28T09:35:19Z</dcterms:created>
  <dcterms:modified xsi:type="dcterms:W3CDTF">2023-04-22T16:12:14Z</dcterms:modified>
</cp:coreProperties>
</file>