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53" r:id="rId2"/>
    <p:sldId id="352" r:id="rId3"/>
    <p:sldId id="354" r:id="rId4"/>
    <p:sldId id="351" r:id="rId5"/>
    <p:sldId id="355" r:id="rId6"/>
    <p:sldId id="350" r:id="rId7"/>
    <p:sldId id="356" r:id="rId8"/>
    <p:sldId id="357" r:id="rId9"/>
    <p:sldId id="358" r:id="rId10"/>
    <p:sldId id="360" r:id="rId11"/>
    <p:sldId id="363" r:id="rId12"/>
    <p:sldId id="364" r:id="rId13"/>
    <p:sldId id="374" r:id="rId14"/>
    <p:sldId id="375" r:id="rId15"/>
    <p:sldId id="376" r:id="rId16"/>
    <p:sldId id="377" r:id="rId17"/>
    <p:sldId id="359" r:id="rId18"/>
    <p:sldId id="365" r:id="rId19"/>
    <p:sldId id="378" r:id="rId20"/>
    <p:sldId id="366" r:id="rId21"/>
    <p:sldId id="401" r:id="rId22"/>
    <p:sldId id="402" r:id="rId23"/>
    <p:sldId id="379" r:id="rId24"/>
    <p:sldId id="367"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26" autoAdjust="0"/>
    <p:restoredTop sz="94613" autoAdjust="0"/>
  </p:normalViewPr>
  <p:slideViewPr>
    <p:cSldViewPr>
      <p:cViewPr>
        <p:scale>
          <a:sx n="70" d="100"/>
          <a:sy n="70" d="100"/>
        </p:scale>
        <p:origin x="-1805" y="-1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52A417-EA1B-468C-BCED-2ACB84B82722}" type="datetimeFigureOut">
              <a:rPr lang="en-US" smtClean="0"/>
              <a:pPr/>
              <a:t>4/24/2023</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B6DAA6-A5CD-4146-8296-A2CD2976ADB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24/4/2023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24/4/2023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24/4/2023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24/4/2023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24/4/2023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24/4/2023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24/4/2023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24/4/2023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txBox="1">
            <a:spLocks/>
          </p:cNvSpPr>
          <p:nvPr/>
        </p:nvSpPr>
        <p:spPr>
          <a:xfrm>
            <a:off x="357158" y="142852"/>
            <a:ext cx="5500726" cy="571504"/>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800" b="1" i="0" u="none" strike="noStrike" kern="1200" cap="none" spc="0" normalizeH="0" baseline="0" noProof="0" dirty="0" smtClean="0">
                <a:ln>
                  <a:noFill/>
                </a:ln>
                <a:solidFill>
                  <a:srgbClr val="0000FF"/>
                </a:solidFill>
                <a:effectLst/>
                <a:uLnTx/>
                <a:uFillTx/>
                <a:latin typeface="+mj-lt"/>
                <a:ea typeface="+mj-ea"/>
                <a:cs typeface="+mj-cs"/>
              </a:rPr>
              <a:t>Τι είναι ενέργεια    </a:t>
            </a:r>
            <a:endParaRPr kumimoji="0" lang="en-US" sz="4400" b="1" i="0" u="none" strike="noStrike" kern="1200" cap="none" spc="0" normalizeH="0" baseline="0" noProof="0" dirty="0">
              <a:ln>
                <a:noFill/>
              </a:ln>
              <a:solidFill>
                <a:srgbClr val="0000FF"/>
              </a:solidFill>
              <a:effectLst/>
              <a:uLnTx/>
              <a:uFillTx/>
              <a:latin typeface="+mj-lt"/>
              <a:ea typeface="+mj-ea"/>
              <a:cs typeface="+mj-cs"/>
            </a:endParaRPr>
          </a:p>
        </p:txBody>
      </p:sp>
      <p:sp>
        <p:nvSpPr>
          <p:cNvPr id="6" name="5 - TextBox"/>
          <p:cNvSpPr txBox="1"/>
          <p:nvPr/>
        </p:nvSpPr>
        <p:spPr>
          <a:xfrm>
            <a:off x="928662" y="1643050"/>
            <a:ext cx="6858048" cy="3046988"/>
          </a:xfrm>
          <a:prstGeom prst="rect">
            <a:avLst/>
          </a:prstGeom>
          <a:noFill/>
        </p:spPr>
        <p:txBody>
          <a:bodyPr wrap="square" rtlCol="0">
            <a:spAutoFit/>
          </a:bodyPr>
          <a:lstStyle/>
          <a:p>
            <a:r>
              <a:rPr lang="el-GR" sz="2400" dirty="0" smtClean="0"/>
              <a:t>Η λέξη  </a:t>
            </a:r>
            <a:r>
              <a:rPr lang="el-GR" sz="2400" b="1" dirty="0" smtClean="0">
                <a:solidFill>
                  <a:srgbClr val="0000FF"/>
                </a:solidFill>
              </a:rPr>
              <a:t>ενέργεια</a:t>
            </a:r>
            <a:r>
              <a:rPr lang="el-GR" sz="2400" dirty="0" smtClean="0"/>
              <a:t> …..χρησιμοποιείται καθημερινά …..απο πολύ κόσμο….</a:t>
            </a:r>
          </a:p>
          <a:p>
            <a:endParaRPr lang="el-GR" sz="2400" dirty="0" smtClean="0"/>
          </a:p>
          <a:p>
            <a:r>
              <a:rPr lang="el-GR" sz="2400" dirty="0" smtClean="0"/>
              <a:t>Ωστόσο ….είναι δύσκολο να δώσουμε  έναν ακριβή  … ορισμό  της ενέργειας….. (τουλάχιστον σε επίπεδο  δευτεροβάθμιας εκπαίδευσης…) </a:t>
            </a:r>
          </a:p>
          <a:p>
            <a:endParaRPr lang="el-GR" sz="2400" dirty="0" smtClean="0"/>
          </a:p>
          <a:p>
            <a:endParaRPr lang="en-US" sz="2400" dirty="0"/>
          </a:p>
        </p:txBody>
      </p:sp>
      <p:pic>
        <p:nvPicPr>
          <p:cNvPr id="8" name="Picture 3"/>
          <p:cNvPicPr>
            <a:picLocks noChangeAspect="1" noChangeArrowheads="1"/>
          </p:cNvPicPr>
          <p:nvPr/>
        </p:nvPicPr>
        <p:blipFill>
          <a:blip r:embed="rId2"/>
          <a:srcRect/>
          <a:stretch>
            <a:fillRect/>
          </a:stretch>
        </p:blipFill>
        <p:spPr bwMode="auto">
          <a:xfrm rot="16378102">
            <a:off x="7288831" y="4577972"/>
            <a:ext cx="1543046" cy="161255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714348" y="642918"/>
            <a:ext cx="4786346" cy="646331"/>
          </a:xfrm>
          <a:prstGeom prst="rect">
            <a:avLst/>
          </a:prstGeom>
          <a:noFill/>
        </p:spPr>
        <p:txBody>
          <a:bodyPr wrap="square" rtlCol="0">
            <a:spAutoFit/>
          </a:bodyPr>
          <a:lstStyle/>
          <a:p>
            <a:r>
              <a:rPr lang="el-GR" dirty="0" smtClean="0"/>
              <a:t>Το  </a:t>
            </a:r>
            <a:r>
              <a:rPr lang="el-GR" sz="3600" b="1" dirty="0" smtClean="0">
                <a:solidFill>
                  <a:srgbClr val="FF0000"/>
                </a:solidFill>
              </a:rPr>
              <a:t>έργο</a:t>
            </a:r>
            <a:r>
              <a:rPr lang="el-GR" dirty="0" smtClean="0"/>
              <a:t>   στη  φυσική</a:t>
            </a:r>
            <a:endParaRPr lang="en-US" dirty="0"/>
          </a:p>
        </p:txBody>
      </p:sp>
      <p:sp>
        <p:nvSpPr>
          <p:cNvPr id="3" name="2 - Ορθογώνιο"/>
          <p:cNvSpPr/>
          <p:nvPr/>
        </p:nvSpPr>
        <p:spPr>
          <a:xfrm>
            <a:off x="214282" y="1928802"/>
            <a:ext cx="6429420" cy="707886"/>
          </a:xfrm>
          <a:prstGeom prst="rect">
            <a:avLst/>
          </a:prstGeom>
        </p:spPr>
        <p:txBody>
          <a:bodyPr wrap="square">
            <a:spAutoFit/>
          </a:bodyPr>
          <a:lstStyle/>
          <a:p>
            <a:pPr>
              <a:buFont typeface="Wingdings" pitchFamily="2" charset="2"/>
              <a:buChar char="ü"/>
            </a:pPr>
            <a:r>
              <a:rPr lang="el-GR" sz="2000" dirty="0" smtClean="0"/>
              <a:t>Άρα για να έχω έργο πρέπει να ασκείται δύναμη, γι </a:t>
            </a:r>
            <a:r>
              <a:rPr lang="el-GR" sz="2000" dirty="0" err="1" smtClean="0"/>
              <a:t>αυτο</a:t>
            </a:r>
            <a:r>
              <a:rPr lang="el-GR" sz="2000" dirty="0" smtClean="0"/>
              <a:t> λέμε </a:t>
            </a:r>
            <a:r>
              <a:rPr lang="el-GR" sz="2000" b="1" dirty="0" smtClean="0"/>
              <a:t>η δύναμη  παράγει έργο </a:t>
            </a:r>
            <a:endParaRPr lang="en-US" sz="2000" b="1" dirty="0"/>
          </a:p>
        </p:txBody>
      </p:sp>
      <p:sp>
        <p:nvSpPr>
          <p:cNvPr id="4" name="3 - TextBox"/>
          <p:cNvSpPr txBox="1"/>
          <p:nvPr/>
        </p:nvSpPr>
        <p:spPr>
          <a:xfrm>
            <a:off x="3357554" y="3143248"/>
            <a:ext cx="184731" cy="369332"/>
          </a:xfrm>
          <a:prstGeom prst="rect">
            <a:avLst/>
          </a:prstGeom>
          <a:noFill/>
        </p:spPr>
        <p:txBody>
          <a:bodyPr wrap="none" rtlCol="0">
            <a:spAutoFit/>
          </a:bodyPr>
          <a:lstStyle/>
          <a:p>
            <a:endParaRPr lang="en-US" dirty="0"/>
          </a:p>
        </p:txBody>
      </p:sp>
      <p:grpSp>
        <p:nvGrpSpPr>
          <p:cNvPr id="5" name="4 - Ομάδα"/>
          <p:cNvGrpSpPr/>
          <p:nvPr/>
        </p:nvGrpSpPr>
        <p:grpSpPr>
          <a:xfrm>
            <a:off x="7072330" y="4286256"/>
            <a:ext cx="1849492" cy="2571744"/>
            <a:chOff x="5357818" y="2855788"/>
            <a:chExt cx="3492566" cy="4002212"/>
          </a:xfrm>
        </p:grpSpPr>
        <p:pic>
          <p:nvPicPr>
            <p:cNvPr id="6" name="Picture 3"/>
            <p:cNvPicPr>
              <a:picLocks noChangeAspect="1" noChangeArrowheads="1"/>
            </p:cNvPicPr>
            <p:nvPr/>
          </p:nvPicPr>
          <p:blipFill>
            <a:blip r:embed="rId2"/>
            <a:srcRect/>
            <a:stretch>
              <a:fillRect/>
            </a:stretch>
          </p:blipFill>
          <p:spPr bwMode="auto">
            <a:xfrm>
              <a:off x="6858016" y="2855788"/>
              <a:ext cx="1992368" cy="4002212"/>
            </a:xfrm>
            <a:prstGeom prst="rect">
              <a:avLst/>
            </a:prstGeom>
            <a:noFill/>
            <a:ln w="9525">
              <a:noFill/>
              <a:miter lim="800000"/>
              <a:headEnd/>
              <a:tailEnd/>
            </a:ln>
            <a:effectLst/>
          </p:spPr>
        </p:pic>
        <p:sp>
          <p:nvSpPr>
            <p:cNvPr id="7" name="6 - Έλλειψη"/>
            <p:cNvSpPr/>
            <p:nvPr/>
          </p:nvSpPr>
          <p:spPr>
            <a:xfrm>
              <a:off x="6215074" y="5929330"/>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7 - Ευθύγραμμο βέλος σύνδεσης"/>
            <p:cNvCxnSpPr/>
            <p:nvPr/>
          </p:nvCxnSpPr>
          <p:spPr>
            <a:xfrm rot="10800000">
              <a:off x="5357818" y="6286520"/>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8 - TextBox"/>
            <p:cNvSpPr txBox="1"/>
            <p:nvPr/>
          </p:nvSpPr>
          <p:spPr>
            <a:xfrm>
              <a:off x="5786446" y="5715016"/>
              <a:ext cx="214314" cy="461665"/>
            </a:xfrm>
            <a:prstGeom prst="rect">
              <a:avLst/>
            </a:prstGeom>
            <a:noFill/>
          </p:spPr>
          <p:txBody>
            <a:bodyPr wrap="square" rtlCol="0">
              <a:spAutoFit/>
            </a:bodyPr>
            <a:lstStyle/>
            <a:p>
              <a:r>
                <a:rPr lang="en-US" sz="2400" b="1" dirty="0" smtClean="0"/>
                <a:t>F</a:t>
              </a:r>
              <a:endParaRPr lang="en-US" sz="2400" b="1" dirty="0"/>
            </a:p>
          </p:txBody>
        </p:sp>
      </p:grpSp>
      <p:sp>
        <p:nvSpPr>
          <p:cNvPr id="10" name="9 - Ορθογώνιο"/>
          <p:cNvSpPr/>
          <p:nvPr/>
        </p:nvSpPr>
        <p:spPr>
          <a:xfrm>
            <a:off x="428596" y="4143380"/>
            <a:ext cx="6429420" cy="1631216"/>
          </a:xfrm>
          <a:prstGeom prst="rect">
            <a:avLst/>
          </a:prstGeom>
        </p:spPr>
        <p:txBody>
          <a:bodyPr wrap="square">
            <a:spAutoFit/>
          </a:bodyPr>
          <a:lstStyle/>
          <a:p>
            <a:r>
              <a:rPr lang="el-GR" sz="2000" b="1" dirty="0" smtClean="0"/>
              <a:t>Παράδειγμα</a:t>
            </a:r>
            <a:r>
              <a:rPr lang="el-GR" sz="2000" dirty="0" smtClean="0"/>
              <a:t>:  Στην εικόνα βλέπουμε έναν άνθρωπο να ασκεί μια  δύναμη </a:t>
            </a:r>
            <a:r>
              <a:rPr lang="en-US" sz="2000" dirty="0" smtClean="0"/>
              <a:t>F  </a:t>
            </a:r>
            <a:r>
              <a:rPr lang="el-GR" sz="2000" dirty="0" smtClean="0"/>
              <a:t>στη μπάλα, και η μπάλα κινείται, άρα </a:t>
            </a:r>
            <a:r>
              <a:rPr lang="el-GR" sz="2000" u="sng" dirty="0" smtClean="0"/>
              <a:t>λέμε</a:t>
            </a:r>
            <a:r>
              <a:rPr lang="en-US" sz="2000" u="sng" dirty="0" smtClean="0"/>
              <a:t> </a:t>
            </a:r>
            <a:r>
              <a:rPr lang="el-GR" sz="2000" u="sng" dirty="0" smtClean="0"/>
              <a:t>ότι η δύναμη που ασκείται πάνω στη μπάλα παράγει έργο πάνω στη μπάλα. </a:t>
            </a:r>
            <a:r>
              <a:rPr lang="el-GR" sz="2000" dirty="0" smtClean="0"/>
              <a:t>Δηλαδή μεταφέρεται ενέργεια από τον άνθρωπο στην μπάλα</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i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714348" y="642918"/>
            <a:ext cx="4786346" cy="646331"/>
          </a:xfrm>
          <a:prstGeom prst="rect">
            <a:avLst/>
          </a:prstGeom>
          <a:noFill/>
        </p:spPr>
        <p:txBody>
          <a:bodyPr wrap="square" rtlCol="0">
            <a:spAutoFit/>
          </a:bodyPr>
          <a:lstStyle/>
          <a:p>
            <a:r>
              <a:rPr lang="el-GR" dirty="0" smtClean="0"/>
              <a:t>Το  </a:t>
            </a:r>
            <a:r>
              <a:rPr lang="el-GR" sz="3600" b="1" dirty="0" smtClean="0">
                <a:solidFill>
                  <a:srgbClr val="FF0000"/>
                </a:solidFill>
              </a:rPr>
              <a:t>έργο</a:t>
            </a:r>
            <a:r>
              <a:rPr lang="el-GR" dirty="0" smtClean="0"/>
              <a:t>   στη  φυσική</a:t>
            </a:r>
            <a:endParaRPr lang="en-US" dirty="0"/>
          </a:p>
        </p:txBody>
      </p:sp>
      <p:sp>
        <p:nvSpPr>
          <p:cNvPr id="3" name="2 - Ορθογώνιο"/>
          <p:cNvSpPr/>
          <p:nvPr/>
        </p:nvSpPr>
        <p:spPr>
          <a:xfrm>
            <a:off x="214282" y="1785926"/>
            <a:ext cx="6429420" cy="1877437"/>
          </a:xfrm>
          <a:prstGeom prst="rect">
            <a:avLst/>
          </a:prstGeom>
        </p:spPr>
        <p:txBody>
          <a:bodyPr wrap="square">
            <a:spAutoFit/>
          </a:bodyPr>
          <a:lstStyle/>
          <a:p>
            <a:pPr>
              <a:buFont typeface="Wingdings" pitchFamily="2" charset="2"/>
              <a:buChar char="ü"/>
            </a:pPr>
            <a:r>
              <a:rPr lang="el-GR" sz="3600" dirty="0" smtClean="0"/>
              <a:t>Προσοχή</a:t>
            </a:r>
            <a:r>
              <a:rPr lang="el-GR" sz="2000" dirty="0" smtClean="0"/>
              <a:t> </a:t>
            </a:r>
            <a:r>
              <a:rPr lang="el-GR" sz="2000" b="1" dirty="0" smtClean="0"/>
              <a:t>η δύναμη που ασκείται πάνω σε ένα σώμα  παράγει έργο, μόνο όταν το σώμα όση ώρα δέχεται την δύναμη κινείται.  Αν σε ένα σώμα ασκείται δύναμη αλλά το σώμα δεν κινείται, τότε η δύναμη δεν παράγει έργο(ή η δύναμη δεν έχει έργο).</a:t>
            </a:r>
            <a:endParaRPr lang="en-US" sz="2000" b="1" dirty="0"/>
          </a:p>
        </p:txBody>
      </p:sp>
      <p:sp>
        <p:nvSpPr>
          <p:cNvPr id="4" name="3 - TextBox"/>
          <p:cNvSpPr txBox="1"/>
          <p:nvPr/>
        </p:nvSpPr>
        <p:spPr>
          <a:xfrm>
            <a:off x="3357554" y="3143248"/>
            <a:ext cx="184731" cy="369332"/>
          </a:xfrm>
          <a:prstGeom prst="rect">
            <a:avLst/>
          </a:prstGeom>
          <a:noFill/>
        </p:spPr>
        <p:txBody>
          <a:bodyPr wrap="none" rtlCol="0">
            <a:spAutoFit/>
          </a:bodyPr>
          <a:lstStyle/>
          <a:p>
            <a:endParaRPr lang="en-US" dirty="0"/>
          </a:p>
        </p:txBody>
      </p:sp>
      <p:grpSp>
        <p:nvGrpSpPr>
          <p:cNvPr id="5" name="4 - Ομάδα"/>
          <p:cNvGrpSpPr/>
          <p:nvPr/>
        </p:nvGrpSpPr>
        <p:grpSpPr>
          <a:xfrm>
            <a:off x="7143768" y="3714752"/>
            <a:ext cx="1849492" cy="2571744"/>
            <a:chOff x="5357818" y="2855788"/>
            <a:chExt cx="3492566" cy="4002212"/>
          </a:xfrm>
        </p:grpSpPr>
        <p:pic>
          <p:nvPicPr>
            <p:cNvPr id="6" name="Picture 3"/>
            <p:cNvPicPr>
              <a:picLocks noChangeAspect="1" noChangeArrowheads="1"/>
            </p:cNvPicPr>
            <p:nvPr/>
          </p:nvPicPr>
          <p:blipFill>
            <a:blip r:embed="rId2"/>
            <a:srcRect/>
            <a:stretch>
              <a:fillRect/>
            </a:stretch>
          </p:blipFill>
          <p:spPr bwMode="auto">
            <a:xfrm>
              <a:off x="6858016" y="2855788"/>
              <a:ext cx="1992368" cy="4002212"/>
            </a:xfrm>
            <a:prstGeom prst="rect">
              <a:avLst/>
            </a:prstGeom>
            <a:noFill/>
            <a:ln w="9525">
              <a:noFill/>
              <a:miter lim="800000"/>
              <a:headEnd/>
              <a:tailEnd/>
            </a:ln>
            <a:effectLst/>
          </p:spPr>
        </p:pic>
        <p:sp>
          <p:nvSpPr>
            <p:cNvPr id="7" name="6 - Έλλειψη"/>
            <p:cNvSpPr/>
            <p:nvPr/>
          </p:nvSpPr>
          <p:spPr>
            <a:xfrm>
              <a:off x="6215074" y="5929330"/>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7 - Ευθύγραμμο βέλος σύνδεσης"/>
            <p:cNvCxnSpPr/>
            <p:nvPr/>
          </p:nvCxnSpPr>
          <p:spPr>
            <a:xfrm rot="10800000">
              <a:off x="5357818" y="6286520"/>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8 - TextBox"/>
            <p:cNvSpPr txBox="1"/>
            <p:nvPr/>
          </p:nvSpPr>
          <p:spPr>
            <a:xfrm>
              <a:off x="5786446" y="5715016"/>
              <a:ext cx="214314" cy="461665"/>
            </a:xfrm>
            <a:prstGeom prst="rect">
              <a:avLst/>
            </a:prstGeom>
            <a:noFill/>
          </p:spPr>
          <p:txBody>
            <a:bodyPr wrap="square" rtlCol="0">
              <a:spAutoFit/>
            </a:bodyPr>
            <a:lstStyle/>
            <a:p>
              <a:r>
                <a:rPr lang="en-US" sz="2400" b="1" dirty="0" smtClean="0"/>
                <a:t>F</a:t>
              </a:r>
              <a:endParaRPr lang="en-US" sz="2400" b="1" dirty="0"/>
            </a:p>
          </p:txBody>
        </p:sp>
      </p:grpSp>
      <p:sp>
        <p:nvSpPr>
          <p:cNvPr id="10" name="9 - Ορθογώνιο"/>
          <p:cNvSpPr/>
          <p:nvPr/>
        </p:nvSpPr>
        <p:spPr>
          <a:xfrm>
            <a:off x="214282" y="4143380"/>
            <a:ext cx="6429420" cy="2246769"/>
          </a:xfrm>
          <a:prstGeom prst="rect">
            <a:avLst/>
          </a:prstGeom>
        </p:spPr>
        <p:txBody>
          <a:bodyPr wrap="square">
            <a:spAutoFit/>
          </a:bodyPr>
          <a:lstStyle/>
          <a:p>
            <a:r>
              <a:rPr lang="el-GR" sz="2000" b="1" dirty="0" smtClean="0"/>
              <a:t>Παράδειγμα</a:t>
            </a:r>
            <a:r>
              <a:rPr lang="el-GR" sz="2000" dirty="0" smtClean="0"/>
              <a:t>:  Στην εικόνα βλέπουμε έναν άνθρωπο να ασκεί μια  μικρή δύναμη </a:t>
            </a:r>
            <a:r>
              <a:rPr lang="en-US" sz="2000" dirty="0" smtClean="0"/>
              <a:t>F  </a:t>
            </a:r>
            <a:r>
              <a:rPr lang="el-GR" sz="2000" dirty="0" smtClean="0"/>
              <a:t>στη μπάλα, και </a:t>
            </a:r>
            <a:r>
              <a:rPr lang="el-GR" sz="2000" b="1" dirty="0" smtClean="0"/>
              <a:t>η μπάλα δεν κινείται</a:t>
            </a:r>
            <a:r>
              <a:rPr lang="el-GR" sz="2000" dirty="0" smtClean="0"/>
              <a:t>, άρα </a:t>
            </a:r>
            <a:r>
              <a:rPr lang="el-GR" sz="2000" u="sng" dirty="0" smtClean="0"/>
              <a:t>λέμε</a:t>
            </a:r>
            <a:r>
              <a:rPr lang="en-US" sz="2000" u="sng" dirty="0" smtClean="0"/>
              <a:t> </a:t>
            </a:r>
            <a:r>
              <a:rPr lang="el-GR" sz="2000" u="sng" dirty="0" smtClean="0"/>
              <a:t>ότι η δύναμη που ασκείται πάνω στη μπάλα </a:t>
            </a:r>
            <a:r>
              <a:rPr lang="el-GR" sz="2000" b="1" u="sng" dirty="0" smtClean="0"/>
              <a:t>δεν παράγει έργο </a:t>
            </a:r>
            <a:r>
              <a:rPr lang="el-GR" sz="2000" u="sng" dirty="0" smtClean="0"/>
              <a:t>πάνω στη μπάλα.</a:t>
            </a:r>
          </a:p>
          <a:p>
            <a:endParaRPr lang="el-GR" sz="2000" u="sng" dirty="0" smtClean="0"/>
          </a:p>
          <a:p>
            <a:r>
              <a:rPr lang="el-GR" sz="2000" dirty="0" smtClean="0"/>
              <a:t>Δηλαδή </a:t>
            </a:r>
            <a:r>
              <a:rPr lang="el-GR" sz="2000" b="1" dirty="0" smtClean="0"/>
              <a:t>δεν μεταφέρεται</a:t>
            </a:r>
            <a:r>
              <a:rPr lang="el-GR" sz="2000" dirty="0" smtClean="0"/>
              <a:t> ενέργεια από τον άνθρωπο στην μπάλα</a:t>
            </a:r>
            <a:endParaRPr lang="en-US" sz="2000" dirty="0"/>
          </a:p>
        </p:txBody>
      </p:sp>
      <p:sp>
        <p:nvSpPr>
          <p:cNvPr id="11" name="10 - Ορθογώνιο"/>
          <p:cNvSpPr/>
          <p:nvPr/>
        </p:nvSpPr>
        <p:spPr>
          <a:xfrm>
            <a:off x="5929323" y="6072206"/>
            <a:ext cx="3214677" cy="646331"/>
          </a:xfrm>
          <a:prstGeom prst="rect">
            <a:avLst/>
          </a:prstGeom>
        </p:spPr>
        <p:txBody>
          <a:bodyPr wrap="square">
            <a:spAutoFit/>
          </a:bodyPr>
          <a:lstStyle/>
          <a:p>
            <a:r>
              <a:rPr lang="el-GR" dirty="0" smtClean="0"/>
              <a:t> μπάλα </a:t>
            </a:r>
            <a:r>
              <a:rPr lang="el-GR" u="sng" dirty="0" smtClean="0"/>
              <a:t>δεν κινείται </a:t>
            </a:r>
            <a:r>
              <a:rPr lang="el-GR" dirty="0" smtClean="0"/>
              <a:t>(άρα </a:t>
            </a:r>
            <a:r>
              <a:rPr lang="el-GR" u="sng" dirty="0" smtClean="0"/>
              <a:t>ταχύτητα</a:t>
            </a:r>
            <a:r>
              <a:rPr lang="el-GR" dirty="0" smtClean="0"/>
              <a:t> μπάλας είναι </a:t>
            </a:r>
            <a:r>
              <a:rPr lang="el-GR" u="sng" dirty="0" smtClean="0"/>
              <a:t>μηδέν</a:t>
            </a:r>
            <a:r>
              <a:rPr lang="el-GR"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0" y="214290"/>
            <a:ext cx="4786346" cy="646331"/>
          </a:xfrm>
          <a:prstGeom prst="rect">
            <a:avLst/>
          </a:prstGeom>
          <a:noFill/>
        </p:spPr>
        <p:txBody>
          <a:bodyPr wrap="square" rtlCol="0">
            <a:spAutoFit/>
          </a:bodyPr>
          <a:lstStyle/>
          <a:p>
            <a:r>
              <a:rPr lang="el-GR" dirty="0" smtClean="0"/>
              <a:t>Το  </a:t>
            </a:r>
            <a:r>
              <a:rPr lang="el-GR" sz="3600" b="1" dirty="0" smtClean="0">
                <a:solidFill>
                  <a:srgbClr val="FF0000"/>
                </a:solidFill>
              </a:rPr>
              <a:t>έργο</a:t>
            </a:r>
            <a:r>
              <a:rPr lang="el-GR" dirty="0" smtClean="0"/>
              <a:t>   στη  φυσική</a:t>
            </a:r>
            <a:endParaRPr lang="en-US" dirty="0"/>
          </a:p>
        </p:txBody>
      </p:sp>
      <p:sp>
        <p:nvSpPr>
          <p:cNvPr id="3" name="2 - Ορθογώνιο"/>
          <p:cNvSpPr/>
          <p:nvPr/>
        </p:nvSpPr>
        <p:spPr>
          <a:xfrm>
            <a:off x="357158" y="1071546"/>
            <a:ext cx="4500594" cy="1323439"/>
          </a:xfrm>
          <a:prstGeom prst="rect">
            <a:avLst/>
          </a:prstGeom>
        </p:spPr>
        <p:txBody>
          <a:bodyPr wrap="square">
            <a:spAutoFit/>
          </a:bodyPr>
          <a:lstStyle/>
          <a:p>
            <a:pPr>
              <a:buFont typeface="Wingdings" pitchFamily="2" charset="2"/>
              <a:buChar char="ü"/>
            </a:pPr>
            <a:r>
              <a:rPr lang="el-GR" sz="2000" dirty="0" smtClean="0"/>
              <a:t>Προσοχή η δύναμη, που ασκείται από τον αθλητή πάνω στα βάρη, </a:t>
            </a:r>
            <a:r>
              <a:rPr lang="el-GR" sz="2000" u="sng" dirty="0" smtClean="0"/>
              <a:t>παράγει έργο </a:t>
            </a:r>
            <a:r>
              <a:rPr lang="el-GR" sz="2000" dirty="0" smtClean="0"/>
              <a:t>πάνω στα βάρη , όση ώρα </a:t>
            </a:r>
            <a:r>
              <a:rPr lang="el-GR" sz="2000" u="sng" dirty="0" smtClean="0"/>
              <a:t>τα βάρη κινούνται</a:t>
            </a:r>
            <a:r>
              <a:rPr lang="el-GR" sz="2000" dirty="0" smtClean="0"/>
              <a:t>. </a:t>
            </a:r>
            <a:endParaRPr lang="en-US" sz="2000" dirty="0"/>
          </a:p>
        </p:txBody>
      </p:sp>
      <p:sp>
        <p:nvSpPr>
          <p:cNvPr id="4" name="3 - TextBox"/>
          <p:cNvSpPr txBox="1"/>
          <p:nvPr/>
        </p:nvSpPr>
        <p:spPr>
          <a:xfrm>
            <a:off x="3357554" y="3143248"/>
            <a:ext cx="184731" cy="369332"/>
          </a:xfrm>
          <a:prstGeom prst="rect">
            <a:avLst/>
          </a:prstGeom>
          <a:noFill/>
        </p:spPr>
        <p:txBody>
          <a:bodyPr wrap="none" rtlCol="0">
            <a:spAutoFit/>
          </a:bodyPr>
          <a:lstStyle/>
          <a:p>
            <a:endParaRPr lang="en-US" dirty="0"/>
          </a:p>
        </p:txBody>
      </p:sp>
      <p:pic>
        <p:nvPicPr>
          <p:cNvPr id="1026" name="Picture 2"/>
          <p:cNvPicPr>
            <a:picLocks noChangeAspect="1" noChangeArrowheads="1"/>
          </p:cNvPicPr>
          <p:nvPr/>
        </p:nvPicPr>
        <p:blipFill>
          <a:blip r:embed="rId2"/>
          <a:srcRect/>
          <a:stretch>
            <a:fillRect/>
          </a:stretch>
        </p:blipFill>
        <p:spPr bwMode="auto">
          <a:xfrm>
            <a:off x="5143504" y="0"/>
            <a:ext cx="3743325" cy="3429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0" y="4305300"/>
            <a:ext cx="5067300" cy="2552700"/>
          </a:xfrm>
          <a:prstGeom prst="rect">
            <a:avLst/>
          </a:prstGeom>
          <a:noFill/>
          <a:ln w="9525">
            <a:noFill/>
            <a:miter lim="800000"/>
            <a:headEnd/>
            <a:tailEnd/>
          </a:ln>
          <a:effectLst/>
        </p:spPr>
      </p:pic>
      <p:sp>
        <p:nvSpPr>
          <p:cNvPr id="14" name="13 - Ορθογώνιο"/>
          <p:cNvSpPr/>
          <p:nvPr/>
        </p:nvSpPr>
        <p:spPr>
          <a:xfrm>
            <a:off x="5143472" y="4857760"/>
            <a:ext cx="4000528" cy="1323439"/>
          </a:xfrm>
          <a:prstGeom prst="rect">
            <a:avLst/>
          </a:prstGeom>
        </p:spPr>
        <p:txBody>
          <a:bodyPr wrap="square">
            <a:spAutoFit/>
          </a:bodyPr>
          <a:lstStyle/>
          <a:p>
            <a:pPr>
              <a:buFont typeface="Wingdings" pitchFamily="2" charset="2"/>
              <a:buChar char="ü"/>
            </a:pPr>
            <a:r>
              <a:rPr lang="el-GR" sz="2000" b="1" u="sng" dirty="0" smtClean="0"/>
              <a:t>Προσοχή</a:t>
            </a:r>
            <a:r>
              <a:rPr lang="el-GR" sz="2000" dirty="0" smtClean="0"/>
              <a:t> η δύναμη που ασκείται από την αθλήτρια πάνω στα βάρη </a:t>
            </a:r>
            <a:r>
              <a:rPr lang="el-GR" sz="2000" u="sng" dirty="0" smtClean="0"/>
              <a:t>δεν παράγει έργο </a:t>
            </a:r>
            <a:r>
              <a:rPr lang="el-GR" sz="2000" dirty="0" smtClean="0"/>
              <a:t>πάνω στα βάρη, γιατί τα </a:t>
            </a:r>
            <a:r>
              <a:rPr lang="el-GR" sz="2000" u="sng" dirty="0" smtClean="0"/>
              <a:t>βάρη δεν κινούνται  </a:t>
            </a:r>
            <a:endParaRPr lang="en-US" sz="2000" u="sng" dirty="0"/>
          </a:p>
        </p:txBody>
      </p:sp>
      <p:cxnSp>
        <p:nvCxnSpPr>
          <p:cNvPr id="9" name="8 - Ευθύγραμμο βέλος σύνδεσης"/>
          <p:cNvCxnSpPr/>
          <p:nvPr/>
        </p:nvCxnSpPr>
        <p:spPr>
          <a:xfrm>
            <a:off x="3071802" y="4857760"/>
            <a:ext cx="2928958" cy="1285884"/>
          </a:xfrm>
          <a:prstGeom prst="straightConnector1">
            <a:avLst/>
          </a:prstGeom>
          <a:ln w="31750">
            <a:solidFill>
              <a:srgbClr val="0000FF"/>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blinds(horizontal)">
                                      <p:cBhvr>
                                        <p:cTn id="12" dur="500"/>
                                        <p:tgtEl>
                                          <p:spTgt spid="102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Έλλειψη"/>
          <p:cNvSpPr/>
          <p:nvPr/>
        </p:nvSpPr>
        <p:spPr>
          <a:xfrm>
            <a:off x="1071538" y="1142984"/>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4 - Ευθύγραμμο βέλος σύνδεσης"/>
          <p:cNvCxnSpPr/>
          <p:nvPr/>
        </p:nvCxnSpPr>
        <p:spPr>
          <a:xfrm flipV="1">
            <a:off x="1500166" y="1500174"/>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5 - TextBox"/>
          <p:cNvSpPr txBox="1"/>
          <p:nvPr/>
        </p:nvSpPr>
        <p:spPr>
          <a:xfrm>
            <a:off x="2071670" y="928670"/>
            <a:ext cx="1214446" cy="461665"/>
          </a:xfrm>
          <a:prstGeom prst="rect">
            <a:avLst/>
          </a:prstGeom>
          <a:noFill/>
        </p:spPr>
        <p:txBody>
          <a:bodyPr wrap="square" rtlCol="0">
            <a:spAutoFit/>
          </a:bodyPr>
          <a:lstStyle/>
          <a:p>
            <a:r>
              <a:rPr lang="en-US" sz="2400" b="1" dirty="0" smtClean="0"/>
              <a:t>F</a:t>
            </a:r>
            <a:r>
              <a:rPr lang="en-US" sz="2400" b="1" baseline="-25000" dirty="0" smtClean="0"/>
              <a:t>1</a:t>
            </a:r>
            <a:endParaRPr lang="en-US" sz="2400" b="1" baseline="-25000" dirty="0"/>
          </a:p>
        </p:txBody>
      </p:sp>
      <p:cxnSp>
        <p:nvCxnSpPr>
          <p:cNvPr id="7" name="6 - Ευθύγραμμο βέλος σύνδεσης"/>
          <p:cNvCxnSpPr/>
          <p:nvPr/>
        </p:nvCxnSpPr>
        <p:spPr>
          <a:xfrm rot="16200000" flipV="1">
            <a:off x="570690" y="572262"/>
            <a:ext cx="1001696" cy="857256"/>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8 - TextBox"/>
          <p:cNvSpPr txBox="1"/>
          <p:nvPr/>
        </p:nvSpPr>
        <p:spPr>
          <a:xfrm>
            <a:off x="857224" y="428604"/>
            <a:ext cx="571504" cy="461665"/>
          </a:xfrm>
          <a:prstGeom prst="rect">
            <a:avLst/>
          </a:prstGeom>
          <a:noFill/>
        </p:spPr>
        <p:txBody>
          <a:bodyPr wrap="square" rtlCol="0">
            <a:spAutoFit/>
          </a:bodyPr>
          <a:lstStyle/>
          <a:p>
            <a:r>
              <a:rPr lang="en-US" sz="2400" b="1" dirty="0" smtClean="0"/>
              <a:t>F</a:t>
            </a:r>
            <a:r>
              <a:rPr lang="en-US" sz="2400" b="1" baseline="-25000" dirty="0" smtClean="0"/>
              <a:t>2</a:t>
            </a:r>
            <a:endParaRPr lang="en-US" sz="2400" b="1" baseline="-25000" dirty="0"/>
          </a:p>
        </p:txBody>
      </p:sp>
      <p:sp>
        <p:nvSpPr>
          <p:cNvPr id="11" name="10 - TextBox"/>
          <p:cNvSpPr txBox="1"/>
          <p:nvPr/>
        </p:nvSpPr>
        <p:spPr>
          <a:xfrm>
            <a:off x="3000364" y="1000108"/>
            <a:ext cx="4143404" cy="1200329"/>
          </a:xfrm>
          <a:prstGeom prst="rect">
            <a:avLst/>
          </a:prstGeom>
          <a:noFill/>
        </p:spPr>
        <p:txBody>
          <a:bodyPr wrap="square" rtlCol="0">
            <a:spAutoFit/>
          </a:bodyPr>
          <a:lstStyle/>
          <a:p>
            <a:r>
              <a:rPr lang="el-GR" dirty="0" smtClean="0"/>
              <a:t>Οι δυνάμεις </a:t>
            </a:r>
            <a:r>
              <a:rPr lang="en-US" b="1" dirty="0" smtClean="0"/>
              <a:t>F</a:t>
            </a:r>
            <a:r>
              <a:rPr lang="en-US" b="1" baseline="-25000" dirty="0" smtClean="0"/>
              <a:t>1</a:t>
            </a:r>
            <a:r>
              <a:rPr lang="el-GR" b="1" baseline="-25000" dirty="0" smtClean="0"/>
              <a:t> </a:t>
            </a:r>
            <a:r>
              <a:rPr lang="el-GR" b="1" dirty="0" smtClean="0"/>
              <a:t> </a:t>
            </a:r>
            <a:r>
              <a:rPr lang="el-GR" dirty="0" smtClean="0"/>
              <a:t>και</a:t>
            </a:r>
            <a:r>
              <a:rPr lang="el-GR" b="1" dirty="0" smtClean="0"/>
              <a:t>  </a:t>
            </a:r>
            <a:r>
              <a:rPr lang="en-US" b="1" dirty="0" smtClean="0"/>
              <a:t>F</a:t>
            </a:r>
            <a:r>
              <a:rPr lang="el-GR" b="1" baseline="-25000" dirty="0" smtClean="0"/>
              <a:t>2  </a:t>
            </a:r>
            <a:r>
              <a:rPr lang="el-GR" b="1" dirty="0" smtClean="0"/>
              <a:t> δεν έχουν την ίδια διεύθυνση, </a:t>
            </a:r>
            <a:r>
              <a:rPr lang="el-GR" dirty="0" smtClean="0"/>
              <a:t>γιατί δεν βρίσκονται πάνω στην ίδια ευθεία.</a:t>
            </a:r>
            <a:endParaRPr lang="en-US" b="1" baseline="-25000" dirty="0" smtClean="0"/>
          </a:p>
          <a:p>
            <a:r>
              <a:rPr lang="el-GR" dirty="0" smtClean="0"/>
              <a:t> </a:t>
            </a:r>
            <a:endParaRPr lang="en-US" dirty="0"/>
          </a:p>
        </p:txBody>
      </p:sp>
      <p:sp>
        <p:nvSpPr>
          <p:cNvPr id="17" name="16 - Έλλειψη"/>
          <p:cNvSpPr/>
          <p:nvPr/>
        </p:nvSpPr>
        <p:spPr>
          <a:xfrm>
            <a:off x="928662" y="3714752"/>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17 - Ευθύγραμμο βέλος σύνδεσης"/>
          <p:cNvCxnSpPr/>
          <p:nvPr/>
        </p:nvCxnSpPr>
        <p:spPr>
          <a:xfrm flipV="1">
            <a:off x="1357290" y="4071942"/>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18 - TextBox"/>
          <p:cNvSpPr txBox="1"/>
          <p:nvPr/>
        </p:nvSpPr>
        <p:spPr>
          <a:xfrm>
            <a:off x="1928794" y="3500438"/>
            <a:ext cx="1214446" cy="461665"/>
          </a:xfrm>
          <a:prstGeom prst="rect">
            <a:avLst/>
          </a:prstGeom>
          <a:noFill/>
        </p:spPr>
        <p:txBody>
          <a:bodyPr wrap="square" rtlCol="0">
            <a:spAutoFit/>
          </a:bodyPr>
          <a:lstStyle/>
          <a:p>
            <a:r>
              <a:rPr lang="en-US" sz="2400" b="1" dirty="0" smtClean="0"/>
              <a:t>F</a:t>
            </a:r>
            <a:r>
              <a:rPr lang="en-US" sz="2400" b="1" baseline="-25000" dirty="0" smtClean="0"/>
              <a:t>1</a:t>
            </a:r>
            <a:endParaRPr lang="en-US" sz="2400" b="1" baseline="-25000" dirty="0"/>
          </a:p>
        </p:txBody>
      </p:sp>
      <p:cxnSp>
        <p:nvCxnSpPr>
          <p:cNvPr id="20" name="19 - Ευθύγραμμο βέλος σύνδεσης"/>
          <p:cNvCxnSpPr/>
          <p:nvPr/>
        </p:nvCxnSpPr>
        <p:spPr>
          <a:xfrm rot="10800000">
            <a:off x="357158" y="4071942"/>
            <a:ext cx="1000132" cy="156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20 - TextBox"/>
          <p:cNvSpPr txBox="1"/>
          <p:nvPr/>
        </p:nvSpPr>
        <p:spPr>
          <a:xfrm>
            <a:off x="285720" y="3643314"/>
            <a:ext cx="1214446" cy="461665"/>
          </a:xfrm>
          <a:prstGeom prst="rect">
            <a:avLst/>
          </a:prstGeom>
          <a:noFill/>
        </p:spPr>
        <p:txBody>
          <a:bodyPr wrap="square" rtlCol="0">
            <a:spAutoFit/>
          </a:bodyPr>
          <a:lstStyle/>
          <a:p>
            <a:r>
              <a:rPr lang="en-US" sz="2400" b="1" dirty="0" smtClean="0"/>
              <a:t>F</a:t>
            </a:r>
            <a:r>
              <a:rPr lang="en-US" sz="2400" b="1" baseline="-25000" dirty="0" smtClean="0"/>
              <a:t>2</a:t>
            </a:r>
            <a:endParaRPr lang="en-US" sz="2400" b="1" baseline="-25000" dirty="0"/>
          </a:p>
        </p:txBody>
      </p:sp>
      <p:sp>
        <p:nvSpPr>
          <p:cNvPr id="23" name="22 - TextBox"/>
          <p:cNvSpPr txBox="1"/>
          <p:nvPr/>
        </p:nvSpPr>
        <p:spPr>
          <a:xfrm>
            <a:off x="2857488" y="3571876"/>
            <a:ext cx="4143404" cy="1200329"/>
          </a:xfrm>
          <a:prstGeom prst="rect">
            <a:avLst/>
          </a:prstGeom>
          <a:noFill/>
        </p:spPr>
        <p:txBody>
          <a:bodyPr wrap="square" rtlCol="0">
            <a:spAutoFit/>
          </a:bodyPr>
          <a:lstStyle/>
          <a:p>
            <a:r>
              <a:rPr lang="el-GR" dirty="0" smtClean="0"/>
              <a:t>Οι δυνάμεις </a:t>
            </a:r>
            <a:r>
              <a:rPr lang="en-US" b="1" dirty="0" smtClean="0"/>
              <a:t>F</a:t>
            </a:r>
            <a:r>
              <a:rPr lang="en-US" b="1" baseline="-25000" dirty="0" smtClean="0"/>
              <a:t>1</a:t>
            </a:r>
            <a:r>
              <a:rPr lang="el-GR" b="1" baseline="-25000" dirty="0" smtClean="0"/>
              <a:t> </a:t>
            </a:r>
            <a:r>
              <a:rPr lang="el-GR" b="1" dirty="0" smtClean="0"/>
              <a:t> </a:t>
            </a:r>
            <a:r>
              <a:rPr lang="el-GR" dirty="0" smtClean="0"/>
              <a:t>και</a:t>
            </a:r>
            <a:r>
              <a:rPr lang="el-GR" b="1" dirty="0" smtClean="0"/>
              <a:t>  </a:t>
            </a:r>
            <a:r>
              <a:rPr lang="en-US" b="1" dirty="0" smtClean="0"/>
              <a:t>F</a:t>
            </a:r>
            <a:r>
              <a:rPr lang="el-GR" b="1" baseline="-25000" dirty="0" smtClean="0"/>
              <a:t>2  </a:t>
            </a:r>
            <a:r>
              <a:rPr lang="el-GR" b="1" dirty="0" smtClean="0"/>
              <a:t>  έχουν την ίδια διεύθυνση, </a:t>
            </a:r>
            <a:r>
              <a:rPr lang="el-GR" dirty="0" smtClean="0"/>
              <a:t>γιατί  βρίσκονται πάνω στην ίδια ευθεία.  </a:t>
            </a:r>
            <a:endParaRPr lang="en-US" baseline="-25000" dirty="0" smtClean="0"/>
          </a:p>
          <a:p>
            <a:r>
              <a:rPr lang="el-GR" dirty="0" smtClean="0"/>
              <a:t> </a:t>
            </a:r>
            <a:endParaRPr lang="en-US" dirty="0"/>
          </a:p>
        </p:txBody>
      </p:sp>
      <p:sp>
        <p:nvSpPr>
          <p:cNvPr id="24" name="23 - Έλλειψη"/>
          <p:cNvSpPr/>
          <p:nvPr/>
        </p:nvSpPr>
        <p:spPr>
          <a:xfrm>
            <a:off x="500034" y="5643578"/>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24 - Ευθύγραμμο βέλος σύνδεσης"/>
          <p:cNvCxnSpPr/>
          <p:nvPr/>
        </p:nvCxnSpPr>
        <p:spPr>
          <a:xfrm flipV="1">
            <a:off x="928662" y="6000768"/>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25 - TextBox"/>
          <p:cNvSpPr txBox="1"/>
          <p:nvPr/>
        </p:nvSpPr>
        <p:spPr>
          <a:xfrm>
            <a:off x="1500166" y="5429264"/>
            <a:ext cx="1214446" cy="461665"/>
          </a:xfrm>
          <a:prstGeom prst="rect">
            <a:avLst/>
          </a:prstGeom>
          <a:noFill/>
        </p:spPr>
        <p:txBody>
          <a:bodyPr wrap="square" rtlCol="0">
            <a:spAutoFit/>
          </a:bodyPr>
          <a:lstStyle/>
          <a:p>
            <a:r>
              <a:rPr lang="en-US" sz="2400" b="1" dirty="0" smtClean="0"/>
              <a:t>F</a:t>
            </a:r>
            <a:r>
              <a:rPr lang="en-US" sz="2400" b="1" baseline="-25000" dirty="0" smtClean="0"/>
              <a:t>1</a:t>
            </a:r>
            <a:endParaRPr lang="en-US" sz="2400" b="1" baseline="-25000" dirty="0"/>
          </a:p>
        </p:txBody>
      </p:sp>
      <p:cxnSp>
        <p:nvCxnSpPr>
          <p:cNvPr id="27" name="26 - Ευθύγραμμο βέλος σύνδεσης"/>
          <p:cNvCxnSpPr/>
          <p:nvPr/>
        </p:nvCxnSpPr>
        <p:spPr>
          <a:xfrm flipV="1">
            <a:off x="928662" y="6072206"/>
            <a:ext cx="1857388" cy="156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27 - TextBox"/>
          <p:cNvSpPr txBox="1"/>
          <p:nvPr/>
        </p:nvSpPr>
        <p:spPr>
          <a:xfrm>
            <a:off x="2071670" y="5500702"/>
            <a:ext cx="571504" cy="461665"/>
          </a:xfrm>
          <a:prstGeom prst="rect">
            <a:avLst/>
          </a:prstGeom>
          <a:noFill/>
        </p:spPr>
        <p:txBody>
          <a:bodyPr wrap="square" rtlCol="0">
            <a:spAutoFit/>
          </a:bodyPr>
          <a:lstStyle/>
          <a:p>
            <a:r>
              <a:rPr lang="en-US" sz="2400" b="1" dirty="0" smtClean="0"/>
              <a:t>F</a:t>
            </a:r>
            <a:r>
              <a:rPr lang="en-US" sz="2400" b="1" baseline="-25000" dirty="0" smtClean="0"/>
              <a:t>2</a:t>
            </a:r>
            <a:endParaRPr lang="en-US" sz="2400" b="1" baseline="-25000" dirty="0"/>
          </a:p>
        </p:txBody>
      </p:sp>
      <p:sp>
        <p:nvSpPr>
          <p:cNvPr id="29" name="28 - TextBox"/>
          <p:cNvSpPr txBox="1"/>
          <p:nvPr/>
        </p:nvSpPr>
        <p:spPr>
          <a:xfrm>
            <a:off x="3000364" y="5643578"/>
            <a:ext cx="5357850" cy="646331"/>
          </a:xfrm>
          <a:prstGeom prst="rect">
            <a:avLst/>
          </a:prstGeom>
          <a:noFill/>
        </p:spPr>
        <p:txBody>
          <a:bodyPr wrap="square" rtlCol="0">
            <a:spAutoFit/>
          </a:bodyPr>
          <a:lstStyle/>
          <a:p>
            <a:r>
              <a:rPr lang="el-GR" dirty="0" smtClean="0"/>
              <a:t>Οι δυνάμεις </a:t>
            </a:r>
            <a:r>
              <a:rPr lang="en-US" b="1" dirty="0" smtClean="0"/>
              <a:t>F</a:t>
            </a:r>
            <a:r>
              <a:rPr lang="en-US" b="1" baseline="-25000" dirty="0" smtClean="0"/>
              <a:t>1</a:t>
            </a:r>
            <a:r>
              <a:rPr lang="el-GR" b="1" baseline="-25000" dirty="0" smtClean="0"/>
              <a:t> </a:t>
            </a:r>
            <a:r>
              <a:rPr lang="el-GR" b="1" dirty="0" smtClean="0"/>
              <a:t> </a:t>
            </a:r>
            <a:r>
              <a:rPr lang="el-GR" dirty="0" smtClean="0"/>
              <a:t>και</a:t>
            </a:r>
            <a:r>
              <a:rPr lang="el-GR" b="1" dirty="0" smtClean="0"/>
              <a:t>  </a:t>
            </a:r>
            <a:r>
              <a:rPr lang="en-US" b="1" dirty="0" smtClean="0"/>
              <a:t>F</a:t>
            </a:r>
            <a:r>
              <a:rPr lang="el-GR" b="1" baseline="-25000" dirty="0" smtClean="0"/>
              <a:t>2  </a:t>
            </a:r>
            <a:r>
              <a:rPr lang="el-GR" b="1" dirty="0" smtClean="0"/>
              <a:t>  έχουν την ίδια διεύθυνση, </a:t>
            </a:r>
            <a:r>
              <a:rPr lang="el-GR" dirty="0" smtClean="0"/>
              <a:t>γιατί  είναι παράλληλες. </a:t>
            </a:r>
            <a:endParaRPr lang="en-US" dirty="0"/>
          </a:p>
        </p:txBody>
      </p:sp>
      <p:sp>
        <p:nvSpPr>
          <p:cNvPr id="32" name="31 - TextBox"/>
          <p:cNvSpPr txBox="1"/>
          <p:nvPr/>
        </p:nvSpPr>
        <p:spPr>
          <a:xfrm>
            <a:off x="4500562" y="142852"/>
            <a:ext cx="3071834" cy="461665"/>
          </a:xfrm>
          <a:prstGeom prst="rect">
            <a:avLst/>
          </a:prstGeom>
          <a:noFill/>
        </p:spPr>
        <p:txBody>
          <a:bodyPr wrap="square" rtlCol="0">
            <a:spAutoFit/>
          </a:bodyPr>
          <a:lstStyle/>
          <a:p>
            <a:r>
              <a:rPr lang="el-GR" sz="2400" b="1" dirty="0" smtClean="0"/>
              <a:t>ΔΙΕΥΘΥΝΣΗ </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ox(in)">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linds(horizontal)">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linds(horizontal)">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linds(horizontal)">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blinds(horizontal)">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blinds(horizontal)">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blinds(horizontal)">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blinds(horizontal)">
                                      <p:cBhvr>
                                        <p:cTn id="62" dur="500"/>
                                        <p:tgtEl>
                                          <p:spTgt spid="24"/>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blinds(horizontal)">
                                      <p:cBhvr>
                                        <p:cTn id="67" dur="500"/>
                                        <p:tgtEl>
                                          <p:spTgt spid="25"/>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blinds(horizontal)">
                                      <p:cBhvr>
                                        <p:cTn id="72" dur="500"/>
                                        <p:tgtEl>
                                          <p:spTgt spid="26"/>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box(in)">
                                      <p:cBhvr>
                                        <p:cTn id="77" dur="500"/>
                                        <p:tgtEl>
                                          <p:spTgt spid="27"/>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blinds(horizontal)">
                                      <p:cBhvr>
                                        <p:cTn id="82" dur="500"/>
                                        <p:tgtEl>
                                          <p:spTgt spid="28"/>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blinds(horizontal)">
                                      <p:cBhvr>
                                        <p:cTn id="8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1" grpId="0"/>
      <p:bldP spid="17" grpId="0" animBg="1"/>
      <p:bldP spid="19" grpId="0"/>
      <p:bldP spid="21" grpId="0"/>
      <p:bldP spid="23" grpId="0"/>
      <p:bldP spid="24" grpId="0" animBg="1"/>
      <p:bldP spid="26" grpId="0"/>
      <p:bldP spid="28" grpId="0"/>
      <p:bldP spid="2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16 - Έλλειψη"/>
          <p:cNvSpPr/>
          <p:nvPr/>
        </p:nvSpPr>
        <p:spPr>
          <a:xfrm>
            <a:off x="1285852" y="4286256"/>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17 - Ευθύγραμμο βέλος σύνδεσης"/>
          <p:cNvCxnSpPr/>
          <p:nvPr/>
        </p:nvCxnSpPr>
        <p:spPr>
          <a:xfrm flipV="1">
            <a:off x="1714480" y="4643446"/>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18 - TextBox"/>
          <p:cNvSpPr txBox="1"/>
          <p:nvPr/>
        </p:nvSpPr>
        <p:spPr>
          <a:xfrm>
            <a:off x="2285984" y="4071942"/>
            <a:ext cx="1214446" cy="461665"/>
          </a:xfrm>
          <a:prstGeom prst="rect">
            <a:avLst/>
          </a:prstGeom>
          <a:noFill/>
        </p:spPr>
        <p:txBody>
          <a:bodyPr wrap="square" rtlCol="0">
            <a:spAutoFit/>
          </a:bodyPr>
          <a:lstStyle/>
          <a:p>
            <a:r>
              <a:rPr lang="en-US" sz="2400" b="1" dirty="0" smtClean="0"/>
              <a:t>F</a:t>
            </a:r>
            <a:r>
              <a:rPr lang="en-US" sz="2400" b="1" baseline="-25000" dirty="0" smtClean="0"/>
              <a:t>1</a:t>
            </a:r>
            <a:endParaRPr lang="en-US" sz="2400" b="1" baseline="-25000" dirty="0"/>
          </a:p>
        </p:txBody>
      </p:sp>
      <p:cxnSp>
        <p:nvCxnSpPr>
          <p:cNvPr id="20" name="19 - Ευθύγραμμο βέλος σύνδεσης"/>
          <p:cNvCxnSpPr/>
          <p:nvPr/>
        </p:nvCxnSpPr>
        <p:spPr>
          <a:xfrm rot="10800000">
            <a:off x="714348" y="4643446"/>
            <a:ext cx="1000132" cy="156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20 - TextBox"/>
          <p:cNvSpPr txBox="1"/>
          <p:nvPr/>
        </p:nvSpPr>
        <p:spPr>
          <a:xfrm>
            <a:off x="642910" y="4214818"/>
            <a:ext cx="1214446" cy="461665"/>
          </a:xfrm>
          <a:prstGeom prst="rect">
            <a:avLst/>
          </a:prstGeom>
          <a:noFill/>
        </p:spPr>
        <p:txBody>
          <a:bodyPr wrap="square" rtlCol="0">
            <a:spAutoFit/>
          </a:bodyPr>
          <a:lstStyle/>
          <a:p>
            <a:r>
              <a:rPr lang="en-US" sz="2400" b="1" dirty="0" smtClean="0"/>
              <a:t>F</a:t>
            </a:r>
            <a:r>
              <a:rPr lang="en-US" sz="2400" b="1" baseline="-25000" dirty="0" smtClean="0"/>
              <a:t>2</a:t>
            </a:r>
            <a:endParaRPr lang="en-US" sz="2400" b="1" baseline="-25000" dirty="0"/>
          </a:p>
        </p:txBody>
      </p:sp>
      <p:sp>
        <p:nvSpPr>
          <p:cNvPr id="23" name="22 - TextBox"/>
          <p:cNvSpPr txBox="1"/>
          <p:nvPr/>
        </p:nvSpPr>
        <p:spPr>
          <a:xfrm>
            <a:off x="3071802" y="4214818"/>
            <a:ext cx="5715040" cy="1477328"/>
          </a:xfrm>
          <a:prstGeom prst="rect">
            <a:avLst/>
          </a:prstGeom>
          <a:noFill/>
        </p:spPr>
        <p:txBody>
          <a:bodyPr wrap="square" rtlCol="0">
            <a:spAutoFit/>
          </a:bodyPr>
          <a:lstStyle/>
          <a:p>
            <a:r>
              <a:rPr lang="el-GR" dirty="0" smtClean="0"/>
              <a:t>Οι δυνάμεις </a:t>
            </a:r>
            <a:r>
              <a:rPr lang="en-US" b="1" dirty="0" smtClean="0"/>
              <a:t>F</a:t>
            </a:r>
            <a:r>
              <a:rPr lang="en-US" b="1" baseline="-25000" dirty="0" smtClean="0"/>
              <a:t>1</a:t>
            </a:r>
            <a:r>
              <a:rPr lang="el-GR" b="1" baseline="-25000" dirty="0" smtClean="0"/>
              <a:t> </a:t>
            </a:r>
            <a:r>
              <a:rPr lang="el-GR" b="1" dirty="0" smtClean="0"/>
              <a:t> </a:t>
            </a:r>
            <a:r>
              <a:rPr lang="el-GR" dirty="0" smtClean="0"/>
              <a:t>και</a:t>
            </a:r>
            <a:r>
              <a:rPr lang="el-GR" b="1" dirty="0" smtClean="0"/>
              <a:t>  </a:t>
            </a:r>
            <a:r>
              <a:rPr lang="en-US" b="1" dirty="0" smtClean="0"/>
              <a:t>F</a:t>
            </a:r>
            <a:r>
              <a:rPr lang="el-GR" b="1" baseline="-25000" dirty="0" smtClean="0"/>
              <a:t>2  </a:t>
            </a:r>
            <a:r>
              <a:rPr lang="el-GR" b="1" dirty="0" smtClean="0"/>
              <a:t>  έχουν την ίδια διεύθυνση, </a:t>
            </a:r>
            <a:r>
              <a:rPr lang="el-GR" dirty="0" smtClean="0"/>
              <a:t>γιατί  βρίσκονται πάνω στην ίδια ευθεία, αλλά έχουν </a:t>
            </a:r>
            <a:r>
              <a:rPr lang="el-GR" b="1" dirty="0" smtClean="0"/>
              <a:t>διαφορετική φορά </a:t>
            </a:r>
            <a:r>
              <a:rPr lang="el-GR" dirty="0" smtClean="0"/>
              <a:t>γιατί «βλέπουν προς διαφορετικές πλευρές».  </a:t>
            </a:r>
            <a:endParaRPr lang="en-US" baseline="-25000" dirty="0" smtClean="0"/>
          </a:p>
          <a:p>
            <a:r>
              <a:rPr lang="el-GR" dirty="0" smtClean="0"/>
              <a:t> </a:t>
            </a:r>
            <a:endParaRPr lang="en-US" dirty="0"/>
          </a:p>
        </p:txBody>
      </p:sp>
      <p:sp>
        <p:nvSpPr>
          <p:cNvPr id="24" name="23 - Έλλειψη"/>
          <p:cNvSpPr/>
          <p:nvPr/>
        </p:nvSpPr>
        <p:spPr>
          <a:xfrm>
            <a:off x="357158" y="1571612"/>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24 - Ευθύγραμμο βέλος σύνδεσης"/>
          <p:cNvCxnSpPr/>
          <p:nvPr/>
        </p:nvCxnSpPr>
        <p:spPr>
          <a:xfrm flipV="1">
            <a:off x="785786" y="1928802"/>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25 - TextBox"/>
          <p:cNvSpPr txBox="1"/>
          <p:nvPr/>
        </p:nvSpPr>
        <p:spPr>
          <a:xfrm>
            <a:off x="1357290" y="1357298"/>
            <a:ext cx="1214446" cy="461665"/>
          </a:xfrm>
          <a:prstGeom prst="rect">
            <a:avLst/>
          </a:prstGeom>
          <a:noFill/>
        </p:spPr>
        <p:txBody>
          <a:bodyPr wrap="square" rtlCol="0">
            <a:spAutoFit/>
          </a:bodyPr>
          <a:lstStyle/>
          <a:p>
            <a:r>
              <a:rPr lang="en-US" sz="2400" b="1" dirty="0" smtClean="0"/>
              <a:t>F</a:t>
            </a:r>
            <a:r>
              <a:rPr lang="en-US" sz="2400" b="1" baseline="-25000" dirty="0" smtClean="0"/>
              <a:t>1</a:t>
            </a:r>
            <a:endParaRPr lang="en-US" sz="2400" b="1" baseline="-25000" dirty="0"/>
          </a:p>
        </p:txBody>
      </p:sp>
      <p:cxnSp>
        <p:nvCxnSpPr>
          <p:cNvPr id="27" name="26 - Ευθύγραμμο βέλος σύνδεσης"/>
          <p:cNvCxnSpPr/>
          <p:nvPr/>
        </p:nvCxnSpPr>
        <p:spPr>
          <a:xfrm flipV="1">
            <a:off x="785786" y="1928802"/>
            <a:ext cx="1857388" cy="156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27 - TextBox"/>
          <p:cNvSpPr txBox="1"/>
          <p:nvPr/>
        </p:nvSpPr>
        <p:spPr>
          <a:xfrm>
            <a:off x="1928794" y="1428736"/>
            <a:ext cx="1214446" cy="461665"/>
          </a:xfrm>
          <a:prstGeom prst="rect">
            <a:avLst/>
          </a:prstGeom>
          <a:noFill/>
        </p:spPr>
        <p:txBody>
          <a:bodyPr wrap="square" rtlCol="0">
            <a:spAutoFit/>
          </a:bodyPr>
          <a:lstStyle/>
          <a:p>
            <a:r>
              <a:rPr lang="en-US" sz="2400" b="1" dirty="0" smtClean="0"/>
              <a:t>F</a:t>
            </a:r>
            <a:r>
              <a:rPr lang="en-US" sz="2400" b="1" baseline="-25000" dirty="0" smtClean="0"/>
              <a:t>2</a:t>
            </a:r>
            <a:endParaRPr lang="en-US" sz="2400" b="1" baseline="-25000" dirty="0"/>
          </a:p>
        </p:txBody>
      </p:sp>
      <p:sp>
        <p:nvSpPr>
          <p:cNvPr id="29" name="28 - TextBox"/>
          <p:cNvSpPr txBox="1"/>
          <p:nvPr/>
        </p:nvSpPr>
        <p:spPr>
          <a:xfrm>
            <a:off x="3571868" y="1428736"/>
            <a:ext cx="5429288" cy="1477328"/>
          </a:xfrm>
          <a:prstGeom prst="rect">
            <a:avLst/>
          </a:prstGeom>
          <a:noFill/>
        </p:spPr>
        <p:txBody>
          <a:bodyPr wrap="square" rtlCol="0">
            <a:spAutoFit/>
          </a:bodyPr>
          <a:lstStyle/>
          <a:p>
            <a:r>
              <a:rPr lang="el-GR" dirty="0" smtClean="0"/>
              <a:t>Οι δυνάμεις </a:t>
            </a:r>
            <a:r>
              <a:rPr lang="en-US" b="1" dirty="0" smtClean="0"/>
              <a:t>F</a:t>
            </a:r>
            <a:r>
              <a:rPr lang="en-US" b="1" baseline="-25000" dirty="0" smtClean="0"/>
              <a:t>1</a:t>
            </a:r>
            <a:r>
              <a:rPr lang="el-GR" b="1" baseline="-25000" dirty="0" smtClean="0"/>
              <a:t> </a:t>
            </a:r>
            <a:r>
              <a:rPr lang="el-GR" b="1" dirty="0" smtClean="0"/>
              <a:t> </a:t>
            </a:r>
            <a:r>
              <a:rPr lang="el-GR" dirty="0" smtClean="0"/>
              <a:t>και</a:t>
            </a:r>
            <a:r>
              <a:rPr lang="el-GR" b="1" dirty="0" smtClean="0"/>
              <a:t>  </a:t>
            </a:r>
            <a:r>
              <a:rPr lang="en-US" b="1" dirty="0" smtClean="0"/>
              <a:t>F</a:t>
            </a:r>
            <a:r>
              <a:rPr lang="el-GR" b="1" baseline="-25000" dirty="0" smtClean="0"/>
              <a:t>2  </a:t>
            </a:r>
            <a:r>
              <a:rPr lang="el-GR" b="1" dirty="0" smtClean="0"/>
              <a:t>  έχουν την ίδια διεύθυνση, </a:t>
            </a:r>
            <a:r>
              <a:rPr lang="el-GR" dirty="0" smtClean="0"/>
              <a:t>γιατί  βρίσκονται πάνω στην ίδια ευθεία,  και </a:t>
            </a:r>
            <a:r>
              <a:rPr lang="el-GR" b="1" dirty="0" smtClean="0"/>
              <a:t>την ίδια φορά </a:t>
            </a:r>
            <a:r>
              <a:rPr lang="el-GR" dirty="0" smtClean="0"/>
              <a:t>γιατί και οι δύο  δυνάμεις «βλέπουν  προς την ίδια πλευρά»</a:t>
            </a:r>
            <a:endParaRPr lang="en-US" baseline="-25000" dirty="0" smtClean="0"/>
          </a:p>
          <a:p>
            <a:r>
              <a:rPr lang="el-GR" dirty="0" smtClean="0"/>
              <a:t> </a:t>
            </a:r>
            <a:endParaRPr lang="en-US" dirty="0"/>
          </a:p>
        </p:txBody>
      </p:sp>
      <p:sp>
        <p:nvSpPr>
          <p:cNvPr id="32" name="31 - TextBox"/>
          <p:cNvSpPr txBox="1"/>
          <p:nvPr/>
        </p:nvSpPr>
        <p:spPr>
          <a:xfrm>
            <a:off x="4500562" y="142852"/>
            <a:ext cx="3071834" cy="461665"/>
          </a:xfrm>
          <a:prstGeom prst="rect">
            <a:avLst/>
          </a:prstGeom>
          <a:noFill/>
        </p:spPr>
        <p:txBody>
          <a:bodyPr wrap="square" rtlCol="0">
            <a:spAutoFit/>
          </a:bodyPr>
          <a:lstStyle/>
          <a:p>
            <a:r>
              <a:rPr lang="el-GR" sz="2400" b="1" dirty="0" smtClean="0"/>
              <a:t>ΦΟΡΑ</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par>
                                <p:cTn id="13" presetID="3" presetClass="entr" presetSubtype="1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linds(horizontal)">
                                      <p:cBhvr>
                                        <p:cTn id="15" dur="500"/>
                                        <p:tgtEl>
                                          <p:spTgt spid="18"/>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linds(horizontal)">
                                      <p:cBhvr>
                                        <p:cTn id="18" dur="500"/>
                                        <p:tgtEl>
                                          <p:spTgt spid="19"/>
                                        </p:tgtEl>
                                      </p:cBhvr>
                                    </p:animEffect>
                                  </p:childTnLst>
                                </p:cTn>
                              </p:par>
                              <p:par>
                                <p:cTn id="19" presetID="3" presetClass="entr" presetSubtype="1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blinds(horizontal)">
                                      <p:cBhvr>
                                        <p:cTn id="21" dur="500"/>
                                        <p:tgtEl>
                                          <p:spTgt spid="20"/>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blinds(horizontal)">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blinds(horizontal)">
                                      <p:cBhvr>
                                        <p:cTn id="2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p:bldP spid="21" grpId="0"/>
      <p:bldP spid="23" grpId="0"/>
      <p:bldP spid="2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16 - Έλλειψη"/>
          <p:cNvSpPr/>
          <p:nvPr/>
        </p:nvSpPr>
        <p:spPr>
          <a:xfrm>
            <a:off x="1285852" y="4857760"/>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17 - Ευθύγραμμο βέλος σύνδεσης"/>
          <p:cNvCxnSpPr/>
          <p:nvPr/>
        </p:nvCxnSpPr>
        <p:spPr>
          <a:xfrm flipV="1">
            <a:off x="1714480" y="5214950"/>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18 - TextBox"/>
          <p:cNvSpPr txBox="1"/>
          <p:nvPr/>
        </p:nvSpPr>
        <p:spPr>
          <a:xfrm>
            <a:off x="2285984" y="4643446"/>
            <a:ext cx="1214446" cy="461665"/>
          </a:xfrm>
          <a:prstGeom prst="rect">
            <a:avLst/>
          </a:prstGeom>
          <a:noFill/>
        </p:spPr>
        <p:txBody>
          <a:bodyPr wrap="square" rtlCol="0">
            <a:spAutoFit/>
          </a:bodyPr>
          <a:lstStyle/>
          <a:p>
            <a:r>
              <a:rPr lang="en-US" sz="2400" b="1" dirty="0" smtClean="0"/>
              <a:t>F</a:t>
            </a:r>
            <a:r>
              <a:rPr lang="en-US" sz="2400" b="1" baseline="-25000" dirty="0" smtClean="0"/>
              <a:t>1</a:t>
            </a:r>
            <a:endParaRPr lang="en-US" sz="2400" b="1" baseline="-25000" dirty="0"/>
          </a:p>
        </p:txBody>
      </p:sp>
      <p:cxnSp>
        <p:nvCxnSpPr>
          <p:cNvPr id="20" name="19 - Ευθύγραμμο βέλος σύνδεσης"/>
          <p:cNvCxnSpPr/>
          <p:nvPr/>
        </p:nvCxnSpPr>
        <p:spPr>
          <a:xfrm rot="10800000">
            <a:off x="714348" y="5214950"/>
            <a:ext cx="1000132" cy="156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20 - TextBox"/>
          <p:cNvSpPr txBox="1"/>
          <p:nvPr/>
        </p:nvSpPr>
        <p:spPr>
          <a:xfrm>
            <a:off x="642910" y="4786322"/>
            <a:ext cx="1214446" cy="461665"/>
          </a:xfrm>
          <a:prstGeom prst="rect">
            <a:avLst/>
          </a:prstGeom>
          <a:noFill/>
        </p:spPr>
        <p:txBody>
          <a:bodyPr wrap="square" rtlCol="0">
            <a:spAutoFit/>
          </a:bodyPr>
          <a:lstStyle/>
          <a:p>
            <a:r>
              <a:rPr lang="en-US" sz="2400" b="1" dirty="0" smtClean="0"/>
              <a:t>F</a:t>
            </a:r>
            <a:r>
              <a:rPr lang="en-US" sz="2400" b="1" baseline="-25000" dirty="0" smtClean="0"/>
              <a:t>2</a:t>
            </a:r>
            <a:endParaRPr lang="en-US" sz="2400" b="1" baseline="-25000" dirty="0"/>
          </a:p>
        </p:txBody>
      </p:sp>
      <p:sp>
        <p:nvSpPr>
          <p:cNvPr id="23" name="22 - TextBox"/>
          <p:cNvSpPr txBox="1"/>
          <p:nvPr/>
        </p:nvSpPr>
        <p:spPr>
          <a:xfrm>
            <a:off x="3214678" y="4714884"/>
            <a:ext cx="4143404" cy="2031325"/>
          </a:xfrm>
          <a:prstGeom prst="rect">
            <a:avLst/>
          </a:prstGeom>
          <a:noFill/>
        </p:spPr>
        <p:txBody>
          <a:bodyPr wrap="square" rtlCol="0">
            <a:spAutoFit/>
          </a:bodyPr>
          <a:lstStyle/>
          <a:p>
            <a:r>
              <a:rPr lang="el-GR" dirty="0" smtClean="0"/>
              <a:t>Οι δυνάμεις </a:t>
            </a:r>
            <a:r>
              <a:rPr lang="en-US" b="1" dirty="0" smtClean="0"/>
              <a:t>F</a:t>
            </a:r>
            <a:r>
              <a:rPr lang="en-US" b="1" baseline="-25000" dirty="0" smtClean="0"/>
              <a:t>1</a:t>
            </a:r>
            <a:r>
              <a:rPr lang="el-GR" b="1" baseline="-25000" dirty="0" smtClean="0"/>
              <a:t> </a:t>
            </a:r>
            <a:r>
              <a:rPr lang="el-GR" b="1" dirty="0" smtClean="0"/>
              <a:t> </a:t>
            </a:r>
            <a:r>
              <a:rPr lang="el-GR" dirty="0" smtClean="0"/>
              <a:t>και</a:t>
            </a:r>
            <a:r>
              <a:rPr lang="el-GR" b="1" dirty="0" smtClean="0"/>
              <a:t>  </a:t>
            </a:r>
            <a:r>
              <a:rPr lang="en-US" b="1" dirty="0" smtClean="0"/>
              <a:t>F</a:t>
            </a:r>
            <a:r>
              <a:rPr lang="el-GR" b="1" baseline="-25000" dirty="0" smtClean="0"/>
              <a:t>2  </a:t>
            </a:r>
            <a:r>
              <a:rPr lang="el-GR" b="1" dirty="0" smtClean="0"/>
              <a:t>  έχουν την ίδια διεύθυνση, </a:t>
            </a:r>
            <a:r>
              <a:rPr lang="el-GR" dirty="0" smtClean="0"/>
              <a:t>γιατί  βρίσκονται πάνω στην ίδια ευθεία, αλλά έχουν </a:t>
            </a:r>
            <a:r>
              <a:rPr lang="el-GR" b="1" dirty="0" smtClean="0"/>
              <a:t>διαφορετική φορά </a:t>
            </a:r>
            <a:r>
              <a:rPr lang="el-GR" dirty="0" smtClean="0"/>
              <a:t>γιατί «βλέπουν προς διαφορετικές πλευρές». Άρα οι δυνάμεις</a:t>
            </a:r>
            <a:r>
              <a:rPr lang="en-US" b="1" dirty="0" smtClean="0"/>
              <a:t> F</a:t>
            </a:r>
            <a:r>
              <a:rPr lang="en-US" b="1" baseline="-25000" dirty="0" smtClean="0"/>
              <a:t>1</a:t>
            </a:r>
            <a:r>
              <a:rPr lang="el-GR" b="1" baseline="-25000" dirty="0" smtClean="0"/>
              <a:t> </a:t>
            </a:r>
            <a:r>
              <a:rPr lang="el-GR" b="1" dirty="0" smtClean="0"/>
              <a:t> </a:t>
            </a:r>
            <a:r>
              <a:rPr lang="el-GR" dirty="0" smtClean="0"/>
              <a:t>και</a:t>
            </a:r>
            <a:r>
              <a:rPr lang="el-GR" b="1" dirty="0" smtClean="0"/>
              <a:t>  </a:t>
            </a:r>
            <a:r>
              <a:rPr lang="en-US" b="1" dirty="0" smtClean="0"/>
              <a:t>F</a:t>
            </a:r>
            <a:r>
              <a:rPr lang="el-GR" b="1" baseline="-25000" dirty="0" smtClean="0"/>
              <a:t>2</a:t>
            </a:r>
            <a:r>
              <a:rPr lang="el-GR" dirty="0" smtClean="0"/>
              <a:t> έχουν </a:t>
            </a:r>
            <a:r>
              <a:rPr lang="el-GR" b="1" dirty="0" smtClean="0"/>
              <a:t>διαφορετική κατεύθυνση</a:t>
            </a:r>
            <a:r>
              <a:rPr lang="el-GR" dirty="0" smtClean="0"/>
              <a:t>. </a:t>
            </a:r>
            <a:endParaRPr lang="en-US" baseline="-25000" dirty="0" smtClean="0"/>
          </a:p>
          <a:p>
            <a:r>
              <a:rPr lang="el-GR" dirty="0" smtClean="0"/>
              <a:t> </a:t>
            </a:r>
            <a:endParaRPr lang="en-US" dirty="0"/>
          </a:p>
        </p:txBody>
      </p:sp>
      <p:sp>
        <p:nvSpPr>
          <p:cNvPr id="15" name="14 - TextBox"/>
          <p:cNvSpPr txBox="1"/>
          <p:nvPr/>
        </p:nvSpPr>
        <p:spPr>
          <a:xfrm>
            <a:off x="0" y="357166"/>
            <a:ext cx="8858280" cy="461665"/>
          </a:xfrm>
          <a:prstGeom prst="rect">
            <a:avLst/>
          </a:prstGeom>
          <a:noFill/>
        </p:spPr>
        <p:txBody>
          <a:bodyPr wrap="square" rtlCol="0">
            <a:spAutoFit/>
          </a:bodyPr>
          <a:lstStyle/>
          <a:p>
            <a:r>
              <a:rPr lang="el-GR" sz="2400" b="1" dirty="0" smtClean="0"/>
              <a:t>Κατεύθυνση </a:t>
            </a:r>
            <a:r>
              <a:rPr lang="el-GR" sz="2000" dirty="0" smtClean="0"/>
              <a:t>είναι η </a:t>
            </a:r>
            <a:r>
              <a:rPr lang="el-GR" sz="2000" b="1" dirty="0" smtClean="0"/>
              <a:t>διεύθυνση</a:t>
            </a:r>
            <a:r>
              <a:rPr lang="el-GR" sz="2000" dirty="0" smtClean="0"/>
              <a:t> και η </a:t>
            </a:r>
            <a:r>
              <a:rPr lang="el-GR" sz="2000" b="1" dirty="0" smtClean="0"/>
              <a:t>φορά</a:t>
            </a:r>
            <a:r>
              <a:rPr lang="el-GR" sz="2000" dirty="0" smtClean="0"/>
              <a:t> ενός διανύσματος («τόξου») </a:t>
            </a:r>
            <a:endParaRPr lang="en-US" sz="2000" dirty="0"/>
          </a:p>
        </p:txBody>
      </p:sp>
      <p:cxnSp>
        <p:nvCxnSpPr>
          <p:cNvPr id="22" name="21 - Ευθύγραμμο βέλος σύνδεσης"/>
          <p:cNvCxnSpPr/>
          <p:nvPr/>
        </p:nvCxnSpPr>
        <p:spPr>
          <a:xfrm rot="5400000">
            <a:off x="2071670" y="1071546"/>
            <a:ext cx="928694" cy="50006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30" name="29 - TextBox"/>
          <p:cNvSpPr txBox="1"/>
          <p:nvPr/>
        </p:nvSpPr>
        <p:spPr>
          <a:xfrm>
            <a:off x="428596" y="1928802"/>
            <a:ext cx="3143272" cy="923330"/>
          </a:xfrm>
          <a:prstGeom prst="rect">
            <a:avLst/>
          </a:prstGeom>
          <a:noFill/>
        </p:spPr>
        <p:txBody>
          <a:bodyPr wrap="square" rtlCol="0">
            <a:spAutoFit/>
          </a:bodyPr>
          <a:lstStyle/>
          <a:p>
            <a:r>
              <a:rPr lang="el-GR" b="1" dirty="0" smtClean="0"/>
              <a:t>Διεύθυνση</a:t>
            </a:r>
            <a:r>
              <a:rPr lang="el-GR" dirty="0" smtClean="0"/>
              <a:t> (η ευθεία πάνω στην οποία βρίσκεται το διάνυσμα «τόξο »</a:t>
            </a:r>
            <a:r>
              <a:rPr lang="en-US" dirty="0" smtClean="0"/>
              <a:t>)</a:t>
            </a:r>
            <a:endParaRPr lang="en-US" dirty="0"/>
          </a:p>
        </p:txBody>
      </p:sp>
      <p:sp>
        <p:nvSpPr>
          <p:cNvPr id="31" name="30 - TextBox"/>
          <p:cNvSpPr txBox="1"/>
          <p:nvPr/>
        </p:nvSpPr>
        <p:spPr>
          <a:xfrm>
            <a:off x="5072066" y="1928802"/>
            <a:ext cx="2571768" cy="646331"/>
          </a:xfrm>
          <a:prstGeom prst="rect">
            <a:avLst/>
          </a:prstGeom>
          <a:noFill/>
        </p:spPr>
        <p:txBody>
          <a:bodyPr wrap="square" rtlCol="0">
            <a:spAutoFit/>
          </a:bodyPr>
          <a:lstStyle/>
          <a:p>
            <a:r>
              <a:rPr lang="el-GR" b="1" dirty="0" smtClean="0"/>
              <a:t>Φορά </a:t>
            </a:r>
            <a:r>
              <a:rPr lang="el-GR" dirty="0" smtClean="0"/>
              <a:t>(προς τα πού «βλέπει» το διάνυσμα</a:t>
            </a:r>
            <a:endParaRPr lang="en-US" dirty="0"/>
          </a:p>
        </p:txBody>
      </p:sp>
      <p:sp>
        <p:nvSpPr>
          <p:cNvPr id="40" name="39 - TextBox"/>
          <p:cNvSpPr txBox="1"/>
          <p:nvPr/>
        </p:nvSpPr>
        <p:spPr>
          <a:xfrm>
            <a:off x="1571604" y="3786190"/>
            <a:ext cx="4214842" cy="369332"/>
          </a:xfrm>
          <a:prstGeom prst="rect">
            <a:avLst/>
          </a:prstGeom>
          <a:noFill/>
        </p:spPr>
        <p:txBody>
          <a:bodyPr wrap="square" rtlCol="0">
            <a:spAutoFit/>
          </a:bodyPr>
          <a:lstStyle/>
          <a:p>
            <a:r>
              <a:rPr lang="el-GR" b="1" dirty="0" smtClean="0">
                <a:solidFill>
                  <a:srgbClr val="FF0000"/>
                </a:solidFill>
              </a:rPr>
              <a:t>Παράδειγμα </a:t>
            </a:r>
            <a:endParaRPr lang="en-US" b="1" dirty="0">
              <a:solidFill>
                <a:srgbClr val="FF0000"/>
              </a:solidFill>
            </a:endParaRPr>
          </a:p>
        </p:txBody>
      </p:sp>
      <p:cxnSp>
        <p:nvCxnSpPr>
          <p:cNvPr id="25" name="24 - Ευθύγραμμο βέλος σύνδεσης"/>
          <p:cNvCxnSpPr/>
          <p:nvPr/>
        </p:nvCxnSpPr>
        <p:spPr>
          <a:xfrm rot="16200000" flipH="1">
            <a:off x="4393405" y="821513"/>
            <a:ext cx="1214446" cy="100013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blinds(horizontal)">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blinds(horizontal)">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blinds(horizontal)">
                                      <p:cBhvr>
                                        <p:cTn id="22" dur="500"/>
                                        <p:tgtEl>
                                          <p:spTgt spid="3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blinds(horizontal)">
                                      <p:cBhvr>
                                        <p:cTn id="27" dur="500"/>
                                        <p:tgtEl>
                                          <p:spTgt spid="4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linds(horizontal)">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linds(horizontal)">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linds(horizontal)">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blinds(horizontal)">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blinds(horizontal)">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blinds(horizontal)">
                                      <p:cBhvr>
                                        <p:cTn id="5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p:bldP spid="21" grpId="0"/>
      <p:bldP spid="23" grpId="0"/>
      <p:bldP spid="30" grpId="0"/>
      <p:bldP spid="31" grpId="0"/>
      <p:bldP spid="4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22 - TextBox"/>
          <p:cNvSpPr txBox="1"/>
          <p:nvPr/>
        </p:nvSpPr>
        <p:spPr>
          <a:xfrm>
            <a:off x="3714744" y="3889228"/>
            <a:ext cx="4143404" cy="2308324"/>
          </a:xfrm>
          <a:prstGeom prst="rect">
            <a:avLst/>
          </a:prstGeom>
          <a:noFill/>
        </p:spPr>
        <p:txBody>
          <a:bodyPr wrap="square" rtlCol="0">
            <a:spAutoFit/>
          </a:bodyPr>
          <a:lstStyle/>
          <a:p>
            <a:r>
              <a:rPr lang="el-GR" dirty="0" smtClean="0"/>
              <a:t>Οι δυνάμεις </a:t>
            </a:r>
            <a:r>
              <a:rPr lang="en-US" b="1" dirty="0" smtClean="0"/>
              <a:t>F</a:t>
            </a:r>
            <a:r>
              <a:rPr lang="en-US" b="1" baseline="-25000" dirty="0" smtClean="0"/>
              <a:t>1</a:t>
            </a:r>
            <a:r>
              <a:rPr lang="el-GR" b="1" baseline="-25000" dirty="0" smtClean="0"/>
              <a:t> </a:t>
            </a:r>
            <a:r>
              <a:rPr lang="el-GR" b="1" dirty="0" smtClean="0"/>
              <a:t> </a:t>
            </a:r>
            <a:r>
              <a:rPr lang="el-GR" dirty="0" smtClean="0"/>
              <a:t>και</a:t>
            </a:r>
            <a:r>
              <a:rPr lang="el-GR" b="1" dirty="0" smtClean="0"/>
              <a:t>  </a:t>
            </a:r>
            <a:r>
              <a:rPr lang="en-US" b="1" dirty="0" smtClean="0"/>
              <a:t>F</a:t>
            </a:r>
            <a:r>
              <a:rPr lang="el-GR" b="1" baseline="-25000" dirty="0" smtClean="0"/>
              <a:t>2  </a:t>
            </a:r>
            <a:r>
              <a:rPr lang="el-GR" b="1" dirty="0" smtClean="0"/>
              <a:t>  έχουν την ίδια διεύθυνση, </a:t>
            </a:r>
            <a:r>
              <a:rPr lang="el-GR" dirty="0" smtClean="0"/>
              <a:t>γιατί  είναι παράλληλες , και έχουν ίδια  </a:t>
            </a:r>
            <a:r>
              <a:rPr lang="el-GR" b="1" dirty="0" smtClean="0"/>
              <a:t>φορά </a:t>
            </a:r>
            <a:r>
              <a:rPr lang="el-GR" dirty="0" smtClean="0"/>
              <a:t>γιατί «βλέπουν προς την ίδια πλευρά». </a:t>
            </a:r>
          </a:p>
          <a:p>
            <a:endParaRPr lang="el-GR" dirty="0" smtClean="0"/>
          </a:p>
          <a:p>
            <a:r>
              <a:rPr lang="el-GR" dirty="0" smtClean="0"/>
              <a:t>Άρα οι δυνάμεις</a:t>
            </a:r>
            <a:r>
              <a:rPr lang="en-US" b="1" dirty="0" smtClean="0"/>
              <a:t> F</a:t>
            </a:r>
            <a:r>
              <a:rPr lang="en-US" b="1" baseline="-25000" dirty="0" smtClean="0"/>
              <a:t>1</a:t>
            </a:r>
            <a:r>
              <a:rPr lang="el-GR" b="1" baseline="-25000" dirty="0" smtClean="0"/>
              <a:t> </a:t>
            </a:r>
            <a:r>
              <a:rPr lang="el-GR" b="1" dirty="0" smtClean="0"/>
              <a:t> </a:t>
            </a:r>
            <a:r>
              <a:rPr lang="el-GR" dirty="0" smtClean="0"/>
              <a:t>και</a:t>
            </a:r>
            <a:r>
              <a:rPr lang="el-GR" b="1" dirty="0" smtClean="0"/>
              <a:t>  </a:t>
            </a:r>
            <a:r>
              <a:rPr lang="en-US" b="1" dirty="0" smtClean="0"/>
              <a:t>F</a:t>
            </a:r>
            <a:r>
              <a:rPr lang="el-GR" b="1" baseline="-25000" dirty="0" smtClean="0"/>
              <a:t>2</a:t>
            </a:r>
            <a:r>
              <a:rPr lang="el-GR" dirty="0" smtClean="0"/>
              <a:t> έχουν </a:t>
            </a:r>
            <a:r>
              <a:rPr lang="el-GR" b="1" dirty="0" smtClean="0"/>
              <a:t>ίδια κατεύθυνση</a:t>
            </a:r>
            <a:r>
              <a:rPr lang="el-GR" dirty="0" smtClean="0"/>
              <a:t>. </a:t>
            </a:r>
            <a:endParaRPr lang="en-US" baseline="-25000" dirty="0" smtClean="0"/>
          </a:p>
          <a:p>
            <a:r>
              <a:rPr lang="el-GR" dirty="0" smtClean="0"/>
              <a:t> </a:t>
            </a:r>
            <a:endParaRPr lang="en-US" dirty="0"/>
          </a:p>
        </p:txBody>
      </p:sp>
      <p:sp>
        <p:nvSpPr>
          <p:cNvPr id="15" name="14 - TextBox"/>
          <p:cNvSpPr txBox="1"/>
          <p:nvPr/>
        </p:nvSpPr>
        <p:spPr>
          <a:xfrm>
            <a:off x="571472" y="428604"/>
            <a:ext cx="8001056" cy="461665"/>
          </a:xfrm>
          <a:prstGeom prst="rect">
            <a:avLst/>
          </a:prstGeom>
          <a:noFill/>
        </p:spPr>
        <p:txBody>
          <a:bodyPr wrap="square" rtlCol="0">
            <a:spAutoFit/>
          </a:bodyPr>
          <a:lstStyle/>
          <a:p>
            <a:r>
              <a:rPr lang="el-GR" sz="2400" b="1" dirty="0" smtClean="0"/>
              <a:t>Κατεύθυνση </a:t>
            </a:r>
            <a:r>
              <a:rPr lang="el-GR" sz="2000" dirty="0" smtClean="0"/>
              <a:t>είναι η </a:t>
            </a:r>
            <a:r>
              <a:rPr lang="el-GR" sz="2000" b="1" dirty="0" smtClean="0"/>
              <a:t>διεύθυνση</a:t>
            </a:r>
            <a:r>
              <a:rPr lang="el-GR" sz="2000" dirty="0" smtClean="0"/>
              <a:t> και η </a:t>
            </a:r>
            <a:r>
              <a:rPr lang="el-GR" sz="2000" b="1" dirty="0" smtClean="0"/>
              <a:t>φορά</a:t>
            </a:r>
            <a:r>
              <a:rPr lang="el-GR" sz="2000" dirty="0" smtClean="0"/>
              <a:t> ενός διανύσματος («τόξου») </a:t>
            </a:r>
            <a:endParaRPr lang="en-US" sz="2000" dirty="0"/>
          </a:p>
        </p:txBody>
      </p:sp>
      <p:sp>
        <p:nvSpPr>
          <p:cNvPr id="40" name="39 - TextBox"/>
          <p:cNvSpPr txBox="1"/>
          <p:nvPr/>
        </p:nvSpPr>
        <p:spPr>
          <a:xfrm>
            <a:off x="1571604" y="2285992"/>
            <a:ext cx="4214842" cy="369332"/>
          </a:xfrm>
          <a:prstGeom prst="rect">
            <a:avLst/>
          </a:prstGeom>
          <a:noFill/>
        </p:spPr>
        <p:txBody>
          <a:bodyPr wrap="square" rtlCol="0">
            <a:spAutoFit/>
          </a:bodyPr>
          <a:lstStyle/>
          <a:p>
            <a:r>
              <a:rPr lang="el-GR" b="1" dirty="0" smtClean="0">
                <a:solidFill>
                  <a:srgbClr val="FF0000"/>
                </a:solidFill>
              </a:rPr>
              <a:t>Παράδειγμα </a:t>
            </a:r>
            <a:endParaRPr lang="en-US" b="1" dirty="0">
              <a:solidFill>
                <a:srgbClr val="FF0000"/>
              </a:solidFill>
            </a:endParaRPr>
          </a:p>
        </p:txBody>
      </p:sp>
      <p:sp>
        <p:nvSpPr>
          <p:cNvPr id="16" name="15 - Έλλειψη"/>
          <p:cNvSpPr/>
          <p:nvPr/>
        </p:nvSpPr>
        <p:spPr>
          <a:xfrm>
            <a:off x="714348" y="4000504"/>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23 - Ευθύγραμμο βέλος σύνδεσης"/>
          <p:cNvCxnSpPr/>
          <p:nvPr/>
        </p:nvCxnSpPr>
        <p:spPr>
          <a:xfrm flipV="1">
            <a:off x="1142976" y="4357694"/>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24 - TextBox"/>
          <p:cNvSpPr txBox="1"/>
          <p:nvPr/>
        </p:nvSpPr>
        <p:spPr>
          <a:xfrm>
            <a:off x="1714480" y="3786190"/>
            <a:ext cx="1214446" cy="461665"/>
          </a:xfrm>
          <a:prstGeom prst="rect">
            <a:avLst/>
          </a:prstGeom>
          <a:noFill/>
        </p:spPr>
        <p:txBody>
          <a:bodyPr wrap="square" rtlCol="0">
            <a:spAutoFit/>
          </a:bodyPr>
          <a:lstStyle/>
          <a:p>
            <a:r>
              <a:rPr lang="en-US" sz="2400" b="1" dirty="0" smtClean="0"/>
              <a:t>F</a:t>
            </a:r>
            <a:r>
              <a:rPr lang="en-US" sz="2400" b="1" baseline="-25000" dirty="0" smtClean="0"/>
              <a:t>1</a:t>
            </a:r>
            <a:endParaRPr lang="en-US" sz="2400" b="1" baseline="-25000" dirty="0"/>
          </a:p>
        </p:txBody>
      </p:sp>
      <p:cxnSp>
        <p:nvCxnSpPr>
          <p:cNvPr id="26" name="25 - Ευθύγραμμο βέλος σύνδεσης"/>
          <p:cNvCxnSpPr/>
          <p:nvPr/>
        </p:nvCxnSpPr>
        <p:spPr>
          <a:xfrm flipV="1">
            <a:off x="1142976" y="4500570"/>
            <a:ext cx="1857388" cy="156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26 - TextBox"/>
          <p:cNvSpPr txBox="1"/>
          <p:nvPr/>
        </p:nvSpPr>
        <p:spPr>
          <a:xfrm>
            <a:off x="2357422" y="3929066"/>
            <a:ext cx="1214446" cy="461665"/>
          </a:xfrm>
          <a:prstGeom prst="rect">
            <a:avLst/>
          </a:prstGeom>
          <a:noFill/>
        </p:spPr>
        <p:txBody>
          <a:bodyPr wrap="square" rtlCol="0">
            <a:spAutoFit/>
          </a:bodyPr>
          <a:lstStyle/>
          <a:p>
            <a:r>
              <a:rPr lang="en-US" sz="2400" b="1" dirty="0" smtClean="0"/>
              <a:t>F</a:t>
            </a:r>
            <a:r>
              <a:rPr lang="en-US" sz="2400" b="1" baseline="-25000" dirty="0" smtClean="0"/>
              <a:t>2</a:t>
            </a:r>
            <a:endParaRPr lang="en-US" sz="2400" b="1" baseline="-25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additive="base">
                                        <p:cTn id="7" dur="500" fill="hold"/>
                                        <p:tgtEl>
                                          <p:spTgt spid="40"/>
                                        </p:tgtEl>
                                        <p:attrNameLst>
                                          <p:attrName>ppt_x</p:attrName>
                                        </p:attrNameLst>
                                      </p:cBhvr>
                                      <p:tavLst>
                                        <p:tav tm="0">
                                          <p:val>
                                            <p:strVal val="#ppt_x"/>
                                          </p:val>
                                        </p:tav>
                                        <p:tav tm="100000">
                                          <p:val>
                                            <p:strVal val="#ppt_x"/>
                                          </p:val>
                                        </p:tav>
                                      </p:tavLst>
                                    </p:anim>
                                    <p:anim calcmode="lin" valueType="num">
                                      <p:cBhvr additive="base">
                                        <p:cTn id="8"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linds(horizontal)">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blinds(horizontal)">
                                      <p:cBhvr>
                                        <p:cTn id="18" dur="500"/>
                                        <p:tgtEl>
                                          <p:spTgt spid="26"/>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blinds(horizontal)">
                                      <p:cBhvr>
                                        <p:cTn id="23" dur="500"/>
                                        <p:tgtEl>
                                          <p:spTgt spid="27"/>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blinds(horizontal)">
                                      <p:cBhvr>
                                        <p:cTn id="28" dur="500"/>
                                        <p:tgtEl>
                                          <p:spTgt spid="24"/>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blinds(horizontal)">
                                      <p:cBhvr>
                                        <p:cTn id="33" dur="500"/>
                                        <p:tgtEl>
                                          <p:spTgt spid="25"/>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blinds(horizontal)">
                                      <p:cBhvr>
                                        <p:cTn id="3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40" grpId="0"/>
      <p:bldP spid="16" grpId="0" animBg="1"/>
      <p:bldP spid="25" grpId="0"/>
      <p:bldP spid="2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Έλλειψη"/>
          <p:cNvSpPr/>
          <p:nvPr/>
        </p:nvSpPr>
        <p:spPr>
          <a:xfrm>
            <a:off x="857224" y="2428868"/>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5 - Ευθύγραμμο βέλος σύνδεσης"/>
          <p:cNvCxnSpPr/>
          <p:nvPr/>
        </p:nvCxnSpPr>
        <p:spPr>
          <a:xfrm flipV="1">
            <a:off x="1285852" y="2786058"/>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7 - TextBox"/>
          <p:cNvSpPr txBox="1"/>
          <p:nvPr/>
        </p:nvSpPr>
        <p:spPr>
          <a:xfrm>
            <a:off x="1714480" y="2214554"/>
            <a:ext cx="1214446" cy="461665"/>
          </a:xfrm>
          <a:prstGeom prst="rect">
            <a:avLst/>
          </a:prstGeom>
          <a:noFill/>
        </p:spPr>
        <p:txBody>
          <a:bodyPr wrap="square" rtlCol="0">
            <a:spAutoFit/>
          </a:bodyPr>
          <a:lstStyle/>
          <a:p>
            <a:r>
              <a:rPr lang="en-US" sz="2400" b="1" dirty="0" smtClean="0"/>
              <a:t>F</a:t>
            </a:r>
            <a:r>
              <a:rPr lang="el-GR" sz="2400" b="1" dirty="0" smtClean="0"/>
              <a:t> = 4Ν</a:t>
            </a:r>
            <a:endParaRPr lang="en-US" sz="2400" b="1" dirty="0"/>
          </a:p>
        </p:txBody>
      </p:sp>
      <p:cxnSp>
        <p:nvCxnSpPr>
          <p:cNvPr id="11" name="10 - Ευθεία γραμμή σύνδεσης"/>
          <p:cNvCxnSpPr/>
          <p:nvPr/>
        </p:nvCxnSpPr>
        <p:spPr>
          <a:xfrm flipV="1">
            <a:off x="0" y="3071810"/>
            <a:ext cx="9144000" cy="71438"/>
          </a:xfrm>
          <a:prstGeom prst="line">
            <a:avLst/>
          </a:prstGeom>
        </p:spPr>
        <p:style>
          <a:lnRef idx="1">
            <a:schemeClr val="accent1"/>
          </a:lnRef>
          <a:fillRef idx="0">
            <a:schemeClr val="accent1"/>
          </a:fillRef>
          <a:effectRef idx="0">
            <a:schemeClr val="accent1"/>
          </a:effectRef>
          <a:fontRef idx="minor">
            <a:schemeClr val="tx1"/>
          </a:fontRef>
        </p:style>
      </p:cxnSp>
      <p:sp>
        <p:nvSpPr>
          <p:cNvPr id="14" name="13 - TextBox"/>
          <p:cNvSpPr txBox="1"/>
          <p:nvPr/>
        </p:nvSpPr>
        <p:spPr>
          <a:xfrm>
            <a:off x="857224" y="3214686"/>
            <a:ext cx="928694" cy="276999"/>
          </a:xfrm>
          <a:prstGeom prst="rect">
            <a:avLst/>
          </a:prstGeom>
          <a:noFill/>
        </p:spPr>
        <p:txBody>
          <a:bodyPr wrap="square" rtlCol="0">
            <a:spAutoFit/>
          </a:bodyPr>
          <a:lstStyle/>
          <a:p>
            <a:r>
              <a:rPr lang="el-GR" sz="1200" b="1" dirty="0" smtClean="0">
                <a:solidFill>
                  <a:srgbClr val="FF0000"/>
                </a:solidFill>
              </a:rPr>
              <a:t>Θέση Α</a:t>
            </a:r>
            <a:endParaRPr lang="en-US" sz="1200" b="1" dirty="0">
              <a:solidFill>
                <a:srgbClr val="FF0000"/>
              </a:solidFill>
            </a:endParaRPr>
          </a:p>
        </p:txBody>
      </p:sp>
      <p:sp>
        <p:nvSpPr>
          <p:cNvPr id="15" name="14 - Έλλειψη"/>
          <p:cNvSpPr/>
          <p:nvPr/>
        </p:nvSpPr>
        <p:spPr>
          <a:xfrm>
            <a:off x="7143768" y="2357430"/>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15 - Ευθύγραμμο βέλος σύνδεσης"/>
          <p:cNvCxnSpPr/>
          <p:nvPr/>
        </p:nvCxnSpPr>
        <p:spPr>
          <a:xfrm flipV="1">
            <a:off x="7572396" y="2714620"/>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16 - TextBox"/>
          <p:cNvSpPr txBox="1"/>
          <p:nvPr/>
        </p:nvSpPr>
        <p:spPr>
          <a:xfrm>
            <a:off x="8143900" y="2143116"/>
            <a:ext cx="1000100" cy="461665"/>
          </a:xfrm>
          <a:prstGeom prst="rect">
            <a:avLst/>
          </a:prstGeom>
          <a:noFill/>
        </p:spPr>
        <p:txBody>
          <a:bodyPr wrap="square" rtlCol="0">
            <a:spAutoFit/>
          </a:bodyPr>
          <a:lstStyle/>
          <a:p>
            <a:r>
              <a:rPr lang="en-US" sz="2400" b="1" dirty="0" smtClean="0"/>
              <a:t>F</a:t>
            </a:r>
            <a:r>
              <a:rPr lang="el-GR" sz="2400" b="1" dirty="0" smtClean="0"/>
              <a:t>=4Ν</a:t>
            </a:r>
            <a:endParaRPr lang="en-US" sz="2400" b="1" dirty="0"/>
          </a:p>
        </p:txBody>
      </p:sp>
      <p:sp>
        <p:nvSpPr>
          <p:cNvPr id="12" name="11 - TextBox"/>
          <p:cNvSpPr txBox="1"/>
          <p:nvPr/>
        </p:nvSpPr>
        <p:spPr>
          <a:xfrm>
            <a:off x="1643042" y="142852"/>
            <a:ext cx="5429288" cy="461665"/>
          </a:xfrm>
          <a:prstGeom prst="rect">
            <a:avLst/>
          </a:prstGeom>
          <a:noFill/>
        </p:spPr>
        <p:txBody>
          <a:bodyPr wrap="square" rtlCol="0">
            <a:spAutoFit/>
          </a:bodyPr>
          <a:lstStyle/>
          <a:p>
            <a:r>
              <a:rPr lang="el-GR" sz="2400" b="1" dirty="0" smtClean="0">
                <a:solidFill>
                  <a:srgbClr val="00B050"/>
                </a:solidFill>
                <a:effectLst>
                  <a:outerShdw blurRad="38100" dist="38100" dir="2700000" algn="tl">
                    <a:srgbClr val="000000">
                      <a:alpha val="43137"/>
                    </a:srgbClr>
                  </a:outerShdw>
                </a:effectLst>
              </a:rPr>
              <a:t>Μετατόπιση  ενός σώματος  Δ</a:t>
            </a:r>
            <a:r>
              <a:rPr lang="en-US" sz="2400" b="1" dirty="0" smtClean="0">
                <a:solidFill>
                  <a:srgbClr val="00B050"/>
                </a:solidFill>
                <a:effectLst>
                  <a:outerShdw blurRad="38100" dist="38100" dir="2700000" algn="tl">
                    <a:srgbClr val="000000">
                      <a:alpha val="43137"/>
                    </a:srgbClr>
                  </a:outerShdw>
                </a:effectLst>
              </a:rPr>
              <a:t>x   (h</a:t>
            </a:r>
            <a:r>
              <a:rPr lang="el-GR" sz="2400" b="1" dirty="0" smtClean="0">
                <a:solidFill>
                  <a:srgbClr val="00B050"/>
                </a:solidFill>
                <a:effectLst>
                  <a:outerShdw blurRad="38100" dist="38100" dir="2700000" algn="tl">
                    <a:srgbClr val="000000">
                      <a:alpha val="43137"/>
                    </a:srgbClr>
                  </a:outerShdw>
                </a:effectLst>
              </a:rPr>
              <a:t>)</a:t>
            </a:r>
            <a:endParaRPr lang="en-US" sz="2400" b="1" dirty="0" smtClean="0">
              <a:solidFill>
                <a:srgbClr val="00B050"/>
              </a:solidFill>
              <a:effectLst>
                <a:outerShdw blurRad="38100" dist="38100" dir="2700000" algn="tl">
                  <a:srgbClr val="000000">
                    <a:alpha val="43137"/>
                  </a:srgbClr>
                </a:outerShdw>
              </a:effectLst>
            </a:endParaRPr>
          </a:p>
        </p:txBody>
      </p:sp>
      <p:sp>
        <p:nvSpPr>
          <p:cNvPr id="13" name="12 - Ορθογώνιο"/>
          <p:cNvSpPr/>
          <p:nvPr/>
        </p:nvSpPr>
        <p:spPr>
          <a:xfrm>
            <a:off x="857224" y="3500438"/>
            <a:ext cx="1107996" cy="369332"/>
          </a:xfrm>
          <a:prstGeom prst="rect">
            <a:avLst/>
          </a:prstGeom>
        </p:spPr>
        <p:txBody>
          <a:bodyPr wrap="none">
            <a:spAutoFit/>
          </a:bodyPr>
          <a:lstStyle/>
          <a:p>
            <a:r>
              <a:rPr lang="en-US" dirty="0" err="1" smtClean="0">
                <a:solidFill>
                  <a:srgbClr val="FF0000"/>
                </a:solidFill>
              </a:rPr>
              <a:t>x</a:t>
            </a:r>
            <a:r>
              <a:rPr lang="en-US" baseline="-25000" dirty="0" err="1" smtClean="0">
                <a:solidFill>
                  <a:srgbClr val="FF0000"/>
                </a:solidFill>
              </a:rPr>
              <a:t>A</a:t>
            </a:r>
            <a:r>
              <a:rPr lang="en-US" baseline="-25000" dirty="0" smtClean="0">
                <a:solidFill>
                  <a:srgbClr val="FF0000"/>
                </a:solidFill>
              </a:rPr>
              <a:t> </a:t>
            </a:r>
            <a:r>
              <a:rPr lang="el-GR" dirty="0" smtClean="0">
                <a:solidFill>
                  <a:srgbClr val="FF0000"/>
                </a:solidFill>
              </a:rPr>
              <a:t>  </a:t>
            </a:r>
            <a:r>
              <a:rPr lang="en-US" dirty="0" smtClean="0">
                <a:solidFill>
                  <a:srgbClr val="FF0000"/>
                </a:solidFill>
              </a:rPr>
              <a:t>=  5m </a:t>
            </a:r>
            <a:endParaRPr lang="en-US" dirty="0">
              <a:solidFill>
                <a:srgbClr val="FF0000"/>
              </a:solidFill>
            </a:endParaRPr>
          </a:p>
        </p:txBody>
      </p:sp>
      <p:sp>
        <p:nvSpPr>
          <p:cNvPr id="19" name="18 - Ορθογώνιο"/>
          <p:cNvSpPr/>
          <p:nvPr/>
        </p:nvSpPr>
        <p:spPr>
          <a:xfrm>
            <a:off x="7072330" y="3571876"/>
            <a:ext cx="1200970" cy="369332"/>
          </a:xfrm>
          <a:prstGeom prst="rect">
            <a:avLst/>
          </a:prstGeom>
        </p:spPr>
        <p:txBody>
          <a:bodyPr wrap="none">
            <a:spAutoFit/>
          </a:bodyPr>
          <a:lstStyle/>
          <a:p>
            <a:r>
              <a:rPr lang="en-US" dirty="0" smtClean="0">
                <a:solidFill>
                  <a:srgbClr val="00B050"/>
                </a:solidFill>
              </a:rPr>
              <a:t>x</a:t>
            </a:r>
            <a:r>
              <a:rPr lang="el-GR" baseline="-25000" dirty="0" smtClean="0">
                <a:solidFill>
                  <a:srgbClr val="00B050"/>
                </a:solidFill>
              </a:rPr>
              <a:t>Β</a:t>
            </a:r>
            <a:r>
              <a:rPr lang="en-US" baseline="-25000" dirty="0" smtClean="0">
                <a:solidFill>
                  <a:srgbClr val="00B050"/>
                </a:solidFill>
              </a:rPr>
              <a:t> </a:t>
            </a:r>
            <a:r>
              <a:rPr lang="el-GR" dirty="0" smtClean="0">
                <a:solidFill>
                  <a:srgbClr val="00B050"/>
                </a:solidFill>
              </a:rPr>
              <a:t>  </a:t>
            </a:r>
            <a:r>
              <a:rPr lang="en-US" dirty="0" smtClean="0">
                <a:solidFill>
                  <a:srgbClr val="00B050"/>
                </a:solidFill>
              </a:rPr>
              <a:t>=  </a:t>
            </a:r>
            <a:r>
              <a:rPr lang="el-GR" dirty="0" smtClean="0">
                <a:solidFill>
                  <a:srgbClr val="00B050"/>
                </a:solidFill>
              </a:rPr>
              <a:t>10</a:t>
            </a:r>
            <a:r>
              <a:rPr lang="en-US" dirty="0" smtClean="0">
                <a:solidFill>
                  <a:srgbClr val="00B050"/>
                </a:solidFill>
              </a:rPr>
              <a:t>m </a:t>
            </a:r>
            <a:endParaRPr lang="en-US" dirty="0">
              <a:solidFill>
                <a:srgbClr val="00B050"/>
              </a:solidFill>
            </a:endParaRPr>
          </a:p>
        </p:txBody>
      </p:sp>
      <p:sp>
        <p:nvSpPr>
          <p:cNvPr id="20" name="19 - Ορθογώνιο"/>
          <p:cNvSpPr/>
          <p:nvPr/>
        </p:nvSpPr>
        <p:spPr>
          <a:xfrm>
            <a:off x="0" y="5169747"/>
            <a:ext cx="9144000" cy="707886"/>
          </a:xfrm>
          <a:prstGeom prst="rect">
            <a:avLst/>
          </a:prstGeom>
        </p:spPr>
        <p:txBody>
          <a:bodyPr wrap="square">
            <a:spAutoFit/>
          </a:bodyPr>
          <a:lstStyle/>
          <a:p>
            <a:r>
              <a:rPr lang="el-GR" sz="2000" dirty="0" smtClean="0"/>
              <a:t>Η </a:t>
            </a:r>
            <a:r>
              <a:rPr lang="el-GR" sz="2000" b="1" u="sng" dirty="0" smtClean="0"/>
              <a:t>μετατόπιση</a:t>
            </a:r>
            <a:r>
              <a:rPr lang="el-GR" sz="2000" dirty="0" smtClean="0"/>
              <a:t> (Δ</a:t>
            </a:r>
            <a:r>
              <a:rPr lang="en-US" sz="2000" dirty="0" smtClean="0"/>
              <a:t>x) </a:t>
            </a:r>
            <a:r>
              <a:rPr lang="el-GR" sz="2000" dirty="0" smtClean="0"/>
              <a:t> από την </a:t>
            </a:r>
            <a:r>
              <a:rPr lang="el-GR" sz="2000" dirty="0" smtClean="0">
                <a:solidFill>
                  <a:srgbClr val="FF0000"/>
                </a:solidFill>
              </a:rPr>
              <a:t>θέση Α  (</a:t>
            </a:r>
            <a:r>
              <a:rPr lang="en-US" sz="2000" dirty="0" smtClean="0">
                <a:solidFill>
                  <a:srgbClr val="FF0000"/>
                </a:solidFill>
              </a:rPr>
              <a:t>  </a:t>
            </a:r>
            <a:r>
              <a:rPr lang="en-US" sz="2000" dirty="0" err="1" smtClean="0">
                <a:solidFill>
                  <a:srgbClr val="FF0000"/>
                </a:solidFill>
              </a:rPr>
              <a:t>x</a:t>
            </a:r>
            <a:r>
              <a:rPr lang="en-US" sz="2000" baseline="-25000" dirty="0" err="1" smtClean="0">
                <a:solidFill>
                  <a:srgbClr val="FF0000"/>
                </a:solidFill>
              </a:rPr>
              <a:t>A</a:t>
            </a:r>
            <a:r>
              <a:rPr lang="en-US" sz="2000" baseline="-25000" dirty="0" smtClean="0">
                <a:solidFill>
                  <a:srgbClr val="FF0000"/>
                </a:solidFill>
              </a:rPr>
              <a:t> </a:t>
            </a:r>
            <a:r>
              <a:rPr lang="el-GR" sz="2000" dirty="0" smtClean="0">
                <a:solidFill>
                  <a:srgbClr val="FF0000"/>
                </a:solidFill>
              </a:rPr>
              <a:t>  </a:t>
            </a:r>
            <a:r>
              <a:rPr lang="en-US" sz="2000" dirty="0" smtClean="0">
                <a:solidFill>
                  <a:srgbClr val="FF0000"/>
                </a:solidFill>
              </a:rPr>
              <a:t>=</a:t>
            </a:r>
            <a:r>
              <a:rPr lang="el-GR" sz="2000" dirty="0" smtClean="0">
                <a:solidFill>
                  <a:srgbClr val="FF0000"/>
                </a:solidFill>
              </a:rPr>
              <a:t>5</a:t>
            </a:r>
            <a:r>
              <a:rPr lang="en-US" sz="2000" dirty="0" smtClean="0">
                <a:solidFill>
                  <a:srgbClr val="FF0000"/>
                </a:solidFill>
              </a:rPr>
              <a:t>m</a:t>
            </a:r>
            <a:r>
              <a:rPr lang="el-GR" sz="2000" dirty="0" smtClean="0"/>
              <a:t>)</a:t>
            </a:r>
            <a:r>
              <a:rPr lang="en-US" sz="2000" dirty="0" smtClean="0"/>
              <a:t>, </a:t>
            </a:r>
            <a:r>
              <a:rPr lang="el-GR" sz="2000" dirty="0" smtClean="0"/>
              <a:t>στην </a:t>
            </a:r>
            <a:r>
              <a:rPr lang="el-GR" sz="2000" dirty="0" smtClean="0">
                <a:solidFill>
                  <a:srgbClr val="00B050"/>
                </a:solidFill>
              </a:rPr>
              <a:t>θέση Β </a:t>
            </a:r>
            <a:r>
              <a:rPr lang="en-US" sz="2000" dirty="0" smtClean="0">
                <a:solidFill>
                  <a:srgbClr val="00B050"/>
                </a:solidFill>
              </a:rPr>
              <a:t> (</a:t>
            </a:r>
            <a:r>
              <a:rPr lang="en-US" sz="2000" dirty="0" err="1" smtClean="0">
                <a:solidFill>
                  <a:srgbClr val="00B050"/>
                </a:solidFill>
              </a:rPr>
              <a:t>x</a:t>
            </a:r>
            <a:r>
              <a:rPr lang="en-US" sz="2000" baseline="-25000" dirty="0" err="1" smtClean="0">
                <a:solidFill>
                  <a:srgbClr val="00B050"/>
                </a:solidFill>
              </a:rPr>
              <a:t>B</a:t>
            </a:r>
            <a:r>
              <a:rPr lang="en-US" sz="2000" baseline="-25000" dirty="0" smtClean="0">
                <a:solidFill>
                  <a:srgbClr val="00B050"/>
                </a:solidFill>
              </a:rPr>
              <a:t> </a:t>
            </a:r>
            <a:r>
              <a:rPr lang="el-GR" sz="2000" dirty="0" smtClean="0">
                <a:solidFill>
                  <a:srgbClr val="00B050"/>
                </a:solidFill>
              </a:rPr>
              <a:t>  </a:t>
            </a:r>
            <a:r>
              <a:rPr lang="en-US" sz="2000" dirty="0" smtClean="0">
                <a:solidFill>
                  <a:srgbClr val="00B050"/>
                </a:solidFill>
              </a:rPr>
              <a:t>= </a:t>
            </a:r>
            <a:r>
              <a:rPr lang="el-GR" sz="2000" dirty="0" smtClean="0">
                <a:solidFill>
                  <a:srgbClr val="00B050"/>
                </a:solidFill>
              </a:rPr>
              <a:t>10</a:t>
            </a:r>
            <a:r>
              <a:rPr lang="en-US" sz="2000" dirty="0" smtClean="0">
                <a:solidFill>
                  <a:srgbClr val="00B050"/>
                </a:solidFill>
              </a:rPr>
              <a:t>m)</a:t>
            </a:r>
            <a:r>
              <a:rPr lang="en-US" sz="2000" dirty="0" smtClean="0"/>
              <a:t>, </a:t>
            </a:r>
            <a:r>
              <a:rPr lang="el-GR" sz="2000" dirty="0" smtClean="0"/>
              <a:t>θα είναι:</a:t>
            </a:r>
            <a:r>
              <a:rPr lang="en-US" sz="2000" dirty="0" smtClean="0"/>
              <a:t> </a:t>
            </a:r>
          </a:p>
          <a:p>
            <a:r>
              <a:rPr lang="en-US" sz="2000" dirty="0" smtClean="0"/>
              <a:t>  </a:t>
            </a:r>
            <a:endParaRPr lang="en-US" sz="2000" dirty="0"/>
          </a:p>
        </p:txBody>
      </p:sp>
      <p:sp>
        <p:nvSpPr>
          <p:cNvPr id="21" name="20 - Ορθογώνιο"/>
          <p:cNvSpPr/>
          <p:nvPr/>
        </p:nvSpPr>
        <p:spPr>
          <a:xfrm>
            <a:off x="1143008" y="6027003"/>
            <a:ext cx="2643206" cy="830997"/>
          </a:xfrm>
          <a:prstGeom prst="rect">
            <a:avLst/>
          </a:prstGeom>
        </p:spPr>
        <p:txBody>
          <a:bodyPr wrap="square">
            <a:spAutoFit/>
          </a:bodyPr>
          <a:lstStyle/>
          <a:p>
            <a:r>
              <a:rPr lang="el-GR" sz="2400" dirty="0" smtClean="0"/>
              <a:t>Δ</a:t>
            </a:r>
            <a:r>
              <a:rPr lang="en-US" sz="2400" dirty="0" smtClean="0"/>
              <a:t>x</a:t>
            </a:r>
            <a:r>
              <a:rPr lang="el-GR" sz="2400" dirty="0" smtClean="0"/>
              <a:t>  =</a:t>
            </a:r>
            <a:r>
              <a:rPr lang="en-US" sz="2400" dirty="0" err="1" smtClean="0">
                <a:solidFill>
                  <a:srgbClr val="00B050"/>
                </a:solidFill>
              </a:rPr>
              <a:t>x</a:t>
            </a:r>
            <a:r>
              <a:rPr lang="en-US" sz="2400" baseline="-25000" dirty="0" err="1" smtClean="0">
                <a:solidFill>
                  <a:srgbClr val="00B050"/>
                </a:solidFill>
              </a:rPr>
              <a:t>B</a:t>
            </a:r>
            <a:r>
              <a:rPr lang="el-GR" sz="2400" baseline="-25000" dirty="0" smtClean="0"/>
              <a:t> </a:t>
            </a:r>
            <a:r>
              <a:rPr lang="el-GR" sz="2400" dirty="0" smtClean="0"/>
              <a:t> - </a:t>
            </a:r>
            <a:r>
              <a:rPr lang="en-US" sz="2400" dirty="0" err="1" smtClean="0">
                <a:solidFill>
                  <a:srgbClr val="FF0000"/>
                </a:solidFill>
              </a:rPr>
              <a:t>x</a:t>
            </a:r>
            <a:r>
              <a:rPr lang="en-US" sz="2400" baseline="-25000" dirty="0" err="1" smtClean="0">
                <a:solidFill>
                  <a:srgbClr val="FF0000"/>
                </a:solidFill>
              </a:rPr>
              <a:t>A</a:t>
            </a:r>
            <a:endParaRPr lang="en-US" sz="2400" dirty="0" smtClean="0">
              <a:solidFill>
                <a:srgbClr val="FF0000"/>
              </a:solidFill>
            </a:endParaRPr>
          </a:p>
          <a:p>
            <a:r>
              <a:rPr lang="en-US" sz="2400" dirty="0" smtClean="0"/>
              <a:t>  </a:t>
            </a:r>
            <a:endParaRPr lang="en-US" sz="2400" dirty="0"/>
          </a:p>
        </p:txBody>
      </p:sp>
      <p:sp>
        <p:nvSpPr>
          <p:cNvPr id="22" name="21 - Ορθογώνιο"/>
          <p:cNvSpPr/>
          <p:nvPr/>
        </p:nvSpPr>
        <p:spPr>
          <a:xfrm>
            <a:off x="3786214" y="6027003"/>
            <a:ext cx="2643206" cy="830997"/>
          </a:xfrm>
          <a:prstGeom prst="rect">
            <a:avLst/>
          </a:prstGeom>
        </p:spPr>
        <p:txBody>
          <a:bodyPr wrap="square">
            <a:spAutoFit/>
          </a:bodyPr>
          <a:lstStyle/>
          <a:p>
            <a:r>
              <a:rPr lang="el-GR" sz="2400" dirty="0" smtClean="0"/>
              <a:t>Δ</a:t>
            </a:r>
            <a:r>
              <a:rPr lang="en-US" sz="2400" dirty="0" smtClean="0"/>
              <a:t>x</a:t>
            </a:r>
            <a:r>
              <a:rPr lang="el-GR" sz="2400" dirty="0" smtClean="0"/>
              <a:t>  =</a:t>
            </a:r>
            <a:r>
              <a:rPr lang="el-GR" sz="2400" dirty="0" smtClean="0">
                <a:solidFill>
                  <a:srgbClr val="00B050"/>
                </a:solidFill>
              </a:rPr>
              <a:t>10</a:t>
            </a:r>
            <a:r>
              <a:rPr lang="en-US" sz="2400" dirty="0" smtClean="0">
                <a:solidFill>
                  <a:srgbClr val="00B050"/>
                </a:solidFill>
              </a:rPr>
              <a:t>m</a:t>
            </a:r>
            <a:r>
              <a:rPr lang="el-GR" sz="2400" baseline="-25000" dirty="0" smtClean="0">
                <a:solidFill>
                  <a:srgbClr val="00B050"/>
                </a:solidFill>
              </a:rPr>
              <a:t> </a:t>
            </a:r>
            <a:r>
              <a:rPr lang="el-GR" sz="2400" dirty="0" smtClean="0">
                <a:solidFill>
                  <a:srgbClr val="00B050"/>
                </a:solidFill>
              </a:rPr>
              <a:t> </a:t>
            </a:r>
            <a:r>
              <a:rPr lang="el-GR" sz="2400" dirty="0" smtClean="0"/>
              <a:t>- </a:t>
            </a:r>
            <a:r>
              <a:rPr lang="el-GR" sz="2400" dirty="0" smtClean="0">
                <a:solidFill>
                  <a:srgbClr val="FF0000"/>
                </a:solidFill>
              </a:rPr>
              <a:t>5</a:t>
            </a:r>
            <a:r>
              <a:rPr lang="en-US" sz="2400" dirty="0" smtClean="0">
                <a:solidFill>
                  <a:srgbClr val="FF0000"/>
                </a:solidFill>
              </a:rPr>
              <a:t>m</a:t>
            </a:r>
            <a:r>
              <a:rPr lang="el-GR" sz="2400" dirty="0" smtClean="0">
                <a:solidFill>
                  <a:srgbClr val="FF0000"/>
                </a:solidFill>
              </a:rPr>
              <a:t> </a:t>
            </a:r>
            <a:endParaRPr lang="en-US" sz="2400" dirty="0" smtClean="0">
              <a:solidFill>
                <a:srgbClr val="FF0000"/>
              </a:solidFill>
            </a:endParaRPr>
          </a:p>
          <a:p>
            <a:r>
              <a:rPr lang="en-US" sz="2400" dirty="0" smtClean="0"/>
              <a:t>  </a:t>
            </a:r>
            <a:endParaRPr lang="en-US" sz="2400" dirty="0"/>
          </a:p>
        </p:txBody>
      </p:sp>
      <p:sp>
        <p:nvSpPr>
          <p:cNvPr id="23" name="22 - Ορθογώνιο"/>
          <p:cNvSpPr/>
          <p:nvPr/>
        </p:nvSpPr>
        <p:spPr>
          <a:xfrm>
            <a:off x="7000924" y="6027003"/>
            <a:ext cx="1785950" cy="830997"/>
          </a:xfrm>
          <a:prstGeom prst="rect">
            <a:avLst/>
          </a:prstGeom>
        </p:spPr>
        <p:txBody>
          <a:bodyPr wrap="square">
            <a:spAutoFit/>
          </a:bodyPr>
          <a:lstStyle/>
          <a:p>
            <a:r>
              <a:rPr lang="el-GR" sz="2400" b="1" dirty="0" smtClean="0"/>
              <a:t>Δ</a:t>
            </a:r>
            <a:r>
              <a:rPr lang="en-US" sz="2400" b="1" dirty="0" smtClean="0"/>
              <a:t>x</a:t>
            </a:r>
            <a:r>
              <a:rPr lang="el-GR" sz="2400" b="1" dirty="0" smtClean="0"/>
              <a:t>  = </a:t>
            </a:r>
            <a:r>
              <a:rPr lang="en-US" sz="2400" b="1" dirty="0" smtClean="0"/>
              <a:t>5m</a:t>
            </a:r>
          </a:p>
          <a:p>
            <a:r>
              <a:rPr lang="en-US" sz="2400" dirty="0" smtClean="0"/>
              <a:t>  </a:t>
            </a:r>
            <a:endParaRPr lang="en-US" sz="2400" dirty="0"/>
          </a:p>
        </p:txBody>
      </p:sp>
      <p:cxnSp>
        <p:nvCxnSpPr>
          <p:cNvPr id="25" name="24 - Ευθύγραμμο βέλος σύνδεσης"/>
          <p:cNvCxnSpPr/>
          <p:nvPr/>
        </p:nvCxnSpPr>
        <p:spPr>
          <a:xfrm>
            <a:off x="1285852" y="1928802"/>
            <a:ext cx="6215106" cy="1588"/>
          </a:xfrm>
          <a:prstGeom prst="straightConnector1">
            <a:avLst/>
          </a:prstGeom>
          <a:ln w="22225">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27" name="26 - Ορθογώνιο"/>
          <p:cNvSpPr/>
          <p:nvPr/>
        </p:nvSpPr>
        <p:spPr>
          <a:xfrm>
            <a:off x="3643306" y="1500174"/>
            <a:ext cx="989373" cy="369332"/>
          </a:xfrm>
          <a:prstGeom prst="rect">
            <a:avLst/>
          </a:prstGeom>
        </p:spPr>
        <p:txBody>
          <a:bodyPr wrap="none">
            <a:spAutoFit/>
          </a:bodyPr>
          <a:lstStyle/>
          <a:p>
            <a:r>
              <a:rPr lang="el-GR" dirty="0" smtClean="0"/>
              <a:t>Δ</a:t>
            </a:r>
            <a:r>
              <a:rPr lang="en-US" dirty="0" smtClean="0"/>
              <a:t>x</a:t>
            </a:r>
            <a:r>
              <a:rPr lang="el-GR" dirty="0" smtClean="0"/>
              <a:t>  = 5</a:t>
            </a:r>
            <a:r>
              <a:rPr lang="en-US" dirty="0" smtClean="0"/>
              <a:t>m</a:t>
            </a:r>
            <a:endParaRPr lang="en-US" dirty="0"/>
          </a:p>
        </p:txBody>
      </p:sp>
      <p:sp>
        <p:nvSpPr>
          <p:cNvPr id="24" name="23 - TextBox"/>
          <p:cNvSpPr txBox="1"/>
          <p:nvPr/>
        </p:nvSpPr>
        <p:spPr>
          <a:xfrm>
            <a:off x="7215206" y="3143248"/>
            <a:ext cx="928694" cy="276999"/>
          </a:xfrm>
          <a:prstGeom prst="rect">
            <a:avLst/>
          </a:prstGeom>
          <a:noFill/>
        </p:spPr>
        <p:txBody>
          <a:bodyPr wrap="square" rtlCol="0">
            <a:spAutoFit/>
          </a:bodyPr>
          <a:lstStyle/>
          <a:p>
            <a:r>
              <a:rPr lang="el-GR" sz="1200" b="1" dirty="0" smtClean="0">
                <a:solidFill>
                  <a:srgbClr val="00B050"/>
                </a:solidFill>
              </a:rPr>
              <a:t>Θέση Β</a:t>
            </a:r>
            <a:endParaRPr lang="en-US" sz="1200" b="1"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blinds(horizontal)">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linds(horizontal)">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linds(horizontal)">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blinds(horizontal)">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blinds(horizontal)">
                                      <p:cBhvr>
                                        <p:cTn id="57" dur="500"/>
                                        <p:tgtEl>
                                          <p:spTgt spid="25"/>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blinds(horizontal)">
                                      <p:cBhvr>
                                        <p:cTn id="62" dur="500"/>
                                        <p:tgtEl>
                                          <p:spTgt spid="27"/>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blinds(horizontal)">
                                      <p:cBhvr>
                                        <p:cTn id="67" dur="5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blinds(horizontal)">
                                      <p:cBhvr>
                                        <p:cTn id="72" dur="5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blinds(horizontal)">
                                      <p:cBhvr>
                                        <p:cTn id="77" dur="500"/>
                                        <p:tgtEl>
                                          <p:spTgt spid="22"/>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blinds(horizontal)">
                                      <p:cBhvr>
                                        <p:cTn id="8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14" grpId="0"/>
      <p:bldP spid="15" grpId="0" animBg="1"/>
      <p:bldP spid="17" grpId="0"/>
      <p:bldP spid="13" grpId="0"/>
      <p:bldP spid="19" grpId="0"/>
      <p:bldP spid="20" grpId="0"/>
      <p:bldP spid="21" grpId="0"/>
      <p:bldP spid="22" grpId="0"/>
      <p:bldP spid="23" grpId="0"/>
      <p:bldP spid="27" grpId="0"/>
      <p:bldP spid="2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Έλλειψη"/>
          <p:cNvSpPr/>
          <p:nvPr/>
        </p:nvSpPr>
        <p:spPr>
          <a:xfrm>
            <a:off x="857224" y="2428868"/>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10 - Ευθεία γραμμή σύνδεσης"/>
          <p:cNvCxnSpPr/>
          <p:nvPr/>
        </p:nvCxnSpPr>
        <p:spPr>
          <a:xfrm flipV="1">
            <a:off x="0" y="3071810"/>
            <a:ext cx="9144000" cy="71438"/>
          </a:xfrm>
          <a:prstGeom prst="line">
            <a:avLst/>
          </a:prstGeom>
        </p:spPr>
        <p:style>
          <a:lnRef idx="1">
            <a:schemeClr val="accent1"/>
          </a:lnRef>
          <a:fillRef idx="0">
            <a:schemeClr val="accent1"/>
          </a:fillRef>
          <a:effectRef idx="0">
            <a:schemeClr val="accent1"/>
          </a:effectRef>
          <a:fontRef idx="minor">
            <a:schemeClr val="tx1"/>
          </a:fontRef>
        </p:style>
      </p:cxnSp>
      <p:sp>
        <p:nvSpPr>
          <p:cNvPr id="14" name="13 - TextBox"/>
          <p:cNvSpPr txBox="1"/>
          <p:nvPr/>
        </p:nvSpPr>
        <p:spPr>
          <a:xfrm>
            <a:off x="714348" y="3143248"/>
            <a:ext cx="1214446" cy="369332"/>
          </a:xfrm>
          <a:prstGeom prst="rect">
            <a:avLst/>
          </a:prstGeom>
          <a:noFill/>
        </p:spPr>
        <p:txBody>
          <a:bodyPr wrap="square" rtlCol="0">
            <a:spAutoFit/>
          </a:bodyPr>
          <a:lstStyle/>
          <a:p>
            <a:r>
              <a:rPr lang="el-GR" b="1" dirty="0" smtClean="0"/>
              <a:t>Θέση Α</a:t>
            </a:r>
            <a:endParaRPr lang="en-US" b="1" dirty="0"/>
          </a:p>
        </p:txBody>
      </p:sp>
      <p:sp>
        <p:nvSpPr>
          <p:cNvPr id="15" name="14 - Έλλειψη"/>
          <p:cNvSpPr/>
          <p:nvPr/>
        </p:nvSpPr>
        <p:spPr>
          <a:xfrm>
            <a:off x="7143768" y="2357430"/>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17 - TextBox"/>
          <p:cNvSpPr txBox="1"/>
          <p:nvPr/>
        </p:nvSpPr>
        <p:spPr>
          <a:xfrm>
            <a:off x="7215206" y="3214686"/>
            <a:ext cx="1214446" cy="369332"/>
          </a:xfrm>
          <a:prstGeom prst="rect">
            <a:avLst/>
          </a:prstGeom>
          <a:noFill/>
        </p:spPr>
        <p:txBody>
          <a:bodyPr wrap="square" rtlCol="0">
            <a:spAutoFit/>
          </a:bodyPr>
          <a:lstStyle/>
          <a:p>
            <a:r>
              <a:rPr lang="el-GR" b="1" dirty="0" smtClean="0"/>
              <a:t>Θέση Β</a:t>
            </a:r>
            <a:endParaRPr lang="en-US" b="1" dirty="0"/>
          </a:p>
        </p:txBody>
      </p:sp>
      <p:sp>
        <p:nvSpPr>
          <p:cNvPr id="12" name="11 - TextBox"/>
          <p:cNvSpPr txBox="1"/>
          <p:nvPr/>
        </p:nvSpPr>
        <p:spPr>
          <a:xfrm>
            <a:off x="1643042" y="142852"/>
            <a:ext cx="5429288" cy="461665"/>
          </a:xfrm>
          <a:prstGeom prst="rect">
            <a:avLst/>
          </a:prstGeom>
          <a:noFill/>
        </p:spPr>
        <p:txBody>
          <a:bodyPr wrap="square" rtlCol="0">
            <a:spAutoFit/>
          </a:bodyPr>
          <a:lstStyle/>
          <a:p>
            <a:r>
              <a:rPr lang="el-GR" sz="2400" b="1" dirty="0" smtClean="0">
                <a:solidFill>
                  <a:srgbClr val="00B050"/>
                </a:solidFill>
                <a:effectLst>
                  <a:outerShdw blurRad="38100" dist="38100" dir="2700000" algn="tl">
                    <a:srgbClr val="000000">
                      <a:alpha val="43137"/>
                    </a:srgbClr>
                  </a:outerShdw>
                </a:effectLst>
              </a:rPr>
              <a:t>Μετατόπιση  ενός σώματος  Δ</a:t>
            </a:r>
            <a:r>
              <a:rPr lang="en-US" sz="2400" b="1" dirty="0" smtClean="0">
                <a:solidFill>
                  <a:srgbClr val="00B050"/>
                </a:solidFill>
                <a:effectLst>
                  <a:outerShdw blurRad="38100" dist="38100" dir="2700000" algn="tl">
                    <a:srgbClr val="000000">
                      <a:alpha val="43137"/>
                    </a:srgbClr>
                  </a:outerShdw>
                </a:effectLst>
              </a:rPr>
              <a:t>x  </a:t>
            </a:r>
            <a:r>
              <a:rPr lang="el-GR" sz="2400" b="1" dirty="0" smtClean="0">
                <a:solidFill>
                  <a:srgbClr val="00B050"/>
                </a:solidFill>
                <a:effectLst>
                  <a:outerShdw blurRad="38100" dist="38100" dir="2700000" algn="tl">
                    <a:srgbClr val="000000">
                      <a:alpha val="43137"/>
                    </a:srgbClr>
                  </a:outerShdw>
                </a:effectLst>
              </a:rPr>
              <a:t> </a:t>
            </a:r>
            <a:r>
              <a:rPr lang="en-US" sz="2400" b="1" dirty="0" smtClean="0">
                <a:solidFill>
                  <a:srgbClr val="00B050"/>
                </a:solidFill>
                <a:effectLst>
                  <a:outerShdw blurRad="38100" dist="38100" dir="2700000" algn="tl">
                    <a:srgbClr val="000000">
                      <a:alpha val="43137"/>
                    </a:srgbClr>
                  </a:outerShdw>
                </a:effectLst>
              </a:rPr>
              <a:t>(h)</a:t>
            </a:r>
          </a:p>
        </p:txBody>
      </p:sp>
      <p:sp>
        <p:nvSpPr>
          <p:cNvPr id="22" name="21 - Ορθογώνιο"/>
          <p:cNvSpPr/>
          <p:nvPr/>
        </p:nvSpPr>
        <p:spPr>
          <a:xfrm>
            <a:off x="3643306" y="1500174"/>
            <a:ext cx="572593" cy="369332"/>
          </a:xfrm>
          <a:prstGeom prst="rect">
            <a:avLst/>
          </a:prstGeom>
        </p:spPr>
        <p:txBody>
          <a:bodyPr wrap="none">
            <a:spAutoFit/>
          </a:bodyPr>
          <a:lstStyle/>
          <a:p>
            <a:r>
              <a:rPr lang="el-GR" dirty="0" smtClean="0"/>
              <a:t>Δ</a:t>
            </a:r>
            <a:r>
              <a:rPr lang="en-US" dirty="0" smtClean="0"/>
              <a:t>x</a:t>
            </a:r>
            <a:r>
              <a:rPr lang="el-GR" dirty="0" smtClean="0"/>
              <a:t>   </a:t>
            </a:r>
            <a:endParaRPr lang="en-US" dirty="0"/>
          </a:p>
        </p:txBody>
      </p:sp>
      <p:cxnSp>
        <p:nvCxnSpPr>
          <p:cNvPr id="10" name="9 - Ευθύγραμμο βέλος σύνδεσης"/>
          <p:cNvCxnSpPr/>
          <p:nvPr/>
        </p:nvCxnSpPr>
        <p:spPr>
          <a:xfrm>
            <a:off x="1000100" y="1928802"/>
            <a:ext cx="6643734" cy="1588"/>
          </a:xfrm>
          <a:prstGeom prst="straightConnector1">
            <a:avLst/>
          </a:prstGeom>
          <a:ln w="22225">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13" name="12 - Ορθογώνιο"/>
          <p:cNvSpPr/>
          <p:nvPr/>
        </p:nvSpPr>
        <p:spPr>
          <a:xfrm>
            <a:off x="142844" y="3929066"/>
            <a:ext cx="8072494" cy="2862322"/>
          </a:xfrm>
          <a:prstGeom prst="rect">
            <a:avLst/>
          </a:prstGeom>
        </p:spPr>
        <p:txBody>
          <a:bodyPr wrap="square">
            <a:spAutoFit/>
          </a:bodyPr>
          <a:lstStyle/>
          <a:p>
            <a:r>
              <a:rPr lang="el-GR" dirty="0" smtClean="0"/>
              <a:t>Η </a:t>
            </a:r>
            <a:r>
              <a:rPr lang="el-GR" b="1" dirty="0" smtClean="0"/>
              <a:t>μετατόπιση είναι διανυσματικό μέγεθος </a:t>
            </a:r>
            <a:r>
              <a:rPr lang="el-GR" dirty="0" smtClean="0"/>
              <a:t>έχει διεύθυνση και φορά.  Η διεύθυνση της μετατόπισης είναι η ευθεία γραμμή  που ενώνει μια αρχική θέση Α ενός σώματος που κινείται με μια τελική θέση Β.</a:t>
            </a:r>
          </a:p>
          <a:p>
            <a:r>
              <a:rPr lang="el-GR" dirty="0" smtClean="0"/>
              <a:t> Η αρχική και τελική θέση ορίζονται κάθε φορά, ανάλογα με την κίνηση του σώματος… </a:t>
            </a:r>
          </a:p>
          <a:p>
            <a:endParaRPr lang="el-GR" dirty="0" smtClean="0"/>
          </a:p>
          <a:p>
            <a:r>
              <a:rPr lang="el-GR" dirty="0" smtClean="0"/>
              <a:t>Λέμε ότι η </a:t>
            </a:r>
            <a:r>
              <a:rPr lang="el-GR" b="1" u="sng" dirty="0" smtClean="0"/>
              <a:t>μετατόπιση ενός σώματος είναι σταθερή </a:t>
            </a:r>
            <a:r>
              <a:rPr lang="el-GR" dirty="0" smtClean="0"/>
              <a:t>όταν η διεύθυνση κίνησης του σώματος είναι </a:t>
            </a:r>
            <a:r>
              <a:rPr lang="el-GR" u="sng" dirty="0" smtClean="0"/>
              <a:t>ευθεία γραμμή</a:t>
            </a:r>
            <a:r>
              <a:rPr lang="el-GR" dirty="0" smtClean="0"/>
              <a:t>,  και το σώμα κινείται με </a:t>
            </a:r>
            <a:r>
              <a:rPr lang="el-GR" u="sng" dirty="0" smtClean="0"/>
              <a:t>σταθερή φορά</a:t>
            </a:r>
            <a:r>
              <a:rPr lang="el-GR" dirty="0" smtClean="0"/>
              <a:t>. </a:t>
            </a:r>
          </a:p>
          <a:p>
            <a:r>
              <a:rPr lang="el-GR" dirty="0" smtClean="0"/>
              <a:t/>
            </a:r>
            <a:br>
              <a:rPr lang="el-GR" dirty="0" smtClean="0"/>
            </a:br>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 Έλλειψη"/>
          <p:cNvSpPr/>
          <p:nvPr/>
        </p:nvSpPr>
        <p:spPr>
          <a:xfrm>
            <a:off x="785786" y="5357826"/>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11 - TextBox"/>
          <p:cNvSpPr txBox="1"/>
          <p:nvPr/>
        </p:nvSpPr>
        <p:spPr>
          <a:xfrm>
            <a:off x="1643042" y="142852"/>
            <a:ext cx="5429288" cy="461665"/>
          </a:xfrm>
          <a:prstGeom prst="rect">
            <a:avLst/>
          </a:prstGeom>
          <a:noFill/>
        </p:spPr>
        <p:txBody>
          <a:bodyPr wrap="square" rtlCol="0">
            <a:spAutoFit/>
          </a:bodyPr>
          <a:lstStyle/>
          <a:p>
            <a:r>
              <a:rPr lang="el-GR" sz="2400" b="1" dirty="0" smtClean="0">
                <a:solidFill>
                  <a:srgbClr val="00B050"/>
                </a:solidFill>
                <a:effectLst>
                  <a:outerShdw blurRad="38100" dist="38100" dir="2700000" algn="tl">
                    <a:srgbClr val="000000">
                      <a:alpha val="43137"/>
                    </a:srgbClr>
                  </a:outerShdw>
                </a:effectLst>
              </a:rPr>
              <a:t>Μετατόπιση  ενός σώματος  Δ</a:t>
            </a:r>
            <a:r>
              <a:rPr lang="en-US" sz="2400" b="1" dirty="0" smtClean="0">
                <a:solidFill>
                  <a:srgbClr val="00B050"/>
                </a:solidFill>
                <a:effectLst>
                  <a:outerShdw blurRad="38100" dist="38100" dir="2700000" algn="tl">
                    <a:srgbClr val="000000">
                      <a:alpha val="43137"/>
                    </a:srgbClr>
                  </a:outerShdw>
                </a:effectLst>
              </a:rPr>
              <a:t>x  </a:t>
            </a:r>
            <a:r>
              <a:rPr lang="el-GR" sz="2400" b="1" dirty="0" smtClean="0">
                <a:solidFill>
                  <a:srgbClr val="00B050"/>
                </a:solidFill>
                <a:effectLst>
                  <a:outerShdw blurRad="38100" dist="38100" dir="2700000" algn="tl">
                    <a:srgbClr val="000000">
                      <a:alpha val="43137"/>
                    </a:srgbClr>
                  </a:outerShdw>
                </a:effectLst>
              </a:rPr>
              <a:t> </a:t>
            </a:r>
            <a:r>
              <a:rPr lang="en-US" sz="2400" b="1" dirty="0" smtClean="0">
                <a:solidFill>
                  <a:srgbClr val="00B050"/>
                </a:solidFill>
                <a:effectLst>
                  <a:outerShdw blurRad="38100" dist="38100" dir="2700000" algn="tl">
                    <a:srgbClr val="000000">
                      <a:alpha val="43137"/>
                    </a:srgbClr>
                  </a:outerShdw>
                </a:effectLst>
              </a:rPr>
              <a:t>(h)</a:t>
            </a:r>
          </a:p>
        </p:txBody>
      </p:sp>
      <p:sp>
        <p:nvSpPr>
          <p:cNvPr id="22" name="21 - Ορθογώνιο"/>
          <p:cNvSpPr/>
          <p:nvPr/>
        </p:nvSpPr>
        <p:spPr>
          <a:xfrm>
            <a:off x="2500298" y="3786190"/>
            <a:ext cx="829073" cy="369332"/>
          </a:xfrm>
          <a:prstGeom prst="rect">
            <a:avLst/>
          </a:prstGeom>
        </p:spPr>
        <p:txBody>
          <a:bodyPr wrap="none">
            <a:spAutoFit/>
          </a:bodyPr>
          <a:lstStyle/>
          <a:p>
            <a:r>
              <a:rPr lang="en-US" dirty="0" smtClean="0"/>
              <a:t>h</a:t>
            </a:r>
            <a:r>
              <a:rPr lang="el-GR" dirty="0" smtClean="0"/>
              <a:t>= </a:t>
            </a:r>
            <a:r>
              <a:rPr lang="en-US" dirty="0" smtClean="0"/>
              <a:t>4 m</a:t>
            </a:r>
            <a:endParaRPr lang="en-US" dirty="0"/>
          </a:p>
        </p:txBody>
      </p:sp>
      <p:sp>
        <p:nvSpPr>
          <p:cNvPr id="20" name="19 - Έλλειψη"/>
          <p:cNvSpPr/>
          <p:nvPr/>
        </p:nvSpPr>
        <p:spPr>
          <a:xfrm>
            <a:off x="857224" y="2500306"/>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6 - Ευθύγραμμο βέλος σύνδεσης"/>
          <p:cNvCxnSpPr/>
          <p:nvPr/>
        </p:nvCxnSpPr>
        <p:spPr>
          <a:xfrm rot="5400000">
            <a:off x="392877" y="4321975"/>
            <a:ext cx="3071834" cy="1588"/>
          </a:xfrm>
          <a:prstGeom prst="straightConnector1">
            <a:avLst/>
          </a:prstGeom>
          <a:ln w="22225">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8" name="7 - TextBox"/>
          <p:cNvSpPr txBox="1"/>
          <p:nvPr/>
        </p:nvSpPr>
        <p:spPr>
          <a:xfrm>
            <a:off x="214282" y="5572140"/>
            <a:ext cx="428628" cy="369332"/>
          </a:xfrm>
          <a:prstGeom prst="rect">
            <a:avLst/>
          </a:prstGeom>
          <a:noFill/>
        </p:spPr>
        <p:txBody>
          <a:bodyPr wrap="square" rtlCol="0">
            <a:spAutoFit/>
          </a:bodyPr>
          <a:lstStyle/>
          <a:p>
            <a:r>
              <a:rPr lang="el-GR" b="1" dirty="0" smtClean="0"/>
              <a:t>Α</a:t>
            </a:r>
            <a:endParaRPr lang="en-US" b="1" dirty="0"/>
          </a:p>
        </p:txBody>
      </p:sp>
      <p:sp>
        <p:nvSpPr>
          <p:cNvPr id="9" name="8 - TextBox"/>
          <p:cNvSpPr txBox="1"/>
          <p:nvPr/>
        </p:nvSpPr>
        <p:spPr>
          <a:xfrm>
            <a:off x="285720" y="2714620"/>
            <a:ext cx="428628" cy="369332"/>
          </a:xfrm>
          <a:prstGeom prst="rect">
            <a:avLst/>
          </a:prstGeom>
          <a:noFill/>
        </p:spPr>
        <p:txBody>
          <a:bodyPr wrap="square" rtlCol="0">
            <a:spAutoFit/>
          </a:bodyPr>
          <a:lstStyle/>
          <a:p>
            <a:r>
              <a:rPr lang="el-GR" b="1" dirty="0" smtClean="0"/>
              <a:t>Β</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txBox="1">
            <a:spLocks/>
          </p:cNvSpPr>
          <p:nvPr/>
        </p:nvSpPr>
        <p:spPr>
          <a:xfrm>
            <a:off x="500034" y="285729"/>
            <a:ext cx="3071834" cy="714379"/>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800" b="1" i="0" u="none" strike="noStrike" kern="1200" cap="none" spc="0" normalizeH="0" baseline="0" noProof="0" dirty="0" smtClean="0">
                <a:ln>
                  <a:noFill/>
                </a:ln>
                <a:solidFill>
                  <a:srgbClr val="0000FF"/>
                </a:solidFill>
                <a:effectLst/>
                <a:uLnTx/>
                <a:uFillTx/>
                <a:latin typeface="+mj-lt"/>
                <a:ea typeface="+mj-ea"/>
                <a:cs typeface="+mj-cs"/>
              </a:rPr>
              <a:t>Τι είναι ενέργεια   </a:t>
            </a:r>
            <a:endParaRPr kumimoji="0" lang="en-US" sz="2800" b="1" i="0" u="none" strike="noStrike" kern="1200" cap="none" spc="0" normalizeH="0" baseline="0" noProof="0" dirty="0">
              <a:ln>
                <a:noFill/>
              </a:ln>
              <a:solidFill>
                <a:srgbClr val="0000FF"/>
              </a:solidFill>
              <a:effectLst/>
              <a:uLnTx/>
              <a:uFillTx/>
              <a:latin typeface="+mj-lt"/>
              <a:ea typeface="+mj-ea"/>
              <a:cs typeface="+mj-cs"/>
            </a:endParaRPr>
          </a:p>
        </p:txBody>
      </p:sp>
      <p:sp>
        <p:nvSpPr>
          <p:cNvPr id="6" name="5 - TextBox"/>
          <p:cNvSpPr txBox="1"/>
          <p:nvPr/>
        </p:nvSpPr>
        <p:spPr>
          <a:xfrm>
            <a:off x="1000100" y="1500174"/>
            <a:ext cx="5500726" cy="1200329"/>
          </a:xfrm>
          <a:prstGeom prst="rect">
            <a:avLst/>
          </a:prstGeom>
          <a:noFill/>
        </p:spPr>
        <p:txBody>
          <a:bodyPr wrap="square" rtlCol="0">
            <a:spAutoFit/>
          </a:bodyPr>
          <a:lstStyle/>
          <a:p>
            <a:r>
              <a:rPr lang="el-GR" sz="2400" dirty="0" smtClean="0"/>
              <a:t>Η </a:t>
            </a:r>
            <a:r>
              <a:rPr lang="el-GR" sz="2400" b="1" dirty="0" smtClean="0">
                <a:solidFill>
                  <a:srgbClr val="0000FF"/>
                </a:solidFill>
              </a:rPr>
              <a:t>ενέργεια</a:t>
            </a:r>
            <a:r>
              <a:rPr lang="el-GR" sz="2400" dirty="0" smtClean="0"/>
              <a:t> είναι κάτι  που δεν μπορούμε  να  το δούμε,  η ενέργεια  …δεν  αποτελείται  από   ύλη……</a:t>
            </a:r>
            <a:endParaRPr lang="en-US" sz="2400" dirty="0"/>
          </a:p>
        </p:txBody>
      </p:sp>
      <p:sp>
        <p:nvSpPr>
          <p:cNvPr id="7" name="6 - TextBox"/>
          <p:cNvSpPr txBox="1"/>
          <p:nvPr/>
        </p:nvSpPr>
        <p:spPr>
          <a:xfrm>
            <a:off x="357158" y="5214950"/>
            <a:ext cx="6572296" cy="830997"/>
          </a:xfrm>
          <a:prstGeom prst="rect">
            <a:avLst/>
          </a:prstGeom>
          <a:noFill/>
        </p:spPr>
        <p:txBody>
          <a:bodyPr wrap="square" rtlCol="0">
            <a:spAutoFit/>
          </a:bodyPr>
          <a:lstStyle/>
          <a:p>
            <a:r>
              <a:rPr lang="el-GR" sz="2400" dirty="0" smtClean="0"/>
              <a:t>…..αν και κάτω από ορισμένες  συνθήκες… ενέργεια …μπορεί  να μετατραπεί  σε …ύλη</a:t>
            </a:r>
            <a:endParaRPr lang="en-US" sz="2400" dirty="0"/>
          </a:p>
        </p:txBody>
      </p:sp>
      <p:pic>
        <p:nvPicPr>
          <p:cNvPr id="8" name="Picture 2"/>
          <p:cNvPicPr>
            <a:picLocks noChangeAspect="1" noChangeArrowheads="1"/>
          </p:cNvPicPr>
          <p:nvPr/>
        </p:nvPicPr>
        <p:blipFill>
          <a:blip r:embed="rId2"/>
          <a:srcRect/>
          <a:stretch>
            <a:fillRect/>
          </a:stretch>
        </p:blipFill>
        <p:spPr bwMode="auto">
          <a:xfrm>
            <a:off x="5357786" y="2857496"/>
            <a:ext cx="3786214" cy="211225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Έλλειψη"/>
          <p:cNvSpPr/>
          <p:nvPr/>
        </p:nvSpPr>
        <p:spPr>
          <a:xfrm>
            <a:off x="642910" y="4214818"/>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5 - Ευθύγραμμο βέλος σύνδεσης"/>
          <p:cNvCxnSpPr/>
          <p:nvPr/>
        </p:nvCxnSpPr>
        <p:spPr>
          <a:xfrm flipV="1">
            <a:off x="1071538" y="4572008"/>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7 - TextBox"/>
          <p:cNvSpPr txBox="1"/>
          <p:nvPr/>
        </p:nvSpPr>
        <p:spPr>
          <a:xfrm>
            <a:off x="1500166" y="4000504"/>
            <a:ext cx="1214446" cy="461665"/>
          </a:xfrm>
          <a:prstGeom prst="rect">
            <a:avLst/>
          </a:prstGeom>
          <a:noFill/>
        </p:spPr>
        <p:txBody>
          <a:bodyPr wrap="square" rtlCol="0">
            <a:spAutoFit/>
          </a:bodyPr>
          <a:lstStyle/>
          <a:p>
            <a:r>
              <a:rPr lang="en-US" sz="2400" b="1" dirty="0" smtClean="0"/>
              <a:t>F</a:t>
            </a:r>
            <a:r>
              <a:rPr lang="el-GR" sz="2400" b="1" dirty="0" smtClean="0"/>
              <a:t> = 4Ν</a:t>
            </a:r>
            <a:endParaRPr lang="en-US" sz="2400" b="1" dirty="0"/>
          </a:p>
        </p:txBody>
      </p:sp>
      <p:cxnSp>
        <p:nvCxnSpPr>
          <p:cNvPr id="11" name="10 - Ευθεία γραμμή σύνδεσης"/>
          <p:cNvCxnSpPr/>
          <p:nvPr/>
        </p:nvCxnSpPr>
        <p:spPr>
          <a:xfrm flipV="1">
            <a:off x="-214314" y="4857760"/>
            <a:ext cx="9144000" cy="71438"/>
          </a:xfrm>
          <a:prstGeom prst="line">
            <a:avLst/>
          </a:prstGeom>
        </p:spPr>
        <p:style>
          <a:lnRef idx="1">
            <a:schemeClr val="accent1"/>
          </a:lnRef>
          <a:fillRef idx="0">
            <a:schemeClr val="accent1"/>
          </a:fillRef>
          <a:effectRef idx="0">
            <a:schemeClr val="accent1"/>
          </a:effectRef>
          <a:fontRef idx="minor">
            <a:schemeClr val="tx1"/>
          </a:fontRef>
        </p:style>
      </p:cxnSp>
      <p:sp>
        <p:nvSpPr>
          <p:cNvPr id="15" name="14 - Έλλειψη"/>
          <p:cNvSpPr/>
          <p:nvPr/>
        </p:nvSpPr>
        <p:spPr>
          <a:xfrm>
            <a:off x="6929454" y="4143380"/>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15 - Ευθύγραμμο βέλος σύνδεσης"/>
          <p:cNvCxnSpPr/>
          <p:nvPr/>
        </p:nvCxnSpPr>
        <p:spPr>
          <a:xfrm flipV="1">
            <a:off x="7358082" y="4500570"/>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16 - TextBox"/>
          <p:cNvSpPr txBox="1"/>
          <p:nvPr/>
        </p:nvSpPr>
        <p:spPr>
          <a:xfrm>
            <a:off x="7929586" y="3929066"/>
            <a:ext cx="1000100" cy="461665"/>
          </a:xfrm>
          <a:prstGeom prst="rect">
            <a:avLst/>
          </a:prstGeom>
          <a:noFill/>
        </p:spPr>
        <p:txBody>
          <a:bodyPr wrap="square" rtlCol="0">
            <a:spAutoFit/>
          </a:bodyPr>
          <a:lstStyle/>
          <a:p>
            <a:r>
              <a:rPr lang="en-US" sz="2400" b="1" dirty="0" smtClean="0"/>
              <a:t>F</a:t>
            </a:r>
            <a:r>
              <a:rPr lang="el-GR" sz="2400" b="1" dirty="0" smtClean="0"/>
              <a:t>=4Ν</a:t>
            </a:r>
            <a:endParaRPr lang="en-US" sz="2400" b="1" dirty="0"/>
          </a:p>
        </p:txBody>
      </p:sp>
      <p:sp>
        <p:nvSpPr>
          <p:cNvPr id="12" name="11 - TextBox"/>
          <p:cNvSpPr txBox="1"/>
          <p:nvPr/>
        </p:nvSpPr>
        <p:spPr>
          <a:xfrm>
            <a:off x="1643042" y="142852"/>
            <a:ext cx="5429288" cy="461665"/>
          </a:xfrm>
          <a:prstGeom prst="rect">
            <a:avLst/>
          </a:prstGeom>
          <a:noFill/>
        </p:spPr>
        <p:txBody>
          <a:bodyPr wrap="square" rtlCol="0">
            <a:spAutoFit/>
          </a:bodyPr>
          <a:lstStyle/>
          <a:p>
            <a:r>
              <a:rPr lang="el-GR" sz="2400" b="1" dirty="0" smtClean="0">
                <a:solidFill>
                  <a:srgbClr val="00B050"/>
                </a:solidFill>
                <a:effectLst>
                  <a:outerShdw blurRad="38100" dist="38100" dir="2700000" algn="tl">
                    <a:srgbClr val="000000">
                      <a:alpha val="43137"/>
                    </a:srgbClr>
                  </a:outerShdw>
                </a:effectLst>
              </a:rPr>
              <a:t>Σταθερή δύναμη</a:t>
            </a:r>
            <a:endParaRPr lang="en-US" sz="2400" b="1" dirty="0" smtClean="0">
              <a:solidFill>
                <a:srgbClr val="00B050"/>
              </a:solidFill>
              <a:effectLst>
                <a:outerShdw blurRad="38100" dist="38100" dir="2700000" algn="tl">
                  <a:srgbClr val="000000">
                    <a:alpha val="43137"/>
                  </a:srgbClr>
                </a:outerShdw>
              </a:effectLst>
            </a:endParaRPr>
          </a:p>
        </p:txBody>
      </p:sp>
      <p:sp>
        <p:nvSpPr>
          <p:cNvPr id="20" name="19 - TextBox"/>
          <p:cNvSpPr txBox="1"/>
          <p:nvPr/>
        </p:nvSpPr>
        <p:spPr>
          <a:xfrm>
            <a:off x="785786" y="1000108"/>
            <a:ext cx="7215238" cy="1015663"/>
          </a:xfrm>
          <a:prstGeom prst="rect">
            <a:avLst/>
          </a:prstGeom>
          <a:noFill/>
        </p:spPr>
        <p:txBody>
          <a:bodyPr wrap="square" rtlCol="0">
            <a:spAutoFit/>
          </a:bodyPr>
          <a:lstStyle/>
          <a:p>
            <a:r>
              <a:rPr lang="el-GR" sz="2000" b="1" dirty="0" smtClean="0"/>
              <a:t>Σταθερή δύναμη </a:t>
            </a:r>
            <a:r>
              <a:rPr lang="el-GR" sz="2000" dirty="0" smtClean="0"/>
              <a:t>είναι η δύναμη που ασκείται σε </a:t>
            </a:r>
            <a:r>
              <a:rPr lang="el-GR" sz="2000" smtClean="0"/>
              <a:t>ένα σώμα,  </a:t>
            </a:r>
            <a:r>
              <a:rPr lang="el-GR" sz="2000" dirty="0" smtClean="0"/>
              <a:t>και όση ώρα ασκείται </a:t>
            </a:r>
            <a:r>
              <a:rPr lang="el-GR" sz="2000" smtClean="0"/>
              <a:t>η δύναμη,  </a:t>
            </a:r>
            <a:r>
              <a:rPr lang="el-GR" sz="2000" dirty="0" smtClean="0"/>
              <a:t>έχει το ίδιο μέτρο και ίδια κατεύθυνση.</a:t>
            </a:r>
            <a:endParaRPr lang="en-US" sz="2000" dirty="0"/>
          </a:p>
        </p:txBody>
      </p:sp>
      <p:sp>
        <p:nvSpPr>
          <p:cNvPr id="21" name="20 - TextBox"/>
          <p:cNvSpPr txBox="1"/>
          <p:nvPr/>
        </p:nvSpPr>
        <p:spPr>
          <a:xfrm>
            <a:off x="1571604" y="2928934"/>
            <a:ext cx="2857520" cy="461665"/>
          </a:xfrm>
          <a:prstGeom prst="rect">
            <a:avLst/>
          </a:prstGeom>
          <a:noFill/>
        </p:spPr>
        <p:txBody>
          <a:bodyPr wrap="square" rtlCol="0">
            <a:spAutoFit/>
          </a:bodyPr>
          <a:lstStyle/>
          <a:p>
            <a:r>
              <a:rPr lang="el-GR" sz="2400" b="1" dirty="0" smtClean="0">
                <a:solidFill>
                  <a:srgbClr val="FF0000"/>
                </a:solidFill>
              </a:rPr>
              <a:t>Παράδειγμα</a:t>
            </a:r>
            <a:endParaRPr lang="en-US" sz="2400" b="1" dirty="0">
              <a:solidFill>
                <a:srgbClr val="FF0000"/>
              </a:solidFill>
            </a:endParaRPr>
          </a:p>
        </p:txBody>
      </p:sp>
      <p:sp>
        <p:nvSpPr>
          <p:cNvPr id="19" name="18 - TextBox"/>
          <p:cNvSpPr txBox="1"/>
          <p:nvPr/>
        </p:nvSpPr>
        <p:spPr>
          <a:xfrm>
            <a:off x="642910" y="5786454"/>
            <a:ext cx="6786610" cy="923330"/>
          </a:xfrm>
          <a:prstGeom prst="rect">
            <a:avLst/>
          </a:prstGeom>
          <a:noFill/>
        </p:spPr>
        <p:txBody>
          <a:bodyPr wrap="square" rtlCol="0">
            <a:spAutoFit/>
          </a:bodyPr>
          <a:lstStyle/>
          <a:p>
            <a:r>
              <a:rPr lang="el-GR" dirty="0" smtClean="0"/>
              <a:t>Η δύναμη  </a:t>
            </a:r>
            <a:r>
              <a:rPr lang="en-US" dirty="0" smtClean="0"/>
              <a:t>F </a:t>
            </a:r>
            <a:r>
              <a:rPr lang="el-GR" dirty="0" smtClean="0"/>
              <a:t>που ασκείται πάνω στη μπλε μπάλα έχει πάντα το ίδιο μέτρο 4Ν  και την ίδια κατεύθυνση. Άρα </a:t>
            </a:r>
            <a:r>
              <a:rPr lang="el-GR" b="1" dirty="0" smtClean="0"/>
              <a:t>η δύναμη </a:t>
            </a:r>
            <a:r>
              <a:rPr lang="en-US" b="1" dirty="0" smtClean="0"/>
              <a:t>F </a:t>
            </a:r>
            <a:r>
              <a:rPr lang="el-GR" b="1" dirty="0" smtClean="0"/>
              <a:t>που ασκείται πάνω στη μπάλα, είναι μια σταθερή δύναμη</a:t>
            </a:r>
            <a:r>
              <a:rPr lang="el-GR" dirty="0" smtClean="0"/>
              <a:t>.</a:t>
            </a:r>
            <a:endParaRPr lang="en-US" dirty="0"/>
          </a:p>
        </p:txBody>
      </p:sp>
      <p:sp>
        <p:nvSpPr>
          <p:cNvPr id="22" name="21 - TextBox"/>
          <p:cNvSpPr txBox="1"/>
          <p:nvPr/>
        </p:nvSpPr>
        <p:spPr>
          <a:xfrm>
            <a:off x="571472" y="5000636"/>
            <a:ext cx="928694" cy="276999"/>
          </a:xfrm>
          <a:prstGeom prst="rect">
            <a:avLst/>
          </a:prstGeom>
          <a:noFill/>
        </p:spPr>
        <p:txBody>
          <a:bodyPr wrap="square" rtlCol="0">
            <a:spAutoFit/>
          </a:bodyPr>
          <a:lstStyle/>
          <a:p>
            <a:r>
              <a:rPr lang="el-GR" sz="1200" b="1" dirty="0" smtClean="0">
                <a:solidFill>
                  <a:srgbClr val="FF0000"/>
                </a:solidFill>
              </a:rPr>
              <a:t>Θέση Α</a:t>
            </a:r>
            <a:endParaRPr lang="en-US" sz="1200" b="1" dirty="0">
              <a:solidFill>
                <a:srgbClr val="FF0000"/>
              </a:solidFill>
            </a:endParaRPr>
          </a:p>
        </p:txBody>
      </p:sp>
      <p:sp>
        <p:nvSpPr>
          <p:cNvPr id="23" name="22 - TextBox"/>
          <p:cNvSpPr txBox="1"/>
          <p:nvPr/>
        </p:nvSpPr>
        <p:spPr>
          <a:xfrm>
            <a:off x="7143768" y="4929198"/>
            <a:ext cx="928694" cy="276999"/>
          </a:xfrm>
          <a:prstGeom prst="rect">
            <a:avLst/>
          </a:prstGeom>
          <a:noFill/>
        </p:spPr>
        <p:txBody>
          <a:bodyPr wrap="square" rtlCol="0">
            <a:spAutoFit/>
          </a:bodyPr>
          <a:lstStyle/>
          <a:p>
            <a:r>
              <a:rPr lang="el-GR" sz="1200" b="1" dirty="0" smtClean="0">
                <a:solidFill>
                  <a:srgbClr val="00B050"/>
                </a:solidFill>
              </a:rPr>
              <a:t>Θέση Β</a:t>
            </a:r>
            <a:endParaRPr lang="en-US" sz="1200" b="1"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linds(horizontal)">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blinds(horizontal)">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linds(horizontal)">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blinds(horizontal)">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diamond(in)">
                                      <p:cBhvr>
                                        <p:cTn id="52"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15" grpId="0" animBg="1"/>
      <p:bldP spid="17" grpId="0"/>
      <p:bldP spid="21" grpId="0"/>
      <p:bldP spid="19" grpId="0"/>
      <p:bldP spid="22" grpId="0"/>
      <p:bldP spid="2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17 - Ορθογώνιο"/>
          <p:cNvSpPr/>
          <p:nvPr/>
        </p:nvSpPr>
        <p:spPr>
          <a:xfrm>
            <a:off x="1571604" y="2714620"/>
            <a:ext cx="1000132" cy="1000132"/>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026" name="Picture 2"/>
          <p:cNvPicPr>
            <a:picLocks noChangeAspect="1" noChangeArrowheads="1"/>
          </p:cNvPicPr>
          <p:nvPr/>
        </p:nvPicPr>
        <p:blipFill>
          <a:blip r:embed="rId3"/>
          <a:srcRect/>
          <a:stretch>
            <a:fillRect/>
          </a:stretch>
        </p:blipFill>
        <p:spPr bwMode="auto">
          <a:xfrm>
            <a:off x="214282" y="2428868"/>
            <a:ext cx="1357322" cy="1285884"/>
          </a:xfrm>
          <a:prstGeom prst="rect">
            <a:avLst/>
          </a:prstGeom>
          <a:noFill/>
          <a:ln w="9525">
            <a:noFill/>
            <a:miter lim="800000"/>
            <a:headEnd/>
            <a:tailEnd/>
          </a:ln>
          <a:effectLst/>
        </p:spPr>
      </p:pic>
      <p:cxnSp>
        <p:nvCxnSpPr>
          <p:cNvPr id="6" name="5 - Ευθύγραμμο βέλος σύνδεσης"/>
          <p:cNvCxnSpPr/>
          <p:nvPr/>
        </p:nvCxnSpPr>
        <p:spPr>
          <a:xfrm flipV="1">
            <a:off x="2071670" y="3143248"/>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6 - TextBox"/>
          <p:cNvSpPr txBox="1"/>
          <p:nvPr/>
        </p:nvSpPr>
        <p:spPr>
          <a:xfrm>
            <a:off x="2500298" y="2714620"/>
            <a:ext cx="1214446" cy="461665"/>
          </a:xfrm>
          <a:prstGeom prst="rect">
            <a:avLst/>
          </a:prstGeom>
          <a:noFill/>
        </p:spPr>
        <p:txBody>
          <a:bodyPr wrap="square" rtlCol="0">
            <a:spAutoFit/>
          </a:bodyPr>
          <a:lstStyle/>
          <a:p>
            <a:r>
              <a:rPr lang="en-US" sz="2400" b="1" dirty="0" smtClean="0"/>
              <a:t>F</a:t>
            </a:r>
            <a:r>
              <a:rPr lang="el-GR" sz="2400" b="1" dirty="0" smtClean="0"/>
              <a:t> = 8Ν</a:t>
            </a:r>
            <a:endParaRPr lang="en-US" sz="2400" b="1" dirty="0"/>
          </a:p>
        </p:txBody>
      </p:sp>
      <p:sp>
        <p:nvSpPr>
          <p:cNvPr id="9" name="8 - TextBox"/>
          <p:cNvSpPr txBox="1"/>
          <p:nvPr/>
        </p:nvSpPr>
        <p:spPr>
          <a:xfrm>
            <a:off x="1714480" y="3714752"/>
            <a:ext cx="428628" cy="369332"/>
          </a:xfrm>
          <a:prstGeom prst="rect">
            <a:avLst/>
          </a:prstGeom>
          <a:noFill/>
        </p:spPr>
        <p:txBody>
          <a:bodyPr wrap="square" rtlCol="0">
            <a:spAutoFit/>
          </a:bodyPr>
          <a:lstStyle/>
          <a:p>
            <a:r>
              <a:rPr lang="el-GR" b="1" dirty="0" smtClean="0"/>
              <a:t>Α</a:t>
            </a:r>
            <a:endParaRPr lang="en-US" b="1" dirty="0"/>
          </a:p>
        </p:txBody>
      </p:sp>
      <p:sp>
        <p:nvSpPr>
          <p:cNvPr id="13" name="12 - TextBox"/>
          <p:cNvSpPr txBox="1"/>
          <p:nvPr/>
        </p:nvSpPr>
        <p:spPr>
          <a:xfrm>
            <a:off x="7143768" y="3857628"/>
            <a:ext cx="428628" cy="369332"/>
          </a:xfrm>
          <a:prstGeom prst="rect">
            <a:avLst/>
          </a:prstGeom>
          <a:noFill/>
        </p:spPr>
        <p:txBody>
          <a:bodyPr wrap="square" rtlCol="0">
            <a:spAutoFit/>
          </a:bodyPr>
          <a:lstStyle/>
          <a:p>
            <a:r>
              <a:rPr lang="el-GR" b="1" dirty="0" smtClean="0"/>
              <a:t>Β</a:t>
            </a:r>
            <a:endParaRPr lang="en-US" b="1" dirty="0"/>
          </a:p>
        </p:txBody>
      </p:sp>
      <p:sp>
        <p:nvSpPr>
          <p:cNvPr id="14" name="13 - TextBox"/>
          <p:cNvSpPr txBox="1"/>
          <p:nvPr/>
        </p:nvSpPr>
        <p:spPr>
          <a:xfrm>
            <a:off x="1643042" y="142852"/>
            <a:ext cx="5429288" cy="461665"/>
          </a:xfrm>
          <a:prstGeom prst="rect">
            <a:avLst/>
          </a:prstGeom>
          <a:noFill/>
        </p:spPr>
        <p:txBody>
          <a:bodyPr wrap="square" rtlCol="0">
            <a:spAutoFit/>
          </a:bodyPr>
          <a:lstStyle/>
          <a:p>
            <a:r>
              <a:rPr lang="el-GR" sz="2400" b="1" dirty="0" smtClean="0">
                <a:solidFill>
                  <a:srgbClr val="00B050"/>
                </a:solidFill>
                <a:effectLst>
                  <a:outerShdw blurRad="38100" dist="38100" dir="2700000" algn="tl">
                    <a:srgbClr val="000000">
                      <a:alpha val="43137"/>
                    </a:srgbClr>
                  </a:outerShdw>
                </a:effectLst>
              </a:rPr>
              <a:t>Σταθερή δύναμη</a:t>
            </a:r>
            <a:endParaRPr lang="en-US" sz="2400" b="1" dirty="0" smtClean="0">
              <a:solidFill>
                <a:srgbClr val="00B050"/>
              </a:solidFill>
              <a:effectLst>
                <a:outerShdw blurRad="38100" dist="38100" dir="2700000" algn="tl">
                  <a:srgbClr val="000000">
                    <a:alpha val="43137"/>
                  </a:srgbClr>
                </a:outerShdw>
              </a:effectLst>
            </a:endParaRPr>
          </a:p>
        </p:txBody>
      </p:sp>
      <p:sp>
        <p:nvSpPr>
          <p:cNvPr id="16" name="15 - TextBox"/>
          <p:cNvSpPr txBox="1"/>
          <p:nvPr/>
        </p:nvSpPr>
        <p:spPr>
          <a:xfrm>
            <a:off x="928662" y="1357298"/>
            <a:ext cx="2857520" cy="523220"/>
          </a:xfrm>
          <a:prstGeom prst="rect">
            <a:avLst/>
          </a:prstGeom>
          <a:noFill/>
        </p:spPr>
        <p:txBody>
          <a:bodyPr wrap="square" rtlCol="0">
            <a:spAutoFit/>
          </a:bodyPr>
          <a:lstStyle/>
          <a:p>
            <a:r>
              <a:rPr lang="el-GR" sz="2800" b="1" u="sng" dirty="0" smtClean="0">
                <a:solidFill>
                  <a:srgbClr val="0070C0"/>
                </a:solidFill>
              </a:rPr>
              <a:t>Παράδειγμα</a:t>
            </a:r>
            <a:endParaRPr lang="en-US" sz="2800" b="1" u="sng" dirty="0">
              <a:solidFill>
                <a:srgbClr val="0070C0"/>
              </a:solidFill>
            </a:endParaRPr>
          </a:p>
        </p:txBody>
      </p:sp>
      <p:sp>
        <p:nvSpPr>
          <p:cNvPr id="17" name="16 - TextBox"/>
          <p:cNvSpPr txBox="1"/>
          <p:nvPr/>
        </p:nvSpPr>
        <p:spPr>
          <a:xfrm>
            <a:off x="642910" y="4572008"/>
            <a:ext cx="6786610" cy="1477328"/>
          </a:xfrm>
          <a:prstGeom prst="rect">
            <a:avLst/>
          </a:prstGeom>
          <a:noFill/>
        </p:spPr>
        <p:txBody>
          <a:bodyPr wrap="square" rtlCol="0">
            <a:spAutoFit/>
          </a:bodyPr>
          <a:lstStyle/>
          <a:p>
            <a:r>
              <a:rPr lang="el-GR" dirty="0" smtClean="0"/>
              <a:t>Η δύναμη  </a:t>
            </a:r>
            <a:r>
              <a:rPr lang="en-US" dirty="0" smtClean="0"/>
              <a:t>F </a:t>
            </a:r>
            <a:r>
              <a:rPr lang="el-GR" dirty="0" smtClean="0"/>
              <a:t>που ασκεί ο άνθρωπος πάνω στο κουτί έχει πάντα το ίδιο μέτρο 8Ν  και την ίδια κατεύθυνση. </a:t>
            </a:r>
          </a:p>
          <a:p>
            <a:endParaRPr lang="el-GR" dirty="0" smtClean="0"/>
          </a:p>
          <a:p>
            <a:r>
              <a:rPr lang="el-GR" dirty="0" smtClean="0"/>
              <a:t>Άρα </a:t>
            </a:r>
            <a:r>
              <a:rPr lang="el-GR" b="1" dirty="0" smtClean="0"/>
              <a:t>η δύναμη </a:t>
            </a:r>
            <a:r>
              <a:rPr lang="en-US" b="1" dirty="0" smtClean="0"/>
              <a:t>F </a:t>
            </a:r>
            <a:r>
              <a:rPr lang="el-GR" b="1" dirty="0" smtClean="0"/>
              <a:t>που ασκείται πάνω στο κουτί, είναι μια σταθερή δύναμη</a:t>
            </a:r>
            <a:r>
              <a:rPr lang="el-GR" dirty="0" smtClean="0"/>
              <a:t>.</a:t>
            </a:r>
            <a:endParaRPr lang="en-US" dirty="0"/>
          </a:p>
        </p:txBody>
      </p:sp>
      <p:sp>
        <p:nvSpPr>
          <p:cNvPr id="19" name="18 - Ορθογώνιο"/>
          <p:cNvSpPr/>
          <p:nvPr/>
        </p:nvSpPr>
        <p:spPr>
          <a:xfrm>
            <a:off x="7143768" y="2643182"/>
            <a:ext cx="1000132" cy="1000132"/>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20" name="Picture 2"/>
          <p:cNvPicPr>
            <a:picLocks noChangeAspect="1" noChangeArrowheads="1"/>
          </p:cNvPicPr>
          <p:nvPr/>
        </p:nvPicPr>
        <p:blipFill>
          <a:blip r:embed="rId3"/>
          <a:srcRect/>
          <a:stretch>
            <a:fillRect/>
          </a:stretch>
        </p:blipFill>
        <p:spPr bwMode="auto">
          <a:xfrm>
            <a:off x="5786446" y="2357430"/>
            <a:ext cx="1357322" cy="1285884"/>
          </a:xfrm>
          <a:prstGeom prst="rect">
            <a:avLst/>
          </a:prstGeom>
          <a:noFill/>
          <a:ln w="9525">
            <a:noFill/>
            <a:miter lim="800000"/>
            <a:headEnd/>
            <a:tailEnd/>
          </a:ln>
          <a:effectLst/>
        </p:spPr>
      </p:pic>
      <p:cxnSp>
        <p:nvCxnSpPr>
          <p:cNvPr id="21" name="20 - Ευθύγραμμο βέλος σύνδεσης"/>
          <p:cNvCxnSpPr/>
          <p:nvPr/>
        </p:nvCxnSpPr>
        <p:spPr>
          <a:xfrm flipV="1">
            <a:off x="7643834" y="3071810"/>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21 - TextBox"/>
          <p:cNvSpPr txBox="1"/>
          <p:nvPr/>
        </p:nvSpPr>
        <p:spPr>
          <a:xfrm>
            <a:off x="8072462" y="2643182"/>
            <a:ext cx="1214446" cy="461665"/>
          </a:xfrm>
          <a:prstGeom prst="rect">
            <a:avLst/>
          </a:prstGeom>
          <a:noFill/>
        </p:spPr>
        <p:txBody>
          <a:bodyPr wrap="square" rtlCol="0">
            <a:spAutoFit/>
          </a:bodyPr>
          <a:lstStyle/>
          <a:p>
            <a:r>
              <a:rPr lang="en-US" sz="2400" b="1" dirty="0" smtClean="0"/>
              <a:t>F</a:t>
            </a:r>
            <a:r>
              <a:rPr lang="el-GR" sz="2400" b="1" dirty="0" smtClean="0"/>
              <a:t> = 8Ν</a:t>
            </a:r>
            <a:endParaRPr lang="en-US" sz="2400" b="1" dirty="0"/>
          </a:p>
        </p:txBody>
      </p:sp>
      <p:cxnSp>
        <p:nvCxnSpPr>
          <p:cNvPr id="8" name="7 - Ευθεία γραμμή σύνδεσης"/>
          <p:cNvCxnSpPr/>
          <p:nvPr/>
        </p:nvCxnSpPr>
        <p:spPr>
          <a:xfrm flipV="1">
            <a:off x="-214314" y="3643314"/>
            <a:ext cx="9144000" cy="7143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3786182" y="1928802"/>
            <a:ext cx="5357818" cy="4929198"/>
          </a:xfrm>
          <a:prstGeom prst="rect">
            <a:avLst/>
          </a:prstGeom>
          <a:noFill/>
          <a:ln w="9525">
            <a:noFill/>
            <a:miter lim="800000"/>
            <a:headEnd/>
            <a:tailEnd/>
          </a:ln>
          <a:effectLst/>
        </p:spPr>
      </p:pic>
      <p:sp>
        <p:nvSpPr>
          <p:cNvPr id="4" name="3 - Έλλειψη"/>
          <p:cNvSpPr/>
          <p:nvPr/>
        </p:nvSpPr>
        <p:spPr>
          <a:xfrm>
            <a:off x="6500826" y="3071810"/>
            <a:ext cx="642942" cy="57148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5 - Ευθύγραμμο βέλος σύνδεσης"/>
          <p:cNvCxnSpPr/>
          <p:nvPr/>
        </p:nvCxnSpPr>
        <p:spPr>
          <a:xfrm rot="16200000" flipH="1">
            <a:off x="6282029" y="4004987"/>
            <a:ext cx="1009892" cy="79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7 - TextBox"/>
          <p:cNvSpPr txBox="1"/>
          <p:nvPr/>
        </p:nvSpPr>
        <p:spPr>
          <a:xfrm>
            <a:off x="6286512" y="3857628"/>
            <a:ext cx="500066" cy="461665"/>
          </a:xfrm>
          <a:prstGeom prst="rect">
            <a:avLst/>
          </a:prstGeom>
          <a:noFill/>
        </p:spPr>
        <p:txBody>
          <a:bodyPr wrap="square" rtlCol="0">
            <a:spAutoFit/>
          </a:bodyPr>
          <a:lstStyle/>
          <a:p>
            <a:r>
              <a:rPr lang="en-US" sz="2400" b="1" dirty="0" smtClean="0"/>
              <a:t>w</a:t>
            </a:r>
            <a:endParaRPr lang="en-US" sz="2400" b="1" dirty="0"/>
          </a:p>
        </p:txBody>
      </p:sp>
      <p:sp>
        <p:nvSpPr>
          <p:cNvPr id="20" name="19 - TextBox"/>
          <p:cNvSpPr txBox="1"/>
          <p:nvPr/>
        </p:nvSpPr>
        <p:spPr>
          <a:xfrm>
            <a:off x="857224" y="857232"/>
            <a:ext cx="3857652" cy="369332"/>
          </a:xfrm>
          <a:prstGeom prst="rect">
            <a:avLst/>
          </a:prstGeom>
          <a:noFill/>
        </p:spPr>
        <p:txBody>
          <a:bodyPr wrap="square" rtlCol="0">
            <a:spAutoFit/>
          </a:bodyPr>
          <a:lstStyle/>
          <a:p>
            <a:endParaRPr lang="en-US"/>
          </a:p>
        </p:txBody>
      </p:sp>
      <p:sp>
        <p:nvSpPr>
          <p:cNvPr id="10" name="9 - TextBox"/>
          <p:cNvSpPr txBox="1"/>
          <p:nvPr/>
        </p:nvSpPr>
        <p:spPr>
          <a:xfrm>
            <a:off x="0" y="2214554"/>
            <a:ext cx="3714744" cy="1631216"/>
          </a:xfrm>
          <a:prstGeom prst="rect">
            <a:avLst/>
          </a:prstGeom>
          <a:noFill/>
        </p:spPr>
        <p:txBody>
          <a:bodyPr wrap="square" rtlCol="0">
            <a:spAutoFit/>
          </a:bodyPr>
          <a:lstStyle/>
          <a:p>
            <a:r>
              <a:rPr lang="el-GR" sz="2000" dirty="0" smtClean="0"/>
              <a:t>Έστω μια κόκκινη μπάλα που βρίσκεται κοντά στην επιφάνεια της γης  </a:t>
            </a:r>
            <a:r>
              <a:rPr lang="en-US" sz="2000" dirty="0" smtClean="0"/>
              <a:t>, </a:t>
            </a:r>
            <a:r>
              <a:rPr lang="el-GR" sz="2000" dirty="0" smtClean="0"/>
              <a:t>τότε η  </a:t>
            </a:r>
            <a:r>
              <a:rPr lang="el-GR" sz="2000" u="sng" dirty="0" smtClean="0"/>
              <a:t>βαρυτική  δύναμης </a:t>
            </a:r>
            <a:r>
              <a:rPr lang="el-GR" sz="2000" dirty="0" smtClean="0"/>
              <a:t>(</a:t>
            </a:r>
            <a:r>
              <a:rPr lang="en-US" sz="2000" dirty="0" smtClean="0"/>
              <a:t>w)</a:t>
            </a:r>
            <a:r>
              <a:rPr lang="el-GR" sz="2000" dirty="0" smtClean="0"/>
              <a:t> που τις ασκείται από την γη είναι </a:t>
            </a:r>
            <a:r>
              <a:rPr lang="el-GR" sz="2000" u="sng" dirty="0" smtClean="0"/>
              <a:t>μια σταθερή δύναμη</a:t>
            </a:r>
            <a:endParaRPr lang="en-US" sz="2000" u="sng" dirty="0"/>
          </a:p>
        </p:txBody>
      </p:sp>
      <p:sp>
        <p:nvSpPr>
          <p:cNvPr id="18" name="17 - TextBox"/>
          <p:cNvSpPr txBox="1"/>
          <p:nvPr/>
        </p:nvSpPr>
        <p:spPr>
          <a:xfrm>
            <a:off x="1643042" y="142852"/>
            <a:ext cx="5429288" cy="461665"/>
          </a:xfrm>
          <a:prstGeom prst="rect">
            <a:avLst/>
          </a:prstGeom>
          <a:noFill/>
        </p:spPr>
        <p:txBody>
          <a:bodyPr wrap="square" rtlCol="0">
            <a:spAutoFit/>
          </a:bodyPr>
          <a:lstStyle/>
          <a:p>
            <a:r>
              <a:rPr lang="el-GR" sz="2400" b="1" dirty="0" smtClean="0">
                <a:solidFill>
                  <a:srgbClr val="00B050"/>
                </a:solidFill>
                <a:effectLst>
                  <a:outerShdw blurRad="38100" dist="38100" dir="2700000" algn="tl">
                    <a:srgbClr val="000000">
                      <a:alpha val="43137"/>
                    </a:srgbClr>
                  </a:outerShdw>
                </a:effectLst>
              </a:rPr>
              <a:t>Σταθερή δύναμη</a:t>
            </a:r>
            <a:endParaRPr lang="en-US" sz="2400" b="1" dirty="0" smtClean="0">
              <a:solidFill>
                <a:srgbClr val="00B05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Έλλειψη"/>
          <p:cNvSpPr/>
          <p:nvPr/>
        </p:nvSpPr>
        <p:spPr>
          <a:xfrm>
            <a:off x="500034" y="3286124"/>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5 - Ευθύγραμμο βέλος σύνδεσης"/>
          <p:cNvCxnSpPr/>
          <p:nvPr/>
        </p:nvCxnSpPr>
        <p:spPr>
          <a:xfrm flipV="1">
            <a:off x="928662" y="3643314"/>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7 - TextBox"/>
          <p:cNvSpPr txBox="1"/>
          <p:nvPr/>
        </p:nvSpPr>
        <p:spPr>
          <a:xfrm>
            <a:off x="1357290" y="3071810"/>
            <a:ext cx="1214446" cy="461665"/>
          </a:xfrm>
          <a:prstGeom prst="rect">
            <a:avLst/>
          </a:prstGeom>
          <a:noFill/>
        </p:spPr>
        <p:txBody>
          <a:bodyPr wrap="square" rtlCol="0">
            <a:spAutoFit/>
          </a:bodyPr>
          <a:lstStyle/>
          <a:p>
            <a:r>
              <a:rPr lang="en-US" sz="2400" b="1" dirty="0" smtClean="0"/>
              <a:t>F</a:t>
            </a:r>
            <a:r>
              <a:rPr lang="el-GR" sz="2400" b="1" dirty="0" smtClean="0"/>
              <a:t> = 5Ν</a:t>
            </a:r>
            <a:endParaRPr lang="en-US" sz="2400" b="1" dirty="0"/>
          </a:p>
        </p:txBody>
      </p:sp>
      <p:cxnSp>
        <p:nvCxnSpPr>
          <p:cNvPr id="11" name="10 - Ευθεία γραμμή σύνδεσης"/>
          <p:cNvCxnSpPr/>
          <p:nvPr/>
        </p:nvCxnSpPr>
        <p:spPr>
          <a:xfrm flipV="1">
            <a:off x="-357190" y="3929066"/>
            <a:ext cx="9144000" cy="71438"/>
          </a:xfrm>
          <a:prstGeom prst="line">
            <a:avLst/>
          </a:prstGeom>
        </p:spPr>
        <p:style>
          <a:lnRef idx="1">
            <a:schemeClr val="accent1"/>
          </a:lnRef>
          <a:fillRef idx="0">
            <a:schemeClr val="accent1"/>
          </a:fillRef>
          <a:effectRef idx="0">
            <a:schemeClr val="accent1"/>
          </a:effectRef>
          <a:fontRef idx="minor">
            <a:schemeClr val="tx1"/>
          </a:fontRef>
        </p:style>
      </p:cxnSp>
      <p:sp>
        <p:nvSpPr>
          <p:cNvPr id="14" name="13 - TextBox"/>
          <p:cNvSpPr txBox="1"/>
          <p:nvPr/>
        </p:nvSpPr>
        <p:spPr>
          <a:xfrm>
            <a:off x="714348" y="4286256"/>
            <a:ext cx="428628" cy="369332"/>
          </a:xfrm>
          <a:prstGeom prst="rect">
            <a:avLst/>
          </a:prstGeom>
          <a:noFill/>
        </p:spPr>
        <p:txBody>
          <a:bodyPr wrap="square" rtlCol="0">
            <a:spAutoFit/>
          </a:bodyPr>
          <a:lstStyle/>
          <a:p>
            <a:r>
              <a:rPr lang="el-GR" b="1" dirty="0" smtClean="0"/>
              <a:t>Α</a:t>
            </a:r>
            <a:endParaRPr lang="en-US" b="1" dirty="0"/>
          </a:p>
        </p:txBody>
      </p:sp>
      <p:sp>
        <p:nvSpPr>
          <p:cNvPr id="15" name="14 - Έλλειψη"/>
          <p:cNvSpPr/>
          <p:nvPr/>
        </p:nvSpPr>
        <p:spPr>
          <a:xfrm>
            <a:off x="6786578" y="3214686"/>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15 - Ευθύγραμμο βέλος σύνδεσης"/>
          <p:cNvCxnSpPr/>
          <p:nvPr/>
        </p:nvCxnSpPr>
        <p:spPr>
          <a:xfrm flipV="1">
            <a:off x="7215206" y="3571876"/>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16 - TextBox"/>
          <p:cNvSpPr txBox="1"/>
          <p:nvPr/>
        </p:nvSpPr>
        <p:spPr>
          <a:xfrm>
            <a:off x="7786710" y="3000372"/>
            <a:ext cx="1000100" cy="461665"/>
          </a:xfrm>
          <a:prstGeom prst="rect">
            <a:avLst/>
          </a:prstGeom>
          <a:noFill/>
        </p:spPr>
        <p:txBody>
          <a:bodyPr wrap="square" rtlCol="0">
            <a:spAutoFit/>
          </a:bodyPr>
          <a:lstStyle/>
          <a:p>
            <a:r>
              <a:rPr lang="en-US" sz="2400" b="1" dirty="0" smtClean="0"/>
              <a:t>F</a:t>
            </a:r>
            <a:r>
              <a:rPr lang="el-GR" sz="2400" b="1" dirty="0" smtClean="0"/>
              <a:t>=10Ν</a:t>
            </a:r>
            <a:endParaRPr lang="en-US" sz="2400" b="1" dirty="0"/>
          </a:p>
        </p:txBody>
      </p:sp>
      <p:sp>
        <p:nvSpPr>
          <p:cNvPr id="18" name="17 - TextBox"/>
          <p:cNvSpPr txBox="1"/>
          <p:nvPr/>
        </p:nvSpPr>
        <p:spPr>
          <a:xfrm>
            <a:off x="7000892" y="4214818"/>
            <a:ext cx="428628" cy="369332"/>
          </a:xfrm>
          <a:prstGeom prst="rect">
            <a:avLst/>
          </a:prstGeom>
          <a:noFill/>
        </p:spPr>
        <p:txBody>
          <a:bodyPr wrap="square" rtlCol="0">
            <a:spAutoFit/>
          </a:bodyPr>
          <a:lstStyle/>
          <a:p>
            <a:r>
              <a:rPr lang="el-GR" b="1" dirty="0" smtClean="0"/>
              <a:t>Β</a:t>
            </a:r>
            <a:endParaRPr lang="en-US" b="1" dirty="0"/>
          </a:p>
        </p:txBody>
      </p:sp>
      <p:sp>
        <p:nvSpPr>
          <p:cNvPr id="12" name="11 - TextBox"/>
          <p:cNvSpPr txBox="1"/>
          <p:nvPr/>
        </p:nvSpPr>
        <p:spPr>
          <a:xfrm>
            <a:off x="1643042" y="142852"/>
            <a:ext cx="5429288" cy="461665"/>
          </a:xfrm>
          <a:prstGeom prst="rect">
            <a:avLst/>
          </a:prstGeom>
          <a:noFill/>
        </p:spPr>
        <p:txBody>
          <a:bodyPr wrap="square" rtlCol="0">
            <a:spAutoFit/>
          </a:bodyPr>
          <a:lstStyle/>
          <a:p>
            <a:r>
              <a:rPr lang="el-GR" sz="2400" b="1" dirty="0" smtClean="0">
                <a:solidFill>
                  <a:srgbClr val="00B050"/>
                </a:solidFill>
                <a:effectLst>
                  <a:outerShdw blurRad="38100" dist="38100" dir="2700000" algn="tl">
                    <a:srgbClr val="000000">
                      <a:alpha val="43137"/>
                    </a:srgbClr>
                  </a:outerShdw>
                </a:effectLst>
              </a:rPr>
              <a:t> Μη Σταθερή δύναμη</a:t>
            </a:r>
            <a:endParaRPr lang="en-US" sz="2400" b="1" dirty="0" smtClean="0">
              <a:solidFill>
                <a:srgbClr val="00B050"/>
              </a:solidFill>
              <a:effectLst>
                <a:outerShdw blurRad="38100" dist="38100" dir="2700000" algn="tl">
                  <a:srgbClr val="000000">
                    <a:alpha val="43137"/>
                  </a:srgbClr>
                </a:outerShdw>
              </a:effectLst>
            </a:endParaRPr>
          </a:p>
        </p:txBody>
      </p:sp>
      <p:sp>
        <p:nvSpPr>
          <p:cNvPr id="21" name="20 - TextBox"/>
          <p:cNvSpPr txBox="1"/>
          <p:nvPr/>
        </p:nvSpPr>
        <p:spPr>
          <a:xfrm>
            <a:off x="2500298" y="2071678"/>
            <a:ext cx="2857520" cy="400110"/>
          </a:xfrm>
          <a:prstGeom prst="rect">
            <a:avLst/>
          </a:prstGeom>
          <a:noFill/>
        </p:spPr>
        <p:txBody>
          <a:bodyPr wrap="square" rtlCol="0">
            <a:spAutoFit/>
          </a:bodyPr>
          <a:lstStyle/>
          <a:p>
            <a:r>
              <a:rPr lang="el-GR" sz="2000" b="1" dirty="0" smtClean="0">
                <a:solidFill>
                  <a:srgbClr val="FF0000"/>
                </a:solidFill>
              </a:rPr>
              <a:t>Παράδειγμα</a:t>
            </a:r>
            <a:endParaRPr lang="en-US" sz="2000" b="1" dirty="0">
              <a:solidFill>
                <a:srgbClr val="FF0000"/>
              </a:solidFill>
            </a:endParaRPr>
          </a:p>
        </p:txBody>
      </p:sp>
      <p:sp>
        <p:nvSpPr>
          <p:cNvPr id="19" name="18 - TextBox"/>
          <p:cNvSpPr txBox="1"/>
          <p:nvPr/>
        </p:nvSpPr>
        <p:spPr>
          <a:xfrm>
            <a:off x="500034" y="4857760"/>
            <a:ext cx="6786610" cy="923330"/>
          </a:xfrm>
          <a:prstGeom prst="rect">
            <a:avLst/>
          </a:prstGeom>
          <a:noFill/>
        </p:spPr>
        <p:txBody>
          <a:bodyPr wrap="square" rtlCol="0">
            <a:spAutoFit/>
          </a:bodyPr>
          <a:lstStyle/>
          <a:p>
            <a:r>
              <a:rPr lang="el-GR" dirty="0" smtClean="0"/>
              <a:t>Η δύναμη  </a:t>
            </a:r>
            <a:r>
              <a:rPr lang="en-US" dirty="0" smtClean="0"/>
              <a:t>F </a:t>
            </a:r>
            <a:r>
              <a:rPr lang="el-GR" dirty="0" smtClean="0"/>
              <a:t>που ασκείται πάνω στη μπλε μπάλα δεν έχει πάντα το ίδιο μέτρο  αν και έχει  και την ίδια κατεύθυνση. Άρα </a:t>
            </a:r>
            <a:r>
              <a:rPr lang="el-GR" b="1" dirty="0" smtClean="0"/>
              <a:t>η δύναμη </a:t>
            </a:r>
            <a:r>
              <a:rPr lang="en-US" b="1" dirty="0" smtClean="0"/>
              <a:t>F </a:t>
            </a:r>
            <a:r>
              <a:rPr lang="el-GR" b="1" dirty="0" smtClean="0"/>
              <a:t>που ασκείται πάνω στη μπάλα, </a:t>
            </a:r>
            <a:r>
              <a:rPr lang="el-GR" b="1" u="sng" dirty="0" smtClean="0"/>
              <a:t>δεν είναι μια σταθερή δύναμη</a:t>
            </a:r>
            <a:r>
              <a:rPr lang="el-GR" dirty="0" smtClean="0"/>
              <a: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Έλλειψη"/>
          <p:cNvSpPr/>
          <p:nvPr/>
        </p:nvSpPr>
        <p:spPr>
          <a:xfrm>
            <a:off x="3357554" y="2428868"/>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10 - Ευθεία γραμμή σύνδεσης"/>
          <p:cNvCxnSpPr/>
          <p:nvPr/>
        </p:nvCxnSpPr>
        <p:spPr>
          <a:xfrm flipV="1">
            <a:off x="0" y="3071810"/>
            <a:ext cx="9144000"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p:nvPr/>
        </p:nvCxnSpPr>
        <p:spPr>
          <a:xfrm>
            <a:off x="3929058" y="2214554"/>
            <a:ext cx="135732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 Ευθύγραμμο βέλος σύνδεσης"/>
          <p:cNvCxnSpPr/>
          <p:nvPr/>
        </p:nvCxnSpPr>
        <p:spPr>
          <a:xfrm>
            <a:off x="285720" y="6142056"/>
            <a:ext cx="135732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25 - TextBox"/>
          <p:cNvSpPr txBox="1"/>
          <p:nvPr/>
        </p:nvSpPr>
        <p:spPr>
          <a:xfrm>
            <a:off x="2643174" y="6000768"/>
            <a:ext cx="5572164" cy="646331"/>
          </a:xfrm>
          <a:prstGeom prst="rect">
            <a:avLst/>
          </a:prstGeom>
          <a:noFill/>
        </p:spPr>
        <p:txBody>
          <a:bodyPr wrap="square" rtlCol="0">
            <a:spAutoFit/>
          </a:bodyPr>
          <a:lstStyle/>
          <a:p>
            <a:r>
              <a:rPr lang="el-GR" dirty="0" smtClean="0"/>
              <a:t>Δείχνουν κατεύθυνση κίνησης (μετατόπιση ) του σώματος</a:t>
            </a:r>
            <a:r>
              <a:rPr lang="en-US" dirty="0" smtClean="0"/>
              <a:t>. </a:t>
            </a:r>
            <a:r>
              <a:rPr lang="el-GR" dirty="0" smtClean="0"/>
              <a:t>Δηλαδή </a:t>
            </a:r>
            <a:r>
              <a:rPr lang="el-GR" b="1" u="sng" dirty="0" smtClean="0"/>
              <a:t>προς τα πού κινείται το σώμα</a:t>
            </a:r>
            <a:r>
              <a:rPr lang="el-GR" u="sng" dirty="0" smtClean="0"/>
              <a:t>.</a:t>
            </a:r>
            <a:endParaRPr lang="en-US" u="sng" dirty="0"/>
          </a:p>
        </p:txBody>
      </p:sp>
      <p:sp>
        <p:nvSpPr>
          <p:cNvPr id="13" name="12 - Ορθογώνιο"/>
          <p:cNvSpPr/>
          <p:nvPr/>
        </p:nvSpPr>
        <p:spPr>
          <a:xfrm>
            <a:off x="4214810" y="1714488"/>
            <a:ext cx="413896" cy="369332"/>
          </a:xfrm>
          <a:prstGeom prst="rect">
            <a:avLst/>
          </a:prstGeom>
        </p:spPr>
        <p:txBody>
          <a:bodyPr wrap="none">
            <a:spAutoFit/>
          </a:bodyPr>
          <a:lstStyle/>
          <a:p>
            <a:r>
              <a:rPr lang="el-GR" dirty="0" smtClean="0"/>
              <a:t>Δ</a:t>
            </a:r>
            <a:r>
              <a:rPr lang="en-US" dirty="0" smtClean="0"/>
              <a:t>x</a:t>
            </a:r>
            <a:endParaRPr lang="en-US" dirty="0"/>
          </a:p>
        </p:txBody>
      </p:sp>
      <p:sp>
        <p:nvSpPr>
          <p:cNvPr id="15" name="14 - Ορθογώνιο"/>
          <p:cNvSpPr/>
          <p:nvPr/>
        </p:nvSpPr>
        <p:spPr>
          <a:xfrm>
            <a:off x="928662" y="5641990"/>
            <a:ext cx="413896" cy="369332"/>
          </a:xfrm>
          <a:prstGeom prst="rect">
            <a:avLst/>
          </a:prstGeom>
        </p:spPr>
        <p:txBody>
          <a:bodyPr wrap="none">
            <a:spAutoFit/>
          </a:bodyPr>
          <a:lstStyle/>
          <a:p>
            <a:r>
              <a:rPr lang="el-GR" dirty="0" smtClean="0"/>
              <a:t>Δ</a:t>
            </a:r>
            <a:r>
              <a:rPr lang="en-US" dirty="0" smtClean="0"/>
              <a:t>x</a:t>
            </a:r>
            <a:endParaRPr lang="en-US" dirty="0"/>
          </a:p>
        </p:txBody>
      </p:sp>
      <p:cxnSp>
        <p:nvCxnSpPr>
          <p:cNvPr id="12" name="11 - Ευθύγραμμο βέλος σύνδεσης"/>
          <p:cNvCxnSpPr/>
          <p:nvPr/>
        </p:nvCxnSpPr>
        <p:spPr>
          <a:xfrm>
            <a:off x="285720" y="6715148"/>
            <a:ext cx="135732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15 - Ορθογώνιο"/>
          <p:cNvSpPr/>
          <p:nvPr/>
        </p:nvSpPr>
        <p:spPr>
          <a:xfrm>
            <a:off x="928662" y="6417254"/>
            <a:ext cx="306494" cy="369332"/>
          </a:xfrm>
          <a:prstGeom prst="rect">
            <a:avLst/>
          </a:prstGeom>
        </p:spPr>
        <p:txBody>
          <a:bodyPr wrap="none">
            <a:spAutoFit/>
          </a:bodyPr>
          <a:lstStyle/>
          <a:p>
            <a:r>
              <a:rPr lang="en-US" dirty="0" smtClean="0"/>
              <a:t>u</a:t>
            </a:r>
            <a:endParaRPr lang="en-US" dirty="0"/>
          </a:p>
        </p:txBody>
      </p:sp>
      <p:sp>
        <p:nvSpPr>
          <p:cNvPr id="17" name="16 - Ορθογώνιο"/>
          <p:cNvSpPr/>
          <p:nvPr/>
        </p:nvSpPr>
        <p:spPr>
          <a:xfrm>
            <a:off x="285720" y="285728"/>
            <a:ext cx="1347485" cy="369332"/>
          </a:xfrm>
          <a:prstGeom prst="rect">
            <a:avLst/>
          </a:prstGeom>
        </p:spPr>
        <p:txBody>
          <a:bodyPr wrap="none">
            <a:spAutoFit/>
          </a:bodyPr>
          <a:lstStyle/>
          <a:p>
            <a:r>
              <a:rPr lang="en-US" dirty="0" smtClean="0"/>
              <a:t>u= </a:t>
            </a:r>
            <a:r>
              <a:rPr lang="el-GR" dirty="0" smtClean="0"/>
              <a:t>ταχύτητα</a:t>
            </a:r>
            <a:endParaRPr lang="en-US" dirty="0"/>
          </a:p>
        </p:txBody>
      </p:sp>
      <p:cxnSp>
        <p:nvCxnSpPr>
          <p:cNvPr id="18" name="17 - Ευθύγραμμο βέλος σύνδεσης"/>
          <p:cNvCxnSpPr/>
          <p:nvPr/>
        </p:nvCxnSpPr>
        <p:spPr>
          <a:xfrm>
            <a:off x="1500166" y="1928802"/>
            <a:ext cx="135732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18 - Ορθογώνιο"/>
          <p:cNvSpPr/>
          <p:nvPr/>
        </p:nvSpPr>
        <p:spPr>
          <a:xfrm>
            <a:off x="2000232" y="1500174"/>
            <a:ext cx="306494" cy="369332"/>
          </a:xfrm>
          <a:prstGeom prst="rect">
            <a:avLst/>
          </a:prstGeom>
        </p:spPr>
        <p:txBody>
          <a:bodyPr wrap="none">
            <a:spAutoFit/>
          </a:bodyPr>
          <a:lstStyle/>
          <a:p>
            <a:r>
              <a:rPr lang="en-US" dirty="0" smtClean="0"/>
              <a:t>u</a:t>
            </a:r>
            <a:endParaRPr lang="en-US" dirty="0"/>
          </a:p>
        </p:txBody>
      </p:sp>
      <p:sp>
        <p:nvSpPr>
          <p:cNvPr id="20" name="19 - Ορθογώνιο"/>
          <p:cNvSpPr/>
          <p:nvPr/>
        </p:nvSpPr>
        <p:spPr>
          <a:xfrm>
            <a:off x="6143636" y="0"/>
            <a:ext cx="2786082" cy="369332"/>
          </a:xfrm>
          <a:prstGeom prst="rect">
            <a:avLst/>
          </a:prstGeom>
        </p:spPr>
        <p:txBody>
          <a:bodyPr wrap="square">
            <a:spAutoFit/>
          </a:bodyPr>
          <a:lstStyle/>
          <a:p>
            <a:r>
              <a:rPr lang="el-GR" dirty="0" smtClean="0"/>
              <a:t>Δ</a:t>
            </a:r>
            <a:r>
              <a:rPr lang="en-US" dirty="0" smtClean="0"/>
              <a:t>x</a:t>
            </a:r>
            <a:r>
              <a:rPr lang="el-GR" dirty="0" smtClean="0"/>
              <a:t> = μετατόπιση</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57158" y="2428868"/>
            <a:ext cx="6429420" cy="1398587"/>
          </a:xfrm>
        </p:spPr>
        <p:txBody>
          <a:bodyPr>
            <a:normAutofit/>
          </a:bodyPr>
          <a:lstStyle/>
          <a:p>
            <a:r>
              <a:rPr lang="el-GR" sz="2800" b="1" dirty="0" smtClean="0">
                <a:solidFill>
                  <a:srgbClr val="0000FF"/>
                </a:solidFill>
              </a:rPr>
              <a:t>Όλα τα  υλικά σώματα, το φως</a:t>
            </a:r>
            <a:r>
              <a:rPr lang="en-US" sz="2800" b="1" dirty="0" smtClean="0">
                <a:solidFill>
                  <a:srgbClr val="0000FF"/>
                </a:solidFill>
              </a:rPr>
              <a:t> </a:t>
            </a:r>
            <a:r>
              <a:rPr lang="el-GR" sz="2800" b="1" dirty="0" smtClean="0">
                <a:solidFill>
                  <a:srgbClr val="0000FF"/>
                </a:solidFill>
              </a:rPr>
              <a:t>περιέχουν …. μέσα τους ενέργεια…</a:t>
            </a:r>
            <a:endParaRPr lang="en-US" sz="2800" b="1" dirty="0">
              <a:solidFill>
                <a:srgbClr val="0000FF"/>
              </a:solidFill>
            </a:endParaRPr>
          </a:p>
        </p:txBody>
      </p:sp>
      <p:pic>
        <p:nvPicPr>
          <p:cNvPr id="6146" name="Picture 2"/>
          <p:cNvPicPr>
            <a:picLocks noChangeAspect="1" noChangeArrowheads="1"/>
          </p:cNvPicPr>
          <p:nvPr/>
        </p:nvPicPr>
        <p:blipFill>
          <a:blip r:embed="rId2"/>
          <a:srcRect/>
          <a:stretch>
            <a:fillRect/>
          </a:stretch>
        </p:blipFill>
        <p:spPr bwMode="auto">
          <a:xfrm>
            <a:off x="0" y="4714884"/>
            <a:ext cx="4150700" cy="2143116"/>
          </a:xfrm>
          <a:prstGeom prst="rect">
            <a:avLst/>
          </a:prstGeom>
          <a:noFill/>
          <a:ln w="9525">
            <a:noFill/>
            <a:miter lim="800000"/>
            <a:headEnd/>
            <a:tailEnd/>
          </a:ln>
          <a:effectLst/>
        </p:spPr>
      </p:pic>
      <p:pic>
        <p:nvPicPr>
          <p:cNvPr id="6147" name="Picture 3"/>
          <p:cNvPicPr>
            <a:picLocks noChangeAspect="1" noChangeArrowheads="1"/>
          </p:cNvPicPr>
          <p:nvPr/>
        </p:nvPicPr>
        <p:blipFill>
          <a:blip r:embed="rId3"/>
          <a:srcRect/>
          <a:stretch>
            <a:fillRect/>
          </a:stretch>
        </p:blipFill>
        <p:spPr bwMode="auto">
          <a:xfrm>
            <a:off x="5715008" y="0"/>
            <a:ext cx="2786064" cy="2218533"/>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a:srcRect/>
          <a:stretch>
            <a:fillRect/>
          </a:stretch>
        </p:blipFill>
        <p:spPr bwMode="auto">
          <a:xfrm>
            <a:off x="7572396" y="4714884"/>
            <a:ext cx="1214446" cy="170384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071538" y="428604"/>
            <a:ext cx="5857916" cy="523220"/>
          </a:xfrm>
          <a:prstGeom prst="rect">
            <a:avLst/>
          </a:prstGeom>
          <a:noFill/>
        </p:spPr>
        <p:txBody>
          <a:bodyPr wrap="square" rtlCol="0">
            <a:spAutoFit/>
          </a:bodyPr>
          <a:lstStyle/>
          <a:p>
            <a:r>
              <a:rPr lang="el-GR" sz="2800" dirty="0" smtClean="0">
                <a:solidFill>
                  <a:srgbClr val="0000FF"/>
                </a:solidFill>
              </a:rPr>
              <a:t>Μερικές…  μορφές ενέργειας</a:t>
            </a:r>
            <a:r>
              <a:rPr lang="el-GR" dirty="0" smtClean="0"/>
              <a:t>:</a:t>
            </a:r>
            <a:endParaRPr lang="en-US" dirty="0"/>
          </a:p>
        </p:txBody>
      </p:sp>
      <p:sp>
        <p:nvSpPr>
          <p:cNvPr id="5" name="4 - Ορθογώνιο"/>
          <p:cNvSpPr/>
          <p:nvPr/>
        </p:nvSpPr>
        <p:spPr>
          <a:xfrm>
            <a:off x="214282" y="1214422"/>
            <a:ext cx="7143800" cy="707886"/>
          </a:xfrm>
          <a:prstGeom prst="rect">
            <a:avLst/>
          </a:prstGeom>
        </p:spPr>
        <p:txBody>
          <a:bodyPr wrap="square">
            <a:spAutoFit/>
          </a:bodyPr>
          <a:lstStyle/>
          <a:p>
            <a:pPr lvl="1">
              <a:buFont typeface="Wingdings" pitchFamily="2" charset="2"/>
              <a:buChar char="Ø"/>
            </a:pPr>
            <a:r>
              <a:rPr lang="el-GR" sz="2000" b="1" u="sng" dirty="0" smtClean="0">
                <a:solidFill>
                  <a:srgbClr val="FF0000"/>
                </a:solidFill>
              </a:rPr>
              <a:t>Κινητική ενέργεια </a:t>
            </a:r>
            <a:r>
              <a:rPr lang="el-GR" sz="2000" dirty="0" smtClean="0"/>
              <a:t>:   η ενέργεια που έχουν τα   σώματα   όταν…. κινούνται..</a:t>
            </a:r>
          </a:p>
        </p:txBody>
      </p:sp>
      <p:sp>
        <p:nvSpPr>
          <p:cNvPr id="6" name="5 - Ορθογώνιο"/>
          <p:cNvSpPr/>
          <p:nvPr/>
        </p:nvSpPr>
        <p:spPr>
          <a:xfrm>
            <a:off x="285720" y="2643182"/>
            <a:ext cx="8001024" cy="707886"/>
          </a:xfrm>
          <a:prstGeom prst="rect">
            <a:avLst/>
          </a:prstGeom>
        </p:spPr>
        <p:txBody>
          <a:bodyPr wrap="square">
            <a:spAutoFit/>
          </a:bodyPr>
          <a:lstStyle/>
          <a:p>
            <a:pPr>
              <a:buFont typeface="Wingdings" pitchFamily="2" charset="2"/>
              <a:buChar char="Ø"/>
            </a:pPr>
            <a:r>
              <a:rPr lang="el-GR" sz="2000" b="1" u="sng" dirty="0" smtClean="0">
                <a:solidFill>
                  <a:srgbClr val="FF0000"/>
                </a:solidFill>
              </a:rPr>
              <a:t>Χημική ενέργεια </a:t>
            </a:r>
            <a:r>
              <a:rPr lang="el-GR" sz="2000" dirty="0" smtClean="0"/>
              <a:t>είναι η ενέργεια που υπάρχει στις τροφές </a:t>
            </a:r>
            <a:r>
              <a:rPr lang="en-US" sz="2000" dirty="0" smtClean="0"/>
              <a:t>, </a:t>
            </a:r>
            <a:r>
              <a:rPr lang="el-GR" sz="2000" dirty="0" smtClean="0"/>
              <a:t>στο  πετρέλαιο,   στους ζωντανούς οργανισμούς.</a:t>
            </a:r>
            <a:endParaRPr lang="en-US" sz="2000" dirty="0"/>
          </a:p>
        </p:txBody>
      </p:sp>
      <p:sp>
        <p:nvSpPr>
          <p:cNvPr id="7" name="6 - Ορθογώνιο"/>
          <p:cNvSpPr/>
          <p:nvPr/>
        </p:nvSpPr>
        <p:spPr>
          <a:xfrm>
            <a:off x="571472" y="4214818"/>
            <a:ext cx="6357982" cy="400110"/>
          </a:xfrm>
          <a:prstGeom prst="rect">
            <a:avLst/>
          </a:prstGeom>
        </p:spPr>
        <p:txBody>
          <a:bodyPr wrap="square">
            <a:spAutoFit/>
          </a:bodyPr>
          <a:lstStyle/>
          <a:p>
            <a:pPr>
              <a:buFont typeface="Wingdings" pitchFamily="2" charset="2"/>
              <a:buChar char="Ø"/>
            </a:pPr>
            <a:r>
              <a:rPr lang="el-GR" sz="2000" b="1" u="sng" dirty="0" smtClean="0">
                <a:solidFill>
                  <a:srgbClr val="FF0000"/>
                </a:solidFill>
              </a:rPr>
              <a:t>Φωτεινή ενέργεια  </a:t>
            </a:r>
            <a:r>
              <a:rPr lang="el-GR" sz="2000" dirty="0" smtClean="0"/>
              <a:t> είναι η ενέργεια  που  έχει  το φως</a:t>
            </a:r>
          </a:p>
        </p:txBody>
      </p:sp>
      <p:sp>
        <p:nvSpPr>
          <p:cNvPr id="8" name="7 - Ορθογώνιο"/>
          <p:cNvSpPr/>
          <p:nvPr/>
        </p:nvSpPr>
        <p:spPr>
          <a:xfrm>
            <a:off x="285720" y="5857892"/>
            <a:ext cx="7858180" cy="400110"/>
          </a:xfrm>
          <a:prstGeom prst="rect">
            <a:avLst/>
          </a:prstGeom>
        </p:spPr>
        <p:txBody>
          <a:bodyPr wrap="square">
            <a:spAutoFit/>
          </a:bodyPr>
          <a:lstStyle/>
          <a:p>
            <a:pPr>
              <a:buFont typeface="Wingdings" pitchFamily="2" charset="2"/>
              <a:buChar char="Ø"/>
            </a:pPr>
            <a:r>
              <a:rPr lang="el-GR" sz="2000" b="1" u="sng" dirty="0" smtClean="0">
                <a:solidFill>
                  <a:srgbClr val="FF0000"/>
                </a:solidFill>
              </a:rPr>
              <a:t>Ηλεκτρική ενέργεια  </a:t>
            </a:r>
            <a:r>
              <a:rPr lang="el-GR" sz="2000" dirty="0" smtClean="0"/>
              <a:t> είναι η ενέργεια  που  έχει  το ηλεκτρικό ρεύμα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1357290" y="3214686"/>
            <a:ext cx="6143668" cy="1384995"/>
          </a:xfrm>
          <a:prstGeom prst="rect">
            <a:avLst/>
          </a:prstGeom>
          <a:noFill/>
        </p:spPr>
        <p:txBody>
          <a:bodyPr wrap="square" rtlCol="0">
            <a:spAutoFit/>
          </a:bodyPr>
          <a:lstStyle/>
          <a:p>
            <a:r>
              <a:rPr lang="el-GR" sz="2800" dirty="0" smtClean="0"/>
              <a:t>….άρα η ενέργεια που υπάρχει μέσα  στα διάφορα σώματα, φως κ.α. </a:t>
            </a:r>
            <a:r>
              <a:rPr lang="en-US" sz="2800" dirty="0" smtClean="0"/>
              <a:t> </a:t>
            </a:r>
            <a:r>
              <a:rPr lang="el-GR" sz="2800" dirty="0" smtClean="0"/>
              <a:t>έχει διαφορετικές μορφές</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6858016" y="2855788"/>
            <a:ext cx="1992368" cy="4002212"/>
          </a:xfrm>
          <a:prstGeom prst="rect">
            <a:avLst/>
          </a:prstGeom>
          <a:noFill/>
          <a:ln w="9525">
            <a:noFill/>
            <a:miter lim="800000"/>
            <a:headEnd/>
            <a:tailEnd/>
          </a:ln>
          <a:effectLst/>
        </p:spPr>
      </p:pic>
      <p:sp>
        <p:nvSpPr>
          <p:cNvPr id="4" name="3 - Έλλειψη"/>
          <p:cNvSpPr/>
          <p:nvPr/>
        </p:nvSpPr>
        <p:spPr>
          <a:xfrm>
            <a:off x="6215074" y="5929330"/>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5 - Ευθύγραμμο βέλος σύνδεσης"/>
          <p:cNvCxnSpPr/>
          <p:nvPr/>
        </p:nvCxnSpPr>
        <p:spPr>
          <a:xfrm rot="10800000">
            <a:off x="5357818" y="6286520"/>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7 - TextBox"/>
          <p:cNvSpPr txBox="1"/>
          <p:nvPr/>
        </p:nvSpPr>
        <p:spPr>
          <a:xfrm>
            <a:off x="5786446" y="5715016"/>
            <a:ext cx="214314" cy="461665"/>
          </a:xfrm>
          <a:prstGeom prst="rect">
            <a:avLst/>
          </a:prstGeom>
          <a:noFill/>
        </p:spPr>
        <p:txBody>
          <a:bodyPr wrap="square" rtlCol="0">
            <a:spAutoFit/>
          </a:bodyPr>
          <a:lstStyle/>
          <a:p>
            <a:r>
              <a:rPr lang="en-US" sz="2400" b="1" dirty="0" smtClean="0"/>
              <a:t>F</a:t>
            </a:r>
            <a:endParaRPr lang="en-US" sz="2400" b="1" dirty="0"/>
          </a:p>
        </p:txBody>
      </p:sp>
      <p:sp>
        <p:nvSpPr>
          <p:cNvPr id="9" name="8 - TextBox"/>
          <p:cNvSpPr txBox="1"/>
          <p:nvPr/>
        </p:nvSpPr>
        <p:spPr>
          <a:xfrm>
            <a:off x="0" y="1000108"/>
            <a:ext cx="8643998" cy="461665"/>
          </a:xfrm>
          <a:prstGeom prst="rect">
            <a:avLst/>
          </a:prstGeom>
          <a:noFill/>
        </p:spPr>
        <p:txBody>
          <a:bodyPr wrap="square" rtlCol="0">
            <a:spAutoFit/>
          </a:bodyPr>
          <a:lstStyle/>
          <a:p>
            <a:r>
              <a:rPr lang="el-GR" sz="2400" dirty="0" smtClean="0"/>
              <a:t>Γενικά όταν </a:t>
            </a:r>
            <a:r>
              <a:rPr lang="el-GR" sz="2400" u="sng" dirty="0" smtClean="0"/>
              <a:t>ασκούνται δυνάμεις μεταξύ δύο σωμάτων</a:t>
            </a:r>
            <a:r>
              <a:rPr lang="el-GR" sz="2400" dirty="0" smtClean="0"/>
              <a:t> τότε:</a:t>
            </a:r>
            <a:endParaRPr lang="en-US" sz="2400" dirty="0"/>
          </a:p>
        </p:txBody>
      </p:sp>
      <p:sp>
        <p:nvSpPr>
          <p:cNvPr id="10" name="9 - TextBox"/>
          <p:cNvSpPr txBox="1"/>
          <p:nvPr/>
        </p:nvSpPr>
        <p:spPr>
          <a:xfrm>
            <a:off x="500034" y="2000240"/>
            <a:ext cx="5000660" cy="830997"/>
          </a:xfrm>
          <a:prstGeom prst="rect">
            <a:avLst/>
          </a:prstGeom>
          <a:noFill/>
        </p:spPr>
        <p:txBody>
          <a:bodyPr wrap="square" rtlCol="0">
            <a:spAutoFit/>
          </a:bodyPr>
          <a:lstStyle/>
          <a:p>
            <a:pPr>
              <a:buClr>
                <a:srgbClr val="FF0000"/>
              </a:buClr>
              <a:buFont typeface="Wingdings" pitchFamily="2" charset="2"/>
              <a:buChar char="Ø"/>
            </a:pPr>
            <a:r>
              <a:rPr lang="el-GR" sz="2400" dirty="0" smtClean="0"/>
              <a:t>Η </a:t>
            </a:r>
            <a:r>
              <a:rPr lang="el-GR" sz="2400" b="1" dirty="0" smtClean="0"/>
              <a:t>ενέργεια</a:t>
            </a:r>
            <a:r>
              <a:rPr lang="el-GR" sz="2400" dirty="0" smtClean="0"/>
              <a:t> μπορεί να </a:t>
            </a:r>
            <a:r>
              <a:rPr lang="el-GR" sz="2400" b="1" dirty="0" smtClean="0"/>
              <a:t>μεταφέρεται</a:t>
            </a:r>
            <a:r>
              <a:rPr lang="el-GR" sz="2400" dirty="0" smtClean="0"/>
              <a:t> από το ένα σώμα στο άλλο.</a:t>
            </a:r>
            <a:endParaRPr lang="en-US" sz="2400" dirty="0"/>
          </a:p>
        </p:txBody>
      </p:sp>
      <p:sp>
        <p:nvSpPr>
          <p:cNvPr id="11" name="10 - TextBox"/>
          <p:cNvSpPr txBox="1"/>
          <p:nvPr/>
        </p:nvSpPr>
        <p:spPr>
          <a:xfrm>
            <a:off x="428596" y="3857628"/>
            <a:ext cx="5000660" cy="830997"/>
          </a:xfrm>
          <a:prstGeom prst="rect">
            <a:avLst/>
          </a:prstGeom>
          <a:noFill/>
        </p:spPr>
        <p:txBody>
          <a:bodyPr wrap="square" rtlCol="0">
            <a:spAutoFit/>
          </a:bodyPr>
          <a:lstStyle/>
          <a:p>
            <a:pPr>
              <a:buClr>
                <a:srgbClr val="FF0000"/>
              </a:buClr>
              <a:buFont typeface="Wingdings" pitchFamily="2" charset="2"/>
              <a:buChar char="Ø"/>
            </a:pPr>
            <a:r>
              <a:rPr lang="el-GR" sz="2400" dirty="0" smtClean="0"/>
              <a:t>Η </a:t>
            </a:r>
            <a:r>
              <a:rPr lang="el-GR" sz="2400" b="1" dirty="0" smtClean="0"/>
              <a:t>ενέργεια</a:t>
            </a:r>
            <a:r>
              <a:rPr lang="el-GR" sz="2400" dirty="0" smtClean="0"/>
              <a:t> μπορεί να </a:t>
            </a:r>
            <a:r>
              <a:rPr lang="el-GR" sz="2400" b="1" dirty="0" smtClean="0"/>
              <a:t>μετατρέπεται</a:t>
            </a:r>
            <a:r>
              <a:rPr lang="el-GR" sz="2400" dirty="0" smtClean="0"/>
              <a:t> από μια μορφή σε άλλη.</a:t>
            </a:r>
            <a:endParaRPr lang="en-US" sz="2400" dirty="0"/>
          </a:p>
        </p:txBody>
      </p:sp>
      <p:sp>
        <p:nvSpPr>
          <p:cNvPr id="12" name="11 - TextBox"/>
          <p:cNvSpPr txBox="1"/>
          <p:nvPr/>
        </p:nvSpPr>
        <p:spPr>
          <a:xfrm>
            <a:off x="571472" y="6215082"/>
            <a:ext cx="3357586" cy="338554"/>
          </a:xfrm>
          <a:prstGeom prst="rect">
            <a:avLst/>
          </a:prstGeom>
          <a:noFill/>
        </p:spPr>
        <p:txBody>
          <a:bodyPr wrap="square" rtlCol="0">
            <a:spAutoFit/>
          </a:bodyPr>
          <a:lstStyle/>
          <a:p>
            <a:r>
              <a:rPr lang="en-US" sz="1600" b="1" dirty="0" smtClean="0"/>
              <a:t>F</a:t>
            </a:r>
            <a:r>
              <a:rPr lang="el-GR" sz="1600" b="1" dirty="0" smtClean="0"/>
              <a:t>= δύναμη</a:t>
            </a:r>
            <a:endParaRPr lang="en-US"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P spid="10"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6858016" y="2855788"/>
            <a:ext cx="1992368" cy="4002212"/>
          </a:xfrm>
          <a:prstGeom prst="rect">
            <a:avLst/>
          </a:prstGeom>
          <a:noFill/>
          <a:ln w="9525">
            <a:noFill/>
            <a:miter lim="800000"/>
            <a:headEnd/>
            <a:tailEnd/>
          </a:ln>
          <a:effectLst/>
        </p:spPr>
      </p:pic>
      <p:sp>
        <p:nvSpPr>
          <p:cNvPr id="4" name="3 - Έλλειψη"/>
          <p:cNvSpPr/>
          <p:nvPr/>
        </p:nvSpPr>
        <p:spPr>
          <a:xfrm>
            <a:off x="6215074" y="5929330"/>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5 - Ευθύγραμμο βέλος σύνδεσης"/>
          <p:cNvCxnSpPr/>
          <p:nvPr/>
        </p:nvCxnSpPr>
        <p:spPr>
          <a:xfrm rot="10800000">
            <a:off x="5357818" y="6286520"/>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7 - TextBox"/>
          <p:cNvSpPr txBox="1"/>
          <p:nvPr/>
        </p:nvSpPr>
        <p:spPr>
          <a:xfrm>
            <a:off x="5715008" y="5715016"/>
            <a:ext cx="214314" cy="461665"/>
          </a:xfrm>
          <a:prstGeom prst="rect">
            <a:avLst/>
          </a:prstGeom>
          <a:noFill/>
        </p:spPr>
        <p:txBody>
          <a:bodyPr wrap="square" rtlCol="0">
            <a:spAutoFit/>
          </a:bodyPr>
          <a:lstStyle/>
          <a:p>
            <a:r>
              <a:rPr lang="en-US" sz="2400" b="1" dirty="0" smtClean="0"/>
              <a:t>F</a:t>
            </a:r>
            <a:endParaRPr lang="en-US" sz="2400" b="1" dirty="0"/>
          </a:p>
        </p:txBody>
      </p:sp>
      <p:sp>
        <p:nvSpPr>
          <p:cNvPr id="12" name="11 - TextBox"/>
          <p:cNvSpPr txBox="1"/>
          <p:nvPr/>
        </p:nvSpPr>
        <p:spPr>
          <a:xfrm>
            <a:off x="0" y="3429000"/>
            <a:ext cx="5786478" cy="923330"/>
          </a:xfrm>
          <a:prstGeom prst="rect">
            <a:avLst/>
          </a:prstGeom>
          <a:noFill/>
        </p:spPr>
        <p:txBody>
          <a:bodyPr wrap="square" rtlCol="0">
            <a:spAutoFit/>
          </a:bodyPr>
          <a:lstStyle/>
          <a:p>
            <a:r>
              <a:rPr lang="el-GR" dirty="0" smtClean="0"/>
              <a:t>Στην διπλανή εικόνα, ο άνθρωπος ασκεί δύναμη στην μπάλα (=κλωτσάει την μπάλα).</a:t>
            </a:r>
          </a:p>
          <a:p>
            <a:r>
              <a:rPr lang="el-GR" dirty="0" smtClean="0"/>
              <a:t> </a:t>
            </a:r>
            <a:endParaRPr lang="en-US" b="1" dirty="0"/>
          </a:p>
        </p:txBody>
      </p:sp>
      <p:sp>
        <p:nvSpPr>
          <p:cNvPr id="13" name="12 - TextBox"/>
          <p:cNvSpPr txBox="1"/>
          <p:nvPr/>
        </p:nvSpPr>
        <p:spPr>
          <a:xfrm>
            <a:off x="1000100" y="1500174"/>
            <a:ext cx="4071966" cy="584775"/>
          </a:xfrm>
          <a:prstGeom prst="rect">
            <a:avLst/>
          </a:prstGeom>
          <a:noFill/>
        </p:spPr>
        <p:txBody>
          <a:bodyPr wrap="square" rtlCol="0">
            <a:spAutoFit/>
          </a:bodyPr>
          <a:lstStyle/>
          <a:p>
            <a:r>
              <a:rPr lang="el-GR" sz="3200" b="1" u="sng" dirty="0" smtClean="0">
                <a:solidFill>
                  <a:srgbClr val="FF0000"/>
                </a:solidFill>
              </a:rPr>
              <a:t>ΠΑΡΑΔΕΙΓΜΑ</a:t>
            </a:r>
            <a:endParaRPr lang="el-GR" sz="3200" b="1" u="sng" dirty="0">
              <a:solidFill>
                <a:srgbClr val="FF0000"/>
              </a:solidFill>
            </a:endParaRPr>
          </a:p>
        </p:txBody>
      </p:sp>
      <p:sp>
        <p:nvSpPr>
          <p:cNvPr id="14" name="13 - Ορθογώνιο"/>
          <p:cNvSpPr/>
          <p:nvPr/>
        </p:nvSpPr>
        <p:spPr>
          <a:xfrm>
            <a:off x="714348" y="5286388"/>
            <a:ext cx="4572000" cy="646331"/>
          </a:xfrm>
          <a:prstGeom prst="rect">
            <a:avLst/>
          </a:prstGeom>
        </p:spPr>
        <p:txBody>
          <a:bodyPr>
            <a:spAutoFit/>
          </a:bodyPr>
          <a:lstStyle/>
          <a:p>
            <a:r>
              <a:rPr lang="el-GR" dirty="0" smtClean="0"/>
              <a:t>Έτσι </a:t>
            </a:r>
            <a:r>
              <a:rPr lang="el-GR" b="1" dirty="0" smtClean="0"/>
              <a:t>μέσω της δύναμης </a:t>
            </a:r>
            <a:r>
              <a:rPr lang="en-US" b="1" dirty="0" smtClean="0"/>
              <a:t>, </a:t>
            </a:r>
            <a:r>
              <a:rPr lang="el-GR" b="1" dirty="0" smtClean="0"/>
              <a:t>ενέργεια μεταφέρεται από τον άνθρωπο στην μπάλα.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linds(horizontal)">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6858016" y="2855788"/>
            <a:ext cx="1992368" cy="4002212"/>
          </a:xfrm>
          <a:prstGeom prst="rect">
            <a:avLst/>
          </a:prstGeom>
          <a:noFill/>
          <a:ln w="9525">
            <a:noFill/>
            <a:miter lim="800000"/>
            <a:headEnd/>
            <a:tailEnd/>
          </a:ln>
          <a:effectLst/>
        </p:spPr>
      </p:pic>
      <p:sp>
        <p:nvSpPr>
          <p:cNvPr id="4" name="3 - Έλλειψη"/>
          <p:cNvSpPr/>
          <p:nvPr/>
        </p:nvSpPr>
        <p:spPr>
          <a:xfrm>
            <a:off x="6215074" y="5929330"/>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5 - Ευθύγραμμο βέλος σύνδεσης"/>
          <p:cNvCxnSpPr/>
          <p:nvPr/>
        </p:nvCxnSpPr>
        <p:spPr>
          <a:xfrm rot="10800000">
            <a:off x="5357818" y="6286520"/>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7 - TextBox"/>
          <p:cNvSpPr txBox="1"/>
          <p:nvPr/>
        </p:nvSpPr>
        <p:spPr>
          <a:xfrm>
            <a:off x="5786446" y="5715016"/>
            <a:ext cx="214314" cy="461665"/>
          </a:xfrm>
          <a:prstGeom prst="rect">
            <a:avLst/>
          </a:prstGeom>
          <a:noFill/>
        </p:spPr>
        <p:txBody>
          <a:bodyPr wrap="square" rtlCol="0">
            <a:spAutoFit/>
          </a:bodyPr>
          <a:lstStyle/>
          <a:p>
            <a:r>
              <a:rPr lang="en-US" sz="2400" b="1" dirty="0" smtClean="0"/>
              <a:t>F</a:t>
            </a:r>
            <a:endParaRPr lang="en-US" sz="2400" b="1" dirty="0"/>
          </a:p>
        </p:txBody>
      </p:sp>
      <p:sp>
        <p:nvSpPr>
          <p:cNvPr id="12" name="11 - TextBox"/>
          <p:cNvSpPr txBox="1"/>
          <p:nvPr/>
        </p:nvSpPr>
        <p:spPr>
          <a:xfrm>
            <a:off x="214282" y="1428736"/>
            <a:ext cx="6715172" cy="1754326"/>
          </a:xfrm>
          <a:prstGeom prst="rect">
            <a:avLst/>
          </a:prstGeom>
          <a:noFill/>
        </p:spPr>
        <p:txBody>
          <a:bodyPr wrap="square" rtlCol="0">
            <a:spAutoFit/>
          </a:bodyPr>
          <a:lstStyle/>
          <a:p>
            <a:r>
              <a:rPr lang="el-GR" dirty="0" smtClean="0"/>
              <a:t>Στην  εικόνα, ο άνθρωπος ασκεί δύναμη στην μπάλα , έτσι μέσω της δύναμης, ενέργεια μεταφέρεται από τον άνθρωπο στην μπάλα.</a:t>
            </a:r>
          </a:p>
          <a:p>
            <a:endParaRPr lang="el-GR" dirty="0" smtClean="0"/>
          </a:p>
          <a:p>
            <a:r>
              <a:rPr lang="el-GR" dirty="0" smtClean="0"/>
              <a:t> </a:t>
            </a:r>
            <a:r>
              <a:rPr lang="el-GR" b="1" dirty="0" smtClean="0"/>
              <a:t>Μια ποσότητα </a:t>
            </a:r>
            <a:r>
              <a:rPr lang="el-GR" b="1" dirty="0" smtClean="0">
                <a:solidFill>
                  <a:srgbClr val="FF0000"/>
                </a:solidFill>
              </a:rPr>
              <a:t>χημικής ενέργειας </a:t>
            </a:r>
            <a:r>
              <a:rPr lang="el-GR" b="1" dirty="0" smtClean="0"/>
              <a:t>που υπήρχε μέσα στον άνθρωπο μεταφέρθηκε στην μπάλα που  κινείται , </a:t>
            </a:r>
            <a:r>
              <a:rPr lang="el-GR" dirty="0" smtClean="0"/>
              <a:t>και τώρα η μπάλα απόκτησε </a:t>
            </a:r>
            <a:r>
              <a:rPr lang="el-GR" b="1" dirty="0" smtClean="0">
                <a:solidFill>
                  <a:srgbClr val="FFC000"/>
                </a:solidFill>
              </a:rPr>
              <a:t>κινητική ενέργεια</a:t>
            </a:r>
            <a:r>
              <a:rPr lang="el-GR" b="1" dirty="0" smtClean="0"/>
              <a:t>.</a:t>
            </a:r>
            <a:endParaRPr lang="en-US" b="1" dirty="0"/>
          </a:p>
        </p:txBody>
      </p:sp>
      <p:sp>
        <p:nvSpPr>
          <p:cNvPr id="13" name="12 - Ορθογώνιο"/>
          <p:cNvSpPr/>
          <p:nvPr/>
        </p:nvSpPr>
        <p:spPr>
          <a:xfrm>
            <a:off x="785786" y="4572008"/>
            <a:ext cx="4572000" cy="923330"/>
          </a:xfrm>
          <a:prstGeom prst="rect">
            <a:avLst/>
          </a:prstGeom>
        </p:spPr>
        <p:txBody>
          <a:bodyPr>
            <a:spAutoFit/>
          </a:bodyPr>
          <a:lstStyle/>
          <a:p>
            <a:r>
              <a:rPr lang="el-GR" b="1" dirty="0" smtClean="0"/>
              <a:t>Άρα μέσω της δύναμης έχω μετατροπή  </a:t>
            </a:r>
            <a:r>
              <a:rPr lang="el-GR" b="1" dirty="0" smtClean="0">
                <a:solidFill>
                  <a:srgbClr val="FF0000"/>
                </a:solidFill>
              </a:rPr>
              <a:t>χημικής ενέργειας </a:t>
            </a:r>
            <a:r>
              <a:rPr lang="el-GR" b="1" dirty="0" smtClean="0"/>
              <a:t>που υπήρχε μέσα στον άνθρωπο σε </a:t>
            </a:r>
            <a:r>
              <a:rPr lang="el-GR" b="1" dirty="0" smtClean="0">
                <a:solidFill>
                  <a:srgbClr val="FFC000"/>
                </a:solidFill>
              </a:rPr>
              <a:t>κινητική ενέργεια </a:t>
            </a:r>
            <a:r>
              <a:rPr lang="el-GR" b="1" dirty="0" smtClean="0"/>
              <a:t>της μπάλας</a:t>
            </a:r>
            <a:endParaRPr lang="en-US" dirty="0"/>
          </a:p>
        </p:txBody>
      </p:sp>
      <p:sp>
        <p:nvSpPr>
          <p:cNvPr id="10" name="9 - TextBox"/>
          <p:cNvSpPr txBox="1"/>
          <p:nvPr/>
        </p:nvSpPr>
        <p:spPr>
          <a:xfrm>
            <a:off x="642910" y="714356"/>
            <a:ext cx="4071966" cy="369332"/>
          </a:xfrm>
          <a:prstGeom prst="rect">
            <a:avLst/>
          </a:prstGeom>
          <a:noFill/>
        </p:spPr>
        <p:txBody>
          <a:bodyPr wrap="square" rtlCol="0">
            <a:spAutoFit/>
          </a:bodyPr>
          <a:lstStyle/>
          <a:p>
            <a:r>
              <a:rPr lang="el-GR" b="1" u="sng" dirty="0" smtClean="0">
                <a:solidFill>
                  <a:srgbClr val="FF0000"/>
                </a:solidFill>
              </a:rPr>
              <a:t>ΠΑΡΑΔΕΙΓΜΑ</a:t>
            </a:r>
            <a:endParaRPr lang="el-GR" b="1" u="sng" dirty="0">
              <a:solidFill>
                <a:srgbClr val="FF0000"/>
              </a:solidFill>
            </a:endParaRPr>
          </a:p>
        </p:txBody>
      </p:sp>
      <p:sp>
        <p:nvSpPr>
          <p:cNvPr id="11" name="10 - Ορθογώνιο"/>
          <p:cNvSpPr/>
          <p:nvPr/>
        </p:nvSpPr>
        <p:spPr>
          <a:xfrm rot="2077576">
            <a:off x="7234426" y="5114881"/>
            <a:ext cx="1774460" cy="369332"/>
          </a:xfrm>
          <a:prstGeom prst="rect">
            <a:avLst/>
          </a:prstGeom>
        </p:spPr>
        <p:txBody>
          <a:bodyPr wrap="none">
            <a:spAutoFit/>
          </a:bodyPr>
          <a:lstStyle/>
          <a:p>
            <a:r>
              <a:rPr lang="el-GR" b="1" dirty="0" smtClean="0">
                <a:solidFill>
                  <a:srgbClr val="FF0000"/>
                </a:solidFill>
              </a:rPr>
              <a:t>Χημική ενέργεια</a:t>
            </a:r>
            <a:endParaRPr lang="el-GR" dirty="0">
              <a:solidFill>
                <a:srgbClr val="FF0000"/>
              </a:solidFill>
            </a:endParaRPr>
          </a:p>
        </p:txBody>
      </p:sp>
      <p:sp>
        <p:nvSpPr>
          <p:cNvPr id="14" name="13 - Ορθογώνιο"/>
          <p:cNvSpPr/>
          <p:nvPr/>
        </p:nvSpPr>
        <p:spPr>
          <a:xfrm>
            <a:off x="6072198" y="6143644"/>
            <a:ext cx="1143008" cy="646331"/>
          </a:xfrm>
          <a:prstGeom prst="rect">
            <a:avLst/>
          </a:prstGeom>
        </p:spPr>
        <p:txBody>
          <a:bodyPr wrap="square">
            <a:spAutoFit/>
          </a:bodyPr>
          <a:lstStyle/>
          <a:p>
            <a:r>
              <a:rPr lang="el-GR" b="1" dirty="0" smtClean="0">
                <a:solidFill>
                  <a:srgbClr val="FFC000"/>
                </a:solidFill>
              </a:rPr>
              <a:t>κινητική ενέργεια </a:t>
            </a:r>
            <a:endParaRPr lang="el-GR" dirty="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linds(horizontal)">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3" grpId="0"/>
      <p:bldP spid="11"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714348" y="642918"/>
            <a:ext cx="4786346" cy="646331"/>
          </a:xfrm>
          <a:prstGeom prst="rect">
            <a:avLst/>
          </a:prstGeom>
          <a:noFill/>
        </p:spPr>
        <p:txBody>
          <a:bodyPr wrap="square" rtlCol="0">
            <a:spAutoFit/>
          </a:bodyPr>
          <a:lstStyle/>
          <a:p>
            <a:r>
              <a:rPr lang="el-GR" dirty="0" smtClean="0"/>
              <a:t>Το  </a:t>
            </a:r>
            <a:r>
              <a:rPr lang="el-GR" sz="3600" b="1" dirty="0" smtClean="0">
                <a:solidFill>
                  <a:srgbClr val="FF0000"/>
                </a:solidFill>
              </a:rPr>
              <a:t>έργο</a:t>
            </a:r>
            <a:r>
              <a:rPr lang="el-GR" dirty="0" smtClean="0"/>
              <a:t>   στη  φυσική  είναι:</a:t>
            </a:r>
            <a:endParaRPr lang="en-US" dirty="0"/>
          </a:p>
        </p:txBody>
      </p:sp>
      <p:sp>
        <p:nvSpPr>
          <p:cNvPr id="3" name="2 - Ορθογώνιο"/>
          <p:cNvSpPr/>
          <p:nvPr/>
        </p:nvSpPr>
        <p:spPr>
          <a:xfrm>
            <a:off x="214282" y="1928802"/>
            <a:ext cx="6429420" cy="646331"/>
          </a:xfrm>
          <a:prstGeom prst="rect">
            <a:avLst/>
          </a:prstGeom>
        </p:spPr>
        <p:txBody>
          <a:bodyPr wrap="square">
            <a:spAutoFit/>
          </a:bodyPr>
          <a:lstStyle/>
          <a:p>
            <a:pPr>
              <a:buFont typeface="Wingdings" pitchFamily="2" charset="2"/>
              <a:buChar char="ü"/>
            </a:pPr>
            <a:r>
              <a:rPr lang="el-GR" dirty="0" smtClean="0"/>
              <a:t>η  </a:t>
            </a:r>
            <a:r>
              <a:rPr lang="el-GR" b="1" dirty="0" smtClean="0">
                <a:solidFill>
                  <a:srgbClr val="FF0000"/>
                </a:solidFill>
              </a:rPr>
              <a:t>ενεργεία</a:t>
            </a:r>
            <a:r>
              <a:rPr lang="el-GR" dirty="0" smtClean="0"/>
              <a:t>  που  </a:t>
            </a:r>
            <a:r>
              <a:rPr lang="el-GR" b="1" dirty="0" smtClean="0"/>
              <a:t>μεταφέρετε</a:t>
            </a:r>
            <a:r>
              <a:rPr lang="el-GR" dirty="0" smtClean="0"/>
              <a:t>  από  ένα  σώμα  σε  ένα  άλλο  σώμα, όταν  ασκείται δύναμη από το ένα σώμα στο άλλο. </a:t>
            </a:r>
            <a:endParaRPr lang="en-US" dirty="0"/>
          </a:p>
        </p:txBody>
      </p:sp>
      <p:sp>
        <p:nvSpPr>
          <p:cNvPr id="4" name="3 - TextBox"/>
          <p:cNvSpPr txBox="1"/>
          <p:nvPr/>
        </p:nvSpPr>
        <p:spPr>
          <a:xfrm>
            <a:off x="3357554" y="3143248"/>
            <a:ext cx="184731" cy="369332"/>
          </a:xfrm>
          <a:prstGeom prst="rect">
            <a:avLst/>
          </a:prstGeom>
          <a:noFill/>
        </p:spPr>
        <p:txBody>
          <a:bodyPr wrap="none" rtlCol="0">
            <a:spAutoFit/>
          </a:bodyPr>
          <a:lstStyle/>
          <a:p>
            <a:endParaRPr lang="en-US" dirty="0"/>
          </a:p>
        </p:txBody>
      </p:sp>
      <p:grpSp>
        <p:nvGrpSpPr>
          <p:cNvPr id="5" name="4 - Ομάδα"/>
          <p:cNvGrpSpPr/>
          <p:nvPr/>
        </p:nvGrpSpPr>
        <p:grpSpPr>
          <a:xfrm>
            <a:off x="7072330" y="4286256"/>
            <a:ext cx="1849492" cy="2571744"/>
            <a:chOff x="5357818" y="2855788"/>
            <a:chExt cx="3492566" cy="4002212"/>
          </a:xfrm>
        </p:grpSpPr>
        <p:pic>
          <p:nvPicPr>
            <p:cNvPr id="6" name="Picture 3"/>
            <p:cNvPicPr>
              <a:picLocks noChangeAspect="1" noChangeArrowheads="1"/>
            </p:cNvPicPr>
            <p:nvPr/>
          </p:nvPicPr>
          <p:blipFill>
            <a:blip r:embed="rId2"/>
            <a:srcRect/>
            <a:stretch>
              <a:fillRect/>
            </a:stretch>
          </p:blipFill>
          <p:spPr bwMode="auto">
            <a:xfrm>
              <a:off x="6858016" y="2855788"/>
              <a:ext cx="1992368" cy="4002212"/>
            </a:xfrm>
            <a:prstGeom prst="rect">
              <a:avLst/>
            </a:prstGeom>
            <a:noFill/>
            <a:ln w="9525">
              <a:noFill/>
              <a:miter lim="800000"/>
              <a:headEnd/>
              <a:tailEnd/>
            </a:ln>
            <a:effectLst/>
          </p:spPr>
        </p:pic>
        <p:sp>
          <p:nvSpPr>
            <p:cNvPr id="7" name="6 - Έλλειψη"/>
            <p:cNvSpPr/>
            <p:nvPr/>
          </p:nvSpPr>
          <p:spPr>
            <a:xfrm>
              <a:off x="6215074" y="5929330"/>
              <a:ext cx="785818" cy="714356"/>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7 - Ευθύγραμμο βέλος σύνδεσης"/>
            <p:cNvCxnSpPr/>
            <p:nvPr/>
          </p:nvCxnSpPr>
          <p:spPr>
            <a:xfrm rot="10800000">
              <a:off x="5357818" y="6286520"/>
              <a:ext cx="1143008"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8 - TextBox"/>
            <p:cNvSpPr txBox="1"/>
            <p:nvPr/>
          </p:nvSpPr>
          <p:spPr>
            <a:xfrm>
              <a:off x="5786446" y="5715016"/>
              <a:ext cx="214314" cy="461665"/>
            </a:xfrm>
            <a:prstGeom prst="rect">
              <a:avLst/>
            </a:prstGeom>
            <a:noFill/>
          </p:spPr>
          <p:txBody>
            <a:bodyPr wrap="square" rtlCol="0">
              <a:spAutoFit/>
            </a:bodyPr>
            <a:lstStyle/>
            <a:p>
              <a:r>
                <a:rPr lang="en-US" sz="2400" b="1" dirty="0" smtClean="0"/>
                <a:t>F</a:t>
              </a:r>
              <a:endParaRPr lang="en-US" sz="2400" b="1" dirty="0"/>
            </a:p>
          </p:txBody>
        </p:sp>
      </p:grpSp>
      <p:sp>
        <p:nvSpPr>
          <p:cNvPr id="10" name="9 - Ορθογώνιο"/>
          <p:cNvSpPr/>
          <p:nvPr/>
        </p:nvSpPr>
        <p:spPr>
          <a:xfrm>
            <a:off x="428596" y="3571876"/>
            <a:ext cx="6429420" cy="646331"/>
          </a:xfrm>
          <a:prstGeom prst="rect">
            <a:avLst/>
          </a:prstGeom>
        </p:spPr>
        <p:txBody>
          <a:bodyPr wrap="square">
            <a:spAutoFit/>
          </a:bodyPr>
          <a:lstStyle/>
          <a:p>
            <a:pPr>
              <a:buFont typeface="Wingdings" pitchFamily="2" charset="2"/>
              <a:buChar char="ü"/>
            </a:pPr>
            <a:r>
              <a:rPr lang="el-GR" dirty="0" smtClean="0"/>
              <a:t>η  </a:t>
            </a:r>
            <a:r>
              <a:rPr lang="el-GR" b="1" dirty="0" smtClean="0">
                <a:solidFill>
                  <a:srgbClr val="FF0000"/>
                </a:solidFill>
              </a:rPr>
              <a:t>ενεργεία</a:t>
            </a:r>
            <a:r>
              <a:rPr lang="el-GR" dirty="0" smtClean="0"/>
              <a:t>  που  </a:t>
            </a:r>
            <a:r>
              <a:rPr lang="el-GR" b="1" dirty="0" smtClean="0"/>
              <a:t>μετατρέπεται </a:t>
            </a:r>
            <a:r>
              <a:rPr lang="el-GR" dirty="0" smtClean="0"/>
              <a:t>από  μια μορφή ενέργειας σε μια άλλη μορφή ενέργειας όταν ασκείται δύναμη.</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7835</TotalTime>
  <Words>1246</Words>
  <PresentationFormat>Προβολή στην οθόνη (4:3)</PresentationFormat>
  <Paragraphs>150</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Θέμα του Office</vt:lpstr>
      <vt:lpstr>Διαφάνεια 1</vt:lpstr>
      <vt:lpstr>Διαφάνεια 2</vt:lpstr>
      <vt:lpstr>Όλα τα  υλικά σώματα, το φως περιέχουν …. μέσα τους ενέργεια…</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ΘΕΩΡΙΑ ΦΥΣΙΚΗ Γ ΛΥΚΕΙΟΥ</dc:title>
  <dc:creator>Panorea</dc:creator>
  <cp:lastModifiedBy>hp pc</cp:lastModifiedBy>
  <cp:revision>672</cp:revision>
  <dcterms:created xsi:type="dcterms:W3CDTF">2020-03-28T09:35:19Z</dcterms:created>
  <dcterms:modified xsi:type="dcterms:W3CDTF">2023-04-24T12:11:10Z</dcterms:modified>
</cp:coreProperties>
</file>