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58" r:id="rId2"/>
    <p:sldId id="401" r:id="rId3"/>
    <p:sldId id="403" r:id="rId4"/>
    <p:sldId id="380" r:id="rId5"/>
    <p:sldId id="381" r:id="rId6"/>
    <p:sldId id="402" r:id="rId7"/>
    <p:sldId id="404" r:id="rId8"/>
    <p:sldId id="382" r:id="rId9"/>
    <p:sldId id="385" r:id="rId10"/>
    <p:sldId id="405" r:id="rId11"/>
    <p:sldId id="383" r:id="rId12"/>
    <p:sldId id="386" r:id="rId13"/>
    <p:sldId id="406" r:id="rId14"/>
    <p:sldId id="387" r:id="rId15"/>
    <p:sldId id="371" r:id="rId16"/>
    <p:sldId id="390" r:id="rId17"/>
    <p:sldId id="388" r:id="rId18"/>
    <p:sldId id="389" r:id="rId19"/>
    <p:sldId id="373" r:id="rId20"/>
    <p:sldId id="391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26" autoAdjust="0"/>
    <p:restoredTop sz="94613" autoAdjust="0"/>
  </p:normalViewPr>
  <p:slideViewPr>
    <p:cSldViewPr>
      <p:cViewPr>
        <p:scale>
          <a:sx n="71" d="100"/>
          <a:sy n="71" d="100"/>
        </p:scale>
        <p:origin x="-1781" y="-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2A417-EA1B-468C-BCED-2ACB84B82722}" type="datetimeFigureOut">
              <a:rPr lang="en-US" smtClean="0"/>
              <a:pPr/>
              <a:t>5/19/2024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6DAA6-A5CD-4146-8296-A2CD2976A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19/5/2024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14348" y="642918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 </a:t>
            </a:r>
            <a:r>
              <a:rPr lang="el-GR" sz="3600" b="1" dirty="0" smtClean="0">
                <a:solidFill>
                  <a:srgbClr val="FF0000"/>
                </a:solidFill>
              </a:rPr>
              <a:t>έργο</a:t>
            </a:r>
            <a:r>
              <a:rPr lang="el-GR" dirty="0" smtClean="0"/>
              <a:t>   στη  φυσική  είναι:</a:t>
            </a:r>
            <a:endParaRPr lang="en-US" dirty="0"/>
          </a:p>
        </p:txBody>
      </p:sp>
      <p:sp>
        <p:nvSpPr>
          <p:cNvPr id="3" name="2 - Ορθογώνιο"/>
          <p:cNvSpPr/>
          <p:nvPr/>
        </p:nvSpPr>
        <p:spPr>
          <a:xfrm>
            <a:off x="214282" y="1928802"/>
            <a:ext cx="64294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η  </a:t>
            </a:r>
            <a:r>
              <a:rPr lang="el-GR" b="1" dirty="0" smtClean="0">
                <a:solidFill>
                  <a:srgbClr val="FF0000"/>
                </a:solidFill>
              </a:rPr>
              <a:t>ενεργεία</a:t>
            </a:r>
            <a:r>
              <a:rPr lang="el-GR" dirty="0" smtClean="0"/>
              <a:t>  που  </a:t>
            </a:r>
            <a:r>
              <a:rPr lang="el-GR" b="1" dirty="0" smtClean="0"/>
              <a:t>μεταφέρετε</a:t>
            </a:r>
            <a:r>
              <a:rPr lang="el-GR" dirty="0" smtClean="0"/>
              <a:t>  από  ένα  σώμα  σε  ένα  άλλο  σώμα, όταν  ασκείται δύναμη από το ένα σώμα στο άλλο. </a:t>
            </a:r>
            <a:endParaRPr lang="en-US" dirty="0"/>
          </a:p>
        </p:txBody>
      </p:sp>
      <p:sp>
        <p:nvSpPr>
          <p:cNvPr id="4" name="3 - TextBox"/>
          <p:cNvSpPr txBox="1"/>
          <p:nvPr/>
        </p:nvSpPr>
        <p:spPr>
          <a:xfrm>
            <a:off x="3357554" y="3143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" name="4 - Ομάδα"/>
          <p:cNvGrpSpPr/>
          <p:nvPr/>
        </p:nvGrpSpPr>
        <p:grpSpPr>
          <a:xfrm>
            <a:off x="7072330" y="4286256"/>
            <a:ext cx="1849492" cy="2571744"/>
            <a:chOff x="5357818" y="2855788"/>
            <a:chExt cx="3492566" cy="4002212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858016" y="2855788"/>
              <a:ext cx="1992368" cy="4002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6 - Έλλειψη"/>
            <p:cNvSpPr/>
            <p:nvPr/>
          </p:nvSpPr>
          <p:spPr>
            <a:xfrm>
              <a:off x="6215074" y="5929330"/>
              <a:ext cx="785818" cy="714356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7 - Ευθύγραμμο βέλος σύνδεσης"/>
            <p:cNvCxnSpPr/>
            <p:nvPr/>
          </p:nvCxnSpPr>
          <p:spPr>
            <a:xfrm rot="10800000">
              <a:off x="5357818" y="6286520"/>
              <a:ext cx="1143008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8 - TextBox"/>
            <p:cNvSpPr txBox="1"/>
            <p:nvPr/>
          </p:nvSpPr>
          <p:spPr>
            <a:xfrm>
              <a:off x="5786446" y="5715016"/>
              <a:ext cx="2143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</a:t>
              </a:r>
              <a:endParaRPr lang="en-US" sz="2400" b="1" dirty="0"/>
            </a:p>
          </p:txBody>
        </p:sp>
      </p:grpSp>
      <p:sp>
        <p:nvSpPr>
          <p:cNvPr id="10" name="9 - Ορθογώνιο"/>
          <p:cNvSpPr/>
          <p:nvPr/>
        </p:nvSpPr>
        <p:spPr>
          <a:xfrm>
            <a:off x="428596" y="3571876"/>
            <a:ext cx="64294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η  </a:t>
            </a:r>
            <a:r>
              <a:rPr lang="el-GR" b="1" dirty="0" smtClean="0">
                <a:solidFill>
                  <a:srgbClr val="FF0000"/>
                </a:solidFill>
              </a:rPr>
              <a:t>ενεργεία</a:t>
            </a:r>
            <a:r>
              <a:rPr lang="el-GR" dirty="0" smtClean="0"/>
              <a:t>  που  </a:t>
            </a:r>
            <a:r>
              <a:rPr lang="el-GR" b="1" dirty="0" smtClean="0"/>
              <a:t>μετατρέπεται </a:t>
            </a:r>
            <a:r>
              <a:rPr lang="el-GR" dirty="0" smtClean="0"/>
              <a:t>από  μια μορφή ενέργειας σε μια άλλη μορφή ενέργειας όταν ασκούνται δυνάμεις.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- TextBox"/>
          <p:cNvSpPr txBox="1"/>
          <p:nvPr/>
        </p:nvSpPr>
        <p:spPr>
          <a:xfrm>
            <a:off x="3214678" y="0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i="1" dirty="0" smtClean="0">
                <a:solidFill>
                  <a:srgbClr val="0000FF"/>
                </a:solidFill>
              </a:rPr>
              <a:t>ΘΕΤΙΚΟ  ΈΡΓΟ</a:t>
            </a:r>
            <a:endParaRPr lang="en-US" sz="2800" b="1" i="1" dirty="0">
              <a:solidFill>
                <a:srgbClr val="0000FF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214282" y="5786454"/>
            <a:ext cx="850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το έργο της  δύναμης που ασκείται πάνω σε ένα σώμα είναι </a:t>
            </a:r>
            <a:r>
              <a:rPr lang="el-GR" b="1" dirty="0" smtClean="0"/>
              <a:t>θετικό,   </a:t>
            </a:r>
            <a:r>
              <a:rPr lang="el-GR" dirty="0" smtClean="0"/>
              <a:t>σημαίνει ότι αυτή η </a:t>
            </a:r>
            <a:r>
              <a:rPr lang="el-GR" b="1" dirty="0" smtClean="0"/>
              <a:t>δύναμη προκαλεί την κίνηση του σώματος</a:t>
            </a:r>
            <a:r>
              <a:rPr lang="en-US" dirty="0" smtClean="0"/>
              <a:t> </a:t>
            </a:r>
            <a:r>
              <a:rPr lang="el-GR" dirty="0" smtClean="0"/>
              <a:t>και ότι ενέργεια μεταφέρεται από τον άνθρωπο στο κουτί</a:t>
            </a:r>
            <a:endParaRPr lang="en-US" dirty="0"/>
          </a:p>
        </p:txBody>
      </p:sp>
      <p:sp>
        <p:nvSpPr>
          <p:cNvPr id="27" name="26 - Ορθογώνιο"/>
          <p:cNvSpPr/>
          <p:nvPr/>
        </p:nvSpPr>
        <p:spPr>
          <a:xfrm>
            <a:off x="3929058" y="1000108"/>
            <a:ext cx="949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</a:t>
            </a:r>
            <a:r>
              <a:rPr lang="el-GR" b="1" dirty="0" smtClean="0">
                <a:solidFill>
                  <a:srgbClr val="00B050"/>
                </a:solidFill>
              </a:rPr>
              <a:t> = 4</a:t>
            </a:r>
            <a:r>
              <a:rPr lang="en-US" b="1" dirty="0" smtClean="0">
                <a:solidFill>
                  <a:srgbClr val="00B050"/>
                </a:solidFill>
              </a:rPr>
              <a:t>m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1571604" y="1702346"/>
            <a:ext cx="1000132" cy="100013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16594"/>
            <a:ext cx="135732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9" name="18 - Ευθύγραμμο βέλος σύνδεσης"/>
          <p:cNvCxnSpPr/>
          <p:nvPr/>
        </p:nvCxnSpPr>
        <p:spPr>
          <a:xfrm flipV="1">
            <a:off x="2071670" y="2130974"/>
            <a:ext cx="114300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2500298" y="1702346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dirty="0" smtClean="0">
                <a:solidFill>
                  <a:srgbClr val="FF0000"/>
                </a:solidFill>
              </a:rPr>
              <a:t> = 10Ν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1714480" y="27024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7143768" y="28453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37" name="36 - TextBox"/>
          <p:cNvSpPr txBox="1"/>
          <p:nvPr/>
        </p:nvSpPr>
        <p:spPr>
          <a:xfrm>
            <a:off x="357158" y="714356"/>
            <a:ext cx="2857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u="sng" dirty="0" smtClean="0">
                <a:solidFill>
                  <a:srgbClr val="0070C0"/>
                </a:solidFill>
              </a:rPr>
              <a:t>Παράδειγμα</a:t>
            </a:r>
            <a:endParaRPr lang="en-US" sz="1400" b="1" u="sng" dirty="0">
              <a:solidFill>
                <a:srgbClr val="0070C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143768" y="1643050"/>
            <a:ext cx="1000132" cy="100013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416594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39 - Ευθύγραμμο βέλος σύνδεσης"/>
          <p:cNvCxnSpPr/>
          <p:nvPr/>
        </p:nvCxnSpPr>
        <p:spPr>
          <a:xfrm flipV="1">
            <a:off x="7643834" y="2059536"/>
            <a:ext cx="114300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8072462" y="163090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dirty="0" smtClean="0">
                <a:solidFill>
                  <a:srgbClr val="FF0000"/>
                </a:solidFill>
              </a:rPr>
              <a:t> = 10Ν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2" name="41 - Ευθεία γραμμή σύνδεσης"/>
          <p:cNvCxnSpPr/>
          <p:nvPr/>
        </p:nvCxnSpPr>
        <p:spPr>
          <a:xfrm flipV="1">
            <a:off x="-214314" y="2631040"/>
            <a:ext cx="91440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ύγραμμο βέλος σύνδεσης"/>
          <p:cNvCxnSpPr/>
          <p:nvPr/>
        </p:nvCxnSpPr>
        <p:spPr>
          <a:xfrm>
            <a:off x="2000232" y="1428736"/>
            <a:ext cx="5500726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428596" y="3143248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άνθρωπος ασκεί σταθερή δύναμη 10Νστο </a:t>
            </a:r>
            <a:r>
              <a:rPr lang="el-GR" dirty="0" err="1" smtClean="0"/>
              <a:t>κουτι</a:t>
            </a:r>
            <a:r>
              <a:rPr lang="el-GR" dirty="0" smtClean="0"/>
              <a:t>, και το μετατοπίζει κατά</a:t>
            </a:r>
            <a:r>
              <a:rPr lang="en-US" dirty="0" smtClean="0"/>
              <a:t> </a:t>
            </a:r>
            <a:r>
              <a:rPr lang="el-GR" dirty="0" smtClean="0"/>
              <a:t> Δ</a:t>
            </a:r>
            <a:r>
              <a:rPr lang="en-US" dirty="0" smtClean="0"/>
              <a:t>x =</a:t>
            </a:r>
            <a:r>
              <a:rPr lang="el-GR" dirty="0" smtClean="0"/>
              <a:t> 4</a:t>
            </a:r>
            <a:r>
              <a:rPr lang="en-US" dirty="0" smtClean="0"/>
              <a:t>m. </a:t>
            </a:r>
            <a:r>
              <a:rPr lang="el-GR" dirty="0" smtClean="0"/>
              <a:t>Επειδή η δύναμη </a:t>
            </a:r>
            <a:r>
              <a:rPr lang="en-US" dirty="0" smtClean="0"/>
              <a:t>F </a:t>
            </a:r>
            <a:r>
              <a:rPr lang="el-GR" dirty="0" smtClean="0"/>
              <a:t> και η μετατόπιση Δ</a:t>
            </a:r>
            <a:r>
              <a:rPr lang="en-US" dirty="0" smtClean="0"/>
              <a:t>x</a:t>
            </a:r>
            <a:r>
              <a:rPr lang="el-GR" dirty="0" smtClean="0"/>
              <a:t> έχουν ίδια διεύθυνση και φορά , το έργο της δύναμης στο κουτί θα είναι θετικό:</a:t>
            </a:r>
          </a:p>
          <a:p>
            <a:endParaRPr lang="el-GR" dirty="0"/>
          </a:p>
        </p:txBody>
      </p:sp>
      <p:sp>
        <p:nvSpPr>
          <p:cNvPr id="48" name="47 - TextBox"/>
          <p:cNvSpPr txBox="1"/>
          <p:nvPr/>
        </p:nvSpPr>
        <p:spPr>
          <a:xfrm>
            <a:off x="357158" y="4671964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W= </a:t>
            </a:r>
            <a:r>
              <a:rPr lang="el-GR" sz="2000" b="1" dirty="0" smtClean="0"/>
              <a:t>  </a:t>
            </a:r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r>
              <a:rPr lang="en-US" sz="2000" b="1" dirty="0" smtClean="0"/>
              <a:t>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 </a:t>
            </a:r>
            <a:r>
              <a:rPr lang="el-GR" sz="2000" b="1" dirty="0" smtClean="0">
                <a:solidFill>
                  <a:srgbClr val="00B050"/>
                </a:solidFill>
              </a:rPr>
              <a:t>Δ</a:t>
            </a:r>
            <a:r>
              <a:rPr lang="en-US" sz="2000" b="1" dirty="0" smtClean="0">
                <a:solidFill>
                  <a:srgbClr val="00B050"/>
                </a:solidFill>
              </a:rPr>
              <a:t>x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1785918" y="4671964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=&gt;</a:t>
            </a:r>
            <a:endParaRPr lang="el-GR" sz="2000" b="1" dirty="0">
              <a:solidFill>
                <a:schemeClr val="tx2"/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2285984" y="4671964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W= </a:t>
            </a:r>
            <a:r>
              <a:rPr lang="el-GR" sz="2000" b="1" dirty="0" smtClean="0"/>
              <a:t>  </a:t>
            </a:r>
            <a:r>
              <a:rPr lang="en-US" sz="2000" b="1" dirty="0" smtClean="0">
                <a:solidFill>
                  <a:srgbClr val="FF0000"/>
                </a:solidFill>
              </a:rPr>
              <a:t>10</a:t>
            </a:r>
            <a:r>
              <a:rPr lang="en-US" sz="2000" b="1" dirty="0" smtClean="0"/>
              <a:t>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 </a:t>
            </a:r>
            <a:r>
              <a:rPr lang="en-US" sz="2000" b="1" dirty="0" smtClean="0">
                <a:solidFill>
                  <a:srgbClr val="00B050"/>
                </a:solidFill>
              </a:rPr>
              <a:t>4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3714744" y="4671964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=&gt;</a:t>
            </a:r>
            <a:endParaRPr lang="el-GR" sz="2000" b="1" dirty="0">
              <a:solidFill>
                <a:schemeClr val="tx2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4071934" y="4671964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W= </a:t>
            </a:r>
            <a:r>
              <a:rPr lang="el-GR" sz="2000" b="1" dirty="0" smtClean="0"/>
              <a:t>  </a:t>
            </a:r>
            <a:r>
              <a:rPr lang="en-US" sz="2000" b="1" dirty="0" smtClean="0">
                <a:solidFill>
                  <a:srgbClr val="FF0000"/>
                </a:solidFill>
              </a:rPr>
              <a:t>40J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17" grpId="0" animBg="1"/>
      <p:bldP spid="34" grpId="0"/>
      <p:bldP spid="35" grpId="0"/>
      <p:bldP spid="38" grpId="0" animBg="1"/>
      <p:bldP spid="41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428860" y="4143380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W= </a:t>
            </a:r>
            <a:r>
              <a:rPr lang="el-GR" sz="6000" b="1" dirty="0" smtClean="0"/>
              <a:t>- </a:t>
            </a:r>
            <a:r>
              <a:rPr lang="en-US" sz="6000" b="1" dirty="0" smtClean="0">
                <a:solidFill>
                  <a:srgbClr val="FF0000"/>
                </a:solidFill>
              </a:rPr>
              <a:t>F</a:t>
            </a:r>
            <a:r>
              <a:rPr lang="en-US" sz="6000" b="1" dirty="0" smtClean="0"/>
              <a:t> </a:t>
            </a:r>
            <a:r>
              <a:rPr lang="en-US" sz="6000" b="1" baseline="30000" dirty="0" smtClean="0"/>
              <a:t>.</a:t>
            </a:r>
            <a:r>
              <a:rPr lang="en-US" sz="6000" b="1" dirty="0" smtClean="0"/>
              <a:t>  </a:t>
            </a:r>
            <a:r>
              <a:rPr lang="el-GR" sz="6000" b="1" dirty="0" smtClean="0">
                <a:solidFill>
                  <a:srgbClr val="00B050"/>
                </a:solidFill>
              </a:rPr>
              <a:t>Δ</a:t>
            </a:r>
            <a:r>
              <a:rPr lang="en-US" sz="6000" b="1" dirty="0" smtClean="0">
                <a:solidFill>
                  <a:srgbClr val="00B050"/>
                </a:solidFill>
              </a:rPr>
              <a:t>x</a:t>
            </a:r>
            <a:endParaRPr lang="en-US" sz="6000" b="1" dirty="0">
              <a:solidFill>
                <a:srgbClr val="00B05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500034" y="2428868"/>
            <a:ext cx="78581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Όταν σε ένα σώμα ασκείται μια </a:t>
            </a:r>
            <a:r>
              <a:rPr lang="el-GR" sz="2000" b="1" dirty="0" smtClean="0"/>
              <a:t>σταθερή δύναμη </a:t>
            </a:r>
            <a:r>
              <a:rPr lang="en-US" sz="2000" b="1" dirty="0" smtClean="0"/>
              <a:t>F </a:t>
            </a:r>
            <a:r>
              <a:rPr lang="el-GR" sz="2000" dirty="0" smtClean="0"/>
              <a:t>που έχει  </a:t>
            </a:r>
            <a:r>
              <a:rPr lang="el-GR" sz="2000" b="1" dirty="0" smtClean="0"/>
              <a:t>αντίθετη φορά με την μετατόπιση </a:t>
            </a:r>
            <a:r>
              <a:rPr lang="el-GR" sz="2000" b="1" dirty="0" smtClean="0">
                <a:solidFill>
                  <a:srgbClr val="FF0000"/>
                </a:solidFill>
              </a:rPr>
              <a:t>Δ</a:t>
            </a:r>
            <a:r>
              <a:rPr lang="en-US" sz="2000" b="1" dirty="0" smtClean="0">
                <a:solidFill>
                  <a:srgbClr val="FF0000"/>
                </a:solidFill>
              </a:rPr>
              <a:t>x </a:t>
            </a:r>
            <a:r>
              <a:rPr lang="el-GR" sz="2000" dirty="0" smtClean="0"/>
              <a:t>τότε </a:t>
            </a:r>
            <a:r>
              <a:rPr lang="el-GR" sz="2000" b="1" dirty="0" smtClean="0"/>
              <a:t>το έργο </a:t>
            </a:r>
            <a:r>
              <a:rPr lang="en-US" sz="2000" b="1" dirty="0" smtClean="0"/>
              <a:t>W</a:t>
            </a:r>
            <a:r>
              <a:rPr lang="el-GR" sz="2000" b="1" dirty="0" smtClean="0"/>
              <a:t> </a:t>
            </a:r>
            <a:r>
              <a:rPr lang="el-GR" sz="2000" dirty="0" smtClean="0"/>
              <a:t>που παράγει η δύναμη </a:t>
            </a:r>
            <a:r>
              <a:rPr lang="en-US" sz="2000" dirty="0" smtClean="0"/>
              <a:t>F </a:t>
            </a:r>
            <a:r>
              <a:rPr lang="el-GR" sz="2000" dirty="0" smtClean="0"/>
              <a:t>πάνω στο σώμα </a:t>
            </a:r>
            <a:r>
              <a:rPr lang="el-GR" sz="2000" b="1" dirty="0" smtClean="0"/>
              <a:t>είναι αρνητικό . </a:t>
            </a:r>
            <a:endParaRPr lang="en-US" sz="20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2928926" y="3643314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Τότε ο τύπος για το έργο γράφεται.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428596" y="5143512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το έργο της  δύναμης που ασκείται πάνω σε ένα σώμα είναι </a:t>
            </a:r>
            <a:r>
              <a:rPr lang="el-GR" b="1" dirty="0" smtClean="0"/>
              <a:t>αρνητικό  </a:t>
            </a:r>
            <a:r>
              <a:rPr lang="el-GR" dirty="0" smtClean="0"/>
              <a:t>σημαίνει ότι </a:t>
            </a:r>
            <a:r>
              <a:rPr lang="el-GR" b="1" dirty="0" smtClean="0"/>
              <a:t>αφαιρείται ενέργεια </a:t>
            </a:r>
            <a:r>
              <a:rPr lang="el-GR" dirty="0" smtClean="0"/>
              <a:t>από </a:t>
            </a:r>
            <a:r>
              <a:rPr lang="el-GR" b="1" dirty="0" smtClean="0"/>
              <a:t>το σώμα </a:t>
            </a:r>
            <a:r>
              <a:rPr lang="el-GR" dirty="0" smtClean="0"/>
              <a:t>όταν του ασκείται δύναμη.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3214678" y="0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i="1" dirty="0" smtClean="0">
                <a:solidFill>
                  <a:srgbClr val="0000FF"/>
                </a:solidFill>
              </a:rPr>
              <a:t>ΑΡΝΗΤΙΚΟ   ΈΡΓΟ</a:t>
            </a:r>
            <a:endParaRPr lang="en-US" sz="2800" b="1" i="1" dirty="0">
              <a:solidFill>
                <a:srgbClr val="0000FF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1500166" y="6286520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   </a:t>
            </a:r>
            <a:r>
              <a:rPr lang="en-US" dirty="0" smtClean="0"/>
              <a:t>W= </a:t>
            </a:r>
            <a:r>
              <a:rPr lang="el-GR" dirty="0" smtClean="0"/>
              <a:t>-</a:t>
            </a:r>
            <a:r>
              <a:rPr lang="en-US" dirty="0" smtClean="0"/>
              <a:t>8J  </a:t>
            </a:r>
            <a:r>
              <a:rPr lang="el-GR" dirty="0" smtClean="0"/>
              <a:t> το έργο είναι αρνητικό </a:t>
            </a:r>
            <a:endParaRPr lang="en-US" dirty="0"/>
          </a:p>
        </p:txBody>
      </p:sp>
      <p:sp>
        <p:nvSpPr>
          <p:cNvPr id="20" name="19 - Έλλειψη"/>
          <p:cNvSpPr/>
          <p:nvPr/>
        </p:nvSpPr>
        <p:spPr>
          <a:xfrm>
            <a:off x="928662" y="1071546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rot="10800000">
            <a:off x="571472" y="1428736"/>
            <a:ext cx="642942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357158" y="100010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>
            <a:off x="785786" y="785794"/>
            <a:ext cx="6286544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Ορθογώνιο"/>
          <p:cNvSpPr/>
          <p:nvPr/>
        </p:nvSpPr>
        <p:spPr>
          <a:xfrm>
            <a:off x="2500298" y="428604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29" name="28 - Ευθεία γραμμή σύνδεσης"/>
          <p:cNvCxnSpPr/>
          <p:nvPr/>
        </p:nvCxnSpPr>
        <p:spPr>
          <a:xfrm flipV="1">
            <a:off x="0" y="1726654"/>
            <a:ext cx="91440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Έλλειψη"/>
          <p:cNvSpPr/>
          <p:nvPr/>
        </p:nvSpPr>
        <p:spPr>
          <a:xfrm>
            <a:off x="6715140" y="1012274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 rot="10800000">
            <a:off x="6215074" y="1357298"/>
            <a:ext cx="750100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6357950" y="967071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000100" y="18573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4" name="33 - TextBox"/>
          <p:cNvSpPr txBox="1"/>
          <p:nvPr/>
        </p:nvSpPr>
        <p:spPr>
          <a:xfrm>
            <a:off x="6858016" y="172665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1" grpId="0"/>
      <p:bldP spid="22" grpId="0"/>
      <p:bldP spid="24" grpId="0"/>
      <p:bldP spid="20" grpId="0" animBg="1"/>
      <p:bldP spid="26" grpId="0"/>
      <p:bldP spid="28" grpId="0"/>
      <p:bldP spid="30" grpId="0" animBg="1"/>
      <p:bldP spid="32" grpId="0"/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00232" y="3286124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W= </a:t>
            </a:r>
            <a:r>
              <a:rPr lang="el-GR" sz="6000" b="1" dirty="0" smtClean="0"/>
              <a:t>- </a:t>
            </a:r>
            <a:r>
              <a:rPr lang="en-US" sz="6000" b="1" dirty="0" smtClean="0"/>
              <a:t>F </a:t>
            </a:r>
            <a:r>
              <a:rPr lang="en-US" sz="6000" b="1" baseline="30000" dirty="0" smtClean="0"/>
              <a:t>.</a:t>
            </a:r>
            <a:r>
              <a:rPr lang="en-US" sz="6000" b="1" dirty="0" smtClean="0"/>
              <a:t>  </a:t>
            </a:r>
            <a:r>
              <a:rPr lang="el-GR" sz="6000" b="1" dirty="0" smtClean="0">
                <a:solidFill>
                  <a:srgbClr val="FF0000"/>
                </a:solidFill>
              </a:rPr>
              <a:t>Δ</a:t>
            </a:r>
            <a:r>
              <a:rPr lang="en-US" sz="6000" b="1" dirty="0" smtClean="0">
                <a:solidFill>
                  <a:srgbClr val="FF0000"/>
                </a:solidFill>
              </a:rPr>
              <a:t>x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357158" y="1071546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flipV="1">
            <a:off x="785786" y="1428736"/>
            <a:ext cx="114300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1214414" y="857232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endParaRPr lang="en-US" sz="2400" b="1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10800000">
            <a:off x="928662" y="785794"/>
            <a:ext cx="607223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2214546" y="428604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Δ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 flipV="1">
            <a:off x="0" y="1726654"/>
            <a:ext cx="91440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Έλλειψη"/>
          <p:cNvSpPr/>
          <p:nvPr/>
        </p:nvSpPr>
        <p:spPr>
          <a:xfrm>
            <a:off x="6715140" y="1012274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flipV="1">
            <a:off x="7143768" y="1369464"/>
            <a:ext cx="114300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7715272" y="797960"/>
            <a:ext cx="10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endParaRPr lang="en-US" sz="2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7143768" y="17859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" name="18 - TextBox"/>
          <p:cNvSpPr txBox="1"/>
          <p:nvPr/>
        </p:nvSpPr>
        <p:spPr>
          <a:xfrm>
            <a:off x="500034" y="18573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3214678" y="0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i="1" dirty="0" smtClean="0">
                <a:solidFill>
                  <a:srgbClr val="0000FF"/>
                </a:solidFill>
              </a:rPr>
              <a:t>ΑΡΝΗΤΙΚΟ   ΈΡΓΟ</a:t>
            </a:r>
            <a:endParaRPr lang="en-US" sz="2800" b="1" i="1" dirty="0">
              <a:solidFill>
                <a:srgbClr val="0000FF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571472" y="5214950"/>
            <a:ext cx="757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η δύναμη που ασκείται πάνω σε ένα σώμα παράγει </a:t>
            </a:r>
            <a:r>
              <a:rPr lang="el-GR" b="1" dirty="0" smtClean="0"/>
              <a:t>αρνητικό έργο</a:t>
            </a:r>
            <a:r>
              <a:rPr lang="el-GR" dirty="0" smtClean="0"/>
              <a:t> σημαίνει ότι αυτή η </a:t>
            </a:r>
            <a:r>
              <a:rPr lang="el-GR" b="1" dirty="0" smtClean="0"/>
              <a:t>δύναμη αντιστέκεται (εμποδίζει) την κίνηση του σώματος</a:t>
            </a:r>
            <a:r>
              <a:rPr lang="el-GR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- TextBox"/>
          <p:cNvSpPr txBox="1"/>
          <p:nvPr/>
        </p:nvSpPr>
        <p:spPr>
          <a:xfrm>
            <a:off x="3214678" y="0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i="1" dirty="0" smtClean="0">
                <a:solidFill>
                  <a:srgbClr val="0000FF"/>
                </a:solidFill>
              </a:rPr>
              <a:t>ΑΡΝΗΤΙΚΟ   ΈΡΓΟ</a:t>
            </a:r>
            <a:endParaRPr lang="en-US" sz="2800" b="1" i="1" dirty="0">
              <a:solidFill>
                <a:srgbClr val="0000FF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0" y="5357826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το έργο της  δύναμης που ασκείται πάνω σε ένα σώμα είναι </a:t>
            </a:r>
            <a:r>
              <a:rPr lang="el-GR" b="1" dirty="0" smtClean="0"/>
              <a:t>αρνητικό ,   </a:t>
            </a:r>
            <a:r>
              <a:rPr lang="el-GR" dirty="0" smtClean="0"/>
              <a:t>σημαίνει ότι αυτή η </a:t>
            </a:r>
            <a:r>
              <a:rPr lang="el-GR" b="1" dirty="0" smtClean="0"/>
              <a:t>δύναμη αντιστέκεται στην κίνηση του σώματος</a:t>
            </a:r>
            <a:r>
              <a:rPr lang="en-US" dirty="0" smtClean="0"/>
              <a:t> </a:t>
            </a:r>
            <a:r>
              <a:rPr lang="el-GR" dirty="0" smtClean="0"/>
              <a:t>και ότι ενέργεια αφαιρείται από το σώμα (στη προκειμένη περίπτωση ενέργεια μεταφέρεται από το κουτί προς τον άνθρωπο). .</a:t>
            </a:r>
            <a:endParaRPr lang="en-US" dirty="0"/>
          </a:p>
        </p:txBody>
      </p:sp>
      <p:sp>
        <p:nvSpPr>
          <p:cNvPr id="27" name="26 - Ορθογώνιο"/>
          <p:cNvSpPr/>
          <p:nvPr/>
        </p:nvSpPr>
        <p:spPr>
          <a:xfrm>
            <a:off x="3929058" y="1000108"/>
            <a:ext cx="949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</a:t>
            </a:r>
            <a:r>
              <a:rPr lang="el-GR" b="1" dirty="0" smtClean="0">
                <a:solidFill>
                  <a:srgbClr val="00B050"/>
                </a:solidFill>
              </a:rPr>
              <a:t> = 5</a:t>
            </a:r>
            <a:r>
              <a:rPr lang="en-US" b="1" dirty="0" smtClean="0">
                <a:solidFill>
                  <a:srgbClr val="00B050"/>
                </a:solidFill>
              </a:rPr>
              <a:t>m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1571604" y="1702346"/>
            <a:ext cx="1000132" cy="100013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16594"/>
            <a:ext cx="135732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9" name="18 - Ευθύγραμμο βέλος σύνδεσης"/>
          <p:cNvCxnSpPr/>
          <p:nvPr/>
        </p:nvCxnSpPr>
        <p:spPr>
          <a:xfrm flipV="1">
            <a:off x="2071670" y="2130974"/>
            <a:ext cx="114300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2500298" y="1702346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dirty="0" smtClean="0">
                <a:solidFill>
                  <a:srgbClr val="FF0000"/>
                </a:solidFill>
              </a:rPr>
              <a:t> = 2Ν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1714480" y="270247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Θέση Β </a:t>
            </a:r>
            <a:endParaRPr lang="en-US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6929454" y="278605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Θέση Α</a:t>
            </a:r>
            <a:endParaRPr lang="en-US" b="1" dirty="0"/>
          </a:p>
        </p:txBody>
      </p:sp>
      <p:sp>
        <p:nvSpPr>
          <p:cNvPr id="37" name="36 - TextBox"/>
          <p:cNvSpPr txBox="1"/>
          <p:nvPr/>
        </p:nvSpPr>
        <p:spPr>
          <a:xfrm>
            <a:off x="357158" y="714356"/>
            <a:ext cx="2857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u="sng" dirty="0" smtClean="0">
                <a:solidFill>
                  <a:srgbClr val="0070C0"/>
                </a:solidFill>
              </a:rPr>
              <a:t>Παράδειγμα</a:t>
            </a:r>
            <a:endParaRPr lang="en-US" sz="1400" b="1" u="sng" dirty="0">
              <a:solidFill>
                <a:srgbClr val="0070C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143768" y="1643050"/>
            <a:ext cx="1000132" cy="100013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416594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39 - Ευθύγραμμο βέλος σύνδεσης"/>
          <p:cNvCxnSpPr/>
          <p:nvPr/>
        </p:nvCxnSpPr>
        <p:spPr>
          <a:xfrm flipV="1">
            <a:off x="7643834" y="2059536"/>
            <a:ext cx="114300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8072462" y="163090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dirty="0" smtClean="0">
                <a:solidFill>
                  <a:srgbClr val="FF0000"/>
                </a:solidFill>
              </a:rPr>
              <a:t> = 2Ν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2" name="41 - Ευθεία γραμμή σύνδεσης"/>
          <p:cNvCxnSpPr/>
          <p:nvPr/>
        </p:nvCxnSpPr>
        <p:spPr>
          <a:xfrm flipV="1">
            <a:off x="-214314" y="2631040"/>
            <a:ext cx="91440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ύγραμμο βέλος σύνδεσης"/>
          <p:cNvCxnSpPr/>
          <p:nvPr/>
        </p:nvCxnSpPr>
        <p:spPr>
          <a:xfrm rot="10800000">
            <a:off x="1928794" y="1428736"/>
            <a:ext cx="5500726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428596" y="3357562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άνθρωπος ασκεί σταθερή δύναμη 2Νστο κουτί, και το μετατοπίζει κατά</a:t>
            </a:r>
            <a:r>
              <a:rPr lang="en-US" dirty="0" smtClean="0"/>
              <a:t> </a:t>
            </a:r>
            <a:r>
              <a:rPr lang="el-GR" dirty="0" smtClean="0"/>
              <a:t> Δ</a:t>
            </a:r>
            <a:r>
              <a:rPr lang="en-US" dirty="0" smtClean="0"/>
              <a:t>x =</a:t>
            </a:r>
            <a:r>
              <a:rPr lang="el-GR" dirty="0" smtClean="0"/>
              <a:t> 4</a:t>
            </a:r>
            <a:r>
              <a:rPr lang="en-US" dirty="0" smtClean="0"/>
              <a:t>m. </a:t>
            </a:r>
            <a:r>
              <a:rPr lang="el-GR" dirty="0" smtClean="0"/>
              <a:t>Επειδή η δύναμη </a:t>
            </a:r>
            <a:r>
              <a:rPr lang="en-US" dirty="0" smtClean="0"/>
              <a:t>F </a:t>
            </a:r>
            <a:r>
              <a:rPr lang="el-GR" dirty="0" smtClean="0"/>
              <a:t> και η μετατόπιση Δ</a:t>
            </a:r>
            <a:r>
              <a:rPr lang="en-US" dirty="0" smtClean="0"/>
              <a:t>x</a:t>
            </a:r>
            <a:r>
              <a:rPr lang="el-GR" dirty="0" smtClean="0"/>
              <a:t> έχουν ίδια διεύθυνση και αντίθετη  φορά , το έργο της δύναμης στο κουτί θα είναι αρνητικό:</a:t>
            </a:r>
          </a:p>
          <a:p>
            <a:endParaRPr lang="el-GR" dirty="0"/>
          </a:p>
        </p:txBody>
      </p:sp>
      <p:sp>
        <p:nvSpPr>
          <p:cNvPr id="48" name="47 - TextBox"/>
          <p:cNvSpPr txBox="1"/>
          <p:nvPr/>
        </p:nvSpPr>
        <p:spPr>
          <a:xfrm>
            <a:off x="357158" y="4671964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W= </a:t>
            </a:r>
            <a:r>
              <a:rPr lang="el-GR" sz="2000" b="1" dirty="0" smtClean="0"/>
              <a:t> - </a:t>
            </a:r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r>
              <a:rPr lang="en-US" sz="2000" b="1" dirty="0" smtClean="0"/>
              <a:t>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 </a:t>
            </a:r>
            <a:r>
              <a:rPr lang="el-GR" sz="2000" b="1" dirty="0" smtClean="0">
                <a:solidFill>
                  <a:srgbClr val="00B050"/>
                </a:solidFill>
              </a:rPr>
              <a:t>Δ</a:t>
            </a:r>
            <a:r>
              <a:rPr lang="en-US" sz="2000" b="1" dirty="0" smtClean="0">
                <a:solidFill>
                  <a:srgbClr val="00B050"/>
                </a:solidFill>
              </a:rPr>
              <a:t>x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1785918" y="4671964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=&gt;</a:t>
            </a:r>
            <a:endParaRPr lang="el-GR" sz="2000" b="1" dirty="0">
              <a:solidFill>
                <a:schemeClr val="tx2"/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2285984" y="4671964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W= </a:t>
            </a:r>
            <a:r>
              <a:rPr lang="el-GR" sz="2000" b="1" dirty="0" smtClean="0"/>
              <a:t>  -</a:t>
            </a:r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/>
              <a:t>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 </a:t>
            </a:r>
            <a:r>
              <a:rPr lang="el-GR" sz="2000" b="1" dirty="0" smtClean="0">
                <a:solidFill>
                  <a:srgbClr val="00B050"/>
                </a:solidFill>
              </a:rPr>
              <a:t>5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3714744" y="4671964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=&gt;</a:t>
            </a:r>
            <a:endParaRPr lang="el-GR" sz="2000" b="1" dirty="0">
              <a:solidFill>
                <a:schemeClr val="tx2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4214810" y="4671964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W= </a:t>
            </a:r>
            <a:r>
              <a:rPr lang="el-GR" sz="2000" b="1" dirty="0" smtClean="0"/>
              <a:t>  -10 </a:t>
            </a:r>
            <a:r>
              <a:rPr lang="en-US" sz="2000" b="1" dirty="0" smtClean="0"/>
              <a:t>J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17" grpId="0" animBg="1"/>
      <p:bldP spid="34" grpId="0"/>
      <p:bldP spid="35" grpId="0"/>
      <p:bldP spid="36" grpId="0"/>
      <p:bldP spid="38" grpId="0" animBg="1"/>
      <p:bldP spid="41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0" y="571480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 ένα σώμα μπορεί να </a:t>
            </a:r>
            <a:r>
              <a:rPr lang="el-GR" sz="2000" b="1" dirty="0" smtClean="0"/>
              <a:t>ασκείται μια δύναμη </a:t>
            </a:r>
            <a:r>
              <a:rPr lang="el-GR" sz="2000" dirty="0" smtClean="0"/>
              <a:t>αλλά αυτή </a:t>
            </a:r>
            <a:r>
              <a:rPr lang="el-GR" sz="2000" b="1" dirty="0" smtClean="0"/>
              <a:t>η δύναμη να μην παράγει έργο </a:t>
            </a:r>
            <a:r>
              <a:rPr lang="el-GR" sz="2000" dirty="0" smtClean="0"/>
              <a:t>πάνω στο σώμα, δηλαδή το έργο της δύναμης  να είναι μηδέν</a:t>
            </a:r>
            <a:r>
              <a:rPr lang="en-US" sz="2000" dirty="0" smtClean="0"/>
              <a:t> </a:t>
            </a:r>
            <a:r>
              <a:rPr lang="en-US" sz="2000" b="1" dirty="0" smtClean="0"/>
              <a:t>W= </a:t>
            </a:r>
            <a:r>
              <a:rPr lang="el-GR" sz="2000" b="1" dirty="0" smtClean="0"/>
              <a:t>0</a:t>
            </a:r>
            <a:r>
              <a:rPr lang="el-GR" sz="2000" dirty="0" smtClean="0"/>
              <a:t>.</a:t>
            </a:r>
            <a:endParaRPr lang="en-US" sz="2000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3214678" y="0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i="1" dirty="0" smtClean="0">
                <a:solidFill>
                  <a:srgbClr val="0000FF"/>
                </a:solidFill>
              </a:rPr>
              <a:t>ΜΗΔΕΝΙΚΟ    ΈΡΓΟ</a:t>
            </a:r>
            <a:endParaRPr lang="en-US" sz="2800" b="1" i="1" dirty="0">
              <a:solidFill>
                <a:srgbClr val="0000FF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285720" y="1785926"/>
            <a:ext cx="4857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1)</a:t>
            </a:r>
            <a:r>
              <a:rPr lang="el-GR" sz="2000" dirty="0" smtClean="0"/>
              <a:t> Το </a:t>
            </a:r>
            <a:r>
              <a:rPr lang="el-GR" sz="2000" b="1" dirty="0" smtClean="0"/>
              <a:t>έργο μιας δύναμης είναι μηδέν </a:t>
            </a:r>
            <a:r>
              <a:rPr lang="el-GR" sz="2000" dirty="0" smtClean="0"/>
              <a:t>όταν ασκείται δύναμη στο σώμα, αλλά το σώμα </a:t>
            </a:r>
            <a:r>
              <a:rPr lang="el-GR" sz="2000" b="1" dirty="0" smtClean="0"/>
              <a:t>δεν μετακινείται </a:t>
            </a:r>
            <a:r>
              <a:rPr lang="el-GR" sz="2000" dirty="0" smtClean="0"/>
              <a:t>(Δ</a:t>
            </a:r>
            <a:r>
              <a:rPr lang="en-US" sz="2000" dirty="0" smtClean="0"/>
              <a:t>x</a:t>
            </a:r>
            <a:r>
              <a:rPr lang="el-GR" sz="2000" dirty="0" smtClean="0"/>
              <a:t> = 0)</a:t>
            </a:r>
            <a:endParaRPr lang="en-US" sz="2000" dirty="0"/>
          </a:p>
        </p:txBody>
      </p:sp>
      <p:sp>
        <p:nvSpPr>
          <p:cNvPr id="25" name="24 - Έλλειψη"/>
          <p:cNvSpPr/>
          <p:nvPr/>
        </p:nvSpPr>
        <p:spPr>
          <a:xfrm>
            <a:off x="5357818" y="1928802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flipV="1">
            <a:off x="5786446" y="2285992"/>
            <a:ext cx="114300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6215074" y="171448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dirty="0" smtClean="0"/>
              <a:t> = </a:t>
            </a:r>
            <a:r>
              <a:rPr lang="en-US" sz="2400" b="1" dirty="0" smtClean="0"/>
              <a:t>7</a:t>
            </a:r>
            <a:r>
              <a:rPr lang="el-GR" sz="2400" b="1" dirty="0" smtClean="0"/>
              <a:t>Ν</a:t>
            </a:r>
            <a:endParaRPr lang="en-US" sz="24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5000628" y="2714620"/>
            <a:ext cx="4143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Παράδειγμα</a:t>
            </a:r>
            <a:r>
              <a:rPr lang="el-GR" sz="1600" dirty="0" smtClean="0"/>
              <a:t> στην μπλε μπάλα ασκείται δύναμη , αλλά η </a:t>
            </a:r>
            <a:r>
              <a:rPr lang="el-GR" sz="1600" b="1" dirty="0" smtClean="0"/>
              <a:t>μπάλα δεν κινείται</a:t>
            </a:r>
            <a:r>
              <a:rPr lang="el-GR" sz="1600" dirty="0" smtClean="0"/>
              <a:t>, άρα το έργο της δύναμης </a:t>
            </a:r>
            <a:r>
              <a:rPr lang="en-US" sz="1600" dirty="0" smtClean="0"/>
              <a:t>F</a:t>
            </a:r>
            <a:r>
              <a:rPr lang="el-GR" sz="1600" dirty="0" smtClean="0"/>
              <a:t> είναι μηδέν.</a:t>
            </a:r>
            <a:endParaRPr lang="en-US" sz="1600" dirty="0"/>
          </a:p>
        </p:txBody>
      </p:sp>
      <p:sp>
        <p:nvSpPr>
          <p:cNvPr id="30" name="29 - TextBox"/>
          <p:cNvSpPr txBox="1"/>
          <p:nvPr/>
        </p:nvSpPr>
        <p:spPr>
          <a:xfrm>
            <a:off x="0" y="4857760"/>
            <a:ext cx="4857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2) </a:t>
            </a:r>
            <a:r>
              <a:rPr lang="el-GR" sz="2000" dirty="0" smtClean="0"/>
              <a:t>Το </a:t>
            </a:r>
            <a:r>
              <a:rPr lang="el-GR" sz="2000" b="1" dirty="0" smtClean="0"/>
              <a:t>έργο μιας δύναμης  είναι μηδέν </a:t>
            </a:r>
            <a:r>
              <a:rPr lang="el-GR" sz="2000" dirty="0" smtClean="0"/>
              <a:t>όταν ασκείται δύναμη στο σώμα, αλλά </a:t>
            </a:r>
            <a:r>
              <a:rPr lang="el-GR" sz="2000" u="sng" dirty="0" smtClean="0"/>
              <a:t>η δύναμη αυτή έχει διεύθυνση, κάθετη στην μετατόπιση του σώματος.</a:t>
            </a:r>
            <a:endParaRPr lang="en-US" sz="2000" u="sng" dirty="0"/>
          </a:p>
        </p:txBody>
      </p:sp>
      <p:sp>
        <p:nvSpPr>
          <p:cNvPr id="11" name="10 - Έλλειψη"/>
          <p:cNvSpPr/>
          <p:nvPr/>
        </p:nvSpPr>
        <p:spPr>
          <a:xfrm>
            <a:off x="5500694" y="5488536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5400000" flipH="1" flipV="1">
            <a:off x="5290875" y="5209661"/>
            <a:ext cx="1276100" cy="79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6000760" y="4643446"/>
            <a:ext cx="571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F</a:t>
            </a:r>
            <a:r>
              <a:rPr lang="el-GR" sz="1100" b="1" dirty="0" smtClean="0"/>
              <a:t> = 7Ν</a:t>
            </a:r>
            <a:endParaRPr lang="en-US" sz="1100" b="1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6143636" y="5786454"/>
            <a:ext cx="1928826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6500826" y="542926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r>
              <a:rPr lang="en-US" b="1" dirty="0" smtClean="0"/>
              <a:t>x</a:t>
            </a:r>
            <a:r>
              <a:rPr lang="el-GR" b="1" dirty="0" smtClean="0"/>
              <a:t> μετατόπιση</a:t>
            </a:r>
            <a:endParaRPr lang="en-US" b="1" dirty="0"/>
          </a:p>
        </p:txBody>
      </p:sp>
      <p:sp>
        <p:nvSpPr>
          <p:cNvPr id="18" name="17 - TextBox"/>
          <p:cNvSpPr txBox="1"/>
          <p:nvPr/>
        </p:nvSpPr>
        <p:spPr>
          <a:xfrm rot="16200000">
            <a:off x="5021523" y="4836865"/>
            <a:ext cx="1327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δύναμη </a:t>
            </a:r>
            <a:r>
              <a:rPr lang="en-US" b="1" dirty="0" smtClean="0"/>
              <a:t>F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 animBg="1"/>
      <p:bldP spid="27" grpId="0"/>
      <p:bldP spid="29" grpId="0"/>
      <p:bldP spid="30" grpId="0"/>
      <p:bldP spid="11" grpId="0" animBg="1"/>
      <p:bldP spid="13" grpId="0"/>
      <p:bldP spid="16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/>
          <p:nvPr/>
        </p:nvSpPr>
        <p:spPr>
          <a:xfrm>
            <a:off x="1071538" y="1416594"/>
            <a:ext cx="1071570" cy="5715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V="1">
            <a:off x="1643042" y="1702346"/>
            <a:ext cx="1214446" cy="238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2143108" y="134515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r>
              <a:rPr lang="el-GR" b="1" dirty="0" smtClean="0"/>
              <a:t>  </a:t>
            </a:r>
            <a:endParaRPr lang="en-US" b="1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flipV="1">
            <a:off x="857224" y="1916660"/>
            <a:ext cx="81439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1785918" y="255960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>
            <a:off x="1857356" y="1202280"/>
            <a:ext cx="5643602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3714744" y="7736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1142976" y="2202412"/>
            <a:ext cx="1000132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071670" y="142852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r>
              <a:rPr lang="en-US" sz="2400" b="1" dirty="0" smtClean="0"/>
              <a:t> </a:t>
            </a:r>
            <a:r>
              <a:rPr lang="el-GR" sz="2400" b="1" dirty="0" smtClean="0"/>
              <a:t> </a:t>
            </a:r>
            <a:endParaRPr lang="en-US" sz="2400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142844" y="5000636"/>
            <a:ext cx="8715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endParaRPr lang="en-US" b="1" dirty="0" smtClean="0"/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b="1" dirty="0" smtClean="0"/>
              <a:t>δύναμη του βάρους </a:t>
            </a:r>
            <a:r>
              <a:rPr lang="en-US" b="1" dirty="0" smtClean="0"/>
              <a:t>w</a:t>
            </a:r>
            <a:r>
              <a:rPr lang="el-GR" b="1" dirty="0" smtClean="0"/>
              <a:t> (</a:t>
            </a:r>
            <a:r>
              <a:rPr lang="el-GR" dirty="0" smtClean="0"/>
              <a:t>που ασκεί η γη στο κουτί</a:t>
            </a:r>
            <a:r>
              <a:rPr lang="el-GR" b="1" dirty="0" smtClean="0"/>
              <a:t>)</a:t>
            </a:r>
            <a:r>
              <a:rPr lang="en-US" dirty="0" smtClean="0"/>
              <a:t>,  </a:t>
            </a:r>
            <a:r>
              <a:rPr lang="el-GR" dirty="0" smtClean="0"/>
              <a:t>έχει  </a:t>
            </a:r>
            <a:r>
              <a:rPr lang="el-GR" b="1" dirty="0" smtClean="0"/>
              <a:t>διεύθυνση κάθετη </a:t>
            </a:r>
            <a:r>
              <a:rPr lang="el-GR" dirty="0" smtClean="0"/>
              <a:t>με την </a:t>
            </a:r>
            <a:r>
              <a:rPr lang="en-US" dirty="0" smtClean="0"/>
              <a:t> </a:t>
            </a:r>
            <a:r>
              <a:rPr lang="el-GR" dirty="0" smtClean="0"/>
              <a:t>μετατόπιση Δ</a:t>
            </a:r>
            <a:r>
              <a:rPr lang="en-US" dirty="0" smtClean="0"/>
              <a:t>x,</a:t>
            </a:r>
            <a:r>
              <a:rPr lang="el-GR" dirty="0" smtClean="0"/>
              <a:t> άρα το έργο του βάρους θα είναι μηδέν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285720" y="3071810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Στο</a:t>
            </a:r>
            <a:r>
              <a:rPr lang="el-GR" dirty="0" smtClean="0"/>
              <a:t> κόκκινο </a:t>
            </a:r>
            <a:r>
              <a:rPr lang="el-GR" b="1" dirty="0" smtClean="0"/>
              <a:t>κουτί</a:t>
            </a:r>
            <a:r>
              <a:rPr lang="el-GR" dirty="0" smtClean="0"/>
              <a:t>, όπως φαίνεται στο παραπάνω σχήμα, ασκούνται </a:t>
            </a:r>
            <a:r>
              <a:rPr lang="el-GR" b="1" dirty="0" smtClean="0"/>
              <a:t>δύο δυνάμεις</a:t>
            </a:r>
            <a:r>
              <a:rPr lang="el-GR" dirty="0" smtClean="0"/>
              <a:t>:</a:t>
            </a:r>
            <a:endParaRPr lang="en-US" dirty="0" smtClean="0"/>
          </a:p>
        </p:txBody>
      </p:sp>
      <p:sp>
        <p:nvSpPr>
          <p:cNvPr id="16" name="15 - Ορθογώνιο"/>
          <p:cNvSpPr/>
          <p:nvPr/>
        </p:nvSpPr>
        <p:spPr>
          <a:xfrm>
            <a:off x="142844" y="4286256"/>
            <a:ext cx="8501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b="1" dirty="0" smtClean="0"/>
              <a:t>δύναμη </a:t>
            </a:r>
            <a:r>
              <a:rPr lang="en-US" b="1" dirty="0" smtClean="0"/>
              <a:t>F</a:t>
            </a:r>
            <a:r>
              <a:rPr lang="en-US" dirty="0" smtClean="0"/>
              <a:t>, </a:t>
            </a:r>
            <a:r>
              <a:rPr lang="el-GR" dirty="0" smtClean="0"/>
              <a:t>που έχει την </a:t>
            </a:r>
            <a:r>
              <a:rPr lang="el-GR" b="1" dirty="0" smtClean="0"/>
              <a:t>ίδια διεύθυνση </a:t>
            </a:r>
            <a:r>
              <a:rPr lang="el-GR" dirty="0" smtClean="0"/>
              <a:t>με την μετατόπιση Δ</a:t>
            </a:r>
            <a:r>
              <a:rPr lang="en-US" dirty="0" smtClean="0"/>
              <a:t>x,  </a:t>
            </a:r>
            <a:r>
              <a:rPr lang="el-GR" dirty="0" smtClean="0"/>
              <a:t>θα έχει έργο </a:t>
            </a:r>
            <a:r>
              <a:rPr lang="en-US" b="1" dirty="0" smtClean="0"/>
              <a:t>W =F</a:t>
            </a:r>
            <a:r>
              <a:rPr lang="el-GR" b="1" dirty="0" smtClean="0"/>
              <a:t> </a:t>
            </a:r>
            <a:r>
              <a:rPr lang="en-US" b="1" baseline="30000" dirty="0" smtClean="0"/>
              <a:t>.</a:t>
            </a:r>
            <a:r>
              <a:rPr lang="el-GR" b="1" dirty="0" smtClean="0"/>
              <a:t>Δ</a:t>
            </a:r>
            <a:r>
              <a:rPr lang="en-US" b="1" dirty="0" smtClean="0"/>
              <a:t>x</a:t>
            </a:r>
            <a:endParaRPr lang="el-G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3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/>
          <p:nvPr/>
        </p:nvSpPr>
        <p:spPr>
          <a:xfrm>
            <a:off x="857224" y="1214422"/>
            <a:ext cx="1071570" cy="57150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V="1">
            <a:off x="1428728" y="1500174"/>
            <a:ext cx="1214446" cy="238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1928794" y="114298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r>
              <a:rPr lang="el-GR" b="1" dirty="0" smtClean="0"/>
              <a:t>  </a:t>
            </a:r>
            <a:endParaRPr lang="en-US" b="1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flipV="1">
            <a:off x="642910" y="1714488"/>
            <a:ext cx="81439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1428728" y="214311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>
            <a:off x="1571604" y="1000108"/>
            <a:ext cx="40005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3714744" y="6429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928662" y="2000240"/>
            <a:ext cx="1000132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5143504" y="142852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r>
              <a:rPr lang="en-US" sz="2400" b="1" dirty="0" smtClean="0"/>
              <a:t> </a:t>
            </a:r>
            <a:r>
              <a:rPr lang="el-GR" sz="2400" b="1" dirty="0" smtClean="0"/>
              <a:t> </a:t>
            </a:r>
            <a:endParaRPr lang="en-US" sz="2400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0" y="2571744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Στο</a:t>
            </a:r>
            <a:r>
              <a:rPr lang="el-GR" dirty="0" smtClean="0"/>
              <a:t> μπλε </a:t>
            </a:r>
            <a:r>
              <a:rPr lang="el-GR" b="1" dirty="0" smtClean="0"/>
              <a:t>κουτί</a:t>
            </a:r>
            <a:r>
              <a:rPr lang="el-GR" dirty="0" smtClean="0"/>
              <a:t>, όπως φαίνεται στο παραπάνω σχήμα, ασκούνται </a:t>
            </a:r>
            <a:r>
              <a:rPr lang="en-US" b="1" dirty="0" smtClean="0"/>
              <a:t>4</a:t>
            </a:r>
            <a:r>
              <a:rPr lang="el-GR" b="1" dirty="0" smtClean="0"/>
              <a:t> δυνάμεις</a:t>
            </a:r>
            <a:r>
              <a:rPr lang="el-GR" dirty="0" smtClean="0"/>
              <a:t>:</a:t>
            </a:r>
            <a:endParaRPr lang="en-US" dirty="0" smtClean="0"/>
          </a:p>
          <a:p>
            <a:endParaRPr lang="el-GR" dirty="0" smtClean="0"/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b="1" dirty="0" smtClean="0"/>
              <a:t>δύναμη </a:t>
            </a:r>
            <a:r>
              <a:rPr lang="en-US" b="1" dirty="0" smtClean="0"/>
              <a:t>F</a:t>
            </a:r>
            <a:r>
              <a:rPr lang="en-US" dirty="0" smtClean="0"/>
              <a:t>, </a:t>
            </a:r>
            <a:r>
              <a:rPr lang="el-GR" dirty="0" smtClean="0"/>
              <a:t>που έχει την </a:t>
            </a:r>
            <a:r>
              <a:rPr lang="el-GR" b="1" dirty="0" smtClean="0"/>
              <a:t>ίδια διεύθυνση  και φορά </a:t>
            </a:r>
            <a:r>
              <a:rPr lang="el-GR" dirty="0" smtClean="0"/>
              <a:t>με την μετατόπιση Δ</a:t>
            </a:r>
            <a:r>
              <a:rPr lang="en-US" dirty="0" smtClean="0"/>
              <a:t>x, </a:t>
            </a:r>
            <a:r>
              <a:rPr lang="el-GR" dirty="0" smtClean="0"/>
              <a:t>και θα έχει θετικό έργο </a:t>
            </a:r>
            <a:r>
              <a:rPr lang="en-US" b="1" dirty="0" smtClean="0"/>
              <a:t>W</a:t>
            </a:r>
            <a:endParaRPr lang="el-GR" b="1" dirty="0" smtClean="0"/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endParaRPr lang="en-US" b="1" dirty="0" smtClean="0"/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b="1" dirty="0" smtClean="0">
                <a:solidFill>
                  <a:srgbClr val="FF0000"/>
                </a:solidFill>
              </a:rPr>
              <a:t>δύναμη του βάρους </a:t>
            </a:r>
            <a:r>
              <a:rPr lang="en-US" b="1" dirty="0" smtClean="0">
                <a:solidFill>
                  <a:srgbClr val="FF0000"/>
                </a:solidFill>
              </a:rPr>
              <a:t>w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/>
              <a:t>(</a:t>
            </a:r>
            <a:r>
              <a:rPr lang="el-GR" dirty="0" smtClean="0"/>
              <a:t>που ασκεί η γη στο κουτί</a:t>
            </a:r>
            <a:r>
              <a:rPr lang="el-GR" b="1" dirty="0" smtClean="0"/>
              <a:t>)</a:t>
            </a:r>
            <a:r>
              <a:rPr lang="en-US" dirty="0" smtClean="0"/>
              <a:t>, </a:t>
            </a:r>
            <a:r>
              <a:rPr lang="el-GR" dirty="0" smtClean="0"/>
              <a:t>που έχει  </a:t>
            </a:r>
            <a:r>
              <a:rPr lang="el-GR" b="1" dirty="0" smtClean="0"/>
              <a:t>διεύθυνση κάθετη </a:t>
            </a:r>
            <a:r>
              <a:rPr lang="el-GR" dirty="0" smtClean="0"/>
              <a:t>με την με την μετατόπιση Δ</a:t>
            </a:r>
            <a:r>
              <a:rPr lang="en-US" dirty="0" smtClean="0"/>
              <a:t>x,</a:t>
            </a:r>
            <a:r>
              <a:rPr lang="el-GR" dirty="0" smtClean="0"/>
              <a:t> άρα το έργο του βάρους θα είναι μηδέν.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endParaRPr lang="en-US" b="1" dirty="0" smtClean="0"/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endParaRPr lang="en-US" b="1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10800000">
            <a:off x="0" y="1500174"/>
            <a:ext cx="1581128" cy="11906"/>
          </a:xfrm>
          <a:prstGeom prst="straightConnector1">
            <a:avLst/>
          </a:prstGeom>
          <a:ln w="222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57158" y="11429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1071538" y="42860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F</a:t>
            </a:r>
            <a:r>
              <a:rPr lang="en-US" b="1" baseline="-25000" dirty="0" smtClean="0">
                <a:solidFill>
                  <a:srgbClr val="00B0F0"/>
                </a:solidFill>
              </a:rPr>
              <a:t>N</a:t>
            </a:r>
            <a:r>
              <a:rPr lang="el-GR" b="1" dirty="0" smtClean="0"/>
              <a:t>  </a:t>
            </a:r>
            <a:endParaRPr lang="en-US" b="1" dirty="0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rot="5400000" flipH="1" flipV="1">
            <a:off x="857224" y="1000108"/>
            <a:ext cx="1143008" cy="1588"/>
          </a:xfrm>
          <a:prstGeom prst="straightConnector1">
            <a:avLst/>
          </a:prstGeom>
          <a:ln w="2222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0" y="4929198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b="1" dirty="0" smtClean="0"/>
              <a:t>δύναμη </a:t>
            </a:r>
            <a:r>
              <a:rPr lang="en-US" b="1" dirty="0" smtClean="0"/>
              <a:t>F</a:t>
            </a:r>
            <a:r>
              <a:rPr lang="en-US" b="1" baseline="-25000" dirty="0" smtClean="0"/>
              <a:t>N  </a:t>
            </a:r>
            <a:r>
              <a:rPr lang="el-GR" b="1" dirty="0" smtClean="0"/>
              <a:t>που ασκείται από το έδαφος στο κουτί,  </a:t>
            </a:r>
            <a:r>
              <a:rPr lang="el-GR" dirty="0" smtClean="0"/>
              <a:t>και έχει  </a:t>
            </a:r>
            <a:r>
              <a:rPr lang="el-GR" b="1" dirty="0" smtClean="0"/>
              <a:t>διεύθυνση κάθετη </a:t>
            </a:r>
            <a:r>
              <a:rPr lang="el-GR" dirty="0" smtClean="0"/>
              <a:t> με την μετατόπιση Δ</a:t>
            </a:r>
            <a:r>
              <a:rPr lang="en-US" dirty="0" smtClean="0"/>
              <a:t>x,</a:t>
            </a:r>
            <a:r>
              <a:rPr lang="el-GR" dirty="0" smtClean="0"/>
              <a:t> άρα το έργο αυτής της δύναμης  θα είναι μηδέν.</a:t>
            </a:r>
            <a:endParaRPr lang="en-US" b="1" dirty="0" smtClean="0"/>
          </a:p>
        </p:txBody>
      </p:sp>
      <p:sp>
        <p:nvSpPr>
          <p:cNvPr id="31" name="30 - Ορθογώνιο"/>
          <p:cNvSpPr/>
          <p:nvPr/>
        </p:nvSpPr>
        <p:spPr>
          <a:xfrm>
            <a:off x="0" y="6193033"/>
            <a:ext cx="8929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b="1" dirty="0" smtClean="0"/>
              <a:t>δύναμη Τ της τριβής </a:t>
            </a:r>
            <a:r>
              <a:rPr lang="en-US" dirty="0" smtClean="0"/>
              <a:t>, </a:t>
            </a:r>
            <a:r>
              <a:rPr lang="el-GR" dirty="0" smtClean="0"/>
              <a:t>που έχει  </a:t>
            </a:r>
            <a:r>
              <a:rPr lang="el-GR" b="1" dirty="0" smtClean="0"/>
              <a:t>αντίθετη φορά  </a:t>
            </a:r>
            <a:r>
              <a:rPr lang="el-GR" dirty="0" smtClean="0"/>
              <a:t>με την μετατόπιση Δ</a:t>
            </a:r>
            <a:r>
              <a:rPr lang="en-US" dirty="0" smtClean="0"/>
              <a:t>x, </a:t>
            </a:r>
            <a:r>
              <a:rPr lang="el-GR" dirty="0" smtClean="0"/>
              <a:t>και θα έχει αρνητικό έργο </a:t>
            </a:r>
            <a:r>
              <a:rPr lang="en-US" b="1" dirty="0" smtClean="0"/>
              <a:t>W</a:t>
            </a:r>
            <a:r>
              <a:rPr lang="el-GR" b="1" dirty="0" smtClean="0"/>
              <a:t> </a:t>
            </a:r>
            <a:r>
              <a:rPr lang="en-US" b="1" dirty="0" smtClean="0"/>
              <a:t>   </a:t>
            </a:r>
            <a:endParaRPr lang="el-GR" b="1" dirty="0" smtClean="0"/>
          </a:p>
        </p:txBody>
      </p:sp>
      <p:sp>
        <p:nvSpPr>
          <p:cNvPr id="19" name="18 - TextBox"/>
          <p:cNvSpPr txBox="1"/>
          <p:nvPr/>
        </p:nvSpPr>
        <p:spPr>
          <a:xfrm>
            <a:off x="3286148" y="6550223"/>
            <a:ext cx="128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W</a:t>
            </a:r>
            <a:r>
              <a:rPr lang="en-US" sz="1400" b="1" baseline="-25000" dirty="0" smtClean="0">
                <a:solidFill>
                  <a:schemeClr val="accent6">
                    <a:lumMod val="75000"/>
                  </a:schemeClr>
                </a:solidFill>
              </a:rPr>
              <a:t> T </a:t>
            </a:r>
            <a:r>
              <a:rPr lang="en-US" sz="1400" b="1" dirty="0" smtClean="0"/>
              <a:t>= </a:t>
            </a:r>
            <a:r>
              <a:rPr lang="el-GR" sz="1400" b="1" dirty="0" smtClean="0"/>
              <a:t>-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sz="1400" b="1" dirty="0" smtClean="0"/>
              <a:t> </a:t>
            </a:r>
            <a:r>
              <a:rPr lang="en-US" sz="1400" b="1" baseline="30000" dirty="0" smtClean="0"/>
              <a:t>.</a:t>
            </a:r>
            <a:r>
              <a:rPr lang="en-US" sz="1400" b="1" dirty="0" smtClean="0"/>
              <a:t>  </a:t>
            </a:r>
            <a:r>
              <a:rPr lang="el-GR" sz="1400" b="1" dirty="0" smtClean="0">
                <a:solidFill>
                  <a:srgbClr val="00B050"/>
                </a:solidFill>
              </a:rPr>
              <a:t>Δ</a:t>
            </a:r>
            <a:r>
              <a:rPr lang="en-US" sz="1400" b="1" dirty="0" smtClean="0">
                <a:solidFill>
                  <a:srgbClr val="00B050"/>
                </a:solidFill>
              </a:rPr>
              <a:t>x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857224" y="3429000"/>
            <a:ext cx="128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W</a:t>
            </a:r>
            <a:r>
              <a:rPr lang="en-US" sz="1400" b="1" baseline="-25000" dirty="0" smtClean="0"/>
              <a:t>F</a:t>
            </a:r>
            <a:r>
              <a:rPr lang="en-US" sz="1400" b="1" dirty="0" smtClean="0"/>
              <a:t>=  </a:t>
            </a:r>
            <a:r>
              <a:rPr lang="el-GR" sz="1400" b="1" dirty="0" smtClean="0"/>
              <a:t> </a:t>
            </a:r>
            <a:r>
              <a:rPr lang="en-US" sz="1400" b="1" dirty="0" smtClean="0"/>
              <a:t>F </a:t>
            </a:r>
            <a:r>
              <a:rPr lang="en-US" sz="1400" b="1" baseline="30000" dirty="0" smtClean="0"/>
              <a:t>.</a:t>
            </a:r>
            <a:r>
              <a:rPr lang="en-US" sz="1400" b="1" dirty="0" smtClean="0"/>
              <a:t>  </a:t>
            </a:r>
            <a:r>
              <a:rPr lang="el-GR" sz="1400" b="1" dirty="0" smtClean="0">
                <a:solidFill>
                  <a:srgbClr val="00B050"/>
                </a:solidFill>
              </a:rPr>
              <a:t>Δ</a:t>
            </a:r>
            <a:r>
              <a:rPr lang="en-US" sz="1400" b="1" dirty="0" smtClean="0">
                <a:solidFill>
                  <a:srgbClr val="00B050"/>
                </a:solidFill>
              </a:rPr>
              <a:t>x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5715008" y="4286256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W</a:t>
            </a:r>
            <a:r>
              <a:rPr lang="en-US" sz="1400" b="1" baseline="-25000" dirty="0" err="1" smtClean="0">
                <a:solidFill>
                  <a:srgbClr val="FF0000"/>
                </a:solidFill>
              </a:rPr>
              <a:t>w</a:t>
            </a:r>
            <a:r>
              <a:rPr lang="en-US" sz="1400" b="1" dirty="0" smtClean="0"/>
              <a:t>= 0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7643834" y="5143512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W</a:t>
            </a:r>
            <a:r>
              <a:rPr lang="en-US" sz="1400" b="1" dirty="0" smtClean="0">
                <a:solidFill>
                  <a:srgbClr val="00B0F0"/>
                </a:solidFill>
              </a:rPr>
              <a:t> </a:t>
            </a:r>
            <a:r>
              <a:rPr lang="en-US" sz="1400" b="1" baseline="-25000" dirty="0" smtClean="0">
                <a:solidFill>
                  <a:srgbClr val="00B0F0"/>
                </a:solidFill>
              </a:rPr>
              <a:t>FN </a:t>
            </a:r>
            <a:r>
              <a:rPr lang="en-US" sz="1400" b="1" dirty="0" smtClean="0"/>
              <a:t>= 0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0" y="571480"/>
            <a:ext cx="86808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Τι σημαίνει ότι το έργο μιας δύναμης πάνω σε ένα σώμα είναι 20 </a:t>
            </a:r>
            <a:r>
              <a:rPr lang="en-US" sz="2000" b="1" dirty="0" smtClean="0"/>
              <a:t>J </a:t>
            </a:r>
            <a:r>
              <a:rPr lang="el-GR" sz="2000" b="1" dirty="0" smtClean="0"/>
              <a:t>;</a:t>
            </a:r>
            <a:endParaRPr lang="en-US" sz="2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2000232" y="928670"/>
            <a:ext cx="1168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Απάντηση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285720" y="14285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Ερώτηση</a:t>
            </a:r>
            <a:endParaRPr lang="en-US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357158" y="3357562"/>
            <a:ext cx="87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Δηλαδή το σώμα παίρνει ενέργεια 20</a:t>
            </a:r>
            <a:r>
              <a:rPr lang="en-US" b="1" dirty="0" smtClean="0"/>
              <a:t>J, </a:t>
            </a:r>
            <a:r>
              <a:rPr lang="el-GR" b="1" dirty="0" smtClean="0"/>
              <a:t>όταν μια δύναμη 20Ν, το μετατοπίσει κατά 1 </a:t>
            </a:r>
            <a:r>
              <a:rPr lang="en-US" b="1" dirty="0" smtClean="0"/>
              <a:t>m</a:t>
            </a:r>
            <a:endParaRPr lang="en-US" dirty="0"/>
          </a:p>
        </p:txBody>
      </p:sp>
      <p:sp>
        <p:nvSpPr>
          <p:cNvPr id="22" name="21 - Έλλειψη"/>
          <p:cNvSpPr/>
          <p:nvPr/>
        </p:nvSpPr>
        <p:spPr>
          <a:xfrm>
            <a:off x="785786" y="4572008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flipV="1">
            <a:off x="1214414" y="4929198"/>
            <a:ext cx="114300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643042" y="435769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=20N</a:t>
            </a:r>
            <a:endParaRPr lang="en-US" sz="2400" b="1" dirty="0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1214414" y="4357694"/>
            <a:ext cx="3286148" cy="1375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3357554" y="400050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Δ</a:t>
            </a:r>
            <a:r>
              <a:rPr lang="en-US" b="1" dirty="0" smtClean="0">
                <a:solidFill>
                  <a:srgbClr val="FF0000"/>
                </a:solidFill>
              </a:rPr>
              <a:t>x =1m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0" y="5286388"/>
            <a:ext cx="800102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2071670" y="5715016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 = 20J</a:t>
            </a:r>
            <a:endParaRPr lang="en-US" sz="28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0" y="128586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Σημαίνει ότι αν σε ένα</a:t>
            </a:r>
            <a:r>
              <a:rPr lang="en-US" dirty="0" smtClean="0"/>
              <a:t> </a:t>
            </a:r>
            <a:r>
              <a:rPr lang="el-GR" dirty="0" smtClean="0"/>
              <a:t>σώμα ασκηθεί μια σταθερή δύναμη 20Ν, και το σώμα μετακινηθεί κατά 1</a:t>
            </a:r>
            <a:r>
              <a:rPr lang="en-US" dirty="0" smtClean="0"/>
              <a:t>m, </a:t>
            </a:r>
            <a:r>
              <a:rPr lang="el-GR" dirty="0" smtClean="0"/>
              <a:t>τότε στο σώμα θα μεταφερθεί ενέργεια 20 </a:t>
            </a:r>
            <a:r>
              <a:rPr lang="en-US" dirty="0" smtClean="0"/>
              <a:t>J</a:t>
            </a:r>
            <a:endParaRPr lang="el-GR" dirty="0" smtClean="0"/>
          </a:p>
        </p:txBody>
      </p:sp>
      <p:sp>
        <p:nvSpPr>
          <p:cNvPr id="15" name="14 - Ορθογώνιο"/>
          <p:cNvSpPr/>
          <p:nvPr/>
        </p:nvSpPr>
        <p:spPr>
          <a:xfrm>
            <a:off x="285720" y="2071678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Αρκεί η </a:t>
            </a:r>
            <a:r>
              <a:rPr lang="el-GR" b="1" dirty="0" smtClean="0"/>
              <a:t>δύναμη</a:t>
            </a:r>
            <a:r>
              <a:rPr lang="el-GR" dirty="0" smtClean="0"/>
              <a:t> και η </a:t>
            </a:r>
            <a:r>
              <a:rPr lang="el-GR" b="1" dirty="0" smtClean="0"/>
              <a:t>μετατόπιση</a:t>
            </a:r>
            <a:r>
              <a:rPr lang="el-GR" dirty="0" smtClean="0"/>
              <a:t>  </a:t>
            </a:r>
            <a:r>
              <a:rPr lang="el-GR" b="1" dirty="0" smtClean="0">
                <a:solidFill>
                  <a:srgbClr val="FF0000"/>
                </a:solidFill>
              </a:rPr>
              <a:t>Δ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να έχουν ίδια διεύθυνση και φορά (δηλαδή να έχουν </a:t>
            </a:r>
            <a:r>
              <a:rPr lang="el-GR" b="1" dirty="0" smtClean="0"/>
              <a:t>ίδια κατεύθυνση)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7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0" y="785794"/>
            <a:ext cx="86808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Τι σημαίνει ότι το έργο μιας δύναμης πάνω σε ένα σώμα είναι </a:t>
            </a:r>
            <a:r>
              <a:rPr lang="en-US" sz="2000" dirty="0" smtClean="0"/>
              <a:t>- </a:t>
            </a:r>
            <a:r>
              <a:rPr lang="el-GR" sz="2000" dirty="0" smtClean="0"/>
              <a:t>20 </a:t>
            </a:r>
            <a:r>
              <a:rPr lang="en-US" sz="2000" b="1" dirty="0" smtClean="0"/>
              <a:t>J</a:t>
            </a:r>
            <a:endParaRPr lang="en-US" sz="2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2143108" y="1214422"/>
            <a:ext cx="1168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Απάντηση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2000232" y="14285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Ερώτηση</a:t>
            </a:r>
            <a:endParaRPr lang="en-US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285720" y="3071810"/>
            <a:ext cx="900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l-GR" dirty="0" smtClean="0"/>
              <a:t>Αρκεί η </a:t>
            </a:r>
            <a:r>
              <a:rPr lang="el-GR" b="1" dirty="0" smtClean="0"/>
              <a:t>δύναμη</a:t>
            </a:r>
            <a:r>
              <a:rPr lang="el-GR" dirty="0" smtClean="0"/>
              <a:t> και η </a:t>
            </a:r>
            <a:r>
              <a:rPr lang="el-GR" b="1" dirty="0" smtClean="0"/>
              <a:t>μετατόπιση</a:t>
            </a:r>
            <a:r>
              <a:rPr lang="el-GR" dirty="0" smtClean="0"/>
              <a:t>  </a:t>
            </a:r>
            <a:r>
              <a:rPr lang="el-GR" b="1" dirty="0" smtClean="0">
                <a:solidFill>
                  <a:srgbClr val="FF0000"/>
                </a:solidFill>
              </a:rPr>
              <a:t>Δ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να έχουν ίδια διεύθυνση </a:t>
            </a:r>
            <a:r>
              <a:rPr lang="el-GR" b="1" u="sng" dirty="0" smtClean="0"/>
              <a:t>και</a:t>
            </a:r>
            <a:r>
              <a:rPr lang="en-US" b="1" u="sng" dirty="0" smtClean="0"/>
              <a:t> </a:t>
            </a:r>
            <a:r>
              <a:rPr lang="el-GR" b="1" u="sng" dirty="0" smtClean="0"/>
              <a:t> αντίθετη φορά </a:t>
            </a:r>
            <a:r>
              <a:rPr lang="en-US" b="1" u="sng" dirty="0" smtClean="0"/>
              <a:t>  </a:t>
            </a:r>
            <a:r>
              <a:rPr lang="el-GR" b="1" dirty="0" smtClean="0"/>
              <a:t>. </a:t>
            </a:r>
            <a:endParaRPr lang="en-US" b="1" dirty="0" smtClean="0"/>
          </a:p>
        </p:txBody>
      </p:sp>
      <p:sp>
        <p:nvSpPr>
          <p:cNvPr id="22" name="21 - Έλλειψη"/>
          <p:cNvSpPr/>
          <p:nvPr/>
        </p:nvSpPr>
        <p:spPr>
          <a:xfrm>
            <a:off x="785786" y="5334672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10800000">
            <a:off x="214282" y="5691862"/>
            <a:ext cx="1000132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0" y="512035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=20N</a:t>
            </a:r>
            <a:endParaRPr lang="en-US" sz="2400" b="1" dirty="0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1285852" y="5286388"/>
            <a:ext cx="2071702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2000232" y="485776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Δ</a:t>
            </a:r>
            <a:r>
              <a:rPr lang="en-US" b="1" dirty="0" smtClean="0">
                <a:solidFill>
                  <a:srgbClr val="FF0000"/>
                </a:solidFill>
              </a:rPr>
              <a:t>x =1m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0" y="6049052"/>
            <a:ext cx="800102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785918" y="6143644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 = </a:t>
            </a:r>
            <a:r>
              <a:rPr lang="el-GR" sz="2800" b="1" dirty="0" smtClean="0"/>
              <a:t>- </a:t>
            </a:r>
            <a:r>
              <a:rPr lang="en-US" sz="2800" b="1" dirty="0" smtClean="0"/>
              <a:t>20J</a:t>
            </a:r>
            <a:endParaRPr lang="en-US" sz="28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214282" y="1928802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Σημαίνει ότι αν σε ένα</a:t>
            </a:r>
            <a:r>
              <a:rPr lang="en-US" dirty="0" smtClean="0"/>
              <a:t> </a:t>
            </a:r>
            <a:r>
              <a:rPr lang="el-GR" dirty="0" smtClean="0"/>
              <a:t>σώμα ασκηθεί μια σταθερή δύναμη 20Ν, και το σώμα μετακινηθεί κατά 1</a:t>
            </a:r>
            <a:r>
              <a:rPr lang="en-US" dirty="0" smtClean="0"/>
              <a:t>m, </a:t>
            </a:r>
            <a:r>
              <a:rPr lang="el-GR" dirty="0" smtClean="0"/>
              <a:t>τότε το σώμα θα χάσει ενέργεια 20 </a:t>
            </a:r>
            <a:r>
              <a:rPr lang="en-US" dirty="0" smtClean="0"/>
              <a:t>J</a:t>
            </a:r>
            <a:r>
              <a:rPr lang="el-G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928802"/>
            <a:ext cx="4572000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Έλλειψη"/>
          <p:cNvSpPr/>
          <p:nvPr/>
        </p:nvSpPr>
        <p:spPr>
          <a:xfrm>
            <a:off x="6500826" y="3071810"/>
            <a:ext cx="642942" cy="5714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16200000" flipH="1">
            <a:off x="6282029" y="4004987"/>
            <a:ext cx="1009892" cy="79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6286512" y="385762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5400000">
            <a:off x="6536545" y="4036223"/>
            <a:ext cx="1500198" cy="1588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 rot="5400000">
            <a:off x="7170734" y="3759224"/>
            <a:ext cx="601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857224" y="857232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1500166" y="0"/>
            <a:ext cx="5214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Έργο βάρους</a:t>
            </a:r>
            <a:endParaRPr lang="en-US" sz="2000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214282" y="857232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Έστω μια κόκκινη </a:t>
            </a:r>
            <a:r>
              <a:rPr lang="el-GR" sz="2000" u="sng" dirty="0" smtClean="0"/>
              <a:t>μπάλα που πέφτει </a:t>
            </a:r>
            <a:r>
              <a:rPr lang="el-GR" sz="2000" dirty="0" smtClean="0"/>
              <a:t>από ύψος </a:t>
            </a:r>
            <a:r>
              <a:rPr lang="en-US" sz="2000" dirty="0" smtClean="0"/>
              <a:t>h, </a:t>
            </a:r>
            <a:r>
              <a:rPr lang="el-GR" sz="2000" dirty="0" smtClean="0"/>
              <a:t>λόγω της βαρυτικής δύναμης (</a:t>
            </a:r>
            <a:r>
              <a:rPr lang="en-US" sz="2000" dirty="0" smtClean="0"/>
              <a:t>w)</a:t>
            </a:r>
            <a:r>
              <a:rPr lang="el-GR" sz="2000" dirty="0" smtClean="0"/>
              <a:t> που τις ασκείται από την γη.</a:t>
            </a:r>
            <a:endParaRPr lang="en-US" sz="2000" dirty="0"/>
          </a:p>
        </p:txBody>
      </p:sp>
      <p:sp>
        <p:nvSpPr>
          <p:cNvPr id="13" name="12 - TextBox"/>
          <p:cNvSpPr txBox="1"/>
          <p:nvPr/>
        </p:nvSpPr>
        <p:spPr>
          <a:xfrm>
            <a:off x="214282" y="2285992"/>
            <a:ext cx="40719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βαρυτική δύναμη </a:t>
            </a:r>
            <a:r>
              <a:rPr lang="en-US" sz="2000" dirty="0" smtClean="0"/>
              <a:t>w</a:t>
            </a:r>
          </a:p>
          <a:p>
            <a:r>
              <a:rPr lang="el-GR" sz="2000" dirty="0" smtClean="0"/>
              <a:t>και η μετατόπιση της μπάλας Δ</a:t>
            </a:r>
            <a:r>
              <a:rPr lang="en-US" sz="2000" dirty="0" smtClean="0"/>
              <a:t>x (</a:t>
            </a:r>
            <a:r>
              <a:rPr lang="el-GR" sz="2000" dirty="0" smtClean="0"/>
              <a:t> ή </a:t>
            </a:r>
            <a:r>
              <a:rPr lang="en-US" sz="2000" dirty="0" smtClean="0"/>
              <a:t>h)</a:t>
            </a:r>
            <a:r>
              <a:rPr lang="el-GR" sz="2000" dirty="0" smtClean="0"/>
              <a:t> , έχουν ίδια διεύθυνση και φορά, άρα </a:t>
            </a:r>
            <a:r>
              <a:rPr lang="el-GR" sz="2000" b="1" dirty="0" smtClean="0"/>
              <a:t>το έργο της βαρυτικής δύναμης </a:t>
            </a:r>
            <a:r>
              <a:rPr lang="en-US" sz="2000" b="1" dirty="0" err="1" smtClean="0"/>
              <a:t>W</a:t>
            </a:r>
            <a:r>
              <a:rPr lang="en-US" sz="2000" b="1" baseline="-25000" dirty="0" err="1" smtClean="0"/>
              <a:t>w</a:t>
            </a:r>
            <a:r>
              <a:rPr lang="el-GR" sz="2000" b="1" dirty="0" smtClean="0"/>
              <a:t> </a:t>
            </a:r>
            <a:r>
              <a:rPr lang="el-GR" sz="2000" dirty="0" smtClean="0"/>
              <a:t>πάνω στη μπάλα θα είναι: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1214414" y="4429132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W</a:t>
            </a:r>
            <a:r>
              <a:rPr lang="en-US" sz="2400" b="1" baseline="-25000" dirty="0" err="1" smtClean="0"/>
              <a:t>w</a:t>
            </a:r>
            <a:r>
              <a:rPr lang="en-US" sz="2400" b="1" baseline="-25000" dirty="0" smtClean="0"/>
              <a:t> </a:t>
            </a:r>
            <a:r>
              <a:rPr lang="en-US" sz="2400" b="1" dirty="0" smtClean="0"/>
              <a:t>= w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l-GR" sz="2400" b="1" dirty="0" smtClean="0">
                <a:solidFill>
                  <a:srgbClr val="FF0000"/>
                </a:solidFill>
              </a:rPr>
              <a:t>Δ</a:t>
            </a:r>
            <a:r>
              <a:rPr lang="en-US" sz="2400" b="1" dirty="0" smtClean="0">
                <a:solidFill>
                  <a:srgbClr val="FF0000"/>
                </a:solidFill>
              </a:rPr>
              <a:t>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142976" y="5929330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W</a:t>
            </a:r>
            <a:r>
              <a:rPr lang="en-US" sz="2400" b="1" baseline="-25000" dirty="0" err="1" smtClean="0"/>
              <a:t>w</a:t>
            </a:r>
            <a:r>
              <a:rPr lang="en-US" sz="2400" b="1" baseline="-25000" dirty="0" smtClean="0"/>
              <a:t> </a:t>
            </a:r>
            <a:r>
              <a:rPr lang="en-US" sz="2400" b="1" dirty="0" smtClean="0"/>
              <a:t>= w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571604" y="521495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142844" y="285728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u="sng" dirty="0" smtClean="0"/>
              <a:t>έργο είναι ενέργεια</a:t>
            </a:r>
            <a:r>
              <a:rPr lang="el-GR" sz="2000" dirty="0" smtClean="0"/>
              <a:t>, άρα το έργο και η ενέργεια θα έχουν τις ίδιες μονάδες μέτρησης .</a:t>
            </a:r>
            <a:endParaRPr lang="en-US" sz="2000" dirty="0"/>
          </a:p>
        </p:txBody>
      </p:sp>
      <p:sp>
        <p:nvSpPr>
          <p:cNvPr id="10" name="9 - TextBox"/>
          <p:cNvSpPr txBox="1"/>
          <p:nvPr/>
        </p:nvSpPr>
        <p:spPr>
          <a:xfrm>
            <a:off x="214282" y="1357298"/>
            <a:ext cx="86808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μονάδα μέτρησης της ενέργειας είναι το </a:t>
            </a:r>
            <a:r>
              <a:rPr lang="el-GR" sz="2000" b="1" dirty="0" err="1" smtClean="0"/>
              <a:t>τζάουλ</a:t>
            </a:r>
            <a:r>
              <a:rPr lang="el-GR" sz="2000" dirty="0" smtClean="0"/>
              <a:t>,  και συμβολίζεται με </a:t>
            </a:r>
            <a:r>
              <a:rPr lang="en-US" sz="2000" b="1" dirty="0" smtClean="0"/>
              <a:t>J</a:t>
            </a:r>
            <a:endParaRPr lang="en-US" sz="2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928662" y="257174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r>
              <a:rPr lang="en-US" sz="2400" b="1" dirty="0" smtClean="0"/>
              <a:t>J  </a:t>
            </a:r>
            <a:endParaRPr lang="en-US" sz="24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1214414" y="192880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5J  </a:t>
            </a:r>
            <a:endParaRPr lang="en-US" sz="2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1500166" y="1957320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 </a:t>
            </a:r>
            <a:r>
              <a:rPr lang="el-GR" sz="2000" b="1" dirty="0" smtClean="0"/>
              <a:t> </a:t>
            </a:r>
            <a:r>
              <a:rPr lang="en-US" sz="2000" b="1" dirty="0" smtClean="0"/>
              <a:t>5</a:t>
            </a:r>
            <a:r>
              <a:rPr lang="el-GR" sz="2000" b="1" dirty="0" smtClean="0"/>
              <a:t>  </a:t>
            </a:r>
            <a:r>
              <a:rPr lang="el-GR" sz="2000" b="1" dirty="0" err="1" smtClean="0"/>
              <a:t>τζάουλ</a:t>
            </a:r>
            <a:endParaRPr lang="en-US" sz="20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1714480" y="2643182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 </a:t>
            </a:r>
            <a:r>
              <a:rPr lang="el-GR" sz="2000" b="1" dirty="0" smtClean="0"/>
              <a:t> 100 </a:t>
            </a:r>
            <a:r>
              <a:rPr lang="el-GR" sz="2000" b="1" dirty="0" err="1" smtClean="0"/>
              <a:t>τζάουλ</a:t>
            </a:r>
            <a:endParaRPr lang="en-US" sz="20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0" y="3286124"/>
            <a:ext cx="868084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Άλλες μονάδες μέτρησης της ενέργειας είναι:</a:t>
            </a:r>
            <a:endParaRPr lang="en-US" sz="2000" dirty="0" smtClean="0"/>
          </a:p>
          <a:p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l-GR" sz="2000" dirty="0" smtClean="0"/>
              <a:t> το </a:t>
            </a:r>
            <a:r>
              <a:rPr lang="el-GR" sz="2000" b="1" dirty="0" err="1" smtClean="0"/>
              <a:t>κίλοτζάουλ</a:t>
            </a:r>
            <a:r>
              <a:rPr lang="el-GR" sz="2000" dirty="0" smtClean="0"/>
              <a:t>  και συμβολίζεται με </a:t>
            </a:r>
            <a:r>
              <a:rPr lang="en-US" sz="2000" b="1" dirty="0" smtClean="0"/>
              <a:t>kJ </a:t>
            </a:r>
            <a:endParaRPr lang="el-GR" sz="2000" b="1" dirty="0" smtClean="0"/>
          </a:p>
          <a:p>
            <a:pPr>
              <a:buFont typeface="Wingdings" pitchFamily="2" charset="2"/>
              <a:buChar char="ü"/>
            </a:pPr>
            <a:r>
              <a:rPr lang="el-GR" sz="2000" dirty="0" smtClean="0"/>
              <a:t>το </a:t>
            </a:r>
            <a:r>
              <a:rPr lang="el-GR" sz="2000" b="1" dirty="0" err="1" smtClean="0"/>
              <a:t>μέγατζάουλ</a:t>
            </a:r>
            <a:r>
              <a:rPr lang="el-GR" sz="2000" dirty="0" smtClean="0"/>
              <a:t>  και συμβολίζεται με </a:t>
            </a:r>
            <a:r>
              <a:rPr lang="el-GR" sz="2000" b="1" dirty="0" smtClean="0"/>
              <a:t>Μ</a:t>
            </a:r>
            <a:r>
              <a:rPr lang="en-US" sz="2000" b="1" dirty="0" smtClean="0"/>
              <a:t>J</a:t>
            </a:r>
            <a:endParaRPr lang="el-GR" sz="2000" b="1" dirty="0" smtClean="0"/>
          </a:p>
          <a:p>
            <a:endParaRPr lang="en-US" sz="2000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500066" y="5972250"/>
            <a:ext cx="1142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r>
              <a:rPr lang="en-US" sz="2400" b="1" dirty="0" smtClean="0"/>
              <a:t> MJ  </a:t>
            </a:r>
            <a:endParaRPr lang="en-US" sz="2400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857224" y="5257870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5kJ  </a:t>
            </a:r>
            <a:endParaRPr lang="en-US" sz="2400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1428728" y="5286388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 </a:t>
            </a:r>
            <a:r>
              <a:rPr lang="el-GR" sz="2000" b="1" dirty="0" smtClean="0"/>
              <a:t> </a:t>
            </a:r>
            <a:r>
              <a:rPr lang="en-US" sz="2000" b="1" dirty="0" smtClean="0"/>
              <a:t>5</a:t>
            </a:r>
            <a:r>
              <a:rPr lang="el-GR" sz="2000" b="1" dirty="0" smtClean="0"/>
              <a:t> </a:t>
            </a:r>
            <a:r>
              <a:rPr lang="el-GR" sz="2000" b="1" dirty="0" err="1" smtClean="0"/>
              <a:t>κίλοτζάουλ</a:t>
            </a:r>
            <a:endParaRPr lang="en-US" sz="20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1643042" y="5972250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= </a:t>
            </a:r>
            <a:r>
              <a:rPr lang="el-GR" sz="2000" b="1" dirty="0" smtClean="0"/>
              <a:t> 100 </a:t>
            </a:r>
            <a:r>
              <a:rPr lang="el-GR" sz="2000" b="1" dirty="0" err="1" smtClean="0"/>
              <a:t>μέγατζάουλ</a:t>
            </a:r>
            <a:endParaRPr lang="en-US" sz="2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7572396" y="6072206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 kJ =  1000J</a:t>
            </a:r>
            <a:endParaRPr lang="en-US" dirty="0"/>
          </a:p>
        </p:txBody>
      </p:sp>
      <p:sp>
        <p:nvSpPr>
          <p:cNvPr id="27" name="26 - Ορθογώνιο"/>
          <p:cNvSpPr/>
          <p:nvPr/>
        </p:nvSpPr>
        <p:spPr>
          <a:xfrm>
            <a:off x="7218473" y="6488668"/>
            <a:ext cx="1925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 MJ =  1.000.000J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3357554" y="3143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0675" y="1214422"/>
            <a:ext cx="37433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Ορθογώνιο"/>
          <p:cNvSpPr/>
          <p:nvPr/>
        </p:nvSpPr>
        <p:spPr>
          <a:xfrm>
            <a:off x="214282" y="785794"/>
            <a:ext cx="40005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Η  </a:t>
            </a:r>
            <a:r>
              <a:rPr lang="el-GR" sz="2000" dirty="0" smtClean="0">
                <a:solidFill>
                  <a:srgbClr val="FF0000"/>
                </a:solidFill>
              </a:rPr>
              <a:t>δύναμη</a:t>
            </a:r>
            <a:r>
              <a:rPr lang="en-US" sz="2000" dirty="0" smtClean="0">
                <a:solidFill>
                  <a:srgbClr val="FF0000"/>
                </a:solidFill>
              </a:rPr>
              <a:t> F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r>
              <a:rPr lang="el-GR" sz="2000" dirty="0" smtClean="0"/>
              <a:t>που ασκείται από τον αθλητή πάνω στα βάρη </a:t>
            </a:r>
            <a:r>
              <a:rPr lang="en-US" sz="2000" dirty="0" smtClean="0"/>
              <a:t>, </a:t>
            </a:r>
            <a:r>
              <a:rPr lang="el-GR" sz="2000" dirty="0" smtClean="0"/>
              <a:t>έχει ίδια διεύθυνση και φορά με την μετατόπιση </a:t>
            </a:r>
            <a:r>
              <a:rPr lang="en-US" sz="2000" dirty="0" smtClean="0"/>
              <a:t>h </a:t>
            </a:r>
            <a:r>
              <a:rPr lang="el-GR" sz="2000" dirty="0" smtClean="0"/>
              <a:t>των βαρών , άρα το έργο αυτής της δύναμης θα είναι:</a:t>
            </a:r>
            <a:endParaRPr lang="en-US" sz="2000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 flipH="1" flipV="1">
            <a:off x="4679157" y="2964653"/>
            <a:ext cx="264320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5715008" y="278605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1428728" y="2786058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F</a:t>
            </a:r>
            <a:r>
              <a:rPr lang="en-US" sz="2400" b="1" baseline="-25000" dirty="0" smtClean="0"/>
              <a:t> </a:t>
            </a:r>
            <a:r>
              <a:rPr lang="en-US" sz="2400" b="1" dirty="0" smtClean="0"/>
              <a:t>= </a:t>
            </a:r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dirty="0" smtClean="0"/>
              <a:t>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h</a:t>
            </a:r>
            <a:endParaRPr lang="en-US" sz="24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0" y="4429132"/>
            <a:ext cx="56435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Η  </a:t>
            </a:r>
            <a:r>
              <a:rPr lang="el-GR" sz="2000" dirty="0" smtClean="0">
                <a:solidFill>
                  <a:srgbClr val="FFFF00"/>
                </a:solidFill>
              </a:rPr>
              <a:t>δύναμη</a:t>
            </a:r>
            <a:r>
              <a:rPr lang="en-US" sz="2000" dirty="0" smtClean="0">
                <a:solidFill>
                  <a:srgbClr val="FFFF00"/>
                </a:solidFill>
              </a:rPr>
              <a:t> w</a:t>
            </a:r>
            <a:r>
              <a:rPr lang="en-US" sz="2000" dirty="0" smtClean="0"/>
              <a:t> </a:t>
            </a:r>
            <a:r>
              <a:rPr lang="el-GR" sz="2000" dirty="0" smtClean="0"/>
              <a:t>του βάρους  που ασκείται από τη γη  πάνω στα βάρη </a:t>
            </a:r>
            <a:r>
              <a:rPr lang="en-US" sz="2000" dirty="0" smtClean="0"/>
              <a:t>, </a:t>
            </a:r>
            <a:r>
              <a:rPr lang="el-GR" sz="2000" dirty="0" smtClean="0"/>
              <a:t>έχει ίδια διεύθυνση και </a:t>
            </a:r>
            <a:r>
              <a:rPr lang="el-GR" sz="2000" b="1" dirty="0" smtClean="0"/>
              <a:t>αντίθετη  φορά </a:t>
            </a:r>
            <a:r>
              <a:rPr lang="el-GR" sz="2000" dirty="0" smtClean="0"/>
              <a:t>με την μετατόπιση </a:t>
            </a:r>
            <a:r>
              <a:rPr lang="en-US" sz="2000" dirty="0" smtClean="0"/>
              <a:t> h </a:t>
            </a:r>
            <a:r>
              <a:rPr lang="el-GR" sz="2000" dirty="0" smtClean="0"/>
              <a:t>των βαρών , άρα το έργο του βάρους  θα είναι:</a:t>
            </a:r>
            <a:endParaRPr lang="en-US" sz="2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1142976" y="5929330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W</a:t>
            </a:r>
            <a:r>
              <a:rPr lang="en-US" sz="2400" b="1" baseline="-25000" dirty="0" err="1" smtClean="0">
                <a:solidFill>
                  <a:srgbClr val="FFFF00"/>
                </a:solidFill>
              </a:rPr>
              <a:t>w</a:t>
            </a:r>
            <a:r>
              <a:rPr lang="en-US" sz="2400" b="1" baseline="-25000" dirty="0" smtClean="0"/>
              <a:t> </a:t>
            </a:r>
            <a:r>
              <a:rPr lang="en-US" sz="2400" b="1" dirty="0" smtClean="0"/>
              <a:t>= </a:t>
            </a:r>
            <a:r>
              <a:rPr lang="el-GR" sz="2400" b="1" dirty="0" smtClean="0"/>
              <a:t>-</a:t>
            </a:r>
            <a:r>
              <a:rPr lang="el-GR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w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h</a:t>
            </a:r>
            <a:endParaRPr lang="en-US" sz="2400" b="1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6200000" flipH="1">
            <a:off x="6465107" y="2250273"/>
            <a:ext cx="292895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6215074" y="4786322"/>
            <a:ext cx="29289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 smtClean="0"/>
              <a:t>Πάνω στα βάρη ασκούνται 2 δυνάμεις, η </a:t>
            </a:r>
            <a:r>
              <a:rPr lang="el-GR" sz="1100" b="1" dirty="0" smtClean="0"/>
              <a:t>δύναμη </a:t>
            </a:r>
            <a:r>
              <a:rPr lang="en-US" sz="1100" b="1" dirty="0" smtClean="0"/>
              <a:t>F</a:t>
            </a:r>
            <a:r>
              <a:rPr lang="el-GR" sz="1100" b="1" dirty="0" smtClean="0"/>
              <a:t> </a:t>
            </a:r>
            <a:r>
              <a:rPr lang="el-GR" sz="1100" dirty="0" smtClean="0"/>
              <a:t>από τον αθλητή και το </a:t>
            </a:r>
            <a:r>
              <a:rPr lang="el-GR" sz="1100" b="1" dirty="0" smtClean="0"/>
              <a:t>βάρος</a:t>
            </a:r>
            <a:r>
              <a:rPr lang="en-US" sz="1100" b="1" dirty="0" smtClean="0"/>
              <a:t> w</a:t>
            </a:r>
            <a:r>
              <a:rPr lang="en-US" sz="1100" dirty="0" smtClean="0"/>
              <a:t> </a:t>
            </a:r>
            <a:r>
              <a:rPr lang="el-GR" sz="1100" dirty="0" smtClean="0"/>
              <a:t> από τη γη. </a:t>
            </a:r>
            <a:endParaRPr lang="en-US" sz="11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6430182" y="2070884"/>
            <a:ext cx="857256" cy="158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Ορθογώνιο"/>
          <p:cNvSpPr/>
          <p:nvPr/>
        </p:nvSpPr>
        <p:spPr>
          <a:xfrm>
            <a:off x="6858016" y="785794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6858016" y="2214554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w</a:t>
            </a:r>
            <a:r>
              <a:rPr lang="en-US" b="1" dirty="0" smtClean="0"/>
              <a:t> </a:t>
            </a:r>
            <a:endParaRPr lang="el-GR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 flipH="1" flipV="1">
            <a:off x="6501620" y="1213628"/>
            <a:ext cx="71438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5" grpId="0"/>
      <p:bldP spid="16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Ορθογώνιο"/>
          <p:cNvSpPr/>
          <p:nvPr/>
        </p:nvSpPr>
        <p:spPr>
          <a:xfrm>
            <a:off x="571472" y="5143512"/>
            <a:ext cx="785818" cy="78581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>
            <a:off x="0" y="1142984"/>
            <a:ext cx="8680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</a:t>
            </a:r>
            <a:r>
              <a:rPr lang="el-GR" sz="2000" b="1" dirty="0" smtClean="0"/>
              <a:t>μονάδα μέτρησης </a:t>
            </a:r>
            <a:r>
              <a:rPr lang="el-GR" sz="2000" dirty="0" smtClean="0"/>
              <a:t>της ενέργειας , άρα και του έργου στο διεθνές σύστημα μονάδων </a:t>
            </a:r>
            <a:r>
              <a:rPr lang="en-US" sz="2000" dirty="0" smtClean="0"/>
              <a:t>S.I (system international) </a:t>
            </a:r>
            <a:r>
              <a:rPr lang="el-GR" sz="2000" dirty="0" smtClean="0"/>
              <a:t> είναι το </a:t>
            </a:r>
            <a:r>
              <a:rPr lang="el-GR" sz="2000" b="1" dirty="0" err="1" smtClean="0"/>
              <a:t>τζάουλ</a:t>
            </a:r>
            <a:r>
              <a:rPr lang="el-GR" sz="2000" dirty="0" smtClean="0"/>
              <a:t>,  και συμβολίζεται με </a:t>
            </a:r>
            <a:r>
              <a:rPr lang="en-US" sz="2000" b="1" dirty="0" smtClean="0"/>
              <a:t>J</a:t>
            </a:r>
            <a:endParaRPr lang="en-US" sz="20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0" y="2357430"/>
            <a:ext cx="850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Προσοχή</a:t>
            </a:r>
            <a:r>
              <a:rPr lang="el-GR" dirty="0" smtClean="0"/>
              <a:t>!!! Το έργο είναι ενέργεια, και η ενέργεια είναι μονόμετρο μέγεθος, δηλαδή για να ορίσω την ενέργεια πρέπει να γνωρίζω μόνο την τιμή της. Η ενέργεια δεν έχει κατεύθυνση!!! (δεν έχει διεύθυνση και φορά)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3857628"/>
            <a:ext cx="878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Προσοχή</a:t>
            </a:r>
            <a:r>
              <a:rPr lang="el-GR" dirty="0" smtClean="0"/>
              <a:t>!!! Η δύναμη,  και η μετατόπιση είναι διανυσματικά μεγέθη, δηλαδή έχουν διεύθυνση και φορά.</a:t>
            </a:r>
            <a:endParaRPr lang="el-GR" dirty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V="1">
            <a:off x="1000100" y="5572140"/>
            <a:ext cx="114300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1214414" y="5214950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 =20N</a:t>
            </a:r>
            <a:endParaRPr lang="en-US" sz="1400" b="1" dirty="0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1000100" y="5072074"/>
            <a:ext cx="3286148" cy="1375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3286116" y="464344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Δ</a:t>
            </a:r>
            <a:r>
              <a:rPr lang="en-US" b="1" dirty="0" smtClean="0">
                <a:solidFill>
                  <a:srgbClr val="FF0000"/>
                </a:solidFill>
              </a:rPr>
              <a:t>x =</a:t>
            </a:r>
            <a:r>
              <a:rPr lang="el-GR" b="1" dirty="0" smtClean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5906152"/>
            <a:ext cx="800102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1714480" y="607220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 = </a:t>
            </a:r>
            <a:r>
              <a:rPr lang="el-GR" b="1" dirty="0" smtClean="0"/>
              <a:t>8</a:t>
            </a:r>
            <a:r>
              <a:rPr lang="en-US" b="1" dirty="0" smtClean="0"/>
              <a:t>0J</a:t>
            </a:r>
            <a:r>
              <a:rPr lang="el-GR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7" grpId="0"/>
      <p:bldP spid="9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1357298"/>
            <a:ext cx="8819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W</a:t>
            </a:r>
            <a:endParaRPr lang="en-US" sz="60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4071934" y="0"/>
            <a:ext cx="7585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w</a:t>
            </a:r>
            <a:endParaRPr lang="en-US" sz="60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7143768" y="1428736"/>
            <a:ext cx="12634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err="1" smtClean="0"/>
              <a:t>W</a:t>
            </a:r>
            <a:r>
              <a:rPr lang="en-US" sz="6000" b="1" baseline="-25000" dirty="0" err="1" smtClean="0"/>
              <a:t>w</a:t>
            </a:r>
            <a:endParaRPr lang="en-US" sz="6000" b="1" baseline="-25000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6200000" flipH="1">
            <a:off x="142844" y="3000372"/>
            <a:ext cx="135732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142844" y="3714752"/>
            <a:ext cx="23574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κεφαλαίο </a:t>
            </a:r>
            <a:r>
              <a:rPr lang="en-US" b="1" dirty="0" smtClean="0"/>
              <a:t>W</a:t>
            </a:r>
            <a:r>
              <a:rPr lang="el-GR" dirty="0" smtClean="0"/>
              <a:t> συμβολίζει το έργο μιας δύναμης που ασκείται σε ένα σώμα</a:t>
            </a:r>
          </a:p>
          <a:p>
            <a:endParaRPr lang="en-US" dirty="0"/>
          </a:p>
        </p:txBody>
      </p:sp>
      <p:sp>
        <p:nvSpPr>
          <p:cNvPr id="10" name="9 - TextBox"/>
          <p:cNvSpPr txBox="1"/>
          <p:nvPr/>
        </p:nvSpPr>
        <p:spPr>
          <a:xfrm>
            <a:off x="3357554" y="1428736"/>
            <a:ext cx="235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μικρό </a:t>
            </a:r>
            <a:r>
              <a:rPr lang="en-US" b="1" dirty="0" smtClean="0"/>
              <a:t>w</a:t>
            </a:r>
            <a:r>
              <a:rPr lang="el-GR" dirty="0" smtClean="0"/>
              <a:t> συμβολίζει την δύναμη του βάρους</a:t>
            </a:r>
            <a:endParaRPr lang="en-US" dirty="0"/>
          </a:p>
        </p:txBody>
      </p:sp>
      <p:sp>
        <p:nvSpPr>
          <p:cNvPr id="12" name="11 - TextBox"/>
          <p:cNvSpPr txBox="1"/>
          <p:nvPr/>
        </p:nvSpPr>
        <p:spPr>
          <a:xfrm>
            <a:off x="3643306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w= m </a:t>
            </a:r>
            <a:r>
              <a:rPr lang="en-US" b="1" baseline="30000" dirty="0" smtClean="0"/>
              <a:t>.</a:t>
            </a:r>
            <a:r>
              <a:rPr lang="en-US" b="1" dirty="0" smtClean="0"/>
              <a:t>  g</a:t>
            </a:r>
            <a:endParaRPr lang="en-US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6786546" y="3286124"/>
            <a:ext cx="235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 </a:t>
            </a:r>
            <a:r>
              <a:rPr lang="en-US" b="1" dirty="0" err="1" smtClean="0"/>
              <a:t>W</a:t>
            </a:r>
            <a:r>
              <a:rPr lang="en-US" b="1" baseline="-25000" dirty="0" err="1" smtClean="0"/>
              <a:t>w</a:t>
            </a:r>
            <a:endParaRPr lang="en-US" b="1" baseline="-25000" dirty="0" smtClean="0"/>
          </a:p>
          <a:p>
            <a:r>
              <a:rPr lang="el-GR" dirty="0" smtClean="0"/>
              <a:t> συμβολίζει το έργο του  βάρους</a:t>
            </a:r>
            <a:endParaRPr lang="en-US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rot="16200000" flipH="1">
            <a:off x="4000496" y="1071546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16200000" flipH="1">
            <a:off x="7429520" y="2857496"/>
            <a:ext cx="71438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8" grpId="0"/>
      <p:bldP spid="10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3357554" y="3643314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W</a:t>
            </a:r>
            <a:r>
              <a:rPr lang="en-US" sz="3600" b="1" dirty="0" smtClean="0"/>
              <a:t>= </a:t>
            </a:r>
            <a:r>
              <a:rPr lang="en-US" sz="3600" b="1" dirty="0" smtClean="0">
                <a:solidFill>
                  <a:srgbClr val="FF0000"/>
                </a:solidFill>
              </a:rPr>
              <a:t>F</a:t>
            </a:r>
            <a:r>
              <a:rPr lang="en-US" sz="3600" b="1" dirty="0" smtClean="0"/>
              <a:t> </a:t>
            </a:r>
            <a:r>
              <a:rPr lang="en-US" sz="3600" b="1" baseline="30000" dirty="0" smtClean="0"/>
              <a:t>.</a:t>
            </a:r>
            <a:r>
              <a:rPr lang="en-US" sz="3600" b="1" dirty="0" smtClean="0"/>
              <a:t>  </a:t>
            </a:r>
            <a:r>
              <a:rPr lang="el-GR" sz="3600" b="1" dirty="0" smtClean="0">
                <a:solidFill>
                  <a:srgbClr val="00B050"/>
                </a:solidFill>
              </a:rPr>
              <a:t>Δ</a:t>
            </a:r>
            <a:r>
              <a:rPr lang="en-US" sz="3600" b="1" dirty="0" smtClean="0">
                <a:solidFill>
                  <a:srgbClr val="00B050"/>
                </a:solidFill>
              </a:rPr>
              <a:t>x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142852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Όταν</a:t>
            </a:r>
            <a:r>
              <a:rPr lang="el-GR" dirty="0" smtClean="0"/>
              <a:t> σε ένα σώμα:</a:t>
            </a:r>
          </a:p>
        </p:txBody>
      </p:sp>
      <p:sp>
        <p:nvSpPr>
          <p:cNvPr id="8" name="7 - Έλλειψη"/>
          <p:cNvSpPr/>
          <p:nvPr/>
        </p:nvSpPr>
        <p:spPr>
          <a:xfrm>
            <a:off x="1539770" y="5865324"/>
            <a:ext cx="558669" cy="572450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flipV="1">
            <a:off x="1844498" y="6151558"/>
            <a:ext cx="812609" cy="1273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2149226" y="5693583"/>
            <a:ext cx="863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3723656" y="5417098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 flipV="1">
            <a:off x="1285852" y="6390295"/>
            <a:ext cx="6500826" cy="57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Έλλειψη"/>
          <p:cNvSpPr/>
          <p:nvPr/>
        </p:nvSpPr>
        <p:spPr>
          <a:xfrm>
            <a:off x="6059907" y="5817826"/>
            <a:ext cx="558669" cy="572450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flipV="1">
            <a:off x="6364635" y="6104061"/>
            <a:ext cx="812609" cy="1273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6770940" y="5646086"/>
            <a:ext cx="711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1500166" y="6429396"/>
            <a:ext cx="1073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 smtClean="0"/>
              <a:t>Θέση </a:t>
            </a:r>
            <a:r>
              <a:rPr lang="en-US" sz="1100" dirty="0" smtClean="0"/>
              <a:t>A</a:t>
            </a:r>
            <a:endParaRPr lang="en-US" sz="1100" dirty="0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1844498" y="5760579"/>
            <a:ext cx="4469349" cy="1273"/>
          </a:xfrm>
          <a:prstGeom prst="straightConnector1">
            <a:avLst/>
          </a:prstGeom>
          <a:ln w="22225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Ορθογώνιο"/>
          <p:cNvSpPr/>
          <p:nvPr/>
        </p:nvSpPr>
        <p:spPr>
          <a:xfrm>
            <a:off x="0" y="571480"/>
            <a:ext cx="3391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ασκείται μια </a:t>
            </a:r>
            <a:r>
              <a:rPr lang="el-GR" b="1" dirty="0" smtClean="0"/>
              <a:t>σταθερή</a:t>
            </a:r>
            <a:r>
              <a:rPr lang="el-GR" dirty="0" smtClean="0"/>
              <a:t> </a:t>
            </a:r>
            <a:r>
              <a:rPr lang="el-GR" b="1" dirty="0" smtClean="0"/>
              <a:t>δύναμη </a:t>
            </a:r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l-GR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0" y="928670"/>
            <a:ext cx="3513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το σώμα </a:t>
            </a:r>
            <a:r>
              <a:rPr lang="el-GR" b="1" dirty="0" smtClean="0"/>
              <a:t>μετατοπίζεται</a:t>
            </a:r>
            <a:r>
              <a:rPr lang="el-GR" dirty="0" smtClean="0"/>
              <a:t> κατά </a:t>
            </a:r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</a:t>
            </a:r>
            <a:r>
              <a:rPr lang="el-GR" dirty="0" smtClean="0"/>
              <a:t>, </a:t>
            </a:r>
          </a:p>
        </p:txBody>
      </p:sp>
      <p:sp>
        <p:nvSpPr>
          <p:cNvPr id="25" name="24 - Ορθογώνιο"/>
          <p:cNvSpPr/>
          <p:nvPr/>
        </p:nvSpPr>
        <p:spPr>
          <a:xfrm>
            <a:off x="0" y="1357298"/>
            <a:ext cx="64293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b="1" dirty="0" smtClean="0"/>
              <a:t>δύναμη</a:t>
            </a:r>
            <a:r>
              <a:rPr lang="el-GR" dirty="0" smtClean="0"/>
              <a:t> και η </a:t>
            </a:r>
            <a:r>
              <a:rPr lang="el-GR" b="1" dirty="0" smtClean="0"/>
              <a:t>μετατόπιση</a:t>
            </a:r>
            <a:r>
              <a:rPr lang="el-GR" dirty="0" smtClean="0"/>
              <a:t> έχουν </a:t>
            </a:r>
            <a:r>
              <a:rPr lang="el-GR" u="sng" dirty="0" smtClean="0"/>
              <a:t>την ίδια διεύθυνση </a:t>
            </a:r>
            <a:r>
              <a:rPr lang="el-GR" dirty="0" smtClean="0"/>
              <a:t>(δηλαδή βρίσκονται πάνω στην ίδια </a:t>
            </a:r>
            <a:r>
              <a:rPr lang="el-GR" dirty="0" smtClean="0"/>
              <a:t>ευθεία ή είναι μεταξύ τους παράλληλες)</a:t>
            </a:r>
            <a:endParaRPr lang="el-GR" dirty="0" smtClean="0"/>
          </a:p>
        </p:txBody>
      </p:sp>
      <p:sp>
        <p:nvSpPr>
          <p:cNvPr id="26" name="25 - Ορθογώνιο"/>
          <p:cNvSpPr/>
          <p:nvPr/>
        </p:nvSpPr>
        <p:spPr>
          <a:xfrm>
            <a:off x="857224" y="2428868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u="sng" dirty="0" smtClean="0"/>
              <a:t>τότε</a:t>
            </a:r>
            <a:r>
              <a:rPr lang="el-GR" sz="1600" dirty="0" smtClean="0"/>
              <a:t> </a:t>
            </a:r>
            <a:r>
              <a:rPr lang="el-GR" dirty="0" smtClean="0"/>
              <a:t>η δύναμη παράγει </a:t>
            </a:r>
            <a:r>
              <a:rPr lang="el-GR" b="1" dirty="0" smtClean="0"/>
              <a:t>έργο </a:t>
            </a:r>
            <a:r>
              <a:rPr lang="en-US" b="1" dirty="0" smtClean="0">
                <a:solidFill>
                  <a:srgbClr val="7030A0"/>
                </a:solidFill>
              </a:rPr>
              <a:t>W</a:t>
            </a:r>
            <a:r>
              <a:rPr lang="el-GR" b="1" dirty="0" smtClean="0">
                <a:solidFill>
                  <a:srgbClr val="7030A0"/>
                </a:solidFill>
              </a:rPr>
              <a:t> </a:t>
            </a:r>
            <a:r>
              <a:rPr lang="el-GR" dirty="0" smtClean="0"/>
              <a:t>(ή η δύναμη έχει έργο)</a:t>
            </a:r>
            <a:r>
              <a:rPr lang="en-US" dirty="0" smtClean="0"/>
              <a:t> </a:t>
            </a:r>
            <a:r>
              <a:rPr lang="el-GR" dirty="0" smtClean="0"/>
              <a:t>πάνω στο σώμα</a:t>
            </a:r>
            <a:r>
              <a:rPr lang="en-US" dirty="0" smtClean="0"/>
              <a:t>,</a:t>
            </a:r>
            <a:r>
              <a:rPr lang="el-GR" dirty="0" smtClean="0"/>
              <a:t> που δίνεται από τον ακόλουθο τύπο (ή σχέση ή εξίσωση):</a:t>
            </a:r>
            <a:r>
              <a:rPr lang="en-US" dirty="0" smtClean="0"/>
              <a:t> </a:t>
            </a:r>
            <a:r>
              <a:rPr lang="el-GR" dirty="0" smtClean="0"/>
              <a:t>  </a:t>
            </a:r>
            <a:endParaRPr lang="en-US" dirty="0"/>
          </a:p>
        </p:txBody>
      </p:sp>
      <p:sp>
        <p:nvSpPr>
          <p:cNvPr id="28" name="27 - TextBox"/>
          <p:cNvSpPr txBox="1"/>
          <p:nvPr/>
        </p:nvSpPr>
        <p:spPr>
          <a:xfrm>
            <a:off x="6000760" y="6429396"/>
            <a:ext cx="1073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 smtClean="0"/>
              <a:t>Θέση Β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10" grpId="0"/>
      <p:bldP spid="15" grpId="0" animBg="1"/>
      <p:bldP spid="17" grpId="0"/>
      <p:bldP spid="18" grpId="0"/>
      <p:bldP spid="23" grpId="0"/>
      <p:bldP spid="24" grpId="0"/>
      <p:bldP spid="25" grpId="0"/>
      <p:bldP spid="26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42844" y="142852"/>
            <a:ext cx="6715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Προσοχή!!!!!!  </a:t>
            </a:r>
            <a:r>
              <a:rPr lang="el-GR" sz="1200" b="1" dirty="0" smtClean="0"/>
              <a:t>Για να ισχύει  ο τύπος </a:t>
            </a:r>
            <a:r>
              <a:rPr lang="en-US" sz="1200" b="1" dirty="0" smtClean="0"/>
              <a:t>W = F </a:t>
            </a:r>
            <a:r>
              <a:rPr lang="en-US" sz="1200" b="1" baseline="30000" dirty="0" smtClean="0"/>
              <a:t>.</a:t>
            </a:r>
            <a:r>
              <a:rPr lang="en-US" sz="1200" b="1" dirty="0" smtClean="0"/>
              <a:t>  </a:t>
            </a:r>
            <a:r>
              <a:rPr lang="el-GR" sz="1200" b="1" dirty="0" smtClean="0"/>
              <a:t>Δ</a:t>
            </a:r>
            <a:r>
              <a:rPr lang="en-US" sz="1200" b="1" dirty="0" smtClean="0"/>
              <a:t>x</a:t>
            </a:r>
            <a:r>
              <a:rPr lang="el-GR" sz="1200" b="1" dirty="0" smtClean="0"/>
              <a:t> θα πρέπει:</a:t>
            </a:r>
          </a:p>
          <a:p>
            <a:r>
              <a:rPr lang="el-GR" sz="1200" b="1" dirty="0" smtClean="0"/>
              <a:t> 1) η </a:t>
            </a:r>
            <a:r>
              <a:rPr lang="el-GR" sz="1200" b="1" dirty="0" smtClean="0">
                <a:solidFill>
                  <a:srgbClr val="FF0000"/>
                </a:solidFill>
              </a:rPr>
              <a:t>δύναμη</a:t>
            </a:r>
            <a:r>
              <a:rPr lang="el-GR" sz="1200" b="1" dirty="0" smtClean="0"/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F</a:t>
            </a:r>
            <a:r>
              <a:rPr lang="en-US" sz="1200" b="1" dirty="0" smtClean="0"/>
              <a:t> </a:t>
            </a:r>
            <a:r>
              <a:rPr lang="el-GR" sz="1200" b="1" dirty="0" smtClean="0"/>
              <a:t>που ασκείται στο σώμα να είναι </a:t>
            </a:r>
            <a:r>
              <a:rPr lang="el-GR" sz="1200" b="1" dirty="0" smtClean="0">
                <a:solidFill>
                  <a:srgbClr val="FF0000"/>
                </a:solidFill>
              </a:rPr>
              <a:t>σταθερή</a:t>
            </a:r>
          </a:p>
          <a:p>
            <a:endParaRPr lang="en-US" sz="1200" b="1" dirty="0" smtClean="0">
              <a:solidFill>
                <a:srgbClr val="FF0000"/>
              </a:solidFill>
            </a:endParaRPr>
          </a:p>
          <a:p>
            <a:r>
              <a:rPr lang="el-GR" sz="1200" b="1" dirty="0" smtClean="0"/>
              <a:t> </a:t>
            </a:r>
            <a:endParaRPr lang="en-US" sz="1200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142876" y="571480"/>
            <a:ext cx="8643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/>
              <a:t>2) η </a:t>
            </a:r>
            <a:r>
              <a:rPr lang="el-GR" sz="1200" b="1" dirty="0" smtClean="0">
                <a:solidFill>
                  <a:srgbClr val="FF0000"/>
                </a:solidFill>
              </a:rPr>
              <a:t>δύναμη</a:t>
            </a:r>
            <a:r>
              <a:rPr lang="el-GR" sz="1200" b="1" dirty="0" smtClean="0"/>
              <a:t> </a:t>
            </a:r>
            <a:r>
              <a:rPr lang="en-US" sz="1200" b="1" dirty="0" smtClean="0"/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F</a:t>
            </a:r>
            <a:r>
              <a:rPr lang="en-US" sz="1200" b="1" dirty="0" smtClean="0"/>
              <a:t> </a:t>
            </a:r>
            <a:r>
              <a:rPr lang="el-GR" sz="1200" b="1" dirty="0" smtClean="0"/>
              <a:t>που ασκείται στο σώμα </a:t>
            </a:r>
            <a:r>
              <a:rPr lang="el-GR" sz="1200" b="1" dirty="0" smtClean="0">
                <a:solidFill>
                  <a:srgbClr val="FF0000"/>
                </a:solidFill>
              </a:rPr>
              <a:t>και</a:t>
            </a:r>
            <a:r>
              <a:rPr lang="el-GR" sz="1200" b="1" dirty="0" smtClean="0"/>
              <a:t> η μετατόπιση του σώματος </a:t>
            </a:r>
            <a:r>
              <a:rPr lang="el-GR" sz="1200" b="1" dirty="0" smtClean="0">
                <a:solidFill>
                  <a:srgbClr val="FF0000"/>
                </a:solidFill>
              </a:rPr>
              <a:t>Δ</a:t>
            </a:r>
            <a:r>
              <a:rPr lang="en-US" sz="1200" b="1" dirty="0" smtClean="0">
                <a:solidFill>
                  <a:srgbClr val="FF0000"/>
                </a:solidFill>
              </a:rPr>
              <a:t>x</a:t>
            </a:r>
            <a:r>
              <a:rPr lang="en-US" sz="1200" b="1" dirty="0" smtClean="0"/>
              <a:t> </a:t>
            </a:r>
            <a:r>
              <a:rPr lang="el-GR" sz="1200" b="1" dirty="0" smtClean="0"/>
              <a:t>να έχουν την </a:t>
            </a:r>
            <a:r>
              <a:rPr lang="el-GR" sz="1200" b="1" dirty="0" smtClean="0">
                <a:solidFill>
                  <a:srgbClr val="FF0000"/>
                </a:solidFill>
              </a:rPr>
              <a:t>ίδια διεύθυνση ( δηλαδή ή να βρίσκονται πάνω στην ίδια ευθεία ή να είναι παράλληλες)</a:t>
            </a:r>
            <a:r>
              <a:rPr lang="el-GR" sz="1200" b="1" dirty="0" smtClean="0"/>
              <a:t>.</a:t>
            </a:r>
            <a:endParaRPr lang="en-US" sz="1200" dirty="0"/>
          </a:p>
        </p:txBody>
      </p:sp>
      <p:sp>
        <p:nvSpPr>
          <p:cNvPr id="23" name="22 - TextBox"/>
          <p:cNvSpPr txBox="1"/>
          <p:nvPr/>
        </p:nvSpPr>
        <p:spPr>
          <a:xfrm>
            <a:off x="2214546" y="2357430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W</a:t>
            </a:r>
            <a:r>
              <a:rPr lang="en-US" sz="3600" b="1" dirty="0" smtClean="0"/>
              <a:t>= </a:t>
            </a:r>
            <a:r>
              <a:rPr lang="en-US" sz="3600" b="1" dirty="0" smtClean="0">
                <a:solidFill>
                  <a:srgbClr val="FF0000"/>
                </a:solidFill>
              </a:rPr>
              <a:t>F</a:t>
            </a:r>
            <a:r>
              <a:rPr lang="en-US" sz="3600" b="1" dirty="0" smtClean="0"/>
              <a:t> </a:t>
            </a:r>
            <a:r>
              <a:rPr lang="en-US" sz="3600" b="1" baseline="30000" dirty="0" smtClean="0"/>
              <a:t>.</a:t>
            </a:r>
            <a:r>
              <a:rPr lang="en-US" sz="3600" b="1" dirty="0" smtClean="0"/>
              <a:t>  </a:t>
            </a:r>
            <a:r>
              <a:rPr lang="el-GR" sz="3600" b="1" dirty="0" smtClean="0">
                <a:solidFill>
                  <a:srgbClr val="00B050"/>
                </a:solidFill>
              </a:rPr>
              <a:t>Δ</a:t>
            </a:r>
            <a:r>
              <a:rPr lang="en-US" sz="3600" b="1" dirty="0" smtClean="0">
                <a:solidFill>
                  <a:srgbClr val="00B050"/>
                </a:solidFill>
              </a:rPr>
              <a:t>x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24" name="23 - Έλλειψη"/>
          <p:cNvSpPr/>
          <p:nvPr/>
        </p:nvSpPr>
        <p:spPr>
          <a:xfrm>
            <a:off x="253918" y="6091804"/>
            <a:ext cx="558669" cy="572450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flipV="1">
            <a:off x="558646" y="6378038"/>
            <a:ext cx="812609" cy="1273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785786" y="6000768"/>
            <a:ext cx="1208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 =8N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2437804" y="5643578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 =5m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28" name="27 - Ευθεία γραμμή σύνδεσης"/>
          <p:cNvCxnSpPr/>
          <p:nvPr/>
        </p:nvCxnSpPr>
        <p:spPr>
          <a:xfrm flipV="1">
            <a:off x="0" y="6616775"/>
            <a:ext cx="6500826" cy="57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Έλλειψη"/>
          <p:cNvSpPr/>
          <p:nvPr/>
        </p:nvSpPr>
        <p:spPr>
          <a:xfrm>
            <a:off x="4774055" y="6044306"/>
            <a:ext cx="558669" cy="572450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flipV="1">
            <a:off x="5078783" y="6330541"/>
            <a:ext cx="812609" cy="1273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357818" y="5929330"/>
            <a:ext cx="1158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 =8N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214314" y="6655876"/>
            <a:ext cx="1073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 smtClean="0"/>
              <a:t>Θέση </a:t>
            </a:r>
            <a:r>
              <a:rPr lang="en-US" sz="1100" dirty="0" smtClean="0"/>
              <a:t>A</a:t>
            </a:r>
            <a:endParaRPr lang="en-US" sz="1100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558646" y="5987059"/>
            <a:ext cx="4469349" cy="1273"/>
          </a:xfrm>
          <a:prstGeom prst="straightConnector1">
            <a:avLst/>
          </a:prstGeom>
          <a:ln w="22225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4714908" y="6655876"/>
            <a:ext cx="1073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 smtClean="0"/>
              <a:t>Θέση Β</a:t>
            </a:r>
            <a:endParaRPr lang="en-US" sz="1100" dirty="0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flipV="1">
            <a:off x="4143372" y="2357430"/>
            <a:ext cx="107157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5214942" y="1857364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Μετατόπιση π.χ. Δ</a:t>
            </a:r>
            <a:r>
              <a:rPr lang="en-US" dirty="0" smtClean="0">
                <a:solidFill>
                  <a:srgbClr val="00B050"/>
                </a:solidFill>
              </a:rPr>
              <a:t>x = 5m</a:t>
            </a:r>
            <a:endParaRPr lang="el-GR" dirty="0">
              <a:solidFill>
                <a:srgbClr val="00B050"/>
              </a:solidFill>
            </a:endParaRPr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rot="16200000" flipH="1">
            <a:off x="2928926" y="3071810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2928926" y="371475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Δύναμη,  π.χ. </a:t>
            </a:r>
            <a:r>
              <a:rPr lang="en-US" dirty="0" smtClean="0">
                <a:solidFill>
                  <a:srgbClr val="FF0000"/>
                </a:solidFill>
              </a:rPr>
              <a:t>F= 8N</a:t>
            </a:r>
            <a:endParaRPr lang="el-GR" dirty="0">
              <a:solidFill>
                <a:srgbClr val="FF0000"/>
              </a:solidFill>
            </a:endParaRPr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 rot="10800000" flipV="1">
            <a:off x="1071538" y="2786058"/>
            <a:ext cx="107157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0" y="3571876"/>
            <a:ext cx="1928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Έργο  π.χ. </a:t>
            </a:r>
            <a:r>
              <a:rPr lang="en-US" dirty="0" smtClean="0">
                <a:solidFill>
                  <a:srgbClr val="0070C0"/>
                </a:solidFill>
              </a:rPr>
              <a:t> W= 40J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1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42844" y="142852"/>
            <a:ext cx="6715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Προσοχή!!!!!!  </a:t>
            </a:r>
            <a:r>
              <a:rPr lang="el-GR" sz="1200" b="1" dirty="0" smtClean="0"/>
              <a:t>Για να ισχύει  ο τύπος </a:t>
            </a:r>
            <a:r>
              <a:rPr lang="en-US" sz="1200" b="1" dirty="0" smtClean="0"/>
              <a:t>W = F </a:t>
            </a:r>
            <a:r>
              <a:rPr lang="en-US" sz="1200" b="1" baseline="30000" dirty="0" smtClean="0"/>
              <a:t>.</a:t>
            </a:r>
            <a:r>
              <a:rPr lang="en-US" sz="1200" b="1" dirty="0" smtClean="0"/>
              <a:t>  </a:t>
            </a:r>
            <a:r>
              <a:rPr lang="el-GR" sz="1200" b="1" dirty="0" smtClean="0"/>
              <a:t>Δ</a:t>
            </a:r>
            <a:r>
              <a:rPr lang="en-US" sz="1200" b="1" dirty="0" smtClean="0"/>
              <a:t>x</a:t>
            </a:r>
            <a:r>
              <a:rPr lang="el-GR" sz="1200" b="1" dirty="0" smtClean="0"/>
              <a:t> θα πρέπει:</a:t>
            </a:r>
          </a:p>
          <a:p>
            <a:r>
              <a:rPr lang="el-GR" sz="1200" b="1" dirty="0" smtClean="0"/>
              <a:t> 1) η </a:t>
            </a:r>
            <a:r>
              <a:rPr lang="el-GR" sz="1200" b="1" dirty="0" smtClean="0">
                <a:solidFill>
                  <a:srgbClr val="FF0000"/>
                </a:solidFill>
              </a:rPr>
              <a:t>δύναμη</a:t>
            </a:r>
            <a:r>
              <a:rPr lang="el-GR" sz="1200" b="1" dirty="0" smtClean="0"/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F</a:t>
            </a:r>
            <a:r>
              <a:rPr lang="en-US" sz="1200" b="1" dirty="0" smtClean="0"/>
              <a:t> </a:t>
            </a:r>
            <a:r>
              <a:rPr lang="el-GR" sz="1200" b="1" dirty="0" smtClean="0"/>
              <a:t>που ασκείται στο σώμα να είναι </a:t>
            </a:r>
            <a:r>
              <a:rPr lang="el-GR" sz="1200" b="1" dirty="0" smtClean="0">
                <a:solidFill>
                  <a:srgbClr val="FF0000"/>
                </a:solidFill>
              </a:rPr>
              <a:t>σταθερή</a:t>
            </a:r>
          </a:p>
          <a:p>
            <a:endParaRPr lang="en-US" sz="1200" b="1" dirty="0" smtClean="0">
              <a:solidFill>
                <a:srgbClr val="FF0000"/>
              </a:solidFill>
            </a:endParaRPr>
          </a:p>
          <a:p>
            <a:r>
              <a:rPr lang="el-GR" sz="1200" b="1" dirty="0" smtClean="0"/>
              <a:t> </a:t>
            </a:r>
            <a:endParaRPr lang="en-US" sz="1200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142876" y="571480"/>
            <a:ext cx="86439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/>
              <a:t>2) η </a:t>
            </a:r>
            <a:r>
              <a:rPr lang="el-GR" sz="1200" b="1" dirty="0" smtClean="0">
                <a:solidFill>
                  <a:srgbClr val="FF0000"/>
                </a:solidFill>
              </a:rPr>
              <a:t>δύναμη</a:t>
            </a:r>
            <a:r>
              <a:rPr lang="el-GR" sz="1200" b="1" dirty="0" smtClean="0"/>
              <a:t> </a:t>
            </a:r>
            <a:r>
              <a:rPr lang="en-US" sz="1200" b="1" dirty="0" smtClean="0"/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F</a:t>
            </a:r>
            <a:r>
              <a:rPr lang="en-US" sz="1200" b="1" dirty="0" smtClean="0"/>
              <a:t> </a:t>
            </a:r>
            <a:r>
              <a:rPr lang="el-GR" sz="1200" b="1" dirty="0" smtClean="0"/>
              <a:t>που ασκείται στο σώμα </a:t>
            </a:r>
            <a:r>
              <a:rPr lang="el-GR" sz="1200" b="1" dirty="0" smtClean="0">
                <a:solidFill>
                  <a:srgbClr val="FF0000"/>
                </a:solidFill>
              </a:rPr>
              <a:t>και</a:t>
            </a:r>
            <a:r>
              <a:rPr lang="el-GR" sz="1200" b="1" dirty="0" smtClean="0"/>
              <a:t> η μετατόπιση του σώματος </a:t>
            </a:r>
            <a:r>
              <a:rPr lang="el-GR" sz="1200" b="1" dirty="0" smtClean="0">
                <a:solidFill>
                  <a:srgbClr val="FF0000"/>
                </a:solidFill>
              </a:rPr>
              <a:t>Δ</a:t>
            </a:r>
            <a:r>
              <a:rPr lang="en-US" sz="1200" b="1" dirty="0" smtClean="0">
                <a:solidFill>
                  <a:srgbClr val="FF0000"/>
                </a:solidFill>
              </a:rPr>
              <a:t>x</a:t>
            </a:r>
            <a:r>
              <a:rPr lang="en-US" sz="1200" b="1" dirty="0" smtClean="0"/>
              <a:t> </a:t>
            </a:r>
            <a:r>
              <a:rPr lang="el-GR" sz="1200" b="1" dirty="0" smtClean="0"/>
              <a:t>να έχουν την </a:t>
            </a:r>
            <a:r>
              <a:rPr lang="el-GR" sz="1200" b="1" dirty="0" smtClean="0">
                <a:solidFill>
                  <a:srgbClr val="FF0000"/>
                </a:solidFill>
              </a:rPr>
              <a:t>ίδια διεύθυνση</a:t>
            </a:r>
            <a:r>
              <a:rPr lang="el-GR" sz="1200" b="1" dirty="0" smtClean="0"/>
              <a:t>.</a:t>
            </a:r>
            <a:endParaRPr lang="en-US" sz="1200" dirty="0"/>
          </a:p>
        </p:txBody>
      </p:sp>
      <p:sp>
        <p:nvSpPr>
          <p:cNvPr id="23" name="22 - TextBox"/>
          <p:cNvSpPr txBox="1"/>
          <p:nvPr/>
        </p:nvSpPr>
        <p:spPr>
          <a:xfrm>
            <a:off x="2214546" y="2357430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W</a:t>
            </a:r>
            <a:r>
              <a:rPr lang="en-US" sz="3600" b="1" dirty="0" smtClean="0"/>
              <a:t>= </a:t>
            </a:r>
            <a:r>
              <a:rPr lang="en-US" sz="3600" b="1" dirty="0" smtClean="0">
                <a:solidFill>
                  <a:srgbClr val="FF0000"/>
                </a:solidFill>
              </a:rPr>
              <a:t>F</a:t>
            </a:r>
            <a:r>
              <a:rPr lang="en-US" sz="3600" b="1" dirty="0" smtClean="0"/>
              <a:t> </a:t>
            </a:r>
            <a:r>
              <a:rPr lang="en-US" sz="3600" b="1" baseline="30000" dirty="0" smtClean="0"/>
              <a:t>.</a:t>
            </a:r>
            <a:r>
              <a:rPr lang="en-US" sz="3600" b="1" dirty="0" smtClean="0"/>
              <a:t>  </a:t>
            </a:r>
            <a:r>
              <a:rPr lang="el-GR" sz="3600" b="1" dirty="0" smtClean="0">
                <a:solidFill>
                  <a:srgbClr val="00B050"/>
                </a:solidFill>
              </a:rPr>
              <a:t>Δ</a:t>
            </a:r>
            <a:r>
              <a:rPr lang="en-US" sz="3600" b="1" dirty="0" smtClean="0">
                <a:solidFill>
                  <a:srgbClr val="00B050"/>
                </a:solidFill>
              </a:rPr>
              <a:t>x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24" name="23 - Έλλειψη"/>
          <p:cNvSpPr/>
          <p:nvPr/>
        </p:nvSpPr>
        <p:spPr>
          <a:xfrm>
            <a:off x="253918" y="6091804"/>
            <a:ext cx="558669" cy="572450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flipV="1">
            <a:off x="558646" y="6378038"/>
            <a:ext cx="812609" cy="1273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785786" y="6000768"/>
            <a:ext cx="1208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 =2N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2437804" y="5643578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 =6m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28" name="27 - Ευθεία γραμμή σύνδεσης"/>
          <p:cNvCxnSpPr/>
          <p:nvPr/>
        </p:nvCxnSpPr>
        <p:spPr>
          <a:xfrm flipV="1">
            <a:off x="0" y="6616775"/>
            <a:ext cx="6500826" cy="57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Έλλειψη"/>
          <p:cNvSpPr/>
          <p:nvPr/>
        </p:nvSpPr>
        <p:spPr>
          <a:xfrm>
            <a:off x="4774055" y="6044306"/>
            <a:ext cx="558669" cy="572450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flipV="1">
            <a:off x="5143504" y="6286520"/>
            <a:ext cx="812609" cy="1273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357818" y="5929330"/>
            <a:ext cx="1158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 =2N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214314" y="6655876"/>
            <a:ext cx="1073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 smtClean="0"/>
              <a:t>Θέση </a:t>
            </a:r>
            <a:r>
              <a:rPr lang="en-US" sz="1100" dirty="0" smtClean="0"/>
              <a:t>A</a:t>
            </a:r>
            <a:endParaRPr lang="en-US" sz="1100" dirty="0"/>
          </a:p>
        </p:txBody>
      </p:sp>
      <p:sp>
        <p:nvSpPr>
          <p:cNvPr id="34" name="33 - TextBox"/>
          <p:cNvSpPr txBox="1"/>
          <p:nvPr/>
        </p:nvSpPr>
        <p:spPr>
          <a:xfrm>
            <a:off x="4714908" y="6655876"/>
            <a:ext cx="1073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 smtClean="0"/>
              <a:t>Θέση Β</a:t>
            </a:r>
            <a:endParaRPr lang="en-US" sz="1100" dirty="0"/>
          </a:p>
        </p:txBody>
      </p:sp>
      <p:sp>
        <p:nvSpPr>
          <p:cNvPr id="22" name="21 - TextBox"/>
          <p:cNvSpPr txBox="1"/>
          <p:nvPr/>
        </p:nvSpPr>
        <p:spPr>
          <a:xfrm>
            <a:off x="857224" y="3357562"/>
            <a:ext cx="63579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Προσοχή</a:t>
            </a:r>
            <a:r>
              <a:rPr lang="el-GR" dirty="0" smtClean="0"/>
              <a:t>!! Στο παραπάνω τύπο  για το έργο μιας </a:t>
            </a:r>
            <a:r>
              <a:rPr lang="el-GR" dirty="0" smtClean="0">
                <a:solidFill>
                  <a:srgbClr val="FF0000"/>
                </a:solidFill>
              </a:rPr>
              <a:t>δύναμης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, </a:t>
            </a:r>
            <a:r>
              <a:rPr lang="el-GR" dirty="0" smtClean="0"/>
              <a:t>θα πρέπει η μετατόπιση</a:t>
            </a:r>
            <a:r>
              <a:rPr lang="en-US" dirty="0" smtClean="0"/>
              <a:t> </a:t>
            </a:r>
            <a:r>
              <a:rPr lang="el-GR" dirty="0" smtClean="0"/>
              <a:t>Δ</a:t>
            </a:r>
            <a:r>
              <a:rPr lang="en-US" dirty="0" smtClean="0"/>
              <a:t>x</a:t>
            </a:r>
            <a:r>
              <a:rPr lang="el-GR" dirty="0" smtClean="0"/>
              <a:t> να είναι σε μέτρα (</a:t>
            </a:r>
            <a:r>
              <a:rPr lang="en-US" dirty="0" smtClean="0"/>
              <a:t>m)</a:t>
            </a:r>
            <a:r>
              <a:rPr lang="el-GR" dirty="0" smtClean="0"/>
              <a:t>,   η δύναμη σε Ν, και το έργο </a:t>
            </a:r>
            <a:r>
              <a:rPr lang="en-US" dirty="0" smtClean="0"/>
              <a:t> W </a:t>
            </a:r>
            <a:r>
              <a:rPr lang="el-GR" dirty="0" smtClean="0"/>
              <a:t>σε </a:t>
            </a:r>
            <a:r>
              <a:rPr lang="el-GR" dirty="0" err="1" smtClean="0"/>
              <a:t>τζάουλ</a:t>
            </a:r>
            <a:r>
              <a:rPr lang="el-GR" dirty="0" smtClean="0"/>
              <a:t> </a:t>
            </a:r>
            <a:r>
              <a:rPr lang="en-US" dirty="0" smtClean="0"/>
              <a:t>J.</a:t>
            </a:r>
            <a:endParaRPr lang="el-GR" dirty="0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>
            <a:off x="558646" y="5987059"/>
            <a:ext cx="4469349" cy="1273"/>
          </a:xfrm>
          <a:prstGeom prst="straightConnector1">
            <a:avLst/>
          </a:prstGeom>
          <a:ln w="22225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928794" y="4286256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W= </a:t>
            </a:r>
            <a:r>
              <a:rPr lang="en-US" sz="6000" b="1" dirty="0" smtClean="0">
                <a:solidFill>
                  <a:srgbClr val="FF0000"/>
                </a:solidFill>
              </a:rPr>
              <a:t>F</a:t>
            </a:r>
            <a:r>
              <a:rPr lang="en-US" sz="6000" b="1" dirty="0" smtClean="0"/>
              <a:t> </a:t>
            </a:r>
            <a:r>
              <a:rPr lang="en-US" sz="6000" b="1" baseline="30000" dirty="0" smtClean="0"/>
              <a:t>.</a:t>
            </a:r>
            <a:r>
              <a:rPr lang="en-US" sz="6000" b="1" dirty="0" smtClean="0"/>
              <a:t>  </a:t>
            </a:r>
            <a:r>
              <a:rPr lang="el-GR" sz="6000" b="1" dirty="0" smtClean="0">
                <a:solidFill>
                  <a:srgbClr val="00B050"/>
                </a:solidFill>
              </a:rPr>
              <a:t>Δ</a:t>
            </a:r>
            <a:r>
              <a:rPr lang="en-US" sz="6000" b="1" dirty="0" smtClean="0">
                <a:solidFill>
                  <a:srgbClr val="00B050"/>
                </a:solidFill>
              </a:rPr>
              <a:t>x</a:t>
            </a:r>
            <a:endParaRPr lang="en-US" sz="6000" b="1" dirty="0">
              <a:solidFill>
                <a:srgbClr val="00B05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500034" y="2428868"/>
            <a:ext cx="78581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Όταν σε ένα σώμα ασκείται μια </a:t>
            </a:r>
            <a:r>
              <a:rPr lang="el-GR" sz="2000" b="1" dirty="0" smtClean="0"/>
              <a:t>σταθερή δύναμη </a:t>
            </a:r>
            <a:r>
              <a:rPr lang="en-US" sz="2000" b="1" dirty="0" smtClean="0"/>
              <a:t>F </a:t>
            </a:r>
            <a:r>
              <a:rPr lang="el-GR" sz="2000" dirty="0" smtClean="0"/>
              <a:t>που έχει την </a:t>
            </a:r>
            <a:r>
              <a:rPr lang="el-GR" sz="2000" b="1" dirty="0" smtClean="0"/>
              <a:t>ίδια φορά με την μετατόπιση </a:t>
            </a:r>
            <a:r>
              <a:rPr lang="el-GR" sz="2000" b="1" dirty="0" smtClean="0">
                <a:solidFill>
                  <a:srgbClr val="FF0000"/>
                </a:solidFill>
              </a:rPr>
              <a:t>Δ</a:t>
            </a:r>
            <a:r>
              <a:rPr lang="en-US" sz="2000" b="1" dirty="0" smtClean="0">
                <a:solidFill>
                  <a:srgbClr val="FF0000"/>
                </a:solidFill>
              </a:rPr>
              <a:t>x </a:t>
            </a:r>
            <a:r>
              <a:rPr lang="el-GR" sz="2000" b="1" dirty="0" smtClean="0">
                <a:solidFill>
                  <a:srgbClr val="FF0000"/>
                </a:solidFill>
              </a:rPr>
              <a:t>(ή </a:t>
            </a:r>
            <a:r>
              <a:rPr lang="en-US" sz="2000" b="1" dirty="0" smtClean="0">
                <a:solidFill>
                  <a:srgbClr val="FF0000"/>
                </a:solidFill>
              </a:rPr>
              <a:t>h) </a:t>
            </a:r>
            <a:r>
              <a:rPr lang="el-GR" sz="2000" dirty="0" smtClean="0"/>
              <a:t>τότε </a:t>
            </a:r>
            <a:r>
              <a:rPr lang="el-GR" sz="2000" b="1" dirty="0" smtClean="0"/>
              <a:t>το έργο </a:t>
            </a:r>
            <a:r>
              <a:rPr lang="en-US" sz="2000" b="1" dirty="0" smtClean="0"/>
              <a:t>W</a:t>
            </a:r>
            <a:r>
              <a:rPr lang="el-GR" sz="2000" b="1" dirty="0" smtClean="0"/>
              <a:t> </a:t>
            </a:r>
            <a:r>
              <a:rPr lang="el-GR" sz="2000" dirty="0" smtClean="0"/>
              <a:t>που παράγει η δύναμη </a:t>
            </a:r>
            <a:r>
              <a:rPr lang="en-US" sz="2000" dirty="0" smtClean="0"/>
              <a:t>F </a:t>
            </a:r>
            <a:r>
              <a:rPr lang="el-GR" sz="2000" dirty="0" smtClean="0"/>
              <a:t>πάνω στο σώμα</a:t>
            </a:r>
            <a:r>
              <a:rPr lang="en-US" sz="2000" dirty="0" smtClean="0"/>
              <a:t> (</a:t>
            </a:r>
            <a:r>
              <a:rPr lang="el-GR" sz="2000" dirty="0" smtClean="0"/>
              <a:t>ή το έργο της δύναμης)  </a:t>
            </a:r>
            <a:r>
              <a:rPr lang="el-GR" sz="2000" b="1" dirty="0" smtClean="0"/>
              <a:t>είναι θετικό. </a:t>
            </a:r>
            <a:endParaRPr lang="en-US" sz="2000" b="1" dirty="0"/>
          </a:p>
        </p:txBody>
      </p:sp>
      <p:sp>
        <p:nvSpPr>
          <p:cNvPr id="8" name="7 - Έλλειψη"/>
          <p:cNvSpPr/>
          <p:nvPr/>
        </p:nvSpPr>
        <p:spPr>
          <a:xfrm>
            <a:off x="357158" y="1071546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flipV="1">
            <a:off x="785786" y="1428736"/>
            <a:ext cx="1143008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1214414" y="857232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785786" y="928670"/>
            <a:ext cx="6286544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2571736" y="512208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 flipV="1">
            <a:off x="0" y="1726654"/>
            <a:ext cx="91440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Έλλειψη"/>
          <p:cNvSpPr/>
          <p:nvPr/>
        </p:nvSpPr>
        <p:spPr>
          <a:xfrm>
            <a:off x="6715140" y="1012274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flipV="1">
            <a:off x="7143768" y="1369464"/>
            <a:ext cx="1143008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7643834" y="8572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500034" y="18573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" name="18 - TextBox"/>
          <p:cNvSpPr txBox="1"/>
          <p:nvPr/>
        </p:nvSpPr>
        <p:spPr>
          <a:xfrm>
            <a:off x="6858016" y="172665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1" name="20 - TextBox"/>
          <p:cNvSpPr txBox="1"/>
          <p:nvPr/>
        </p:nvSpPr>
        <p:spPr>
          <a:xfrm>
            <a:off x="1785918" y="3786190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Τότε ο τύπος για το έργο γράφεται.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357158" y="5500702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το έργο μιας δύναμης είναι </a:t>
            </a:r>
            <a:r>
              <a:rPr lang="el-GR" b="1" dirty="0" smtClean="0"/>
              <a:t>θετικό  </a:t>
            </a:r>
            <a:r>
              <a:rPr lang="el-GR" dirty="0" smtClean="0"/>
              <a:t>, σημαίνει ότι </a:t>
            </a:r>
            <a:r>
              <a:rPr lang="el-GR" b="1" dirty="0" smtClean="0"/>
              <a:t>το σώμα παίρνει ενέργεια  </a:t>
            </a:r>
            <a:r>
              <a:rPr lang="el-GR" dirty="0" smtClean="0"/>
              <a:t>όταν του ασκείται δύναμη.</a:t>
            </a:r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1500166" y="6286520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   </a:t>
            </a:r>
            <a:r>
              <a:rPr lang="en-US" dirty="0" smtClean="0"/>
              <a:t>W= +8J  </a:t>
            </a:r>
            <a:r>
              <a:rPr lang="el-GR" dirty="0" smtClean="0"/>
              <a:t>ή </a:t>
            </a:r>
            <a:r>
              <a:rPr lang="en-US" dirty="0" smtClean="0"/>
              <a:t> W =8J</a:t>
            </a:r>
            <a:r>
              <a:rPr lang="el-GR" dirty="0" smtClean="0"/>
              <a:t> το έργο είναι θετικό 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3214678" y="0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i="1" dirty="0" smtClean="0">
                <a:solidFill>
                  <a:srgbClr val="0000FF"/>
                </a:solidFill>
              </a:rPr>
              <a:t>ΘΕΤΙΚΟ  ΈΡΓΟ</a:t>
            </a:r>
            <a:endParaRPr lang="en-US" sz="2800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animBg="1"/>
      <p:bldP spid="21" grpId="0"/>
      <p:bldP spid="22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857496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W= </a:t>
            </a:r>
            <a:r>
              <a:rPr lang="en-US" sz="6000" b="1" dirty="0" smtClean="0">
                <a:solidFill>
                  <a:srgbClr val="FF0000"/>
                </a:solidFill>
              </a:rPr>
              <a:t>F</a:t>
            </a:r>
            <a:r>
              <a:rPr lang="en-US" sz="6000" b="1" dirty="0" smtClean="0"/>
              <a:t> </a:t>
            </a:r>
            <a:r>
              <a:rPr lang="en-US" sz="6000" b="1" baseline="30000" dirty="0" smtClean="0"/>
              <a:t>.</a:t>
            </a:r>
            <a:r>
              <a:rPr lang="en-US" sz="6000" b="1" dirty="0" smtClean="0"/>
              <a:t>  </a:t>
            </a:r>
            <a:r>
              <a:rPr lang="el-GR" sz="6000" b="1" dirty="0" smtClean="0">
                <a:solidFill>
                  <a:srgbClr val="00B050"/>
                </a:solidFill>
              </a:rPr>
              <a:t>Δ</a:t>
            </a:r>
            <a:r>
              <a:rPr lang="en-US" sz="6000" b="1" dirty="0" smtClean="0">
                <a:solidFill>
                  <a:srgbClr val="00B050"/>
                </a:solidFill>
              </a:rPr>
              <a:t>x</a:t>
            </a:r>
            <a:endParaRPr lang="en-US" sz="6000" b="1" dirty="0">
              <a:solidFill>
                <a:srgbClr val="00B05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1500166" y="6286520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   </a:t>
            </a:r>
            <a:r>
              <a:rPr lang="en-US" dirty="0" smtClean="0"/>
              <a:t>W= +8J  </a:t>
            </a:r>
            <a:r>
              <a:rPr lang="el-GR" dirty="0" smtClean="0"/>
              <a:t>ή </a:t>
            </a:r>
            <a:r>
              <a:rPr lang="en-US" dirty="0" smtClean="0"/>
              <a:t> W =8J</a:t>
            </a:r>
            <a:r>
              <a:rPr lang="el-GR" dirty="0" smtClean="0"/>
              <a:t> το έργο είναι θετικό 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3214678" y="0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i="1" dirty="0" smtClean="0">
                <a:solidFill>
                  <a:srgbClr val="0000FF"/>
                </a:solidFill>
              </a:rPr>
              <a:t>ΘΕΤΙΚΟ  ΈΡΓΟ</a:t>
            </a:r>
            <a:endParaRPr lang="en-US" sz="2800" b="1" i="1" dirty="0">
              <a:solidFill>
                <a:srgbClr val="0000FF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500034" y="4286256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το έργο της  δύναμης που ασκείται πάνω σε ένα σώμα είναι </a:t>
            </a:r>
            <a:r>
              <a:rPr lang="el-GR" b="1" dirty="0" smtClean="0"/>
              <a:t>θετικό,   </a:t>
            </a:r>
            <a:r>
              <a:rPr lang="el-GR" dirty="0" smtClean="0"/>
              <a:t>σημαίνει ότι αυτή η </a:t>
            </a:r>
            <a:r>
              <a:rPr lang="el-GR" b="1" dirty="0" smtClean="0"/>
              <a:t>δύναμη προκαλεί την κίνηση του σώματος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21" name="20 - Έλλειψη"/>
          <p:cNvSpPr/>
          <p:nvPr/>
        </p:nvSpPr>
        <p:spPr>
          <a:xfrm>
            <a:off x="357158" y="1071546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flipV="1">
            <a:off x="785786" y="1428736"/>
            <a:ext cx="1143008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1214414" y="857232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>
            <a:off x="785786" y="928670"/>
            <a:ext cx="6286544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2571736" y="512208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28" name="27 - Ευθεία γραμμή σύνδεσης"/>
          <p:cNvCxnSpPr/>
          <p:nvPr/>
        </p:nvCxnSpPr>
        <p:spPr>
          <a:xfrm flipV="1">
            <a:off x="0" y="1726654"/>
            <a:ext cx="91440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Έλλειψη"/>
          <p:cNvSpPr/>
          <p:nvPr/>
        </p:nvSpPr>
        <p:spPr>
          <a:xfrm>
            <a:off x="6715140" y="1012274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flipV="1">
            <a:off x="7143768" y="1369464"/>
            <a:ext cx="1143008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643834" y="8572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500034" y="18573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6858016" y="172665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11087</TotalTime>
  <Words>1768</Words>
  <PresentationFormat>Προβολή στην οθόνη (4:3)</PresentationFormat>
  <Paragraphs>206</Paragraphs>
  <Slides>20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698</cp:revision>
  <dcterms:created xsi:type="dcterms:W3CDTF">2020-03-28T09:35:19Z</dcterms:created>
  <dcterms:modified xsi:type="dcterms:W3CDTF">2024-05-19T14:47:58Z</dcterms:modified>
</cp:coreProperties>
</file>