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5" r:id="rId4"/>
    <p:sldId id="277" r:id="rId5"/>
    <p:sldId id="278" r:id="rId6"/>
    <p:sldId id="279" r:id="rId7"/>
    <p:sldId id="291" r:id="rId8"/>
    <p:sldId id="281" r:id="rId9"/>
    <p:sldId id="282" r:id="rId10"/>
    <p:sldId id="283" r:id="rId11"/>
    <p:sldId id="314" r:id="rId12"/>
    <p:sldId id="284" r:id="rId13"/>
    <p:sldId id="302" r:id="rId14"/>
    <p:sldId id="312" r:id="rId15"/>
    <p:sldId id="313" r:id="rId16"/>
    <p:sldId id="303" r:id="rId17"/>
    <p:sldId id="305" r:id="rId18"/>
    <p:sldId id="306" r:id="rId19"/>
    <p:sldId id="304" r:id="rId20"/>
    <p:sldId id="307" r:id="rId21"/>
    <p:sldId id="308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 autoAdjust="0"/>
    <p:restoredTop sz="94689" autoAdjust="0"/>
  </p:normalViewPr>
  <p:slideViewPr>
    <p:cSldViewPr>
      <p:cViewPr varScale="1">
        <p:scale>
          <a:sx n="73" d="100"/>
          <a:sy n="73" d="100"/>
        </p:scale>
        <p:origin x="-171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0" y="785794"/>
            <a:ext cx="8501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Η </a:t>
            </a:r>
            <a:r>
              <a:rPr lang="el-GR" sz="2800" u="sng" dirty="0" smtClean="0"/>
              <a:t>μάζα</a:t>
            </a:r>
            <a:r>
              <a:rPr lang="el-GR" sz="2800" dirty="0" smtClean="0"/>
              <a:t> ενός υλικού σώματος είναι ένας </a:t>
            </a:r>
            <a:r>
              <a:rPr lang="el-GR" sz="2800" u="sng" dirty="0" smtClean="0"/>
              <a:t>αριθμός</a:t>
            </a:r>
            <a:r>
              <a:rPr lang="el-GR" sz="2800" dirty="0" smtClean="0"/>
              <a:t> που δείχνει από </a:t>
            </a:r>
            <a:r>
              <a:rPr lang="el-GR" sz="2800" u="sng" dirty="0" smtClean="0"/>
              <a:t>πόση ύλη αποτελείται το σώμα.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ΜΑΖΑ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28596" y="2571744"/>
            <a:ext cx="3071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 smtClean="0"/>
              <a:t>Παράδειγμα</a:t>
            </a:r>
            <a:r>
              <a:rPr lang="el-GR" sz="2800" dirty="0" smtClean="0"/>
              <a:t> η μάζα της </a:t>
            </a:r>
            <a:r>
              <a:rPr lang="el-GR" sz="2800" u="sng" dirty="0" smtClean="0"/>
              <a:t>γης</a:t>
            </a:r>
            <a:r>
              <a:rPr lang="el-GR" sz="2800" dirty="0" smtClean="0"/>
              <a:t> θα είναι πολύ μεγαλύτερη από τη μάζα ενός </a:t>
            </a:r>
            <a:r>
              <a:rPr lang="el-GR" sz="2800" u="sng" dirty="0" smtClean="0"/>
              <a:t>φορτηγού</a:t>
            </a:r>
            <a:r>
              <a:rPr lang="el-GR" sz="2800" dirty="0" smtClean="0"/>
              <a:t>.</a:t>
            </a:r>
            <a:endParaRPr lang="en-US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4692" y="2071678"/>
            <a:ext cx="4711712" cy="44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139713"/>
            <a:ext cx="2424115" cy="171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428728" y="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Βαρύτητα  της γης</a:t>
            </a:r>
            <a:endParaRPr lang="en-US" sz="32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4143372" y="57148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 = m </a:t>
            </a:r>
            <a:r>
              <a:rPr lang="el-GR" sz="4800" b="1" baseline="30000" dirty="0" smtClean="0">
                <a:solidFill>
                  <a:srgbClr val="FF0000"/>
                </a:solidFill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smtClean="0"/>
              <a:t>g</a:t>
            </a:r>
            <a:endParaRPr lang="en-US" sz="4800" b="1" dirty="0"/>
          </a:p>
        </p:txBody>
      </p:sp>
      <p:sp>
        <p:nvSpPr>
          <p:cNvPr id="17" name="16 - Ορθογώνιο"/>
          <p:cNvSpPr/>
          <p:nvPr/>
        </p:nvSpPr>
        <p:spPr>
          <a:xfrm>
            <a:off x="0" y="2000240"/>
            <a:ext cx="62865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= </a:t>
            </a:r>
            <a:r>
              <a:rPr lang="el-GR" sz="2400" dirty="0" smtClean="0">
                <a:solidFill>
                  <a:srgbClr val="FF0000"/>
                </a:solidFill>
              </a:rPr>
              <a:t>το σύμβολο </a:t>
            </a:r>
            <a:r>
              <a:rPr lang="en-US" sz="2400" dirty="0" smtClean="0">
                <a:solidFill>
                  <a:srgbClr val="FF0000"/>
                </a:solidFill>
              </a:rPr>
              <a:t>g, </a:t>
            </a:r>
            <a:r>
              <a:rPr lang="el-GR" sz="2400" dirty="0" smtClean="0">
                <a:solidFill>
                  <a:srgbClr val="FF0000"/>
                </a:solidFill>
              </a:rPr>
              <a:t>στον τύπο συμβολίζει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την </a:t>
            </a:r>
            <a:r>
              <a:rPr lang="el-GR" sz="2400" b="1" u="sng" dirty="0" smtClean="0">
                <a:solidFill>
                  <a:srgbClr val="FF0000"/>
                </a:solidFill>
              </a:rPr>
              <a:t>επιτάχυνση της βαρύτητας . </a:t>
            </a:r>
            <a:r>
              <a:rPr lang="el-GR" sz="2400" dirty="0" smtClean="0">
                <a:solidFill>
                  <a:srgbClr val="FF0000"/>
                </a:solidFill>
              </a:rPr>
              <a:t>Το </a:t>
            </a:r>
            <a:r>
              <a:rPr lang="en-US" sz="2400" dirty="0" smtClean="0">
                <a:solidFill>
                  <a:srgbClr val="FF0000"/>
                </a:solidFill>
              </a:rPr>
              <a:t>g </a:t>
            </a:r>
            <a:r>
              <a:rPr lang="el-GR" sz="2400" dirty="0" smtClean="0">
                <a:solidFill>
                  <a:srgbClr val="FF0000"/>
                </a:solidFill>
              </a:rPr>
              <a:t>εξαρτάται από την απόσταση του σώματος από την γη.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6116" y="4357694"/>
            <a:ext cx="2677884" cy="25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7215206" y="3714752"/>
            <a:ext cx="71438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5400000" flipH="1" flipV="1">
            <a:off x="7643834" y="3429000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7143768" y="2714620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Ένα τυχαίο σώμα με μάζα 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16200000" flipH="1">
            <a:off x="7036611" y="4393413"/>
            <a:ext cx="1143008" cy="7143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7572396" y="428625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18" name="17 - Ορθογώνιο"/>
          <p:cNvSpPr/>
          <p:nvPr/>
        </p:nvSpPr>
        <p:spPr>
          <a:xfrm>
            <a:off x="2643174" y="5357826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2928926" y="5368838"/>
            <a:ext cx="1104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9,8</a:t>
            </a:r>
            <a:endParaRPr lang="en-US" sz="3600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4214810" y="5143512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4214810" y="5715016"/>
            <a:ext cx="524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s</a:t>
            </a:r>
            <a:r>
              <a:rPr lang="en-US" sz="3600" b="1" baseline="30000" dirty="0" smtClean="0"/>
              <a:t>2</a:t>
            </a:r>
            <a:endParaRPr lang="en-US" sz="3600" b="1" baseline="30000" dirty="0"/>
          </a:p>
        </p:txBody>
      </p:sp>
      <p:cxnSp>
        <p:nvCxnSpPr>
          <p:cNvPr id="24" name="23 - Ευθεία γραμμή σύνδεσης"/>
          <p:cNvCxnSpPr/>
          <p:nvPr/>
        </p:nvCxnSpPr>
        <p:spPr>
          <a:xfrm>
            <a:off x="4071934" y="5715016"/>
            <a:ext cx="85725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428596" y="435769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σώματα που βρίσκονται  κοντά στην επιφάνεια της γης , το </a:t>
            </a:r>
            <a:r>
              <a:rPr lang="en-US" dirty="0" smtClean="0"/>
              <a:t>g </a:t>
            </a:r>
            <a:r>
              <a:rPr lang="el-GR" dirty="0" smtClean="0"/>
              <a:t>θα είναι: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428728" y="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Βαρύτητα  της γης</a:t>
            </a:r>
            <a:endParaRPr lang="en-US" sz="32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5357786" y="35716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 = m </a:t>
            </a:r>
            <a:r>
              <a:rPr lang="el-GR" sz="2400" b="1" baseline="30000" dirty="0" smtClean="0">
                <a:solidFill>
                  <a:srgbClr val="FF0000"/>
                </a:solidFill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g</a:t>
            </a:r>
            <a:endParaRPr lang="en-US" sz="2400" b="1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7215206" y="3714752"/>
            <a:ext cx="71438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TextBox"/>
          <p:cNvSpPr txBox="1"/>
          <p:nvPr/>
        </p:nvSpPr>
        <p:spPr>
          <a:xfrm>
            <a:off x="5572132" y="2786058"/>
            <a:ext cx="3857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Ένα </a:t>
            </a:r>
            <a:r>
              <a:rPr lang="el-GR" b="1" dirty="0" smtClean="0"/>
              <a:t>τυχαίο σώμα με μάζα </a:t>
            </a:r>
            <a:r>
              <a:rPr lang="en-US" b="1" dirty="0" smtClean="0"/>
              <a:t>m</a:t>
            </a:r>
            <a:r>
              <a:rPr lang="en-US" dirty="0" smtClean="0"/>
              <a:t>, </a:t>
            </a:r>
            <a:r>
              <a:rPr lang="el-GR" dirty="0" smtClean="0"/>
              <a:t>πέφτει προς την γη,  και του </a:t>
            </a:r>
            <a:r>
              <a:rPr lang="el-GR" u="sng" dirty="0" smtClean="0"/>
              <a:t>ασκείται μόνο </a:t>
            </a:r>
            <a:r>
              <a:rPr lang="el-GR" dirty="0" smtClean="0"/>
              <a:t>η δύναμη τους </a:t>
            </a:r>
            <a:r>
              <a:rPr lang="el-GR" u="sng" dirty="0" smtClean="0"/>
              <a:t>βάρους</a:t>
            </a:r>
            <a:r>
              <a:rPr lang="el-GR" dirty="0" smtClean="0"/>
              <a:t> την  γη</a:t>
            </a:r>
            <a:endParaRPr lang="en-US" dirty="0"/>
          </a:p>
        </p:txBody>
      </p:sp>
      <p:sp>
        <p:nvSpPr>
          <p:cNvPr id="25" name="24 - TextBox"/>
          <p:cNvSpPr txBox="1"/>
          <p:nvPr/>
        </p:nvSpPr>
        <p:spPr>
          <a:xfrm flipH="1">
            <a:off x="7858148" y="4929198"/>
            <a:ext cx="48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26 - Ορθογώνιο"/>
          <p:cNvSpPr/>
          <p:nvPr/>
        </p:nvSpPr>
        <p:spPr>
          <a:xfrm>
            <a:off x="5429256" y="6215082"/>
            <a:ext cx="3714744" cy="6429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27 - Ευθύγραμμο βέλος σύνδεσης"/>
          <p:cNvCxnSpPr/>
          <p:nvPr/>
        </p:nvCxnSpPr>
        <p:spPr>
          <a:xfrm rot="5400000">
            <a:off x="7001686" y="4499776"/>
            <a:ext cx="114300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 flipH="1">
            <a:off x="7000891" y="621508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έδαφος</a:t>
            </a:r>
            <a:endParaRPr lang="en-US" sz="2000" b="1" dirty="0"/>
          </a:p>
        </p:txBody>
      </p:sp>
      <p:sp>
        <p:nvSpPr>
          <p:cNvPr id="30" name="29 - Ορθογώνιο"/>
          <p:cNvSpPr/>
          <p:nvPr/>
        </p:nvSpPr>
        <p:spPr>
          <a:xfrm>
            <a:off x="214250" y="1000108"/>
            <a:ext cx="89297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Καθώς ένα σώμα πέφτει προς τη Γη η ταχύτητα του </a:t>
            </a:r>
            <a:r>
              <a:rPr lang="el-GR" dirty="0" smtClean="0"/>
              <a:t>αυξάνεται,  αφού </a:t>
            </a:r>
            <a:r>
              <a:rPr lang="el-GR" dirty="0" smtClean="0"/>
              <a:t>σε αυτό ασκείται η δύναμη της βαρύτητας από τη γη.  </a:t>
            </a:r>
            <a:endParaRPr lang="el-GR" dirty="0" smtClean="0"/>
          </a:p>
          <a:p>
            <a:r>
              <a:rPr lang="el-GR" u="sng" dirty="0" smtClean="0"/>
              <a:t>Α</a:t>
            </a:r>
            <a:r>
              <a:rPr lang="el-GR" u="sng" dirty="0" smtClean="0"/>
              <a:t>ν </a:t>
            </a:r>
            <a:r>
              <a:rPr lang="el-GR" u="sng" dirty="0" smtClean="0"/>
              <a:t>στο σώμα ασκείται μόνο η δύναμη της βαρύτητας </a:t>
            </a:r>
            <a:r>
              <a:rPr lang="el-GR" dirty="0" smtClean="0"/>
              <a:t>καθώς αυτό </a:t>
            </a:r>
            <a:r>
              <a:rPr lang="el-GR" dirty="0" smtClean="0"/>
              <a:t>πέφτει </a:t>
            </a:r>
            <a:r>
              <a:rPr lang="el-GR" dirty="0" smtClean="0"/>
              <a:t>τότε η ταχύτητα του θα   αυξάνεται κατά </a:t>
            </a:r>
            <a:r>
              <a:rPr lang="el-GR" dirty="0" smtClean="0"/>
              <a:t>9,8 </a:t>
            </a:r>
            <a:r>
              <a:rPr lang="el-GR" dirty="0" smtClean="0"/>
              <a:t>m/s μέσα σε ένα δευτερόλεπτο. 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1" name="30 - Ορθογώνιο"/>
          <p:cNvSpPr/>
          <p:nvPr/>
        </p:nvSpPr>
        <p:spPr>
          <a:xfrm>
            <a:off x="214282" y="371475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Η </a:t>
            </a:r>
            <a:r>
              <a:rPr lang="el-GR" b="1" u="sng" dirty="0" smtClean="0"/>
              <a:t>επιτάχυνση </a:t>
            </a:r>
            <a:r>
              <a:rPr lang="el-GR" b="1" u="sng" dirty="0" smtClean="0"/>
              <a:t>της βαρύτητας </a:t>
            </a:r>
            <a:r>
              <a:rPr lang="en-US" b="1" u="sng" dirty="0" smtClean="0"/>
              <a:t>g </a:t>
            </a:r>
            <a:r>
              <a:rPr lang="el-GR" dirty="0" smtClean="0"/>
              <a:t>στη </a:t>
            </a:r>
            <a:r>
              <a:rPr lang="el-GR" dirty="0" smtClean="0"/>
              <a:t>γη είναι </a:t>
            </a:r>
            <a:r>
              <a:rPr lang="el-GR" dirty="0" smtClean="0"/>
              <a:t>9,8</a:t>
            </a:r>
            <a:r>
              <a:rPr lang="en-US" dirty="0" smtClean="0"/>
              <a:t>m/s</a:t>
            </a:r>
            <a:r>
              <a:rPr lang="en-US" baseline="30000" dirty="0" smtClean="0"/>
              <a:t>2</a:t>
            </a:r>
            <a:r>
              <a:rPr lang="el-GR" dirty="0" smtClean="0"/>
              <a:t>  </a:t>
            </a:r>
            <a:r>
              <a:rPr lang="en-US" dirty="0" smtClean="0"/>
              <a:t>, </a:t>
            </a:r>
            <a:r>
              <a:rPr lang="el-GR" dirty="0" smtClean="0"/>
              <a:t>αυτό </a:t>
            </a:r>
            <a:r>
              <a:rPr lang="el-GR" dirty="0" smtClean="0"/>
              <a:t>σημαίνει  </a:t>
            </a:r>
            <a:r>
              <a:rPr lang="el-GR" dirty="0" smtClean="0"/>
              <a:t>ότι ένα </a:t>
            </a:r>
            <a:r>
              <a:rPr lang="el-GR" dirty="0" smtClean="0"/>
              <a:t>σώμα καθώς πέφτει προς τη Γη και του ασκείται μόνο η δύναμη της βαρύτητας </a:t>
            </a:r>
            <a:r>
              <a:rPr lang="el-GR" dirty="0" smtClean="0"/>
              <a:t>, τότε </a:t>
            </a:r>
            <a:r>
              <a:rPr lang="el-GR" dirty="0" smtClean="0"/>
              <a:t>κάθε ένα δευτερόλεπτο πού </a:t>
            </a:r>
            <a:r>
              <a:rPr lang="el-GR" dirty="0" smtClean="0"/>
              <a:t>πέφτει,  </a:t>
            </a:r>
            <a:r>
              <a:rPr lang="el-GR" dirty="0" smtClean="0"/>
              <a:t>η ταχύτητα του αυξάνεται κατά </a:t>
            </a:r>
            <a:r>
              <a:rPr lang="el-GR" dirty="0" smtClean="0"/>
              <a:t>9,8 </a:t>
            </a:r>
            <a:r>
              <a:rPr lang="en-US" dirty="0" smtClean="0"/>
              <a:t>m/s.</a:t>
            </a:r>
          </a:p>
          <a:p>
            <a:r>
              <a:rPr lang="el-GR" dirty="0" smtClean="0"/>
              <a:t>( </a:t>
            </a:r>
            <a:r>
              <a:rPr lang="el-GR" dirty="0" smtClean="0"/>
              <a:t>π.χ. </a:t>
            </a:r>
            <a:r>
              <a:rPr lang="el-GR" dirty="0" smtClean="0"/>
              <a:t>Αν</a:t>
            </a:r>
            <a:r>
              <a:rPr lang="en-US" dirty="0" smtClean="0"/>
              <a:t> </a:t>
            </a:r>
            <a:r>
              <a:rPr lang="el-GR" dirty="0" smtClean="0"/>
              <a:t>σώμα πέφτει και  </a:t>
            </a:r>
            <a:r>
              <a:rPr lang="el-GR" dirty="0" smtClean="0"/>
              <a:t>είχε ταχύτητα </a:t>
            </a:r>
            <a:r>
              <a:rPr lang="en-US" dirty="0" smtClean="0"/>
              <a:t>1m/s </a:t>
            </a:r>
            <a:r>
              <a:rPr lang="el-GR" dirty="0" smtClean="0"/>
              <a:t>σε </a:t>
            </a:r>
            <a:r>
              <a:rPr lang="el-GR" dirty="0" smtClean="0"/>
              <a:t>ένα δευτερόλεπτο η ταχύτητα του θα γίνει </a:t>
            </a:r>
            <a:r>
              <a:rPr lang="el-GR" dirty="0" smtClean="0"/>
              <a:t>ένα </a:t>
            </a:r>
            <a:r>
              <a:rPr lang="en-US" dirty="0" smtClean="0"/>
              <a:t>1</a:t>
            </a:r>
            <a:r>
              <a:rPr lang="el-GR" dirty="0" smtClean="0"/>
              <a:t> </a:t>
            </a:r>
            <a:r>
              <a:rPr lang="el-GR" dirty="0" smtClean="0"/>
              <a:t>+ 9,8 = </a:t>
            </a:r>
            <a:r>
              <a:rPr lang="el-GR" dirty="0" smtClean="0"/>
              <a:t>10,8</a:t>
            </a:r>
            <a:r>
              <a:rPr lang="en-US" dirty="0" smtClean="0"/>
              <a:t>m/s</a:t>
            </a:r>
            <a:r>
              <a:rPr lang="el-GR" dirty="0" smtClean="0"/>
              <a:t>)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428728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Βαρύτητα  της γης</a:t>
            </a:r>
            <a:endParaRPr lang="en-US" sz="3200" b="1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11 - TextBox"/>
          <p:cNvSpPr txBox="1"/>
          <p:nvPr/>
        </p:nvSpPr>
        <p:spPr>
          <a:xfrm>
            <a:off x="0" y="264318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ΠΡΟΣΟΧΗ !!!!!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flipV="1">
            <a:off x="4857752" y="1643050"/>
            <a:ext cx="1357322" cy="10715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6286512" y="1428736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Εδώ το </a:t>
            </a:r>
            <a:r>
              <a:rPr lang="en-US" b="1" dirty="0" smtClean="0"/>
              <a:t>m </a:t>
            </a:r>
            <a:r>
              <a:rPr lang="el-GR" b="1" dirty="0" smtClean="0"/>
              <a:t>είναι η μάζα, παράδειγμα </a:t>
            </a:r>
            <a:r>
              <a:rPr lang="en-US" b="1" dirty="0" smtClean="0"/>
              <a:t>m</a:t>
            </a:r>
            <a:r>
              <a:rPr lang="el-GR" b="1" dirty="0" smtClean="0"/>
              <a:t>=60</a:t>
            </a:r>
            <a:r>
              <a:rPr lang="en-US" b="1" dirty="0" smtClean="0"/>
              <a:t>kg</a:t>
            </a:r>
            <a:endParaRPr lang="en-US" b="1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flipV="1">
            <a:off x="2428860" y="4500570"/>
            <a:ext cx="1071570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3571868" y="4143380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Εδώ το </a:t>
            </a:r>
            <a:r>
              <a:rPr lang="en-US" b="1" dirty="0" smtClean="0"/>
              <a:t>m </a:t>
            </a:r>
            <a:r>
              <a:rPr lang="el-GR" b="1" dirty="0" smtClean="0"/>
              <a:t>συμβολίζει τα μέτρα</a:t>
            </a:r>
            <a:endParaRPr lang="en-US" b="1" dirty="0"/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>
            <a:off x="2214546" y="5643578"/>
            <a:ext cx="928694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3143240" y="5715016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Εδώ το </a:t>
            </a:r>
            <a:r>
              <a:rPr lang="en-US" b="1" dirty="0" smtClean="0"/>
              <a:t>s </a:t>
            </a:r>
            <a:r>
              <a:rPr lang="el-GR" b="1" dirty="0" smtClean="0"/>
              <a:t>συμβολίζει τα δευτερόλεπτα</a:t>
            </a:r>
            <a:endParaRPr lang="en-US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3357554" y="2428868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 = m </a:t>
            </a:r>
            <a:r>
              <a:rPr lang="el-GR" sz="4800" b="1" baseline="30000" dirty="0" smtClean="0">
                <a:solidFill>
                  <a:srgbClr val="FF0000"/>
                </a:solidFill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</a:rPr>
              <a:t> 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428596" y="4846748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714348" y="4857760"/>
            <a:ext cx="1104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9,8</a:t>
            </a:r>
            <a:endParaRPr lang="en-US" sz="3600" b="1" dirty="0"/>
          </a:p>
        </p:txBody>
      </p:sp>
      <p:sp>
        <p:nvSpPr>
          <p:cNvPr id="22" name="21 - Ορθογώνιο"/>
          <p:cNvSpPr/>
          <p:nvPr/>
        </p:nvSpPr>
        <p:spPr>
          <a:xfrm>
            <a:off x="2000232" y="4632434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2000232" y="5203938"/>
            <a:ext cx="524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s</a:t>
            </a:r>
            <a:r>
              <a:rPr lang="en-US" sz="3600" b="1" baseline="30000" dirty="0" smtClean="0"/>
              <a:t>2</a:t>
            </a:r>
            <a:endParaRPr lang="en-US" sz="3600" b="1" baseline="30000" dirty="0"/>
          </a:p>
        </p:txBody>
      </p:sp>
      <p:cxnSp>
        <p:nvCxnSpPr>
          <p:cNvPr id="25" name="24 - Ευθεία γραμμή σύνδεσης"/>
          <p:cNvCxnSpPr/>
          <p:nvPr/>
        </p:nvCxnSpPr>
        <p:spPr>
          <a:xfrm>
            <a:off x="1857356" y="5203938"/>
            <a:ext cx="85725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428728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Βαρύτητα  της γης</a:t>
            </a:r>
            <a:endParaRPr lang="en-US" sz="3200" b="1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357222" y="3571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214346" y="5714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13 - Ορθογώνιο"/>
          <p:cNvSpPr/>
          <p:nvPr/>
        </p:nvSpPr>
        <p:spPr>
          <a:xfrm>
            <a:off x="285720" y="3357562"/>
            <a:ext cx="107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Ν   =  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1428728" y="3368574"/>
            <a:ext cx="625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kg</a:t>
            </a:r>
            <a:endParaRPr lang="en-US" sz="3600" b="1" dirty="0"/>
          </a:p>
        </p:txBody>
      </p:sp>
      <p:sp>
        <p:nvSpPr>
          <p:cNvPr id="16" name="15 - Ορθογώνιο"/>
          <p:cNvSpPr/>
          <p:nvPr/>
        </p:nvSpPr>
        <p:spPr>
          <a:xfrm>
            <a:off x="2214546" y="3143248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2285984" y="3714752"/>
            <a:ext cx="524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s</a:t>
            </a:r>
            <a:r>
              <a:rPr lang="en-US" sz="3600" b="1" baseline="30000" dirty="0" smtClean="0"/>
              <a:t>2</a:t>
            </a:r>
            <a:endParaRPr lang="en-US" sz="3600" b="1" baseline="30000" dirty="0"/>
          </a:p>
        </p:txBody>
      </p:sp>
      <p:sp>
        <p:nvSpPr>
          <p:cNvPr id="19" name="18 - TextBox"/>
          <p:cNvSpPr txBox="1"/>
          <p:nvPr/>
        </p:nvSpPr>
        <p:spPr>
          <a:xfrm>
            <a:off x="357158" y="1285860"/>
            <a:ext cx="878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b="1" dirty="0" smtClean="0"/>
              <a:t>βαρύτητα είναι δύναμη </a:t>
            </a:r>
            <a:r>
              <a:rPr lang="el-GR" sz="2000" dirty="0" smtClean="0"/>
              <a:t>.. άρα θα έχει μονάδα μέτρησης τα </a:t>
            </a:r>
            <a:r>
              <a:rPr lang="el-GR" sz="2000" dirty="0" err="1" smtClean="0"/>
              <a:t>νιούτον</a:t>
            </a:r>
            <a:r>
              <a:rPr lang="el-GR" sz="2000" dirty="0" smtClean="0"/>
              <a:t> (Ν) όπως συμβαίνει με όλες τις δυνάμεις. </a:t>
            </a:r>
            <a:endParaRPr lang="en-US" sz="2000" dirty="0"/>
          </a:p>
        </p:txBody>
      </p:sp>
      <p:cxnSp>
        <p:nvCxnSpPr>
          <p:cNvPr id="21" name="20 - Ευθεία γραμμή σύνδεσης"/>
          <p:cNvCxnSpPr/>
          <p:nvPr/>
        </p:nvCxnSpPr>
        <p:spPr>
          <a:xfrm>
            <a:off x="2143108" y="3714752"/>
            <a:ext cx="785818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Ορθογώνιο"/>
          <p:cNvSpPr/>
          <p:nvPr/>
        </p:nvSpPr>
        <p:spPr>
          <a:xfrm>
            <a:off x="4071934" y="3357562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ή</a:t>
            </a:r>
            <a:endParaRPr lang="en-US" sz="3600" b="1" dirty="0"/>
          </a:p>
        </p:txBody>
      </p:sp>
      <p:sp>
        <p:nvSpPr>
          <p:cNvPr id="24" name="23 - Ορθογώνιο"/>
          <p:cNvSpPr/>
          <p:nvPr/>
        </p:nvSpPr>
        <p:spPr>
          <a:xfrm>
            <a:off x="5143504" y="3286124"/>
            <a:ext cx="107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Ν   =  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6572264" y="3000372"/>
            <a:ext cx="625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kg</a:t>
            </a:r>
            <a:endParaRPr lang="en-US" sz="3600" b="1" dirty="0"/>
          </a:p>
        </p:txBody>
      </p:sp>
      <p:sp>
        <p:nvSpPr>
          <p:cNvPr id="26" name="25 - Ορθογώνιο"/>
          <p:cNvSpPr/>
          <p:nvPr/>
        </p:nvSpPr>
        <p:spPr>
          <a:xfrm>
            <a:off x="7072330" y="3071810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26 - Ορθογώνιο"/>
          <p:cNvSpPr/>
          <p:nvPr/>
        </p:nvSpPr>
        <p:spPr>
          <a:xfrm>
            <a:off x="6929454" y="3643314"/>
            <a:ext cx="524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s</a:t>
            </a:r>
            <a:r>
              <a:rPr lang="en-US" sz="3600" b="1" baseline="30000" dirty="0" smtClean="0"/>
              <a:t>2</a:t>
            </a:r>
            <a:endParaRPr lang="en-US" sz="3600" b="1" baseline="30000" dirty="0"/>
          </a:p>
        </p:txBody>
      </p:sp>
      <p:cxnSp>
        <p:nvCxnSpPr>
          <p:cNvPr id="28" name="27 - Ευθεία γραμμή σύνδεσης"/>
          <p:cNvCxnSpPr/>
          <p:nvPr/>
        </p:nvCxnSpPr>
        <p:spPr>
          <a:xfrm>
            <a:off x="6429388" y="3643314"/>
            <a:ext cx="135732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084074">
            <a:off x="7044867" y="5755917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500166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</a:rPr>
              <a:t>Βαρύτητα  της γης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12 - TextBox"/>
          <p:cNvSpPr txBox="1"/>
          <p:nvPr/>
        </p:nvSpPr>
        <p:spPr>
          <a:xfrm>
            <a:off x="0" y="428604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Άσκηση 1</a:t>
            </a:r>
          </a:p>
          <a:p>
            <a:r>
              <a:rPr lang="el-GR" sz="2000" dirty="0" smtClean="0"/>
              <a:t>Ένας </a:t>
            </a:r>
            <a:r>
              <a:rPr lang="el-GR" sz="2000" dirty="0" smtClean="0"/>
              <a:t>άνθρωπος έχει μάζα 70</a:t>
            </a:r>
            <a:r>
              <a:rPr lang="en-US" sz="2000" dirty="0" smtClean="0"/>
              <a:t>kg,  </a:t>
            </a:r>
            <a:r>
              <a:rPr lang="el-GR" sz="2000" dirty="0" smtClean="0"/>
              <a:t>πόση βαρυτική  δύναμη δέχεται  από την </a:t>
            </a:r>
            <a:r>
              <a:rPr lang="el-GR" sz="2000" dirty="0" smtClean="0"/>
              <a:t>γη</a:t>
            </a:r>
            <a:r>
              <a:rPr lang="en-US" sz="2000" dirty="0" smtClean="0"/>
              <a:t> (g=9,8m/s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r>
              <a:rPr lang="el-GR" sz="2000" dirty="0" smtClean="0"/>
              <a:t>;</a:t>
            </a:r>
            <a:endParaRPr lang="en-US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1412" y="285728"/>
            <a:ext cx="1242588" cy="500066"/>
          </a:xfrm>
          <a:prstGeom prst="rect">
            <a:avLst/>
          </a:prstGeom>
          <a:noFill/>
        </p:spPr>
      </p:pic>
      <p:sp>
        <p:nvSpPr>
          <p:cNvPr id="22" name="21 - Έλλειψη"/>
          <p:cNvSpPr/>
          <p:nvPr/>
        </p:nvSpPr>
        <p:spPr>
          <a:xfrm>
            <a:off x="7500926" y="0"/>
            <a:ext cx="1643074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- TextBox"/>
          <p:cNvSpPr txBox="1"/>
          <p:nvPr/>
        </p:nvSpPr>
        <p:spPr>
          <a:xfrm>
            <a:off x="2000232" y="128586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C00000"/>
                </a:solidFill>
              </a:rPr>
              <a:t>Λύση</a:t>
            </a:r>
            <a:r>
              <a:rPr lang="en-US" b="1" u="sng" dirty="0" smtClean="0">
                <a:solidFill>
                  <a:srgbClr val="C00000"/>
                </a:solidFill>
              </a:rPr>
              <a:t> ( </a:t>
            </a:r>
            <a:r>
              <a:rPr lang="el-GR" b="1" u="sng" dirty="0" smtClean="0">
                <a:solidFill>
                  <a:srgbClr val="C00000"/>
                </a:solidFill>
              </a:rPr>
              <a:t>με μονάδες </a:t>
            </a:r>
            <a:r>
              <a:rPr lang="el-GR" b="1" u="sng" dirty="0" smtClean="0">
                <a:solidFill>
                  <a:srgbClr val="C00000"/>
                </a:solidFill>
              </a:rPr>
              <a:t>μέτρησης</a:t>
            </a:r>
            <a:r>
              <a:rPr lang="el-GR" b="1" u="sng" dirty="0" smtClean="0">
                <a:solidFill>
                  <a:srgbClr val="C00000"/>
                </a:solidFill>
              </a:rPr>
              <a:t>)</a:t>
            </a:r>
            <a:endParaRPr lang="en-US" b="1" u="sng" dirty="0">
              <a:solidFill>
                <a:srgbClr val="C00000"/>
              </a:solidFill>
            </a:endParaRPr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rot="5400000">
            <a:off x="7429524" y="4381258"/>
            <a:ext cx="1357320" cy="2143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 rot="21220904" flipH="1">
            <a:off x="8161528" y="4316695"/>
            <a:ext cx="144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Β = 700Ν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7000893" y="3381127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 = </a:t>
            </a:r>
            <a:r>
              <a:rPr lang="el-GR" dirty="0" smtClean="0">
                <a:solidFill>
                  <a:srgbClr val="FF0000"/>
                </a:solidFill>
              </a:rPr>
              <a:t>70</a:t>
            </a:r>
            <a:r>
              <a:rPr lang="en-US" dirty="0" smtClean="0">
                <a:solidFill>
                  <a:srgbClr val="FF0000"/>
                </a:solidFill>
              </a:rPr>
              <a:t>kg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2954" y="3286124"/>
            <a:ext cx="2851046" cy="266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25 - Ευθύγραμμο βέλος σύνδεσης"/>
          <p:cNvCxnSpPr/>
          <p:nvPr/>
        </p:nvCxnSpPr>
        <p:spPr>
          <a:xfrm rot="5400000" flipH="1" flipV="1">
            <a:off x="6858017" y="5667143"/>
            <a:ext cx="85725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 rot="17878889" flipH="1">
            <a:off x="6726017" y="4951217"/>
            <a:ext cx="1162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</a:t>
            </a:r>
            <a:r>
              <a:rPr lang="el-GR" sz="2000" b="1" dirty="0" smtClean="0">
                <a:solidFill>
                  <a:srgbClr val="FF0000"/>
                </a:solidFill>
              </a:rPr>
              <a:t>=</a:t>
            </a:r>
            <a:r>
              <a:rPr lang="en-US" sz="2000" b="1" dirty="0" smtClean="0">
                <a:solidFill>
                  <a:srgbClr val="FF0000"/>
                </a:solidFill>
              </a:rPr>
              <a:t>686 </a:t>
            </a:r>
            <a:r>
              <a:rPr lang="el-GR" sz="2000" b="1" dirty="0" smtClean="0">
                <a:solidFill>
                  <a:srgbClr val="FF0000"/>
                </a:solidFill>
              </a:rPr>
              <a:t>Ν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6500827" y="6238647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r>
              <a:rPr lang="el-GR" dirty="0" smtClean="0"/>
              <a:t>0</a:t>
            </a:r>
            <a:r>
              <a:rPr lang="en-US" dirty="0" smtClean="0"/>
              <a:t>kg</a:t>
            </a:r>
            <a:endParaRPr lang="en-US" dirty="0"/>
          </a:p>
        </p:txBody>
      </p:sp>
      <p:sp>
        <p:nvSpPr>
          <p:cNvPr id="38" name="37 - Ορθογώνιο"/>
          <p:cNvSpPr/>
          <p:nvPr/>
        </p:nvSpPr>
        <p:spPr>
          <a:xfrm>
            <a:off x="785786" y="3643314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70</a:t>
            </a:r>
            <a:r>
              <a:rPr lang="en-US" sz="2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 </a:t>
            </a:r>
            <a:r>
              <a:rPr lang="en-US" sz="2400" b="1" dirty="0" smtClean="0">
                <a:solidFill>
                  <a:srgbClr val="FF0000"/>
                </a:solidFill>
              </a:rPr>
              <a:t>kg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428596" y="2857496"/>
            <a:ext cx="150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w= </a:t>
            </a:r>
            <a:r>
              <a:rPr lang="en-US" sz="2400" b="1" dirty="0" smtClean="0">
                <a:solidFill>
                  <a:srgbClr val="FF0000"/>
                </a:solidFill>
              </a:rPr>
              <a:t>m</a:t>
            </a:r>
            <a:r>
              <a:rPr lang="en-US" sz="2400" b="1" dirty="0" smtClean="0"/>
              <a:t> </a:t>
            </a:r>
            <a:r>
              <a:rPr lang="el-GR" sz="2400" b="1" baseline="30000" dirty="0" smtClean="0"/>
              <a:t>.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g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285720" y="364331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 =</a:t>
            </a:r>
            <a:endParaRPr lang="en-US" sz="2400" b="1" dirty="0"/>
          </a:p>
        </p:txBody>
      </p:sp>
      <p:sp>
        <p:nvSpPr>
          <p:cNvPr id="52" name="51 - Ορθογώνιο"/>
          <p:cNvSpPr/>
          <p:nvPr/>
        </p:nvSpPr>
        <p:spPr>
          <a:xfrm>
            <a:off x="1500166" y="368171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 smtClean="0">
                <a:solidFill>
                  <a:srgbClr val="00B050"/>
                </a:solidFill>
              </a:rPr>
              <a:t>.</a:t>
            </a:r>
            <a:r>
              <a:rPr lang="en-US" sz="2400" b="1" dirty="0" smtClean="0">
                <a:solidFill>
                  <a:srgbClr val="00B050"/>
                </a:solidFill>
              </a:rPr>
              <a:t> 9,8</a:t>
            </a:r>
            <a:r>
              <a:rPr lang="en-US" sz="2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3" name="52 - Ορθογώνιο"/>
          <p:cNvSpPr/>
          <p:nvPr/>
        </p:nvSpPr>
        <p:spPr>
          <a:xfrm>
            <a:off x="2143108" y="3515685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m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4" name="53 - Ορθογώνιο"/>
          <p:cNvSpPr/>
          <p:nvPr/>
        </p:nvSpPr>
        <p:spPr>
          <a:xfrm>
            <a:off x="2143076" y="382459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2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cxnSp>
        <p:nvCxnSpPr>
          <p:cNvPr id="55" name="54 - Ευθεία γραμμή σύνδεσης"/>
          <p:cNvCxnSpPr/>
          <p:nvPr/>
        </p:nvCxnSpPr>
        <p:spPr>
          <a:xfrm>
            <a:off x="2214514" y="3824591"/>
            <a:ext cx="321471" cy="12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- Ορθογώνιο"/>
          <p:cNvSpPr/>
          <p:nvPr/>
        </p:nvSpPr>
        <p:spPr>
          <a:xfrm>
            <a:off x="857224" y="4565230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70</a:t>
            </a:r>
            <a:r>
              <a:rPr lang="en-US" sz="2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9,8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kg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357158" y="456523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 =</a:t>
            </a:r>
            <a:endParaRPr lang="en-US" sz="2400" b="1" dirty="0"/>
          </a:p>
        </p:txBody>
      </p:sp>
      <p:sp>
        <p:nvSpPr>
          <p:cNvPr id="61" name="60 - Ορθογώνιο"/>
          <p:cNvSpPr/>
          <p:nvPr/>
        </p:nvSpPr>
        <p:spPr>
          <a:xfrm>
            <a:off x="2143108" y="4357694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m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2" name="61 - Ορθογώνιο"/>
          <p:cNvSpPr/>
          <p:nvPr/>
        </p:nvSpPr>
        <p:spPr>
          <a:xfrm>
            <a:off x="2143076" y="477643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2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cxnSp>
        <p:nvCxnSpPr>
          <p:cNvPr id="63" name="62 - Ευθεία γραμμή σύνδεσης"/>
          <p:cNvCxnSpPr/>
          <p:nvPr/>
        </p:nvCxnSpPr>
        <p:spPr>
          <a:xfrm>
            <a:off x="2214514" y="4776439"/>
            <a:ext cx="321471" cy="12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- Ορθογώνιο"/>
          <p:cNvSpPr/>
          <p:nvPr/>
        </p:nvSpPr>
        <p:spPr>
          <a:xfrm>
            <a:off x="857224" y="5509171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686  </a:t>
            </a:r>
            <a:r>
              <a:rPr lang="en-US" sz="2400" b="1" dirty="0" smtClean="0">
                <a:solidFill>
                  <a:srgbClr val="FF0000"/>
                </a:solidFill>
              </a:rPr>
              <a:t>kg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357158" y="5509171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w=</a:t>
            </a:r>
            <a:endParaRPr lang="en-US" sz="2400" b="1" dirty="0"/>
          </a:p>
        </p:txBody>
      </p:sp>
      <p:sp>
        <p:nvSpPr>
          <p:cNvPr id="66" name="65 - Ορθογώνιο"/>
          <p:cNvSpPr/>
          <p:nvPr/>
        </p:nvSpPr>
        <p:spPr>
          <a:xfrm>
            <a:off x="1857356" y="5396227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m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7" name="66 - Ορθογώνιο"/>
          <p:cNvSpPr/>
          <p:nvPr/>
        </p:nvSpPr>
        <p:spPr>
          <a:xfrm>
            <a:off x="1857324" y="570513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2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cxnSp>
        <p:nvCxnSpPr>
          <p:cNvPr id="68" name="67 - Ευθεία γραμμή σύνδεσης"/>
          <p:cNvCxnSpPr/>
          <p:nvPr/>
        </p:nvCxnSpPr>
        <p:spPr>
          <a:xfrm>
            <a:off x="1928762" y="5705133"/>
            <a:ext cx="321471" cy="12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- TextBox"/>
          <p:cNvSpPr txBox="1"/>
          <p:nvPr/>
        </p:nvSpPr>
        <p:spPr>
          <a:xfrm>
            <a:off x="500034" y="6253483"/>
            <a:ext cx="150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 = 686  N</a:t>
            </a:r>
            <a:endParaRPr lang="en-US" sz="2400" b="1" dirty="0"/>
          </a:p>
        </p:txBody>
      </p:sp>
      <p:sp>
        <p:nvSpPr>
          <p:cNvPr id="70" name="69 - Ελεύθερη σχεδίαση"/>
          <p:cNvSpPr/>
          <p:nvPr/>
        </p:nvSpPr>
        <p:spPr>
          <a:xfrm>
            <a:off x="1428728" y="5467665"/>
            <a:ext cx="1052341" cy="689555"/>
          </a:xfrm>
          <a:custGeom>
            <a:avLst/>
            <a:gdLst>
              <a:gd name="connsiteX0" fmla="*/ 942535 w 1052341"/>
              <a:gd name="connsiteY0" fmla="*/ 88476 h 689555"/>
              <a:gd name="connsiteX1" fmla="*/ 942535 w 1052341"/>
              <a:gd name="connsiteY1" fmla="*/ 88476 h 689555"/>
              <a:gd name="connsiteX2" fmla="*/ 506437 w 1052341"/>
              <a:gd name="connsiteY2" fmla="*/ 4069 h 689555"/>
              <a:gd name="connsiteX3" fmla="*/ 28135 w 1052341"/>
              <a:gd name="connsiteY3" fmla="*/ 4069 h 689555"/>
              <a:gd name="connsiteX4" fmla="*/ 0 w 1052341"/>
              <a:gd name="connsiteY4" fmla="*/ 341694 h 689555"/>
              <a:gd name="connsiteX5" fmla="*/ 84406 w 1052341"/>
              <a:gd name="connsiteY5" fmla="*/ 482371 h 689555"/>
              <a:gd name="connsiteX6" fmla="*/ 126609 w 1052341"/>
              <a:gd name="connsiteY6" fmla="*/ 538642 h 689555"/>
              <a:gd name="connsiteX7" fmla="*/ 295422 w 1052341"/>
              <a:gd name="connsiteY7" fmla="*/ 594912 h 689555"/>
              <a:gd name="connsiteX8" fmla="*/ 323557 w 1052341"/>
              <a:gd name="connsiteY8" fmla="*/ 623048 h 689555"/>
              <a:gd name="connsiteX9" fmla="*/ 393895 w 1052341"/>
              <a:gd name="connsiteY9" fmla="*/ 637116 h 689555"/>
              <a:gd name="connsiteX10" fmla="*/ 689317 w 1052341"/>
              <a:gd name="connsiteY10" fmla="*/ 679319 h 689555"/>
              <a:gd name="connsiteX11" fmla="*/ 801858 w 1052341"/>
              <a:gd name="connsiteY11" fmla="*/ 651183 h 689555"/>
              <a:gd name="connsiteX12" fmla="*/ 844062 w 1052341"/>
              <a:gd name="connsiteY12" fmla="*/ 637116 h 689555"/>
              <a:gd name="connsiteX13" fmla="*/ 914400 w 1052341"/>
              <a:gd name="connsiteY13" fmla="*/ 566777 h 689555"/>
              <a:gd name="connsiteX14" fmla="*/ 1041009 w 1052341"/>
              <a:gd name="connsiteY14" fmla="*/ 355762 h 689555"/>
              <a:gd name="connsiteX15" fmla="*/ 1026942 w 1052341"/>
              <a:gd name="connsiteY15" fmla="*/ 257288 h 689555"/>
              <a:gd name="connsiteX16" fmla="*/ 942535 w 1052341"/>
              <a:gd name="connsiteY16" fmla="*/ 88476 h 68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2341" h="689555">
                <a:moveTo>
                  <a:pt x="942535" y="88476"/>
                </a:moveTo>
                <a:lnTo>
                  <a:pt x="942535" y="88476"/>
                </a:lnTo>
                <a:cubicBezTo>
                  <a:pt x="544398" y="0"/>
                  <a:pt x="692406" y="4069"/>
                  <a:pt x="506437" y="4069"/>
                </a:cubicBezTo>
                <a:lnTo>
                  <a:pt x="28135" y="4069"/>
                </a:lnTo>
                <a:lnTo>
                  <a:pt x="0" y="341694"/>
                </a:lnTo>
                <a:cubicBezTo>
                  <a:pt x="28135" y="388586"/>
                  <a:pt x="54072" y="436870"/>
                  <a:pt x="84406" y="482371"/>
                </a:cubicBezTo>
                <a:cubicBezTo>
                  <a:pt x="155498" y="589009"/>
                  <a:pt x="78513" y="442442"/>
                  <a:pt x="126609" y="538642"/>
                </a:cubicBezTo>
                <a:cubicBezTo>
                  <a:pt x="182880" y="557399"/>
                  <a:pt x="240903" y="571547"/>
                  <a:pt x="295422" y="594912"/>
                </a:cubicBezTo>
                <a:cubicBezTo>
                  <a:pt x="307613" y="600137"/>
                  <a:pt x="311694" y="617116"/>
                  <a:pt x="323557" y="623048"/>
                </a:cubicBezTo>
                <a:cubicBezTo>
                  <a:pt x="353967" y="638253"/>
                  <a:pt x="367869" y="637116"/>
                  <a:pt x="393895" y="637116"/>
                </a:cubicBezTo>
                <a:cubicBezTo>
                  <a:pt x="603651" y="689555"/>
                  <a:pt x="504705" y="679319"/>
                  <a:pt x="689317" y="679319"/>
                </a:cubicBezTo>
                <a:cubicBezTo>
                  <a:pt x="726831" y="669940"/>
                  <a:pt x="764552" y="661357"/>
                  <a:pt x="801858" y="651183"/>
                </a:cubicBezTo>
                <a:cubicBezTo>
                  <a:pt x="816164" y="647281"/>
                  <a:pt x="832199" y="646013"/>
                  <a:pt x="844062" y="637116"/>
                </a:cubicBezTo>
                <a:cubicBezTo>
                  <a:pt x="870588" y="617221"/>
                  <a:pt x="914400" y="566777"/>
                  <a:pt x="914400" y="566777"/>
                </a:cubicBezTo>
                <a:cubicBezTo>
                  <a:pt x="956603" y="496439"/>
                  <a:pt x="1012976" y="432851"/>
                  <a:pt x="1041009" y="355762"/>
                </a:cubicBezTo>
                <a:cubicBezTo>
                  <a:pt x="1052341" y="324600"/>
                  <a:pt x="1026942" y="257288"/>
                  <a:pt x="1026942" y="257288"/>
                </a:cubicBezTo>
                <a:lnTo>
                  <a:pt x="942535" y="8847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71 - Ευθύγραμμο βέλος σύνδεσης"/>
          <p:cNvCxnSpPr>
            <a:stCxn id="70" idx="15"/>
          </p:cNvCxnSpPr>
          <p:nvPr/>
        </p:nvCxnSpPr>
        <p:spPr>
          <a:xfrm flipV="1">
            <a:off x="2455670" y="5355029"/>
            <a:ext cx="1010448" cy="369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- TextBox"/>
          <p:cNvSpPr txBox="1"/>
          <p:nvPr/>
        </p:nvSpPr>
        <p:spPr>
          <a:xfrm>
            <a:off x="3428992" y="5110475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6" name="45 - Ορθογώνιο"/>
          <p:cNvSpPr/>
          <p:nvPr/>
        </p:nvSpPr>
        <p:spPr>
          <a:xfrm>
            <a:off x="1000100" y="1702346"/>
            <a:ext cx="862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/>
              <a:t>Δεδομένα </a:t>
            </a:r>
            <a:endParaRPr lang="el-GR" sz="1200" b="1" dirty="0"/>
          </a:p>
        </p:txBody>
      </p:sp>
      <p:sp>
        <p:nvSpPr>
          <p:cNvPr id="47" name="46 - Ορθογώνιο"/>
          <p:cNvSpPr/>
          <p:nvPr/>
        </p:nvSpPr>
        <p:spPr>
          <a:xfrm>
            <a:off x="1000100" y="1988098"/>
            <a:ext cx="9238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/>
              <a:t>Ζητούμενα </a:t>
            </a:r>
            <a:endParaRPr lang="el-GR" sz="1200" b="1" dirty="0"/>
          </a:p>
        </p:txBody>
      </p:sp>
      <p:cxnSp>
        <p:nvCxnSpPr>
          <p:cNvPr id="48" name="47 - Ευθύγραμμο βέλος σύνδεσης"/>
          <p:cNvCxnSpPr/>
          <p:nvPr/>
        </p:nvCxnSpPr>
        <p:spPr>
          <a:xfrm>
            <a:off x="1000100" y="1988098"/>
            <a:ext cx="3786214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- TextBox"/>
          <p:cNvSpPr txBox="1"/>
          <p:nvPr/>
        </p:nvSpPr>
        <p:spPr>
          <a:xfrm>
            <a:off x="2214546" y="1702346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70kg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l-GR" sz="1200" dirty="0">
              <a:solidFill>
                <a:srgbClr val="0000FF"/>
              </a:solidFill>
            </a:endParaRPr>
          </a:p>
        </p:txBody>
      </p:sp>
      <p:sp>
        <p:nvSpPr>
          <p:cNvPr id="56" name="55 - Ορθογώνιο"/>
          <p:cNvSpPr/>
          <p:nvPr/>
        </p:nvSpPr>
        <p:spPr>
          <a:xfrm>
            <a:off x="3428992" y="1702346"/>
            <a:ext cx="939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g=9,8m/s</a:t>
            </a:r>
            <a:r>
              <a:rPr lang="en-US" sz="1400" b="1" baseline="30000" dirty="0" smtClean="0">
                <a:solidFill>
                  <a:srgbClr val="00B050"/>
                </a:solidFill>
              </a:rPr>
              <a:t>2</a:t>
            </a:r>
            <a:endParaRPr lang="el-GR" sz="1400" b="1" baseline="30000" dirty="0">
              <a:solidFill>
                <a:srgbClr val="00B050"/>
              </a:solidFill>
            </a:endParaRPr>
          </a:p>
        </p:txBody>
      </p:sp>
      <p:sp>
        <p:nvSpPr>
          <p:cNvPr id="60" name="59 - Ορθογώνιο"/>
          <p:cNvSpPr/>
          <p:nvPr/>
        </p:nvSpPr>
        <p:spPr>
          <a:xfrm>
            <a:off x="2406653" y="1988098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</a:t>
            </a:r>
            <a:endParaRPr lang="en-US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9" grpId="0"/>
      <p:bldP spid="50" grpId="0"/>
      <p:bldP spid="52" grpId="0"/>
      <p:bldP spid="53" grpId="0"/>
      <p:bldP spid="54" grpId="0"/>
      <p:bldP spid="58" grpId="0"/>
      <p:bldP spid="59" grpId="0"/>
      <p:bldP spid="61" grpId="0"/>
      <p:bldP spid="62" grpId="0"/>
      <p:bldP spid="64" grpId="0"/>
      <p:bldP spid="65" grpId="0"/>
      <p:bldP spid="66" grpId="0"/>
      <p:bldP spid="67" grpId="0"/>
      <p:bldP spid="69" grpId="0"/>
      <p:bldP spid="70" grpId="0" animBg="1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084074">
            <a:off x="7044867" y="5755917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500166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</a:rPr>
              <a:t>Βαρύτητα  της γης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12 - TextBox"/>
          <p:cNvSpPr txBox="1"/>
          <p:nvPr/>
        </p:nvSpPr>
        <p:spPr>
          <a:xfrm>
            <a:off x="0" y="642918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Άσκηση 1</a:t>
            </a:r>
          </a:p>
          <a:p>
            <a:endParaRPr lang="el-GR" sz="2000" dirty="0" smtClean="0"/>
          </a:p>
          <a:p>
            <a:r>
              <a:rPr lang="el-GR" sz="2000" dirty="0" smtClean="0"/>
              <a:t>Ένας άνθρωπος έχει μάζα 70</a:t>
            </a:r>
            <a:r>
              <a:rPr lang="en-US" sz="2000" dirty="0" smtClean="0"/>
              <a:t>kg,  </a:t>
            </a:r>
            <a:r>
              <a:rPr lang="el-GR" sz="2000" dirty="0" smtClean="0"/>
              <a:t>πόση βαρυτική  δύναμη δέχεται  από την γη;</a:t>
            </a:r>
            <a:endParaRPr lang="en-US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13 - Ορθογώνιο"/>
          <p:cNvSpPr/>
          <p:nvPr/>
        </p:nvSpPr>
        <p:spPr>
          <a:xfrm>
            <a:off x="1285884" y="1917790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1571636" y="19288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9,8</a:t>
            </a:r>
            <a:endParaRPr lang="en-US" b="1" dirty="0"/>
          </a:p>
        </p:txBody>
      </p:sp>
      <p:sp>
        <p:nvSpPr>
          <p:cNvPr id="16" name="15 - Ορθογώνιο"/>
          <p:cNvSpPr/>
          <p:nvPr/>
        </p:nvSpPr>
        <p:spPr>
          <a:xfrm>
            <a:off x="2143140" y="1834210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2143108" y="2143116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</a:t>
            </a:r>
            <a:r>
              <a:rPr lang="en-US" b="1" baseline="30000" dirty="0" smtClean="0"/>
              <a:t>2</a:t>
            </a:r>
            <a:endParaRPr lang="en-US" b="1" baseline="30000" dirty="0"/>
          </a:p>
        </p:txBody>
      </p:sp>
      <p:cxnSp>
        <p:nvCxnSpPr>
          <p:cNvPr id="18" name="17 - Ευθεία γραμμή σύνδεσης"/>
          <p:cNvCxnSpPr/>
          <p:nvPr/>
        </p:nvCxnSpPr>
        <p:spPr>
          <a:xfrm>
            <a:off x="2214546" y="2143116"/>
            <a:ext cx="321471" cy="12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1500166" y="250030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C00000"/>
                </a:solidFill>
              </a:rPr>
              <a:t>Λύση</a:t>
            </a:r>
            <a:r>
              <a:rPr lang="en-US" b="1" u="sng" dirty="0" smtClean="0">
                <a:solidFill>
                  <a:srgbClr val="C00000"/>
                </a:solidFill>
              </a:rPr>
              <a:t> (</a:t>
            </a:r>
            <a:r>
              <a:rPr lang="el-GR" b="1" u="sng" dirty="0" smtClean="0">
                <a:solidFill>
                  <a:srgbClr val="C00000"/>
                </a:solidFill>
              </a:rPr>
              <a:t>χωρίς  μονάδες μέτρησης)</a:t>
            </a:r>
            <a:endParaRPr lang="en-US" b="1" u="sng" dirty="0">
              <a:solidFill>
                <a:srgbClr val="C00000"/>
              </a:solidFill>
            </a:endParaRPr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rot="5400000">
            <a:off x="7429524" y="4381258"/>
            <a:ext cx="1357320" cy="2143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 rot="21220904" flipH="1">
            <a:off x="8161528" y="4316695"/>
            <a:ext cx="144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Β = 700Ν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7000893" y="3381127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 = </a:t>
            </a:r>
            <a:r>
              <a:rPr lang="el-GR" dirty="0" smtClean="0">
                <a:solidFill>
                  <a:srgbClr val="FF0000"/>
                </a:solidFill>
              </a:rPr>
              <a:t>70</a:t>
            </a:r>
            <a:r>
              <a:rPr lang="en-US" dirty="0" smtClean="0">
                <a:solidFill>
                  <a:srgbClr val="FF0000"/>
                </a:solidFill>
              </a:rPr>
              <a:t>kg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2954" y="3286124"/>
            <a:ext cx="2851046" cy="266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25 - Ευθύγραμμο βέλος σύνδεσης"/>
          <p:cNvCxnSpPr/>
          <p:nvPr/>
        </p:nvCxnSpPr>
        <p:spPr>
          <a:xfrm rot="5400000" flipH="1" flipV="1">
            <a:off x="6858017" y="5667143"/>
            <a:ext cx="85725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 rot="17878889" flipH="1">
            <a:off x="6726017" y="4951217"/>
            <a:ext cx="1162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</a:t>
            </a:r>
            <a:r>
              <a:rPr lang="el-GR" sz="2000" b="1" dirty="0" smtClean="0">
                <a:solidFill>
                  <a:srgbClr val="FF0000"/>
                </a:solidFill>
              </a:rPr>
              <a:t>=</a:t>
            </a:r>
            <a:r>
              <a:rPr lang="en-US" sz="2000" b="1" dirty="0" smtClean="0">
                <a:solidFill>
                  <a:srgbClr val="FF0000"/>
                </a:solidFill>
              </a:rPr>
              <a:t>686 </a:t>
            </a:r>
            <a:r>
              <a:rPr lang="el-GR" sz="2000" b="1" dirty="0" smtClean="0">
                <a:solidFill>
                  <a:srgbClr val="FF0000"/>
                </a:solidFill>
              </a:rPr>
              <a:t>Ν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6500827" y="6238647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r>
              <a:rPr lang="el-GR" dirty="0" smtClean="0"/>
              <a:t>0</a:t>
            </a:r>
            <a:r>
              <a:rPr lang="en-US" dirty="0" smtClean="0"/>
              <a:t>kg</a:t>
            </a:r>
            <a:endParaRPr lang="en-US" dirty="0"/>
          </a:p>
        </p:txBody>
      </p:sp>
      <p:sp>
        <p:nvSpPr>
          <p:cNvPr id="38" name="37 - Ορθογώνιο"/>
          <p:cNvSpPr/>
          <p:nvPr/>
        </p:nvSpPr>
        <p:spPr>
          <a:xfrm>
            <a:off x="785786" y="5072074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70</a:t>
            </a:r>
            <a:r>
              <a:rPr lang="en-US" sz="2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 </a:t>
            </a:r>
            <a:r>
              <a:rPr lang="el-GR" sz="2400" b="1" dirty="0" smtClean="0">
                <a:solidFill>
                  <a:srgbClr val="FF0000"/>
                </a:solidFill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428596" y="4286256"/>
            <a:ext cx="150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w= </a:t>
            </a:r>
            <a:r>
              <a:rPr lang="en-US" sz="2400" b="1" dirty="0" smtClean="0">
                <a:solidFill>
                  <a:srgbClr val="FF0000"/>
                </a:solidFill>
              </a:rPr>
              <a:t>m</a:t>
            </a:r>
            <a:r>
              <a:rPr lang="en-US" sz="2400" b="1" dirty="0" smtClean="0"/>
              <a:t> </a:t>
            </a:r>
            <a:r>
              <a:rPr lang="el-GR" sz="2400" b="1" baseline="30000" dirty="0" smtClean="0"/>
              <a:t>.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g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285720" y="507207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 =</a:t>
            </a:r>
            <a:endParaRPr lang="en-US" sz="2400" b="1" dirty="0"/>
          </a:p>
        </p:txBody>
      </p:sp>
      <p:sp>
        <p:nvSpPr>
          <p:cNvPr id="52" name="51 - Ορθογώνιο"/>
          <p:cNvSpPr/>
          <p:nvPr/>
        </p:nvSpPr>
        <p:spPr>
          <a:xfrm>
            <a:off x="1285852" y="5072074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9,8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357158" y="5715016"/>
            <a:ext cx="150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 = 686  N</a:t>
            </a:r>
            <a:endParaRPr lang="en-US" sz="2400" b="1" dirty="0"/>
          </a:p>
        </p:txBody>
      </p:sp>
      <p:sp>
        <p:nvSpPr>
          <p:cNvPr id="29" name="28 - Ορθογώνιο"/>
          <p:cNvSpPr/>
          <p:nvPr/>
        </p:nvSpPr>
        <p:spPr>
          <a:xfrm>
            <a:off x="428596" y="2988230"/>
            <a:ext cx="862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/>
              <a:t>Δεδομένα </a:t>
            </a:r>
            <a:endParaRPr lang="el-GR" sz="1200" b="1" dirty="0"/>
          </a:p>
        </p:txBody>
      </p:sp>
      <p:sp>
        <p:nvSpPr>
          <p:cNvPr id="30" name="29 - Ορθογώνιο"/>
          <p:cNvSpPr/>
          <p:nvPr/>
        </p:nvSpPr>
        <p:spPr>
          <a:xfrm>
            <a:off x="428596" y="3273982"/>
            <a:ext cx="9238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/>
              <a:t>Ζητούμενα </a:t>
            </a:r>
            <a:endParaRPr lang="el-GR" sz="1200" b="1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>
            <a:off x="428596" y="3273982"/>
            <a:ext cx="3786214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>
            <a:off x="1643042" y="298823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70kg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l-GR" sz="1200" dirty="0">
              <a:solidFill>
                <a:srgbClr val="0000FF"/>
              </a:solidFill>
            </a:endParaRPr>
          </a:p>
        </p:txBody>
      </p:sp>
      <p:sp>
        <p:nvSpPr>
          <p:cNvPr id="33" name="32 - Ορθογώνιο"/>
          <p:cNvSpPr/>
          <p:nvPr/>
        </p:nvSpPr>
        <p:spPr>
          <a:xfrm>
            <a:off x="2857488" y="2988230"/>
            <a:ext cx="939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g=9,8m/s</a:t>
            </a:r>
            <a:r>
              <a:rPr lang="en-US" sz="1400" b="1" baseline="30000" dirty="0" smtClean="0">
                <a:solidFill>
                  <a:srgbClr val="00B050"/>
                </a:solidFill>
              </a:rPr>
              <a:t>2</a:t>
            </a:r>
            <a:endParaRPr lang="el-GR" sz="1400" b="1" baseline="30000" dirty="0">
              <a:solidFill>
                <a:srgbClr val="00B050"/>
              </a:solidFill>
            </a:endParaRPr>
          </a:p>
        </p:txBody>
      </p:sp>
      <p:sp>
        <p:nvSpPr>
          <p:cNvPr id="34" name="33 - Ορθογώνιο"/>
          <p:cNvSpPr/>
          <p:nvPr/>
        </p:nvSpPr>
        <p:spPr>
          <a:xfrm>
            <a:off x="1835149" y="3273982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</a:t>
            </a:r>
            <a:endParaRPr lang="en-US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9" grpId="0"/>
      <p:bldP spid="50" grpId="0"/>
      <p:bldP spid="52" grpId="0"/>
      <p:bldP spid="69" grpId="0"/>
      <p:bldP spid="29" grpId="0"/>
      <p:bldP spid="30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633809"/>
            <a:ext cx="2425488" cy="272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500166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</a:rPr>
              <a:t>Βαρύτητα  της γης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12 - TextBox"/>
          <p:cNvSpPr txBox="1"/>
          <p:nvPr/>
        </p:nvSpPr>
        <p:spPr>
          <a:xfrm>
            <a:off x="0" y="642918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Άσκηση 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l-GR" sz="2000" b="1" dirty="0" smtClean="0">
              <a:solidFill>
                <a:srgbClr val="FF0000"/>
              </a:solidFill>
            </a:endParaRPr>
          </a:p>
          <a:p>
            <a:endParaRPr lang="el-GR" sz="2000" dirty="0" smtClean="0"/>
          </a:p>
          <a:p>
            <a:r>
              <a:rPr lang="el-GR" sz="2000" dirty="0" smtClean="0"/>
              <a:t>Ένα  σκυλάκι έχει μάζα 0,5</a:t>
            </a:r>
            <a:r>
              <a:rPr lang="en-US" sz="2000" dirty="0" smtClean="0"/>
              <a:t>kg,  </a:t>
            </a:r>
            <a:r>
              <a:rPr lang="el-GR" sz="2000" dirty="0" smtClean="0"/>
              <a:t>πόση βαρυτική  δύναμη δέχεται  από την γη;</a:t>
            </a:r>
            <a:endParaRPr lang="en-US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13 - Ορθογώνιο"/>
          <p:cNvSpPr/>
          <p:nvPr/>
        </p:nvSpPr>
        <p:spPr>
          <a:xfrm>
            <a:off x="0" y="1774914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85752" y="178592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9,8</a:t>
            </a:r>
            <a:endParaRPr lang="en-US" b="1" dirty="0"/>
          </a:p>
        </p:txBody>
      </p:sp>
      <p:sp>
        <p:nvSpPr>
          <p:cNvPr id="16" name="15 - Ορθογώνιο"/>
          <p:cNvSpPr/>
          <p:nvPr/>
        </p:nvSpPr>
        <p:spPr>
          <a:xfrm>
            <a:off x="857256" y="1691334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857224" y="2000240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</a:t>
            </a:r>
            <a:r>
              <a:rPr lang="en-US" b="1" baseline="30000" dirty="0" smtClean="0"/>
              <a:t>2</a:t>
            </a:r>
            <a:endParaRPr lang="en-US" b="1" baseline="30000" dirty="0"/>
          </a:p>
        </p:txBody>
      </p:sp>
      <p:cxnSp>
        <p:nvCxnSpPr>
          <p:cNvPr id="18" name="17 - Ευθεία γραμμή σύνδεσης"/>
          <p:cNvCxnSpPr/>
          <p:nvPr/>
        </p:nvCxnSpPr>
        <p:spPr>
          <a:xfrm>
            <a:off x="928662" y="2000240"/>
            <a:ext cx="321471" cy="12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1500166" y="235743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C00000"/>
                </a:solidFill>
              </a:rPr>
              <a:t>Λύση  (χωρίς μονάδες μέτρησης)  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 flipH="1">
            <a:off x="8001024" y="5715016"/>
            <a:ext cx="48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Β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37 - Ορθογώνιο"/>
          <p:cNvSpPr/>
          <p:nvPr/>
        </p:nvSpPr>
        <p:spPr>
          <a:xfrm>
            <a:off x="2714612" y="4467533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0,5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285720" y="4434496"/>
            <a:ext cx="150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 = </a:t>
            </a:r>
            <a:r>
              <a:rPr lang="en-US" sz="2400" b="1" dirty="0" smtClean="0">
                <a:solidFill>
                  <a:srgbClr val="FF0000"/>
                </a:solidFill>
              </a:rPr>
              <a:t>m</a:t>
            </a:r>
            <a:r>
              <a:rPr lang="en-US" sz="2400" b="1" dirty="0" smtClean="0"/>
              <a:t> </a:t>
            </a:r>
            <a:r>
              <a:rPr lang="el-GR" sz="2400" b="1" baseline="30000" dirty="0" smtClean="0"/>
              <a:t>.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g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2214546" y="4467533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 =</a:t>
            </a:r>
            <a:endParaRPr lang="en-US" sz="2400" b="1" dirty="0"/>
          </a:p>
        </p:txBody>
      </p:sp>
      <p:sp>
        <p:nvSpPr>
          <p:cNvPr id="52" name="51 - Ορθογώνιο"/>
          <p:cNvSpPr/>
          <p:nvPr/>
        </p:nvSpPr>
        <p:spPr>
          <a:xfrm>
            <a:off x="3286116" y="4467533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rgbClr val="00B050"/>
                </a:solidFill>
              </a:rPr>
              <a:t> 9,8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4643470" y="4396095"/>
            <a:ext cx="150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 = 4,9 N</a:t>
            </a:r>
            <a:endParaRPr lang="en-US" sz="2400" b="1" dirty="0"/>
          </a:p>
        </p:txBody>
      </p:sp>
      <p:sp>
        <p:nvSpPr>
          <p:cNvPr id="47" name="46 - Ορθογώνιο"/>
          <p:cNvSpPr/>
          <p:nvPr/>
        </p:nvSpPr>
        <p:spPr>
          <a:xfrm>
            <a:off x="7786710" y="3286124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 = </a:t>
            </a:r>
            <a:r>
              <a:rPr lang="el-GR" dirty="0" smtClean="0"/>
              <a:t>0,5</a:t>
            </a:r>
            <a:r>
              <a:rPr lang="en-US" dirty="0" smtClean="0"/>
              <a:t>kg</a:t>
            </a:r>
            <a:endParaRPr lang="en-US" dirty="0"/>
          </a:p>
        </p:txBody>
      </p:sp>
      <p:sp>
        <p:nvSpPr>
          <p:cNvPr id="51" name="50 - Ορθογώνιο"/>
          <p:cNvSpPr/>
          <p:nvPr/>
        </p:nvSpPr>
        <p:spPr>
          <a:xfrm>
            <a:off x="5429256" y="6215082"/>
            <a:ext cx="3714744" cy="6429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rot="5400000">
            <a:off x="7001686" y="5857098"/>
            <a:ext cx="114300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- TextBox"/>
          <p:cNvSpPr txBox="1"/>
          <p:nvPr/>
        </p:nvSpPr>
        <p:spPr>
          <a:xfrm>
            <a:off x="1714480" y="446753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=&gt;</a:t>
            </a:r>
            <a:endParaRPr lang="el-GR" sz="2400" dirty="0"/>
          </a:p>
        </p:txBody>
      </p:sp>
      <p:sp>
        <p:nvSpPr>
          <p:cNvPr id="44" name="43 - TextBox"/>
          <p:cNvSpPr txBox="1"/>
          <p:nvPr/>
        </p:nvSpPr>
        <p:spPr>
          <a:xfrm>
            <a:off x="4000496" y="4396095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=&gt;</a:t>
            </a:r>
            <a:endParaRPr lang="el-GR" sz="2400" dirty="0"/>
          </a:p>
        </p:txBody>
      </p:sp>
      <p:sp>
        <p:nvSpPr>
          <p:cNvPr id="28" name="27 - Ορθογώνιο"/>
          <p:cNvSpPr/>
          <p:nvPr/>
        </p:nvSpPr>
        <p:spPr>
          <a:xfrm>
            <a:off x="428596" y="2988230"/>
            <a:ext cx="862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/>
              <a:t>Δεδομένα </a:t>
            </a:r>
            <a:endParaRPr lang="el-GR" sz="1200" b="1" dirty="0"/>
          </a:p>
        </p:txBody>
      </p:sp>
      <p:sp>
        <p:nvSpPr>
          <p:cNvPr id="29" name="28 - Ορθογώνιο"/>
          <p:cNvSpPr/>
          <p:nvPr/>
        </p:nvSpPr>
        <p:spPr>
          <a:xfrm>
            <a:off x="428596" y="3273982"/>
            <a:ext cx="9238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/>
              <a:t>Ζητούμενα </a:t>
            </a:r>
            <a:endParaRPr lang="el-GR" sz="1200" b="1" dirty="0"/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>
            <a:off x="428596" y="3273982"/>
            <a:ext cx="3786214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643042" y="298823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0,5</a:t>
            </a:r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kg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l-GR" sz="1200" dirty="0">
              <a:solidFill>
                <a:srgbClr val="0000FF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>
            <a:off x="2857488" y="2988230"/>
            <a:ext cx="939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g=9,8m/s</a:t>
            </a:r>
            <a:r>
              <a:rPr lang="en-US" sz="1400" b="1" baseline="30000" dirty="0" smtClean="0">
                <a:solidFill>
                  <a:srgbClr val="00B050"/>
                </a:solidFill>
              </a:rPr>
              <a:t>2</a:t>
            </a:r>
            <a:endParaRPr lang="el-GR" sz="1400" b="1" baseline="30000" dirty="0">
              <a:solidFill>
                <a:srgbClr val="00B050"/>
              </a:solidFill>
            </a:endParaRPr>
          </a:p>
        </p:txBody>
      </p:sp>
      <p:sp>
        <p:nvSpPr>
          <p:cNvPr id="33" name="32 - Ορθογώνιο"/>
          <p:cNvSpPr/>
          <p:nvPr/>
        </p:nvSpPr>
        <p:spPr>
          <a:xfrm>
            <a:off x="1835149" y="3273982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</a:t>
            </a:r>
            <a:endParaRPr lang="en-US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9" grpId="0"/>
      <p:bldP spid="50" grpId="0"/>
      <p:bldP spid="52" grpId="0"/>
      <p:bldP spid="69" grpId="0"/>
      <p:bldP spid="43" grpId="0"/>
      <p:bldP spid="44" grpId="0"/>
      <p:bldP spid="28" grpId="0"/>
      <p:bldP spid="29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8596" y="21429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Μετατροπή γραμμαρίων (</a:t>
            </a:r>
            <a:r>
              <a:rPr lang="en-US" dirty="0" smtClean="0"/>
              <a:t> g </a:t>
            </a:r>
            <a:r>
              <a:rPr lang="el-GR" dirty="0" smtClean="0"/>
              <a:t>ή</a:t>
            </a:r>
            <a:r>
              <a:rPr lang="en-US" dirty="0" smtClean="0"/>
              <a:t>  </a:t>
            </a:r>
            <a:r>
              <a:rPr lang="en-US" dirty="0" err="1" smtClean="0"/>
              <a:t>gr</a:t>
            </a:r>
            <a:r>
              <a:rPr lang="en-US" dirty="0" smtClean="0"/>
              <a:t>)</a:t>
            </a:r>
            <a:r>
              <a:rPr lang="el-GR" dirty="0" smtClean="0"/>
              <a:t> σε κιλά</a:t>
            </a:r>
            <a:r>
              <a:rPr lang="en-US" dirty="0" smtClean="0"/>
              <a:t> (kg </a:t>
            </a:r>
            <a:r>
              <a:rPr lang="el-GR" dirty="0" smtClean="0"/>
              <a:t>ή</a:t>
            </a:r>
            <a:r>
              <a:rPr lang="en-US" dirty="0" smtClean="0"/>
              <a:t> </a:t>
            </a:r>
            <a:r>
              <a:rPr lang="en-US" dirty="0" err="1" smtClean="0"/>
              <a:t>kgr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642918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Άσκηση 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l-GR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N</a:t>
            </a:r>
            <a:r>
              <a:rPr lang="el-GR" sz="2000" dirty="0" smtClean="0"/>
              <a:t>α μετατρέψετε  τα </a:t>
            </a:r>
            <a:r>
              <a:rPr lang="en-US" sz="2000" dirty="0" smtClean="0"/>
              <a:t>400gr,  </a:t>
            </a:r>
            <a:r>
              <a:rPr lang="el-GR" sz="2000" dirty="0" smtClean="0"/>
              <a:t>σε κιλά</a:t>
            </a:r>
            <a:endParaRPr lang="en-US" sz="20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071538" y="164305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C00000"/>
                </a:solidFill>
              </a:rPr>
              <a:t>Λύση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357950" y="28572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</a:t>
            </a:r>
            <a:r>
              <a:rPr lang="en-US" dirty="0" smtClean="0"/>
              <a:t>kg = 1000gr</a:t>
            </a:r>
            <a:endParaRPr lang="en-US" dirty="0"/>
          </a:p>
        </p:txBody>
      </p:sp>
      <p:sp>
        <p:nvSpPr>
          <p:cNvPr id="16" name="15 - TextBox"/>
          <p:cNvSpPr txBox="1"/>
          <p:nvPr/>
        </p:nvSpPr>
        <p:spPr>
          <a:xfrm>
            <a:off x="285720" y="221455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να μετατρέψω τα  γραμμάρια σε κιλά , διαιρώ με το 1000:</a:t>
            </a:r>
            <a:endParaRPr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857224" y="2857496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400</a:t>
            </a:r>
            <a:r>
              <a:rPr lang="el-GR" dirty="0" smtClean="0"/>
              <a:t> : 1000 = 0,4 </a:t>
            </a:r>
            <a:endParaRPr lang="en-US" dirty="0"/>
          </a:p>
        </p:txBody>
      </p:sp>
      <p:sp>
        <p:nvSpPr>
          <p:cNvPr id="18" name="17 - TextBox"/>
          <p:cNvSpPr txBox="1"/>
          <p:nvPr/>
        </p:nvSpPr>
        <p:spPr>
          <a:xfrm>
            <a:off x="857224" y="378619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Άρα τα 400</a:t>
            </a:r>
            <a:r>
              <a:rPr lang="en-US" dirty="0" err="1" smtClean="0"/>
              <a:t>gr</a:t>
            </a:r>
            <a:r>
              <a:rPr lang="en-US" dirty="0" smtClean="0"/>
              <a:t> </a:t>
            </a:r>
            <a:r>
              <a:rPr lang="el-GR" dirty="0" smtClean="0"/>
              <a:t>είναι </a:t>
            </a:r>
            <a:r>
              <a:rPr lang="en-US" dirty="0" smtClean="0"/>
              <a:t>0</a:t>
            </a:r>
            <a:r>
              <a:rPr lang="el-GR" dirty="0" smtClean="0"/>
              <a:t>,4</a:t>
            </a:r>
            <a:r>
              <a:rPr lang="en-US" dirty="0" smtClean="0"/>
              <a:t>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500042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l-GR" sz="2000" dirty="0" smtClean="0"/>
              <a:t>α μετατρέψετε  γραμμάρια σε κιλά</a:t>
            </a:r>
            <a:endParaRPr lang="en-US" sz="2000" dirty="0"/>
          </a:p>
        </p:txBody>
      </p:sp>
      <p:sp>
        <p:nvSpPr>
          <p:cNvPr id="15" name="14 - TextBox"/>
          <p:cNvSpPr txBox="1"/>
          <p:nvPr/>
        </p:nvSpPr>
        <p:spPr>
          <a:xfrm>
            <a:off x="6357950" y="28572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</a:t>
            </a:r>
            <a:r>
              <a:rPr lang="en-US" dirty="0" smtClean="0"/>
              <a:t>kg = 1000gr</a:t>
            </a:r>
            <a:endParaRPr lang="en-US" dirty="0"/>
          </a:p>
        </p:txBody>
      </p:sp>
      <p:sp>
        <p:nvSpPr>
          <p:cNvPr id="9" name="8 - TextBox"/>
          <p:cNvSpPr txBox="1"/>
          <p:nvPr/>
        </p:nvSpPr>
        <p:spPr>
          <a:xfrm>
            <a:off x="357158" y="234528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50</a:t>
            </a:r>
            <a:r>
              <a:rPr lang="en-US" dirty="0" err="1" smtClean="0"/>
              <a:t>gr</a:t>
            </a:r>
            <a:endParaRPr lang="en-US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1071538" y="2559602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2786050" y="23452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</a:t>
            </a:r>
            <a:r>
              <a:rPr lang="el-GR" dirty="0" smtClean="0"/>
              <a:t>: 1000  = 0,05</a:t>
            </a:r>
            <a:endParaRPr lang="en-US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>
            <a:off x="4500562" y="2488164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6286512" y="227385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0,05</a:t>
            </a:r>
            <a:r>
              <a:rPr lang="en-US" dirty="0" smtClean="0"/>
              <a:t>kg</a:t>
            </a:r>
            <a:endParaRPr lang="en-US" dirty="0"/>
          </a:p>
        </p:txBody>
      </p:sp>
      <p:sp>
        <p:nvSpPr>
          <p:cNvPr id="20" name="19 - TextBox"/>
          <p:cNvSpPr txBox="1"/>
          <p:nvPr/>
        </p:nvSpPr>
        <p:spPr>
          <a:xfrm>
            <a:off x="357158" y="33454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200gr</a:t>
            </a:r>
            <a:endParaRPr lang="en-US" dirty="0"/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>
            <a:off x="1071538" y="3559734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2786050" y="334542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</a:t>
            </a:r>
            <a:r>
              <a:rPr lang="el-GR" dirty="0" smtClean="0"/>
              <a:t>: 1000  = 0,</a:t>
            </a:r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>
            <a:off x="4500562" y="3488296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6286512" y="32739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0,</a:t>
            </a:r>
            <a:r>
              <a:rPr lang="en-US" dirty="0" smtClean="0"/>
              <a:t>2 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572008"/>
            <a:ext cx="9048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500166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</a:rPr>
              <a:t>Βαρύτητα  της γης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12 - TextBox"/>
          <p:cNvSpPr txBox="1"/>
          <p:nvPr/>
        </p:nvSpPr>
        <p:spPr>
          <a:xfrm>
            <a:off x="0" y="500042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Άσκηση </a:t>
            </a:r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l-GR" sz="2000" b="1" dirty="0" smtClean="0">
              <a:solidFill>
                <a:srgbClr val="FF0000"/>
              </a:solidFill>
            </a:endParaRPr>
          </a:p>
          <a:p>
            <a:endParaRPr lang="el-GR" sz="2000" dirty="0" smtClean="0"/>
          </a:p>
          <a:p>
            <a:r>
              <a:rPr lang="el-GR" sz="2000" dirty="0" smtClean="0"/>
              <a:t>Μια μπάλα  έχει μάζα </a:t>
            </a:r>
            <a:r>
              <a:rPr lang="en-US" sz="2000" dirty="0" smtClean="0"/>
              <a:t>400gr,  </a:t>
            </a:r>
            <a:r>
              <a:rPr lang="el-GR" sz="2000" dirty="0" smtClean="0"/>
              <a:t>πόση βαρυτική  δύναμη δέχεται  από την </a:t>
            </a:r>
            <a:r>
              <a:rPr lang="el-GR" sz="2000" dirty="0" smtClean="0"/>
              <a:t>γη</a:t>
            </a:r>
            <a:endParaRPr lang="el-GR" sz="2000" b="1" baseline="30000" dirty="0" smtClean="0">
              <a:solidFill>
                <a:srgbClr val="00B050"/>
              </a:solidFill>
            </a:endParaRPr>
          </a:p>
          <a:p>
            <a:r>
              <a:rPr lang="el-GR" sz="2000" dirty="0" smtClean="0"/>
              <a:t>;</a:t>
            </a:r>
            <a:r>
              <a:rPr lang="en-US" sz="2000" b="1" dirty="0" smtClean="0">
                <a:solidFill>
                  <a:srgbClr val="00B050"/>
                </a:solidFill>
              </a:rPr>
              <a:t> g=9,8m/s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2</a:t>
            </a:r>
            <a:endParaRPr lang="en-US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18 - TextBox"/>
          <p:cNvSpPr txBox="1"/>
          <p:nvPr/>
        </p:nvSpPr>
        <p:spPr>
          <a:xfrm>
            <a:off x="1928794" y="171448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C00000"/>
                </a:solidFill>
              </a:rPr>
              <a:t>Λύση</a:t>
            </a:r>
            <a:r>
              <a:rPr lang="en-US" b="1" u="sng" dirty="0" smtClean="0">
                <a:solidFill>
                  <a:srgbClr val="C00000"/>
                </a:solidFill>
              </a:rPr>
              <a:t> (</a:t>
            </a:r>
            <a:r>
              <a:rPr lang="el-GR" b="1" u="sng" dirty="0" smtClean="0">
                <a:solidFill>
                  <a:srgbClr val="C00000"/>
                </a:solidFill>
              </a:rPr>
              <a:t>χωρίς μονάδες μέτρησης)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 flipH="1">
            <a:off x="8001024" y="5715016"/>
            <a:ext cx="48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37 - Ορθογώνιο"/>
          <p:cNvSpPr/>
          <p:nvPr/>
        </p:nvSpPr>
        <p:spPr>
          <a:xfrm>
            <a:off x="3000364" y="4505934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0,</a:t>
            </a:r>
            <a:r>
              <a:rPr lang="el-GR" sz="2400" b="1" dirty="0" smtClean="0">
                <a:solidFill>
                  <a:srgbClr val="FF0000"/>
                </a:solidFill>
              </a:rPr>
              <a:t>4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357158" y="4538971"/>
            <a:ext cx="150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 = </a:t>
            </a:r>
            <a:r>
              <a:rPr lang="en-US" sz="2400" b="1" dirty="0" smtClean="0">
                <a:solidFill>
                  <a:srgbClr val="FF0000"/>
                </a:solidFill>
              </a:rPr>
              <a:t>m</a:t>
            </a:r>
            <a:r>
              <a:rPr lang="en-US" sz="2400" b="1" dirty="0" smtClean="0"/>
              <a:t> </a:t>
            </a:r>
            <a:r>
              <a:rPr lang="el-GR" sz="2400" b="1" baseline="30000" dirty="0" smtClean="0"/>
              <a:t>.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g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2500298" y="450593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 =</a:t>
            </a:r>
            <a:endParaRPr lang="en-US" sz="2400" b="1" dirty="0"/>
          </a:p>
        </p:txBody>
      </p:sp>
      <p:sp>
        <p:nvSpPr>
          <p:cNvPr id="52" name="51 - Ορθογώνιο"/>
          <p:cNvSpPr/>
          <p:nvPr/>
        </p:nvSpPr>
        <p:spPr>
          <a:xfrm>
            <a:off x="3714744" y="4505934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9,8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5072066" y="450057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 = </a:t>
            </a:r>
            <a:r>
              <a:rPr lang="el-GR" sz="2400" b="1" dirty="0" smtClean="0"/>
              <a:t>3</a:t>
            </a:r>
            <a:r>
              <a:rPr lang="en-US" sz="2400" b="1" dirty="0" smtClean="0"/>
              <a:t>,9</a:t>
            </a:r>
            <a:r>
              <a:rPr lang="el-GR" sz="2400" b="1" dirty="0" smtClean="0"/>
              <a:t>2</a:t>
            </a:r>
            <a:r>
              <a:rPr lang="en-US" sz="2400" b="1" dirty="0" smtClean="0"/>
              <a:t> N</a:t>
            </a:r>
            <a:endParaRPr lang="en-US" sz="2400" b="1" dirty="0"/>
          </a:p>
        </p:txBody>
      </p:sp>
      <p:sp>
        <p:nvSpPr>
          <p:cNvPr id="47" name="46 - Ορθογώνιο"/>
          <p:cNvSpPr/>
          <p:nvPr/>
        </p:nvSpPr>
        <p:spPr>
          <a:xfrm>
            <a:off x="7429520" y="4214818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 = </a:t>
            </a:r>
            <a:r>
              <a:rPr lang="el-GR" dirty="0" smtClean="0"/>
              <a:t>400</a:t>
            </a:r>
            <a:r>
              <a:rPr lang="en-US" dirty="0" err="1" smtClean="0"/>
              <a:t>gr</a:t>
            </a:r>
            <a:endParaRPr lang="en-US" dirty="0"/>
          </a:p>
        </p:txBody>
      </p:sp>
      <p:sp>
        <p:nvSpPr>
          <p:cNvPr id="51" name="50 - Ορθογώνιο"/>
          <p:cNvSpPr/>
          <p:nvPr/>
        </p:nvSpPr>
        <p:spPr>
          <a:xfrm>
            <a:off x="5429256" y="6215082"/>
            <a:ext cx="3714744" cy="6429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rot="5400000">
            <a:off x="7144562" y="5714222"/>
            <a:ext cx="114300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- TextBox"/>
          <p:cNvSpPr txBox="1"/>
          <p:nvPr/>
        </p:nvSpPr>
        <p:spPr>
          <a:xfrm>
            <a:off x="0" y="3429000"/>
            <a:ext cx="835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Προσοχή!!  Η  μάζα στο τύπο πρέπει να είναι σε κιλά .Πρώτα μετατρέπω τα γραμμάρια σε κιλά 400</a:t>
            </a:r>
            <a:r>
              <a:rPr lang="en-US" dirty="0" err="1" smtClean="0"/>
              <a:t>gr</a:t>
            </a:r>
            <a:r>
              <a:rPr lang="en-US" dirty="0" smtClean="0"/>
              <a:t>       400</a:t>
            </a:r>
            <a:r>
              <a:rPr lang="el-GR" dirty="0" smtClean="0"/>
              <a:t>: 1000 = 0,4    άρα 400</a:t>
            </a:r>
            <a:r>
              <a:rPr lang="en-US" dirty="0" err="1" smtClean="0"/>
              <a:t>gr</a:t>
            </a:r>
            <a:r>
              <a:rPr lang="en-US" dirty="0" smtClean="0"/>
              <a:t> = 0,4kg</a:t>
            </a:r>
            <a:endParaRPr lang="en-US" dirty="0"/>
          </a:p>
        </p:txBody>
      </p:sp>
      <p:sp>
        <p:nvSpPr>
          <p:cNvPr id="44" name="43 - TextBox"/>
          <p:cNvSpPr txBox="1"/>
          <p:nvPr/>
        </p:nvSpPr>
        <p:spPr>
          <a:xfrm>
            <a:off x="1785918" y="450057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=&gt;</a:t>
            </a:r>
            <a:endParaRPr lang="el-GR" sz="2400" dirty="0"/>
          </a:p>
        </p:txBody>
      </p:sp>
      <p:sp>
        <p:nvSpPr>
          <p:cNvPr id="46" name="45 - TextBox"/>
          <p:cNvSpPr txBox="1"/>
          <p:nvPr/>
        </p:nvSpPr>
        <p:spPr>
          <a:xfrm>
            <a:off x="4429124" y="450057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=&gt;</a:t>
            </a:r>
            <a:endParaRPr lang="el-GR" sz="2400" dirty="0"/>
          </a:p>
        </p:txBody>
      </p:sp>
      <p:sp>
        <p:nvSpPr>
          <p:cNvPr id="28" name="27 - Ορθογώνιο"/>
          <p:cNvSpPr/>
          <p:nvPr/>
        </p:nvSpPr>
        <p:spPr>
          <a:xfrm>
            <a:off x="428596" y="2500306"/>
            <a:ext cx="862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/>
              <a:t>Δεδομένα </a:t>
            </a:r>
            <a:endParaRPr lang="el-GR" sz="1200" b="1" dirty="0"/>
          </a:p>
        </p:txBody>
      </p:sp>
      <p:sp>
        <p:nvSpPr>
          <p:cNvPr id="29" name="28 - Ορθογώνιο"/>
          <p:cNvSpPr/>
          <p:nvPr/>
        </p:nvSpPr>
        <p:spPr>
          <a:xfrm>
            <a:off x="428596" y="2786058"/>
            <a:ext cx="9238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/>
              <a:t>Ζητούμενα </a:t>
            </a:r>
            <a:endParaRPr lang="el-GR" sz="1200" b="1" dirty="0"/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>
            <a:off x="428596" y="2786058"/>
            <a:ext cx="3786214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643042" y="2500306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=400</a:t>
            </a:r>
            <a:r>
              <a:rPr lang="en-US" sz="12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</a:t>
            </a:r>
            <a:endParaRPr lang="el-GR" sz="1200" dirty="0">
              <a:solidFill>
                <a:srgbClr val="0000FF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>
            <a:off x="2857488" y="2500306"/>
            <a:ext cx="939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g=9,8m/s</a:t>
            </a:r>
            <a:r>
              <a:rPr lang="en-US" sz="1400" b="1" baseline="30000" dirty="0" smtClean="0">
                <a:solidFill>
                  <a:srgbClr val="00B050"/>
                </a:solidFill>
              </a:rPr>
              <a:t>2</a:t>
            </a:r>
            <a:endParaRPr lang="el-GR" sz="1400" b="1" baseline="30000" dirty="0">
              <a:solidFill>
                <a:srgbClr val="00B050"/>
              </a:solidFill>
            </a:endParaRPr>
          </a:p>
        </p:txBody>
      </p:sp>
      <p:sp>
        <p:nvSpPr>
          <p:cNvPr id="33" name="32 - Ορθογώνιο"/>
          <p:cNvSpPr/>
          <p:nvPr/>
        </p:nvSpPr>
        <p:spPr>
          <a:xfrm>
            <a:off x="1835149" y="2786058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</a:t>
            </a:r>
            <a:endParaRPr lang="en-US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9" grpId="0"/>
      <p:bldP spid="50" grpId="0"/>
      <p:bldP spid="52" grpId="0"/>
      <p:bldP spid="69" grpId="0"/>
      <p:bldP spid="44" grpId="0"/>
      <p:bldP spid="46" grpId="0"/>
      <p:bldP spid="28" grpId="0"/>
      <p:bldP spid="29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2500298" y="1857364"/>
            <a:ext cx="4500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Μονάδες μέτρησης της μάζας:</a:t>
            </a:r>
          </a:p>
          <a:p>
            <a:endParaRPr lang="el-GR" sz="2800" dirty="0" smtClean="0"/>
          </a:p>
          <a:p>
            <a:r>
              <a:rPr lang="el-GR" sz="2800" u="sng" dirty="0" smtClean="0"/>
              <a:t> </a:t>
            </a:r>
            <a:r>
              <a:rPr lang="en-US" sz="2800" u="sng" dirty="0" smtClean="0"/>
              <a:t>kg   , </a:t>
            </a:r>
            <a:r>
              <a:rPr lang="en-US" sz="2800" u="sng" dirty="0" err="1" smtClean="0"/>
              <a:t>kgr</a:t>
            </a:r>
            <a:r>
              <a:rPr lang="en-US" sz="2800" u="sng" dirty="0" smtClean="0"/>
              <a:t>    =  </a:t>
            </a:r>
            <a:r>
              <a:rPr lang="el-GR" sz="2800" u="sng" dirty="0" smtClean="0"/>
              <a:t>κιλά</a:t>
            </a:r>
          </a:p>
          <a:p>
            <a:endParaRPr lang="el-GR" sz="2800" u="sng" dirty="0" smtClean="0"/>
          </a:p>
          <a:p>
            <a:r>
              <a:rPr lang="en-US" sz="2800" u="sng" dirty="0" smtClean="0"/>
              <a:t>g     </a:t>
            </a:r>
            <a:r>
              <a:rPr lang="en-US" sz="2800" u="sng" dirty="0" err="1" smtClean="0"/>
              <a:t>gr</a:t>
            </a:r>
            <a:r>
              <a:rPr lang="en-US" sz="2800" u="sng" dirty="0" smtClean="0"/>
              <a:t>    =</a:t>
            </a:r>
            <a:r>
              <a:rPr lang="el-GR" sz="2800" u="sng" dirty="0" smtClean="0"/>
              <a:t>    γραμμάρια</a:t>
            </a:r>
            <a:r>
              <a:rPr lang="en-US" sz="2800" u="sng" dirty="0" smtClean="0"/>
              <a:t>        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ΜΑΖΑ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500166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</a:rPr>
              <a:t>Βαρύτητα  της γης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12 - TextBox"/>
          <p:cNvSpPr txBox="1"/>
          <p:nvPr/>
        </p:nvSpPr>
        <p:spPr>
          <a:xfrm>
            <a:off x="0" y="357166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Άσκηση 5</a:t>
            </a:r>
          </a:p>
          <a:p>
            <a:r>
              <a:rPr lang="el-GR" sz="2000" dirty="0" smtClean="0"/>
              <a:t>Ένας άνθρωπος δέχεται  βαρυτική  δύναμη από την γη  800Ν. Ποια είναι η μάζα του ανθρώπου;</a:t>
            </a:r>
            <a:endParaRPr lang="en-US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18 - TextBox"/>
          <p:cNvSpPr txBox="1"/>
          <p:nvPr/>
        </p:nvSpPr>
        <p:spPr>
          <a:xfrm>
            <a:off x="1428728" y="142873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C00000"/>
                </a:solidFill>
              </a:rPr>
              <a:t>Λύση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  <a:r>
              <a:rPr lang="el-GR" b="1" u="sng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(</a:t>
            </a:r>
            <a:r>
              <a:rPr lang="el-GR" b="1" u="sng" dirty="0" smtClean="0">
                <a:solidFill>
                  <a:srgbClr val="C00000"/>
                </a:solidFill>
              </a:rPr>
              <a:t>χωρίς μονάδες μέτρησης)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428596" y="3131106"/>
            <a:ext cx="150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 = m </a:t>
            </a:r>
            <a:r>
              <a:rPr lang="el-GR" sz="2400" b="1" baseline="30000" dirty="0" smtClean="0"/>
              <a:t>.</a:t>
            </a:r>
            <a:r>
              <a:rPr lang="en-US" sz="2400" b="1" dirty="0" smtClean="0"/>
              <a:t> g</a:t>
            </a:r>
            <a:endParaRPr lang="en-US" sz="2400" b="1" dirty="0"/>
          </a:p>
        </p:txBody>
      </p:sp>
      <p:cxnSp>
        <p:nvCxnSpPr>
          <p:cNvPr id="47" name="46 - Ευθύγραμμο βέλος σύνδεσης"/>
          <p:cNvCxnSpPr/>
          <p:nvPr/>
        </p:nvCxnSpPr>
        <p:spPr>
          <a:xfrm flipV="1">
            <a:off x="1714480" y="3059668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- TextBox"/>
          <p:cNvSpPr txBox="1"/>
          <p:nvPr/>
        </p:nvSpPr>
        <p:spPr>
          <a:xfrm>
            <a:off x="2928926" y="2845354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Πρώτα θα λύσω τον τύπο ως προς την μάζα που είναι ο άγνωστος</a:t>
            </a:r>
            <a:endParaRPr lang="en-US" dirty="0"/>
          </a:p>
        </p:txBody>
      </p:sp>
      <p:sp>
        <p:nvSpPr>
          <p:cNvPr id="51" name="50 - Ορθογώνιο"/>
          <p:cNvSpPr/>
          <p:nvPr/>
        </p:nvSpPr>
        <p:spPr>
          <a:xfrm>
            <a:off x="357158" y="396520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6" name="55 - Ορθογώνιο"/>
          <p:cNvSpPr/>
          <p:nvPr/>
        </p:nvSpPr>
        <p:spPr>
          <a:xfrm>
            <a:off x="1142976" y="403664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en-US" sz="2800" dirty="0"/>
          </a:p>
        </p:txBody>
      </p:sp>
      <p:sp>
        <p:nvSpPr>
          <p:cNvPr id="57" name="56 - Ορθογώνιο"/>
          <p:cNvSpPr/>
          <p:nvPr/>
        </p:nvSpPr>
        <p:spPr>
          <a:xfrm>
            <a:off x="1500166" y="3988362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</a:t>
            </a:r>
            <a:r>
              <a:rPr lang="en-US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0" name="59 - Ευθεία γραμμή σύνδεσης"/>
          <p:cNvCxnSpPr/>
          <p:nvPr/>
        </p:nvCxnSpPr>
        <p:spPr>
          <a:xfrm>
            <a:off x="285720" y="4488428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- Ευθεία γραμμή σύνδεσης"/>
          <p:cNvCxnSpPr/>
          <p:nvPr/>
        </p:nvCxnSpPr>
        <p:spPr>
          <a:xfrm>
            <a:off x="1571604" y="4416990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- Ορθογώνιο"/>
          <p:cNvSpPr/>
          <p:nvPr/>
        </p:nvSpPr>
        <p:spPr>
          <a:xfrm>
            <a:off x="285720" y="4416990"/>
            <a:ext cx="354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endParaRPr lang="en-US" sz="2800" dirty="0"/>
          </a:p>
        </p:txBody>
      </p:sp>
      <p:sp>
        <p:nvSpPr>
          <p:cNvPr id="75" name="74 - Ορθογώνιο"/>
          <p:cNvSpPr/>
          <p:nvPr/>
        </p:nvSpPr>
        <p:spPr>
          <a:xfrm>
            <a:off x="1643042" y="4393836"/>
            <a:ext cx="352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g</a:t>
            </a:r>
            <a:endParaRPr lang="en-US" sz="2800" dirty="0"/>
          </a:p>
        </p:txBody>
      </p:sp>
      <p:cxnSp>
        <p:nvCxnSpPr>
          <p:cNvPr id="76" name="75 - Ευθεία γραμμή σύνδεσης"/>
          <p:cNvCxnSpPr/>
          <p:nvPr/>
        </p:nvCxnSpPr>
        <p:spPr>
          <a:xfrm rot="5400000">
            <a:off x="1535885" y="6047499"/>
            <a:ext cx="50006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- Ευθεία γραμμή σύνδεσης"/>
          <p:cNvCxnSpPr/>
          <p:nvPr/>
        </p:nvCxnSpPr>
        <p:spPr>
          <a:xfrm rot="5400000">
            <a:off x="1893075" y="5547433"/>
            <a:ext cx="50006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- Ορθογώνιο"/>
          <p:cNvSpPr/>
          <p:nvPr/>
        </p:nvSpPr>
        <p:spPr>
          <a:xfrm>
            <a:off x="285720" y="539396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9" name="78 - Ορθογώνιο"/>
          <p:cNvSpPr/>
          <p:nvPr/>
        </p:nvSpPr>
        <p:spPr>
          <a:xfrm>
            <a:off x="1071538" y="546540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en-US" sz="2800" dirty="0"/>
          </a:p>
        </p:txBody>
      </p:sp>
      <p:sp>
        <p:nvSpPr>
          <p:cNvPr id="80" name="79 - Ορθογώνιο"/>
          <p:cNvSpPr/>
          <p:nvPr/>
        </p:nvSpPr>
        <p:spPr>
          <a:xfrm>
            <a:off x="1428728" y="5417122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</a:t>
            </a:r>
            <a:r>
              <a:rPr lang="en-US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1" name="80 - Ευθεία γραμμή σύνδεσης"/>
          <p:cNvCxnSpPr/>
          <p:nvPr/>
        </p:nvCxnSpPr>
        <p:spPr>
          <a:xfrm>
            <a:off x="214282" y="5917188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- Ευθεία γραμμή σύνδεσης"/>
          <p:cNvCxnSpPr/>
          <p:nvPr/>
        </p:nvCxnSpPr>
        <p:spPr>
          <a:xfrm>
            <a:off x="1500166" y="5845750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- Ορθογώνιο"/>
          <p:cNvSpPr/>
          <p:nvPr/>
        </p:nvSpPr>
        <p:spPr>
          <a:xfrm>
            <a:off x="214282" y="5845750"/>
            <a:ext cx="354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endParaRPr lang="en-US" sz="2800" dirty="0"/>
          </a:p>
        </p:txBody>
      </p:sp>
      <p:sp>
        <p:nvSpPr>
          <p:cNvPr id="84" name="83 - Ορθογώνιο"/>
          <p:cNvSpPr/>
          <p:nvPr/>
        </p:nvSpPr>
        <p:spPr>
          <a:xfrm>
            <a:off x="1571604" y="5797466"/>
            <a:ext cx="352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g</a:t>
            </a:r>
            <a:endParaRPr lang="en-US" sz="2800" dirty="0"/>
          </a:p>
        </p:txBody>
      </p:sp>
      <p:sp>
        <p:nvSpPr>
          <p:cNvPr id="85" name="84 - Ορθογώνιο"/>
          <p:cNvSpPr/>
          <p:nvPr/>
        </p:nvSpPr>
        <p:spPr>
          <a:xfrm>
            <a:off x="3357554" y="5702874"/>
            <a:ext cx="71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6" name="85 - Ορθογώνιο"/>
          <p:cNvSpPr/>
          <p:nvPr/>
        </p:nvSpPr>
        <p:spPr>
          <a:xfrm>
            <a:off x="4000496" y="584575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en-US" sz="2800" dirty="0"/>
          </a:p>
        </p:txBody>
      </p:sp>
      <p:sp>
        <p:nvSpPr>
          <p:cNvPr id="87" name="86 - Ορθογώνιο"/>
          <p:cNvSpPr/>
          <p:nvPr/>
        </p:nvSpPr>
        <p:spPr>
          <a:xfrm>
            <a:off x="4357686" y="5845750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8" name="87 - Ευθεία γραμμή σύνδεσης"/>
          <p:cNvCxnSpPr/>
          <p:nvPr/>
        </p:nvCxnSpPr>
        <p:spPr>
          <a:xfrm>
            <a:off x="3428992" y="6131502"/>
            <a:ext cx="5000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- Ορθογώνιο"/>
          <p:cNvSpPr/>
          <p:nvPr/>
        </p:nvSpPr>
        <p:spPr>
          <a:xfrm>
            <a:off x="3428992" y="6131502"/>
            <a:ext cx="354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endParaRPr lang="en-US" sz="2800" dirty="0"/>
          </a:p>
        </p:txBody>
      </p:sp>
      <p:sp>
        <p:nvSpPr>
          <p:cNvPr id="52" name="51 - TextBox"/>
          <p:cNvSpPr txBox="1"/>
          <p:nvPr/>
        </p:nvSpPr>
        <p:spPr>
          <a:xfrm>
            <a:off x="5929322" y="64886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Συνέχεια …</a:t>
            </a:r>
            <a:endParaRPr lang="el-GR" dirty="0"/>
          </a:p>
        </p:txBody>
      </p:sp>
      <p:sp>
        <p:nvSpPr>
          <p:cNvPr id="40" name="39 - Ορθογώνιο"/>
          <p:cNvSpPr/>
          <p:nvPr/>
        </p:nvSpPr>
        <p:spPr>
          <a:xfrm>
            <a:off x="2500298" y="1000108"/>
            <a:ext cx="128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(g=9,8m/s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2" name="41 - Ορθογώνιο"/>
          <p:cNvSpPr/>
          <p:nvPr/>
        </p:nvSpPr>
        <p:spPr>
          <a:xfrm>
            <a:off x="500034" y="1857364"/>
            <a:ext cx="862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/>
              <a:t>Δεδομένα </a:t>
            </a:r>
            <a:endParaRPr lang="el-GR" sz="1200" b="1" dirty="0"/>
          </a:p>
        </p:txBody>
      </p:sp>
      <p:sp>
        <p:nvSpPr>
          <p:cNvPr id="43" name="42 - Ορθογώνιο"/>
          <p:cNvSpPr/>
          <p:nvPr/>
        </p:nvSpPr>
        <p:spPr>
          <a:xfrm>
            <a:off x="500034" y="2143116"/>
            <a:ext cx="9238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 smtClean="0"/>
              <a:t>Ζητούμενα </a:t>
            </a:r>
            <a:endParaRPr lang="el-GR" sz="1200" b="1" dirty="0"/>
          </a:p>
        </p:txBody>
      </p:sp>
      <p:cxnSp>
        <p:nvCxnSpPr>
          <p:cNvPr id="44" name="43 - Ευθύγραμμο βέλος σύνδεσης"/>
          <p:cNvCxnSpPr/>
          <p:nvPr/>
        </p:nvCxnSpPr>
        <p:spPr>
          <a:xfrm>
            <a:off x="500034" y="2143116"/>
            <a:ext cx="3786214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- TextBox"/>
          <p:cNvSpPr txBox="1"/>
          <p:nvPr/>
        </p:nvSpPr>
        <p:spPr>
          <a:xfrm>
            <a:off x="1714480" y="1857364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=400</a:t>
            </a:r>
            <a:r>
              <a:rPr lang="en-US" sz="12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</a:t>
            </a:r>
            <a:endParaRPr lang="el-GR" sz="1200" dirty="0">
              <a:solidFill>
                <a:srgbClr val="0000FF"/>
              </a:solidFill>
            </a:endParaRPr>
          </a:p>
        </p:txBody>
      </p:sp>
      <p:sp>
        <p:nvSpPr>
          <p:cNvPr id="46" name="45 - Ορθογώνιο"/>
          <p:cNvSpPr/>
          <p:nvPr/>
        </p:nvSpPr>
        <p:spPr>
          <a:xfrm>
            <a:off x="2928926" y="1857364"/>
            <a:ext cx="939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g=9,8m/s</a:t>
            </a:r>
            <a:r>
              <a:rPr lang="en-US" sz="1400" b="1" baseline="30000" dirty="0" smtClean="0">
                <a:solidFill>
                  <a:srgbClr val="00B050"/>
                </a:solidFill>
              </a:rPr>
              <a:t>2</a:t>
            </a:r>
            <a:endParaRPr lang="el-GR" sz="1400" b="1" baseline="30000" dirty="0">
              <a:solidFill>
                <a:srgbClr val="00B050"/>
              </a:solidFill>
            </a:endParaRPr>
          </a:p>
        </p:txBody>
      </p:sp>
      <p:sp>
        <p:nvSpPr>
          <p:cNvPr id="50" name="49 - Ορθογώνιο"/>
          <p:cNvSpPr/>
          <p:nvPr/>
        </p:nvSpPr>
        <p:spPr>
          <a:xfrm>
            <a:off x="1906587" y="2143116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endParaRPr lang="en-US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8" grpId="0"/>
      <p:bldP spid="51" grpId="0"/>
      <p:bldP spid="56" grpId="0"/>
      <p:bldP spid="57" grpId="0"/>
      <p:bldP spid="74" grpId="0"/>
      <p:bldP spid="75" grpId="0"/>
      <p:bldP spid="78" grpId="0"/>
      <p:bldP spid="79" grpId="0"/>
      <p:bldP spid="80" grpId="0"/>
      <p:bldP spid="83" grpId="0"/>
      <p:bldP spid="84" grpId="0"/>
      <p:bldP spid="85" grpId="0"/>
      <p:bldP spid="86" grpId="0"/>
      <p:bldP spid="87" grpId="0"/>
      <p:bldP spid="89" grpId="0"/>
      <p:bldP spid="42" grpId="0"/>
      <p:bldP spid="43" grpId="0"/>
      <p:bldP spid="45" grpId="0"/>
      <p:bldP spid="46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500166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</a:rPr>
              <a:t>Βαρύτητα  της γης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12 - TextBox"/>
          <p:cNvSpPr txBox="1"/>
          <p:nvPr/>
        </p:nvSpPr>
        <p:spPr>
          <a:xfrm>
            <a:off x="0" y="785794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Άσκηση 5  </a:t>
            </a:r>
            <a:r>
              <a:rPr lang="el-GR" sz="2000" dirty="0" smtClean="0"/>
              <a:t>συνέχεια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18 - TextBox"/>
          <p:cNvSpPr txBox="1"/>
          <p:nvPr/>
        </p:nvSpPr>
        <p:spPr>
          <a:xfrm>
            <a:off x="357158" y="178592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C00000"/>
                </a:solidFill>
              </a:rPr>
              <a:t>Λύση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89" name="88 - Ορθογώνιο"/>
          <p:cNvSpPr/>
          <p:nvPr/>
        </p:nvSpPr>
        <p:spPr>
          <a:xfrm>
            <a:off x="1071538" y="1785926"/>
            <a:ext cx="1039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συνέχεια</a:t>
            </a:r>
            <a:endParaRPr lang="en-US" dirty="0"/>
          </a:p>
        </p:txBody>
      </p:sp>
      <p:sp>
        <p:nvSpPr>
          <p:cNvPr id="90" name="89 - Ορθογώνιο"/>
          <p:cNvSpPr/>
          <p:nvPr/>
        </p:nvSpPr>
        <p:spPr>
          <a:xfrm>
            <a:off x="785786" y="2607436"/>
            <a:ext cx="714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1" name="90 - Ορθογώνιο"/>
          <p:cNvSpPr/>
          <p:nvPr/>
        </p:nvSpPr>
        <p:spPr>
          <a:xfrm>
            <a:off x="500034" y="271462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en-US" sz="2000" dirty="0"/>
          </a:p>
        </p:txBody>
      </p:sp>
      <p:sp>
        <p:nvSpPr>
          <p:cNvPr id="92" name="91 - Ορθογώνιο"/>
          <p:cNvSpPr/>
          <p:nvPr/>
        </p:nvSpPr>
        <p:spPr>
          <a:xfrm>
            <a:off x="142844" y="2743138"/>
            <a:ext cx="428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3" name="92 - Ευθεία γραμμή σύνδεσης"/>
          <p:cNvCxnSpPr/>
          <p:nvPr/>
        </p:nvCxnSpPr>
        <p:spPr>
          <a:xfrm>
            <a:off x="785786" y="2964626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93 - Ορθογώνιο"/>
          <p:cNvSpPr/>
          <p:nvPr/>
        </p:nvSpPr>
        <p:spPr>
          <a:xfrm>
            <a:off x="857224" y="2893188"/>
            <a:ext cx="3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endParaRPr lang="en-US" sz="2000" dirty="0"/>
          </a:p>
        </p:txBody>
      </p:sp>
      <p:sp>
        <p:nvSpPr>
          <p:cNvPr id="102" name="101 - Ορθογώνιο"/>
          <p:cNvSpPr/>
          <p:nvPr/>
        </p:nvSpPr>
        <p:spPr>
          <a:xfrm>
            <a:off x="2714612" y="2500306"/>
            <a:ext cx="1000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800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5" name="104 - Ευθεία γραμμή σύνδεσης"/>
          <p:cNvCxnSpPr/>
          <p:nvPr/>
        </p:nvCxnSpPr>
        <p:spPr>
          <a:xfrm>
            <a:off x="2786082" y="2900416"/>
            <a:ext cx="7143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107 - Ορθογώνιο"/>
          <p:cNvSpPr/>
          <p:nvPr/>
        </p:nvSpPr>
        <p:spPr>
          <a:xfrm>
            <a:off x="2786082" y="2971854"/>
            <a:ext cx="510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9,8</a:t>
            </a:r>
            <a:endParaRPr lang="en-US" sz="2000" b="1" dirty="0"/>
          </a:p>
        </p:txBody>
      </p:sp>
      <p:sp>
        <p:nvSpPr>
          <p:cNvPr id="53" name="52 - Ορθογώνιο"/>
          <p:cNvSpPr/>
          <p:nvPr/>
        </p:nvSpPr>
        <p:spPr>
          <a:xfrm>
            <a:off x="4929190" y="2671700"/>
            <a:ext cx="1000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81,6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kg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53 - Ορθογώνιο"/>
          <p:cNvSpPr/>
          <p:nvPr/>
        </p:nvSpPr>
        <p:spPr>
          <a:xfrm>
            <a:off x="4643438" y="271462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en-US" sz="2000" dirty="0"/>
          </a:p>
        </p:txBody>
      </p:sp>
      <p:sp>
        <p:nvSpPr>
          <p:cNvPr id="55" name="54 - Ορθογώνιο"/>
          <p:cNvSpPr/>
          <p:nvPr/>
        </p:nvSpPr>
        <p:spPr>
          <a:xfrm>
            <a:off x="4214810" y="2714620"/>
            <a:ext cx="428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1357290" y="271462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=&gt;</a:t>
            </a:r>
            <a:endParaRPr lang="el-GR" sz="2400" dirty="0"/>
          </a:p>
        </p:txBody>
      </p:sp>
      <p:sp>
        <p:nvSpPr>
          <p:cNvPr id="62" name="61 - Ορθογώνιο"/>
          <p:cNvSpPr/>
          <p:nvPr/>
        </p:nvSpPr>
        <p:spPr>
          <a:xfrm>
            <a:off x="2285984" y="268610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en-US" sz="2000" dirty="0"/>
          </a:p>
        </p:txBody>
      </p:sp>
      <p:sp>
        <p:nvSpPr>
          <p:cNvPr id="63" name="62 - Ορθογώνιο"/>
          <p:cNvSpPr/>
          <p:nvPr/>
        </p:nvSpPr>
        <p:spPr>
          <a:xfrm>
            <a:off x="1928794" y="2714620"/>
            <a:ext cx="428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3643306" y="271462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=&gt;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4" grpId="0"/>
      <p:bldP spid="102" grpId="0"/>
      <p:bldP spid="108" grpId="0"/>
      <p:bldP spid="53" grpId="0"/>
      <p:bldP spid="54" grpId="0"/>
      <p:bldP spid="55" grpId="0"/>
      <p:bldP spid="59" grpId="0"/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214950"/>
            <a:ext cx="2481740" cy="145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00034" y="1500174"/>
            <a:ext cx="671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 smtClean="0"/>
              <a:t>Βαρυτική δύναμη  = Βάρος  = Βαρύτητα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Βαρύτητα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357158" y="3429000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Το βάρος είναι μια δύναμη …που έλκει δυο υλικά αντικείμενα</a:t>
            </a:r>
            <a:endParaRPr lang="en-US" sz="2400" u="sng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2500298" y="5929330"/>
            <a:ext cx="17145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5429256" y="5786454"/>
            <a:ext cx="1633550" cy="11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3071802" y="550070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Β</a:t>
            </a:r>
            <a:endParaRPr lang="en-US" sz="2400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5786446" y="542926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Β</a:t>
            </a:r>
            <a:endParaRPr lang="en-US" sz="24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429264"/>
            <a:ext cx="83407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000372"/>
            <a:ext cx="35909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16252">
            <a:off x="2808708" y="5695117"/>
            <a:ext cx="802257" cy="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143504" y="71435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Βαρυτική δύναμη  = Βάρος  = Βαρύτητα</a:t>
            </a:r>
            <a:endParaRPr lang="en-US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Βαρύτητα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1071546"/>
            <a:ext cx="40719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Η βαρυτική  δύναμη 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γίνεται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 μεγάλη  όταν:</a:t>
            </a:r>
          </a:p>
          <a:p>
            <a:endParaRPr lang="el-GR" sz="2400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απόσταση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 μεταξύ των δύο σωμάτων  είναι σχετικά 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μικρή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 (δηλαδή τα δυο σώματα βρίσκονται κοντά).</a:t>
            </a:r>
          </a:p>
          <a:p>
            <a:pPr marL="457200" indent="-457200">
              <a:buAutoNum type="arabicPeriod"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Όταν το ένα ή και τα δύο σώματα έχουν 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μεγάλη μάζα.</a:t>
            </a:r>
          </a:p>
          <a:p>
            <a:pPr marL="457200" indent="-457200">
              <a:buAutoNum type="arabicPeriod"/>
            </a:pP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3428992" y="5572140"/>
            <a:ext cx="571504" cy="1913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4714876" y="5072074"/>
            <a:ext cx="776294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Β</a:t>
            </a:r>
            <a:endParaRPr lang="en-US" sz="2400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4857752" y="485776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Β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5143504" y="71435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Βαρυτική δύναμη  = Βάρος  = Βαρύτητα</a:t>
            </a:r>
            <a:endParaRPr lang="en-US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1428728" y="14285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Βαρύτητα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928662" y="2000240"/>
            <a:ext cx="6786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Η βαρυτική  δύναμη 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γίνεται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 μικρή  όταν:</a:t>
            </a:r>
          </a:p>
          <a:p>
            <a:endParaRPr lang="el-GR" sz="2400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απόσταση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 μεταξύ των δύο σωμάτων  είναι σχετικά 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μεγάλη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(δηλαδή τα δυο σώματα βρίσκονται 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μακριά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457200" indent="-457200">
              <a:buAutoNum type="arabicPeriod"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Όταν τα δύο σώματα έχουν 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μικρή μάζα.</a:t>
            </a:r>
          </a:p>
          <a:p>
            <a:pPr marL="457200" indent="-457200">
              <a:buAutoNum type="arabicPeriod"/>
            </a:pP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>
            <a:off x="571472" y="6286520"/>
            <a:ext cx="135732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0800000">
            <a:off x="7072330" y="6500834"/>
            <a:ext cx="127636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1000100" y="585789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Β</a:t>
            </a:r>
            <a:endParaRPr lang="en-US" sz="2400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7572396" y="614364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Β</a:t>
            </a:r>
            <a:endParaRPr lang="en-US" sz="2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16252">
            <a:off x="94065" y="5973858"/>
            <a:ext cx="802257" cy="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5039" y="6000768"/>
            <a:ext cx="718961" cy="67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428728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Βαρύτητα  της γης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85720" y="1500174"/>
            <a:ext cx="5286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Η βαρύτητα της </a:t>
            </a:r>
            <a:r>
              <a:rPr lang="el-GR" sz="2400" smtClean="0">
                <a:latin typeface="Arial" pitchFamily="34" charset="0"/>
                <a:cs typeface="Arial" pitchFamily="34" charset="0"/>
              </a:rPr>
              <a:t>γης έλκει 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όλα τα υλικά αντικείμενα  που  βρίσκονται κοντά της. </a:t>
            </a: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Αυτή η βαρυτική έλξη (ή βάρος) έχει φορά προς το κέντρο της γης….</a:t>
            </a: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Δηλαδή η γη έλκει όλα τα αντικείμενα που βρίσκονται  κοντά της …….αυτή η έλξη ονομάζεται βάρος…..</a:t>
            </a:r>
          </a:p>
          <a:p>
            <a:pPr marL="457200" indent="-457200">
              <a:buAutoNum type="arabicPeriod"/>
            </a:pP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115334"/>
            <a:ext cx="3143272" cy="320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- TextBox"/>
          <p:cNvSpPr txBox="1"/>
          <p:nvPr/>
        </p:nvSpPr>
        <p:spPr>
          <a:xfrm>
            <a:off x="7072330" y="4572008"/>
            <a:ext cx="57150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γη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39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428728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Βαρύτητα  της γης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857232"/>
            <a:ext cx="842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Τύπος –εξίσωση – σχέση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-    για την βαρυτική δύναμη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που ασκεί η γη, σε ένα τυχαίο σώμα με μάζα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3071802" y="2071678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 = </a:t>
            </a:r>
            <a:r>
              <a:rPr lang="en-US" sz="4800" b="1" dirty="0" smtClean="0"/>
              <a:t>m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l-GR" sz="4800" b="1" baseline="30000" dirty="0" smtClean="0">
                <a:solidFill>
                  <a:srgbClr val="FF0000"/>
                </a:solidFill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</a:rPr>
              <a:t> 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0" y="3357562"/>
            <a:ext cx="521494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= </a:t>
            </a:r>
            <a:r>
              <a:rPr lang="el-GR" sz="2400" dirty="0" smtClean="0">
                <a:solidFill>
                  <a:srgbClr val="FF0000"/>
                </a:solidFill>
              </a:rPr>
              <a:t>το σύμβολο </a:t>
            </a:r>
            <a:r>
              <a:rPr lang="en-US" sz="2400" dirty="0" smtClean="0">
                <a:solidFill>
                  <a:srgbClr val="FF0000"/>
                </a:solidFill>
              </a:rPr>
              <a:t>m, </a:t>
            </a:r>
            <a:r>
              <a:rPr lang="el-GR" sz="2400" dirty="0" smtClean="0">
                <a:solidFill>
                  <a:srgbClr val="FF0000"/>
                </a:solidFill>
              </a:rPr>
              <a:t>στον τύπο συμβολίζει την </a:t>
            </a:r>
            <a:r>
              <a:rPr lang="el-GR" sz="2400" b="1" u="sng" dirty="0" smtClean="0">
                <a:solidFill>
                  <a:srgbClr val="FF0000"/>
                </a:solidFill>
              </a:rPr>
              <a:t>μάζα</a:t>
            </a:r>
            <a:r>
              <a:rPr lang="el-GR" sz="2400" dirty="0" smtClean="0">
                <a:solidFill>
                  <a:srgbClr val="FF0000"/>
                </a:solidFill>
              </a:rPr>
              <a:t> του υλικού σώματος, που δέχεται την βαρυτική δύναμη από την γη.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u="sng" dirty="0" smtClean="0">
                <a:solidFill>
                  <a:srgbClr val="FF0000"/>
                </a:solidFill>
              </a:rPr>
              <a:t>Παράδειγμα</a:t>
            </a:r>
            <a:r>
              <a:rPr lang="el-GR" sz="2400" dirty="0" smtClean="0">
                <a:solidFill>
                  <a:srgbClr val="FF0000"/>
                </a:solidFill>
              </a:rPr>
              <a:t> άνθρωπος έχει </a:t>
            </a:r>
            <a:r>
              <a:rPr lang="el-GR" sz="2400" u="sng" dirty="0" smtClean="0">
                <a:solidFill>
                  <a:srgbClr val="FF0000"/>
                </a:solidFill>
              </a:rPr>
              <a:t>μάζα 70</a:t>
            </a:r>
            <a:r>
              <a:rPr lang="en-US" sz="2400" u="sng" dirty="0" smtClean="0">
                <a:solidFill>
                  <a:srgbClr val="FF0000"/>
                </a:solidFill>
              </a:rPr>
              <a:t>kg</a:t>
            </a:r>
            <a:r>
              <a:rPr lang="el-GR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6116" y="4357694"/>
            <a:ext cx="2677884" cy="25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7215206" y="3714752"/>
            <a:ext cx="71438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5400000" flipH="1" flipV="1">
            <a:off x="7643834" y="3429000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7143768" y="2714620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Ένα τυχαίο σώμα με μάζα 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16200000" flipH="1">
            <a:off x="7036611" y="4393413"/>
            <a:ext cx="1143008" cy="7143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7572396" y="428625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500034" y="6429396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Προσοχή!!! Η  μάζα στον τύπο πρέπει να είναι σε κιλά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428728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Βαρύτητα  της γης</a:t>
            </a:r>
            <a:endParaRPr lang="en-US" sz="32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714348" y="164305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</a:t>
            </a:r>
            <a:r>
              <a:rPr lang="en-US" sz="4800" b="1" dirty="0" smtClean="0">
                <a:solidFill>
                  <a:srgbClr val="FF0000"/>
                </a:solidFill>
              </a:rPr>
              <a:t> = m </a:t>
            </a:r>
            <a:r>
              <a:rPr lang="el-GR" sz="4800" b="1" baseline="30000" dirty="0" smtClean="0">
                <a:solidFill>
                  <a:srgbClr val="FF0000"/>
                </a:solidFill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</a:rPr>
              <a:t> 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0" y="3357562"/>
            <a:ext cx="62865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w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= </a:t>
            </a:r>
            <a:r>
              <a:rPr lang="el-GR" sz="2400" dirty="0" smtClean="0">
                <a:solidFill>
                  <a:srgbClr val="FF0000"/>
                </a:solidFill>
              </a:rPr>
              <a:t>το σύμβολο </a:t>
            </a:r>
            <a:r>
              <a:rPr lang="en-US" sz="2400" dirty="0" smtClean="0">
                <a:solidFill>
                  <a:srgbClr val="FF0000"/>
                </a:solidFill>
              </a:rPr>
              <a:t>w, </a:t>
            </a:r>
            <a:r>
              <a:rPr lang="el-GR" sz="2400" dirty="0" smtClean="0">
                <a:solidFill>
                  <a:srgbClr val="FF0000"/>
                </a:solidFill>
              </a:rPr>
              <a:t>στον τύπο συμβολίζει την </a:t>
            </a:r>
            <a:r>
              <a:rPr lang="el-GR" sz="2400" b="1" u="sng" dirty="0" smtClean="0">
                <a:solidFill>
                  <a:srgbClr val="FF0000"/>
                </a:solidFill>
              </a:rPr>
              <a:t>βαρυτική δύναμη ( βάρος) </a:t>
            </a:r>
            <a:r>
              <a:rPr lang="el-GR" sz="2400" dirty="0" smtClean="0">
                <a:solidFill>
                  <a:srgbClr val="FF0000"/>
                </a:solidFill>
              </a:rPr>
              <a:t>που ασκεί η γη στο υλικό σώμα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που έχει μάζα </a:t>
            </a:r>
            <a:r>
              <a:rPr lang="en-US" sz="2400" dirty="0" smtClean="0">
                <a:solidFill>
                  <a:srgbClr val="FF0000"/>
                </a:solidFill>
              </a:rPr>
              <a:t>m.</a:t>
            </a:r>
            <a:r>
              <a:rPr lang="el-GR" sz="2400" dirty="0" smtClean="0">
                <a:solidFill>
                  <a:srgbClr val="FF0000"/>
                </a:solidFill>
              </a:rPr>
              <a:t>.</a:t>
            </a:r>
          </a:p>
          <a:p>
            <a:endParaRPr lang="el-GR" sz="2400" u="sng" dirty="0" smtClean="0">
              <a:solidFill>
                <a:srgbClr val="FF0000"/>
              </a:solidFill>
            </a:endParaRPr>
          </a:p>
          <a:p>
            <a:endParaRPr lang="el-GR" sz="2400" u="sng" dirty="0" smtClean="0">
              <a:solidFill>
                <a:srgbClr val="FF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6116" y="4357694"/>
            <a:ext cx="2677884" cy="25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Ορθογώνιο"/>
          <p:cNvSpPr/>
          <p:nvPr/>
        </p:nvSpPr>
        <p:spPr>
          <a:xfrm>
            <a:off x="7215206" y="3714752"/>
            <a:ext cx="71438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rot="5400000" flipH="1" flipV="1">
            <a:off x="7643834" y="3429000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7143768" y="2714620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Ένα τυχαίο σώμα με μάζα 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16200000" flipH="1">
            <a:off x="7036611" y="4393413"/>
            <a:ext cx="1143008" cy="7143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7572396" y="428625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1015</Words>
  <PresentationFormat>Προβολή στην οθόνη (4:3)</PresentationFormat>
  <Paragraphs>249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ΜΑΖΑ       -     ΒΑΡΟΣ (ή ΒΑΡΥΤΗΤΑ)</dc:title>
  <dc:creator>Panorea</dc:creator>
  <cp:lastModifiedBy>hp pc</cp:lastModifiedBy>
  <cp:revision>276</cp:revision>
  <dcterms:created xsi:type="dcterms:W3CDTF">2020-04-07T16:42:53Z</dcterms:created>
  <dcterms:modified xsi:type="dcterms:W3CDTF">2023-02-03T07:48:14Z</dcterms:modified>
</cp:coreProperties>
</file>