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6" r:id="rId4"/>
    <p:sldId id="288" r:id="rId5"/>
    <p:sldId id="289" r:id="rId6"/>
    <p:sldId id="290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7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00016" y="2214554"/>
            <a:ext cx="8743984" cy="1012823"/>
          </a:xfrm>
        </p:spPr>
        <p:txBody>
          <a:bodyPr>
            <a:normAutofit fontScale="90000"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ΕΜΒΑΔΟΝ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1643042" y="4572008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Εισαγωγή…..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1714488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dm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δεκατόμετρο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dm (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δεκατόμετρο)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5143512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57884" y="4643446"/>
            <a:ext cx="2000264" cy="1714512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357950" y="414338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286380" y="557214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64370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334780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</a:t>
            </a:r>
            <a:r>
              <a:rPr lang="en-US" sz="1400" dirty="0" smtClean="0"/>
              <a:t> 1</a:t>
            </a:r>
            <a:r>
              <a:rPr lang="el-GR" sz="1400" dirty="0" smtClean="0"/>
              <a:t> τετραγωνικού δεκατόμετρου , είναι μεγαλύτερο, από αυτό το τετράγωνο που φαίνεται στην εικόνα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19" grpId="0"/>
      <p:bldP spid="2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35729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επιφανειών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2285992"/>
            <a:ext cx="60007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 = </a:t>
            </a:r>
            <a:r>
              <a:rPr lang="el-GR" sz="2800" b="1" dirty="0" smtClean="0">
                <a:solidFill>
                  <a:srgbClr val="FF0000"/>
                </a:solidFill>
              </a:rPr>
              <a:t>τετραγωνικό  εκατοστό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l-GR" sz="2400" dirty="0" smtClean="0">
                <a:solidFill>
                  <a:srgbClr val="FF0000"/>
                </a:solidFill>
              </a:rPr>
              <a:t>ή τετραγωνικό εκατοστόμετρο)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εκατοστό)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60007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7358082" y="5929330"/>
            <a:ext cx="500066" cy="42862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215206" y="5500702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500826" y="58578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35808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1714488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χιλιοστόμετρο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mm (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χιλιοστό)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464344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7500958" y="4643446"/>
            <a:ext cx="357190" cy="285752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358082" y="428625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358082" y="500063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334780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 1 τετραγωνικού χιλιοστόμετρου, είναι μικρότερο, από αυτό το τετράγωνο που φαίνεται στην εικόνα</a:t>
            </a:r>
            <a:endParaRPr lang="en-US" sz="1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857488" y="2285992"/>
            <a:ext cx="2525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ή τετραγωνικό χιλιοστό)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2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714348" y="207167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</a:t>
            </a:r>
            <a:r>
              <a:rPr lang="el-GR" sz="4000" b="1" dirty="0" smtClean="0">
                <a:solidFill>
                  <a:srgbClr val="FF0000"/>
                </a:solidFill>
              </a:rPr>
              <a:t>0</a:t>
            </a:r>
            <a:r>
              <a:rPr lang="en-US" sz="4000" b="1" dirty="0" smtClean="0">
                <a:solidFill>
                  <a:srgbClr val="FF0000"/>
                </a:solidFill>
              </a:rPr>
              <a:t> dm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dm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78619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1857356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571736" y="350043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dm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643174" y="500063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286116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721548"/>
            <a:ext cx="3857641" cy="381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714348" y="207167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</a:t>
            </a:r>
            <a:r>
              <a:rPr lang="el-GR" sz="4000" b="1" dirty="0" smtClean="0">
                <a:solidFill>
                  <a:srgbClr val="FF0000"/>
                </a:solidFill>
              </a:rPr>
              <a:t>.000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l-GR" sz="4000" b="1" dirty="0" smtClean="0">
                <a:solidFill>
                  <a:srgbClr val="FF0000"/>
                </a:solidFill>
              </a:rPr>
              <a:t>   </a:t>
            </a:r>
            <a:r>
              <a:rPr lang="en-US" sz="4000" b="1" dirty="0" smtClean="0">
                <a:solidFill>
                  <a:srgbClr val="FF0000"/>
                </a:solidFill>
              </a:rPr>
              <a:t>cm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cm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78619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0.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r>
              <a:rPr lang="en-US" sz="3600" b="1" dirty="0" smtClean="0">
                <a:solidFill>
                  <a:srgbClr val="8F0D8F"/>
                </a:solidFill>
              </a:rPr>
              <a:t>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285984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14287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3571868" y="3571876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cm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643174" y="500063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</a:t>
            </a:r>
            <a:r>
              <a:rPr lang="en-US" sz="2800" dirty="0" smtClean="0"/>
              <a:t>00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714744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714348" y="207167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.000</a:t>
            </a:r>
            <a:r>
              <a:rPr lang="el-GR" sz="4000" b="1" dirty="0" smtClean="0">
                <a:solidFill>
                  <a:srgbClr val="FF0000"/>
                </a:solidFill>
              </a:rPr>
              <a:t>.000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l-GR" sz="4000" b="1" dirty="0" smtClean="0">
                <a:solidFill>
                  <a:srgbClr val="FF0000"/>
                </a:solidFill>
              </a:rPr>
              <a:t>   </a:t>
            </a:r>
            <a:r>
              <a:rPr lang="en-US" sz="4000" b="1" dirty="0" smtClean="0">
                <a:solidFill>
                  <a:srgbClr val="FF0000"/>
                </a:solidFill>
              </a:rPr>
              <a:t>mm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85762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.000.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r>
              <a:rPr lang="en-US" sz="3600" b="1" dirty="0" smtClean="0">
                <a:solidFill>
                  <a:srgbClr val="8F0D8F"/>
                </a:solidFill>
              </a:rPr>
              <a:t>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285984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200026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143372" y="3571876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643174" y="500063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</a:t>
            </a:r>
            <a:r>
              <a:rPr lang="en-US" sz="2800" dirty="0" smtClean="0"/>
              <a:t>0000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143372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14282" y="2071678"/>
            <a:ext cx="2214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dm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</a:t>
            </a:r>
            <a:r>
              <a:rPr lang="el-GR" sz="4000" b="1" dirty="0" smtClean="0">
                <a:solidFill>
                  <a:srgbClr val="FF0000"/>
                </a:solidFill>
              </a:rPr>
              <a:t>0</a:t>
            </a:r>
            <a:r>
              <a:rPr lang="en-US" sz="4000" b="1" dirty="0" smtClean="0">
                <a:solidFill>
                  <a:srgbClr val="FF0000"/>
                </a:solidFill>
              </a:rPr>
              <a:t> cm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cm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78619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1857356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571736" y="350043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dm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cm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643174" y="500063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286116" y="500063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143248"/>
            <a:ext cx="3428992" cy="353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857232"/>
            <a:ext cx="4500594" cy="464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714348" y="857232"/>
            <a:ext cx="2214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1</a:t>
            </a:r>
            <a:r>
              <a:rPr lang="en-US" sz="1600" b="1" dirty="0" smtClean="0">
                <a:solidFill>
                  <a:srgbClr val="FF0000"/>
                </a:solidFill>
              </a:rPr>
              <a:t>dm</a:t>
            </a:r>
            <a:r>
              <a:rPr lang="el-GR" sz="16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1600" b="1" dirty="0" smtClean="0">
                <a:solidFill>
                  <a:srgbClr val="FF0000"/>
                </a:solidFill>
              </a:rPr>
              <a:t>  =   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571604" y="857232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1</a:t>
            </a:r>
            <a:r>
              <a:rPr lang="en-US" sz="1600" b="1" dirty="0" smtClean="0">
                <a:solidFill>
                  <a:srgbClr val="FF0000"/>
                </a:solidFill>
              </a:rPr>
              <a:t>0</a:t>
            </a:r>
            <a:r>
              <a:rPr lang="el-GR" sz="1600" b="1" dirty="0" smtClean="0">
                <a:solidFill>
                  <a:srgbClr val="FF0000"/>
                </a:solidFill>
              </a:rPr>
              <a:t>0</a:t>
            </a:r>
            <a:r>
              <a:rPr lang="en-US" sz="1600" b="1" dirty="0" smtClean="0">
                <a:solidFill>
                  <a:srgbClr val="FF0000"/>
                </a:solidFill>
              </a:rPr>
              <a:t> cm</a:t>
            </a:r>
            <a:r>
              <a:rPr lang="el-GR" sz="1600" b="1" baseline="30000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0800000" flipV="1">
            <a:off x="2928926" y="3071810"/>
            <a:ext cx="257176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0" y="4286256"/>
            <a:ext cx="4214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χώρος που «πιάνει» αυτό το τετράγωνο, που το εμβαδόν του είναι ίσο με 1</a:t>
            </a:r>
            <a:r>
              <a:rPr lang="en-US" dirty="0" smtClean="0"/>
              <a:t>dm</a:t>
            </a:r>
            <a:r>
              <a:rPr lang="el-GR" baseline="30000" dirty="0" smtClean="0"/>
              <a:t>2</a:t>
            </a:r>
            <a:r>
              <a:rPr lang="en-US" dirty="0" smtClean="0"/>
              <a:t>  </a:t>
            </a:r>
            <a:r>
              <a:rPr lang="el-GR" dirty="0" smtClean="0"/>
              <a:t> , είναι  ίσο με 100</a:t>
            </a:r>
            <a:r>
              <a:rPr lang="en-US" dirty="0" smtClean="0"/>
              <a:t>cm</a:t>
            </a:r>
            <a:r>
              <a:rPr lang="el-GR" baseline="30000" dirty="0" smtClean="0"/>
              <a:t>2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14282" y="2071678"/>
            <a:ext cx="2214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cm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</a:t>
            </a:r>
            <a:r>
              <a:rPr lang="el-GR" sz="4000" b="1" dirty="0" smtClean="0">
                <a:solidFill>
                  <a:srgbClr val="FF0000"/>
                </a:solidFill>
              </a:rPr>
              <a:t>0</a:t>
            </a:r>
            <a:r>
              <a:rPr lang="en-US" sz="4000" b="1" dirty="0" smtClean="0">
                <a:solidFill>
                  <a:srgbClr val="FF0000"/>
                </a:solidFill>
              </a:rPr>
              <a:t> mm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78619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1857356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571736" y="350043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cm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643174" y="500063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286116" y="500063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571876"/>
            <a:ext cx="2768306" cy="30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3286116" y="142852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Μετατροπές μονάδων εμβαδού</a:t>
            </a:r>
            <a:endParaRPr lang="en-US" sz="2400" b="1" dirty="0"/>
          </a:p>
        </p:txBody>
      </p:sp>
      <p:graphicFrame>
        <p:nvGraphicFramePr>
          <p:cNvPr id="12" name="11 - Πίνακας"/>
          <p:cNvGraphicFramePr>
            <a:graphicFrameLocks noGrp="1"/>
          </p:cNvGraphicFramePr>
          <p:nvPr/>
        </p:nvGraphicFramePr>
        <p:xfrm>
          <a:off x="2366010" y="1403804"/>
          <a:ext cx="3777626" cy="3382518"/>
        </p:xfrm>
        <a:graphic>
          <a:graphicData uri="http://schemas.openxmlformats.org/drawingml/2006/table">
            <a:tbl>
              <a:tblPr/>
              <a:tblGrid>
                <a:gridCol w="3777626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100dm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10.000cm</a:t>
                      </a:r>
                      <a:r>
                        <a:rPr lang="en-US" sz="2600" b="1" baseline="300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1.000.000mm</a:t>
                      </a:r>
                      <a:r>
                        <a:rPr lang="en-US" sz="2600" b="1" baseline="300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100cm</a:t>
                      </a:r>
                      <a:r>
                        <a:rPr lang="en-US" sz="2600" b="1" baseline="300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10.000mm</a:t>
                      </a:r>
                      <a:r>
                        <a:rPr lang="en-US" sz="2600" b="1" baseline="300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cm</a:t>
                      </a:r>
                      <a:r>
                        <a:rPr lang="en-US" sz="2600" b="1" baseline="30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100mm</a:t>
                      </a:r>
                      <a:r>
                        <a:rPr lang="en-US" sz="2600" b="1" baseline="30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km</a:t>
                      </a:r>
                      <a:r>
                        <a:rPr lang="en-US" sz="2600" b="1" baseline="30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1.000.000m</a:t>
                      </a:r>
                      <a:r>
                        <a:rPr lang="en-US" sz="2600" b="1" baseline="30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65" y="1500174"/>
            <a:ext cx="5014947" cy="417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 rot="19172258">
            <a:off x="5156617" y="510199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488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372983">
            <a:off x="5688541" y="278042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285720" y="157161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Ένα σημείο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Έλλειψη"/>
          <p:cNvSpPr/>
          <p:nvPr/>
        </p:nvSpPr>
        <p:spPr>
          <a:xfrm>
            <a:off x="2428860" y="1857364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2786050" y="1857364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643438" y="1928802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σημείο δεν έχει καθόλου  διαστάσεις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428596" y="450057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Γραμμές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2786050" y="4786322"/>
            <a:ext cx="257176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Ελεύθερη σχεδίαση"/>
          <p:cNvSpPr/>
          <p:nvPr/>
        </p:nvSpPr>
        <p:spPr>
          <a:xfrm>
            <a:off x="1012874" y="5723206"/>
            <a:ext cx="3108960" cy="325902"/>
          </a:xfrm>
          <a:custGeom>
            <a:avLst/>
            <a:gdLst>
              <a:gd name="connsiteX0" fmla="*/ 0 w 3108960"/>
              <a:gd name="connsiteY0" fmla="*/ 325902 h 325902"/>
              <a:gd name="connsiteX1" fmla="*/ 309489 w 3108960"/>
              <a:gd name="connsiteY1" fmla="*/ 2345 h 325902"/>
              <a:gd name="connsiteX2" fmla="*/ 647114 w 3108960"/>
              <a:gd name="connsiteY2" fmla="*/ 311834 h 325902"/>
              <a:gd name="connsiteX3" fmla="*/ 2025748 w 3108960"/>
              <a:gd name="connsiteY3" fmla="*/ 86751 h 325902"/>
              <a:gd name="connsiteX4" fmla="*/ 3108960 w 3108960"/>
              <a:gd name="connsiteY4" fmla="*/ 283699 h 325902"/>
              <a:gd name="connsiteX5" fmla="*/ 3108960 w 3108960"/>
              <a:gd name="connsiteY5" fmla="*/ 283699 h 32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8960" h="325902">
                <a:moveTo>
                  <a:pt x="0" y="325902"/>
                </a:moveTo>
                <a:cubicBezTo>
                  <a:pt x="100818" y="165296"/>
                  <a:pt x="201637" y="4690"/>
                  <a:pt x="309489" y="2345"/>
                </a:cubicBezTo>
                <a:cubicBezTo>
                  <a:pt x="417341" y="0"/>
                  <a:pt x="361071" y="297766"/>
                  <a:pt x="647114" y="311834"/>
                </a:cubicBezTo>
                <a:cubicBezTo>
                  <a:pt x="933157" y="325902"/>
                  <a:pt x="1615440" y="91440"/>
                  <a:pt x="2025748" y="86751"/>
                </a:cubicBezTo>
                <a:cubicBezTo>
                  <a:pt x="2436056" y="82062"/>
                  <a:pt x="3108960" y="283699"/>
                  <a:pt x="3108960" y="283699"/>
                </a:cubicBezTo>
                <a:lnTo>
                  <a:pt x="3108960" y="28369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5286380" y="6027003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γραμμές έχουν </a:t>
            </a:r>
            <a:r>
              <a:rPr lang="el-GR" sz="2400" u="sng" dirty="0" smtClean="0"/>
              <a:t>μονό μια διάσταση το μήκος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135729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Επίπεδα  -  επιφάνειες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16200000" flipH="1">
            <a:off x="6286512" y="3929066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643438" y="4857760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επιφάνειες έχουν </a:t>
            </a:r>
            <a:r>
              <a:rPr lang="el-GR" sz="2400" u="sng" dirty="0" smtClean="0"/>
              <a:t>δύο διαστάσεις το  μήκος  και το πλάτος</a:t>
            </a:r>
            <a:endParaRPr lang="en-US" sz="2400" u="sng" dirty="0"/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4786314" y="1214422"/>
            <a:ext cx="3929090" cy="1785950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286512" y="307181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 rot="16200000">
            <a:off x="3659826" y="212659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43380"/>
            <a:ext cx="36480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65" y="1500174"/>
            <a:ext cx="5014947" cy="417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 rot="19172258">
            <a:off x="5156617" y="510199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488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372983">
            <a:off x="5688541" y="278042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16200000" flipH="1">
            <a:off x="6536545" y="3821909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6715140" y="4643446"/>
            <a:ext cx="2143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Τα </a:t>
            </a:r>
            <a:r>
              <a:rPr lang="el-GR" sz="2000" b="1" u="sng" dirty="0" smtClean="0">
                <a:solidFill>
                  <a:schemeClr val="accent1">
                    <a:lumMod val="75000"/>
                  </a:schemeClr>
                </a:solidFill>
              </a:rPr>
              <a:t>στερεά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 έχουν τρεις διαστάσεις: μήκος , πλάτος  ύψος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428596" y="1285860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Τα </a:t>
            </a:r>
            <a:r>
              <a:rPr lang="el-GR" sz="2000" b="1" u="sng" dirty="0" smtClean="0">
                <a:solidFill>
                  <a:schemeClr val="accent1">
                    <a:lumMod val="75000"/>
                  </a:schemeClr>
                </a:solidFill>
              </a:rPr>
              <a:t>στερεά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 έχουν τρεις διαστάσεις: μήκος , πλάτος,  ύψος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428868"/>
            <a:ext cx="4995889" cy="385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35729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όγκου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228599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κυβικό  εκατοστό  =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ml  =</a:t>
            </a:r>
            <a:r>
              <a:rPr lang="el-GR" sz="2400" b="1" dirty="0" err="1" smtClean="0">
                <a:solidFill>
                  <a:schemeClr val="accent1">
                    <a:lumMod val="75000"/>
                  </a:schemeClr>
                </a:solidFill>
              </a:rPr>
              <a:t>εμ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ελ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ml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ένας  κύβος  που όλες  οι ακμές του είναι 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εκατοστό)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857760"/>
            <a:ext cx="1071570" cy="89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TextBox"/>
          <p:cNvSpPr txBox="1"/>
          <p:nvPr/>
        </p:nvSpPr>
        <p:spPr>
          <a:xfrm>
            <a:off x="7072330" y="507207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6215074" y="457200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5857884" y="557214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1cm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2" grpId="0"/>
      <p:bldP spid="17" grpId="0"/>
      <p:bldP spid="17" grpId="1"/>
      <p:bldP spid="14" grpId="0"/>
      <p:bldP spid="14" grpId="1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285852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Εμβαδόν επίπεδης επιφάνειας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214414" y="2857496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Εμβαδόν</a:t>
            </a:r>
            <a:r>
              <a:rPr lang="el-GR" sz="2400" dirty="0" smtClean="0"/>
              <a:t> μιας  επιφάνειας είναι ένας </a:t>
            </a:r>
            <a:r>
              <a:rPr lang="el-GR" sz="2400" u="sng" dirty="0" smtClean="0"/>
              <a:t>αριθμός</a:t>
            </a:r>
            <a:r>
              <a:rPr lang="el-GR" sz="2400" dirty="0" smtClean="0"/>
              <a:t> που δείχνει </a:t>
            </a:r>
            <a:r>
              <a:rPr lang="el-GR" sz="2400" u="sng" dirty="0" smtClean="0"/>
              <a:t>πόσο χώρο «πιάνει» μια </a:t>
            </a:r>
            <a:r>
              <a:rPr lang="el-GR" sz="2400" dirty="0" smtClean="0"/>
              <a:t> </a:t>
            </a:r>
            <a:r>
              <a:rPr lang="el-GR" sz="2400" u="sng" dirty="0" smtClean="0"/>
              <a:t>επιφάνεια </a:t>
            </a:r>
            <a:endParaRPr lang="en-US" sz="2400" u="sng" dirty="0"/>
          </a:p>
        </p:txBody>
      </p:sp>
      <p:sp>
        <p:nvSpPr>
          <p:cNvPr id="4" name="3 - TextBox"/>
          <p:cNvSpPr txBox="1"/>
          <p:nvPr/>
        </p:nvSpPr>
        <p:spPr>
          <a:xfrm>
            <a:off x="1000100" y="542926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:  η σελίδα του βιβλίου … είναι μια επιφάνεια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Ορθογώνιο"/>
          <p:cNvSpPr/>
          <p:nvPr/>
        </p:nvSpPr>
        <p:spPr>
          <a:xfrm>
            <a:off x="3786182" y="2571744"/>
            <a:ext cx="4929222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114298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μέτρο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0" y="3071810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μέτρο)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709831" y="435769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6357950" y="221455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286116" y="500063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28651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119336"/>
            <a:ext cx="3286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 </a:t>
            </a:r>
            <a:r>
              <a:rPr lang="en-US" sz="1400" dirty="0" smtClean="0"/>
              <a:t>1 </a:t>
            </a:r>
            <a:r>
              <a:rPr lang="el-GR" sz="1400" dirty="0" smtClean="0"/>
              <a:t>τετραγωνικού μέτρου, είναι πολύ μεγαλύτερο, από αυτό το τετράγωνο που φαίνεται στην εικόνα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/>
      <p:bldP spid="17" grpId="0"/>
      <p:bldP spid="18" grpId="0"/>
      <p:bldP spid="19" grpId="0"/>
      <p:bldP spid="20" grpId="0"/>
      <p:bldP spid="1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585</Words>
  <PresentationFormat>Προβολή στην οθόνη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ΕΜΒΑΔΟΝ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190</cp:revision>
  <dcterms:created xsi:type="dcterms:W3CDTF">2020-04-07T16:42:53Z</dcterms:created>
  <dcterms:modified xsi:type="dcterms:W3CDTF">2023-09-13T09:46:50Z</dcterms:modified>
</cp:coreProperties>
</file>