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86" r:id="rId4"/>
    <p:sldId id="288" r:id="rId5"/>
    <p:sldId id="289" r:id="rId6"/>
    <p:sldId id="290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7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00016" y="2214554"/>
            <a:ext cx="8743984" cy="1012823"/>
          </a:xfrm>
        </p:spPr>
        <p:txBody>
          <a:bodyPr>
            <a:normAutofit fontScale="90000"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ΕΜΒΑΔΟΝ</a:t>
            </a:r>
            <a:r>
              <a:rPr lang="el-GR" dirty="0" smtClean="0"/>
              <a:t/>
            </a:r>
            <a:br>
              <a:rPr lang="el-GR" dirty="0" smtClean="0"/>
            </a:br>
            <a:endParaRPr lang="en-US" dirty="0"/>
          </a:p>
        </p:txBody>
      </p:sp>
      <p:sp>
        <p:nvSpPr>
          <p:cNvPr id="5" name="4 - TextBox"/>
          <p:cNvSpPr txBox="1"/>
          <p:nvPr/>
        </p:nvSpPr>
        <p:spPr>
          <a:xfrm>
            <a:off x="1643042" y="4572008"/>
            <a:ext cx="6357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Εισαγωγή…..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εμβαδού</a:t>
            </a:r>
            <a:endParaRPr lang="en-US" sz="28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500034" y="1714488"/>
            <a:ext cx="7358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1 </a:t>
            </a:r>
            <a:r>
              <a:rPr lang="en-US" sz="3200" b="1" dirty="0" smtClean="0">
                <a:solidFill>
                  <a:srgbClr val="FF0000"/>
                </a:solidFill>
              </a:rPr>
              <a:t>dm</a:t>
            </a:r>
            <a:r>
              <a:rPr lang="el-GR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  = </a:t>
            </a:r>
            <a:r>
              <a:rPr lang="el-GR" sz="3200" b="1" dirty="0" smtClean="0">
                <a:solidFill>
                  <a:srgbClr val="FF0000"/>
                </a:solidFill>
              </a:rPr>
              <a:t>τετραγωνικό  δεκατόμετρο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571472" y="3571876"/>
            <a:ext cx="3786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dm</a:t>
            </a:r>
            <a:r>
              <a:rPr lang="el-GR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= 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είναι ο χώρος που «πιάνει»  ένα τετράγωνο που όλες οι πλευρές  του  είναι 1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dm (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δεκατόμετρο) 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7929586" y="5143512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1dm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5857884" y="4643446"/>
            <a:ext cx="2000264" cy="1714512"/>
          </a:xfrm>
          <a:prstGeom prst="rect">
            <a:avLst/>
          </a:prstGeom>
          <a:solidFill>
            <a:srgbClr val="951F0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6357950" y="4143380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1dm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5286380" y="5572140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1dm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6643702" y="6488668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1dm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0" y="6334780"/>
            <a:ext cx="5286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*Το μέγεθος του</a:t>
            </a:r>
            <a:r>
              <a:rPr lang="en-US" sz="1400" dirty="0" smtClean="0"/>
              <a:t> 1</a:t>
            </a:r>
            <a:r>
              <a:rPr lang="el-GR" sz="1400" dirty="0" smtClean="0"/>
              <a:t> τετραγωνικού δεκατόμετρου , είναι μεγαλύτερο, από αυτό το τετράγωνο που φαίνεται στην εικόνα</a:t>
            </a:r>
            <a:endParaRPr lang="en-US" sz="1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16" grpId="0" animBg="1"/>
      <p:bldP spid="18" grpId="0"/>
      <p:bldP spid="19" grpId="0"/>
      <p:bldP spid="20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ΕΠΙΦΑΝΕΙΕΣ</a:t>
            </a:r>
            <a:endParaRPr lang="en-US" sz="3200" b="1" dirty="0"/>
          </a:p>
        </p:txBody>
      </p:sp>
      <p:sp>
        <p:nvSpPr>
          <p:cNvPr id="9" name="8 - TextBox"/>
          <p:cNvSpPr txBox="1"/>
          <p:nvPr/>
        </p:nvSpPr>
        <p:spPr>
          <a:xfrm>
            <a:off x="500034" y="1357298"/>
            <a:ext cx="6072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επιφανειών</a:t>
            </a:r>
            <a:endParaRPr lang="en-US" sz="28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785786" y="2285992"/>
            <a:ext cx="600079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1 </a:t>
            </a:r>
            <a:r>
              <a:rPr lang="en-US" sz="2800" b="1" dirty="0" smtClean="0">
                <a:solidFill>
                  <a:srgbClr val="FF0000"/>
                </a:solidFill>
              </a:rPr>
              <a:t>cm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  = </a:t>
            </a:r>
            <a:r>
              <a:rPr lang="el-GR" sz="2800" b="1" dirty="0" smtClean="0">
                <a:solidFill>
                  <a:srgbClr val="FF0000"/>
                </a:solidFill>
              </a:rPr>
              <a:t>τετραγωνικό  εκατοστό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l-GR" sz="2400" dirty="0" smtClean="0">
                <a:solidFill>
                  <a:srgbClr val="FF0000"/>
                </a:solidFill>
              </a:rPr>
              <a:t>ή τετραγωνικό εκατοστόμετρο)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571472" y="3571876"/>
            <a:ext cx="3786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cm</a:t>
            </a:r>
            <a:r>
              <a:rPr lang="el-GR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= 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είναι ο χώρος που «πιάνει»  ένα τετράγωνο που όλες οι πλευρές  του  είναι 1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cm (1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 εκατοστό) 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7929586" y="6000768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cm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7358082" y="5929330"/>
            <a:ext cx="500066" cy="428628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7215206" y="5500702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cm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6500826" y="585789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cm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7358082" y="6488668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cm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16" grpId="0" animBg="1"/>
      <p:bldP spid="18" grpId="0"/>
      <p:bldP spid="19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εμβαδού</a:t>
            </a:r>
            <a:endParaRPr lang="en-US" sz="28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500034" y="1714488"/>
            <a:ext cx="7358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1 </a:t>
            </a:r>
            <a:r>
              <a:rPr lang="en-US" sz="3200" b="1" dirty="0" smtClean="0">
                <a:solidFill>
                  <a:srgbClr val="FF0000"/>
                </a:solidFill>
              </a:rPr>
              <a:t>mm</a:t>
            </a:r>
            <a:r>
              <a:rPr lang="el-GR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  = </a:t>
            </a:r>
            <a:r>
              <a:rPr lang="el-GR" sz="3200" b="1" dirty="0" smtClean="0">
                <a:solidFill>
                  <a:srgbClr val="FF0000"/>
                </a:solidFill>
              </a:rPr>
              <a:t>τετραγωνικό  χιλιοστόμετρο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571472" y="3571876"/>
            <a:ext cx="3786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mm</a:t>
            </a:r>
            <a:r>
              <a:rPr lang="el-GR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= 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είναι ο χώρος που «πιάνει»  ένα τετράγωνο που όλες οι πλευρές  του  είναι 1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mm (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χιλιοστό) 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7929586" y="4643446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7500958" y="4643446"/>
            <a:ext cx="357190" cy="285752"/>
          </a:xfrm>
          <a:prstGeom prst="rect">
            <a:avLst/>
          </a:prstGeom>
          <a:solidFill>
            <a:srgbClr val="951F0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7358082" y="4286256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7358082" y="5000636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0" y="6334780"/>
            <a:ext cx="5286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*Το μέγεθος του 1 τετραγωνικού χιλιοστόμετρου, είναι μικρότερο, από αυτό το τετράγωνο που φαίνεται στην εικόνα</a:t>
            </a:r>
            <a:endParaRPr lang="en-US" sz="1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2857488" y="2285992"/>
            <a:ext cx="2525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l-GR" dirty="0" smtClean="0">
                <a:solidFill>
                  <a:srgbClr val="FF0000"/>
                </a:solidFill>
              </a:rPr>
              <a:t>ή τετραγωνικό χιλιοστό)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16" grpId="0" animBg="1"/>
      <p:bldP spid="18" grpId="0"/>
      <p:bldP spid="20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714348" y="2071678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m</a:t>
            </a:r>
            <a:r>
              <a:rPr lang="el-GR" sz="40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</a:rPr>
              <a:t>  =  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2214546" y="2071678"/>
            <a:ext cx="2286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0</a:t>
            </a:r>
            <a:r>
              <a:rPr lang="el-GR" sz="4000" b="1" dirty="0" smtClean="0">
                <a:solidFill>
                  <a:srgbClr val="FF0000"/>
                </a:solidFill>
              </a:rPr>
              <a:t>0</a:t>
            </a:r>
            <a:r>
              <a:rPr lang="en-US" sz="4000" b="1" dirty="0" smtClean="0">
                <a:solidFill>
                  <a:srgbClr val="FF0000"/>
                </a:solidFill>
              </a:rPr>
              <a:t> dm</a:t>
            </a:r>
            <a:r>
              <a:rPr lang="el-GR" sz="4000" b="1" baseline="30000" dirty="0" smtClean="0">
                <a:solidFill>
                  <a:srgbClr val="FF0000"/>
                </a:solidFill>
              </a:rPr>
              <a:t>2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0" y="3571876"/>
            <a:ext cx="1785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dm</a:t>
            </a:r>
            <a:r>
              <a:rPr lang="el-GR" sz="3600" b="1" baseline="30000" dirty="0" smtClean="0">
                <a:solidFill>
                  <a:srgbClr val="8F0D8F"/>
                </a:solidFill>
              </a:rPr>
              <a:t>2</a:t>
            </a:r>
            <a:r>
              <a:rPr lang="en-US" sz="3600" b="1" dirty="0" smtClean="0">
                <a:solidFill>
                  <a:srgbClr val="8F0D8F"/>
                </a:solidFill>
              </a:rPr>
              <a:t>  =   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1785918" y="3786190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0</a:t>
            </a:r>
            <a:r>
              <a:rPr lang="el-GR" sz="3600" b="1" dirty="0" smtClean="0">
                <a:solidFill>
                  <a:srgbClr val="8F0D8F"/>
                </a:solidFill>
              </a:rPr>
              <a:t>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1857356" y="3357562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1857356" y="3857628"/>
            <a:ext cx="71438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2571736" y="3500438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m</a:t>
            </a:r>
            <a:r>
              <a:rPr lang="el-GR" sz="3600" b="1" baseline="30000" dirty="0" smtClean="0">
                <a:solidFill>
                  <a:srgbClr val="8F0D8F"/>
                </a:solidFill>
              </a:rPr>
              <a:t>2</a:t>
            </a:r>
            <a:r>
              <a:rPr lang="en-US" sz="3600" b="1" dirty="0" smtClean="0">
                <a:solidFill>
                  <a:srgbClr val="8F0D8F"/>
                </a:solidFill>
              </a:rPr>
              <a:t>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642910" y="5095228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ή</a:t>
            </a:r>
            <a:endParaRPr lang="en-US" sz="2800" dirty="0"/>
          </a:p>
        </p:txBody>
      </p:sp>
      <p:sp>
        <p:nvSpPr>
          <p:cNvPr id="29" name="28 - TextBox"/>
          <p:cNvSpPr txBox="1"/>
          <p:nvPr/>
        </p:nvSpPr>
        <p:spPr>
          <a:xfrm>
            <a:off x="1428728" y="5000636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</a:t>
            </a:r>
            <a:r>
              <a:rPr lang="en-US" sz="2800" dirty="0" smtClean="0"/>
              <a:t>dm</a:t>
            </a:r>
            <a:r>
              <a:rPr lang="el-GR" sz="2800" baseline="30000" dirty="0" smtClean="0"/>
              <a:t>2</a:t>
            </a:r>
            <a:r>
              <a:rPr lang="en-US" sz="2800" dirty="0" smtClean="0"/>
              <a:t>  =    </a:t>
            </a:r>
            <a:endParaRPr lang="en-US" sz="2800" dirty="0"/>
          </a:p>
        </p:txBody>
      </p:sp>
      <p:sp>
        <p:nvSpPr>
          <p:cNvPr id="30" name="29 - TextBox"/>
          <p:cNvSpPr txBox="1"/>
          <p:nvPr/>
        </p:nvSpPr>
        <p:spPr>
          <a:xfrm>
            <a:off x="2643174" y="5000636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0,01</a:t>
            </a:r>
            <a:endParaRPr lang="en-US" sz="2800" dirty="0"/>
          </a:p>
        </p:txBody>
      </p:sp>
      <p:sp>
        <p:nvSpPr>
          <p:cNvPr id="32" name="31 - TextBox"/>
          <p:cNvSpPr txBox="1"/>
          <p:nvPr/>
        </p:nvSpPr>
        <p:spPr>
          <a:xfrm>
            <a:off x="3286116" y="500063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</a:t>
            </a:r>
            <a:r>
              <a:rPr lang="el-GR" sz="2800" baseline="30000" dirty="0" smtClean="0"/>
              <a:t>2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>
            <a:off x="1785918" y="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εμβαδού</a:t>
            </a:r>
            <a:endParaRPr lang="en-US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2721548"/>
            <a:ext cx="3857641" cy="3810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8" grpId="0"/>
      <p:bldP spid="19" grpId="0"/>
      <p:bldP spid="22" grpId="0"/>
      <p:bldP spid="27" grpId="0"/>
      <p:bldP spid="28" grpId="0"/>
      <p:bldP spid="29" grpId="0"/>
      <p:bldP spid="30" grpId="0"/>
      <p:bldP spid="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714348" y="2071678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m</a:t>
            </a:r>
            <a:r>
              <a:rPr lang="el-GR" sz="40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</a:rPr>
              <a:t>  =  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2214546" y="2071678"/>
            <a:ext cx="3214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0</a:t>
            </a:r>
            <a:r>
              <a:rPr lang="el-GR" sz="4000" b="1" dirty="0" smtClean="0">
                <a:solidFill>
                  <a:srgbClr val="FF0000"/>
                </a:solidFill>
              </a:rPr>
              <a:t>.000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l-GR" sz="4000" b="1" dirty="0" smtClean="0">
                <a:solidFill>
                  <a:srgbClr val="FF0000"/>
                </a:solidFill>
              </a:rPr>
              <a:t>   </a:t>
            </a:r>
            <a:r>
              <a:rPr lang="en-US" sz="4000" b="1" dirty="0" smtClean="0">
                <a:solidFill>
                  <a:srgbClr val="FF0000"/>
                </a:solidFill>
              </a:rPr>
              <a:t>cm</a:t>
            </a:r>
            <a:r>
              <a:rPr lang="el-GR" sz="4000" b="1" baseline="30000" dirty="0" smtClean="0">
                <a:solidFill>
                  <a:srgbClr val="FF0000"/>
                </a:solidFill>
              </a:rPr>
              <a:t>2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0" y="3571876"/>
            <a:ext cx="1785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cm</a:t>
            </a:r>
            <a:r>
              <a:rPr lang="el-GR" sz="3600" b="1" baseline="30000" dirty="0" smtClean="0">
                <a:solidFill>
                  <a:srgbClr val="8F0D8F"/>
                </a:solidFill>
              </a:rPr>
              <a:t>2</a:t>
            </a:r>
            <a:r>
              <a:rPr lang="en-US" sz="3600" b="1" dirty="0" smtClean="0">
                <a:solidFill>
                  <a:srgbClr val="8F0D8F"/>
                </a:solidFill>
              </a:rPr>
              <a:t>  =   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1785918" y="3786190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0.</a:t>
            </a:r>
            <a:r>
              <a:rPr lang="el-GR" sz="3600" b="1" dirty="0" smtClean="0">
                <a:solidFill>
                  <a:srgbClr val="8F0D8F"/>
                </a:solidFill>
              </a:rPr>
              <a:t>0</a:t>
            </a:r>
            <a:r>
              <a:rPr lang="en-US" sz="3600" b="1" dirty="0" smtClean="0">
                <a:solidFill>
                  <a:srgbClr val="8F0D8F"/>
                </a:solidFill>
              </a:rPr>
              <a:t>00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2285984" y="3357562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1857356" y="3857628"/>
            <a:ext cx="142876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3571868" y="3571876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m</a:t>
            </a:r>
            <a:r>
              <a:rPr lang="el-GR" sz="3600" b="1" baseline="30000" dirty="0" smtClean="0">
                <a:solidFill>
                  <a:srgbClr val="8F0D8F"/>
                </a:solidFill>
              </a:rPr>
              <a:t>2</a:t>
            </a:r>
            <a:r>
              <a:rPr lang="en-US" sz="3600" b="1" dirty="0" smtClean="0">
                <a:solidFill>
                  <a:srgbClr val="8F0D8F"/>
                </a:solidFill>
              </a:rPr>
              <a:t>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642910" y="5095228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ή</a:t>
            </a:r>
            <a:endParaRPr lang="en-US" sz="2800" dirty="0"/>
          </a:p>
        </p:txBody>
      </p:sp>
      <p:sp>
        <p:nvSpPr>
          <p:cNvPr id="29" name="28 - TextBox"/>
          <p:cNvSpPr txBox="1"/>
          <p:nvPr/>
        </p:nvSpPr>
        <p:spPr>
          <a:xfrm>
            <a:off x="1428728" y="5000636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</a:t>
            </a:r>
            <a:r>
              <a:rPr lang="en-US" sz="2800" dirty="0" smtClean="0"/>
              <a:t>cm</a:t>
            </a:r>
            <a:r>
              <a:rPr lang="el-GR" sz="2800" baseline="30000" dirty="0" smtClean="0"/>
              <a:t>2</a:t>
            </a:r>
            <a:r>
              <a:rPr lang="en-US" sz="2800" dirty="0" smtClean="0"/>
              <a:t>  =    </a:t>
            </a:r>
            <a:endParaRPr lang="en-US" sz="2800" dirty="0"/>
          </a:p>
        </p:txBody>
      </p:sp>
      <p:sp>
        <p:nvSpPr>
          <p:cNvPr id="30" name="29 - TextBox"/>
          <p:cNvSpPr txBox="1"/>
          <p:nvPr/>
        </p:nvSpPr>
        <p:spPr>
          <a:xfrm>
            <a:off x="2643174" y="5000636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0,0</a:t>
            </a:r>
            <a:r>
              <a:rPr lang="en-US" sz="2800" dirty="0" smtClean="0"/>
              <a:t>00</a:t>
            </a:r>
            <a:r>
              <a:rPr lang="el-GR" sz="2800" dirty="0" smtClean="0"/>
              <a:t>1</a:t>
            </a:r>
            <a:endParaRPr lang="en-US" sz="2800" dirty="0"/>
          </a:p>
        </p:txBody>
      </p:sp>
      <p:sp>
        <p:nvSpPr>
          <p:cNvPr id="32" name="31 - TextBox"/>
          <p:cNvSpPr txBox="1"/>
          <p:nvPr/>
        </p:nvSpPr>
        <p:spPr>
          <a:xfrm>
            <a:off x="3714744" y="500063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</a:t>
            </a:r>
            <a:r>
              <a:rPr lang="el-GR" sz="2800" baseline="30000" dirty="0" smtClean="0"/>
              <a:t>2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>
            <a:off x="1785918" y="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εμβαδού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8" grpId="0"/>
      <p:bldP spid="19" grpId="0"/>
      <p:bldP spid="22" grpId="0"/>
      <p:bldP spid="27" grpId="0"/>
      <p:bldP spid="28" grpId="0"/>
      <p:bldP spid="29" grpId="0"/>
      <p:bldP spid="30" grpId="0"/>
      <p:bldP spid="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714348" y="2071678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m</a:t>
            </a:r>
            <a:r>
              <a:rPr lang="el-GR" sz="40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</a:rPr>
              <a:t>  =  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2214546" y="2071678"/>
            <a:ext cx="40719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.000</a:t>
            </a:r>
            <a:r>
              <a:rPr lang="el-GR" sz="4000" b="1" dirty="0" smtClean="0">
                <a:solidFill>
                  <a:srgbClr val="FF0000"/>
                </a:solidFill>
              </a:rPr>
              <a:t>.000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l-GR" sz="4000" b="1" dirty="0" smtClean="0">
                <a:solidFill>
                  <a:srgbClr val="FF0000"/>
                </a:solidFill>
              </a:rPr>
              <a:t>   </a:t>
            </a:r>
            <a:r>
              <a:rPr lang="en-US" sz="4000" b="1" dirty="0" smtClean="0">
                <a:solidFill>
                  <a:srgbClr val="FF0000"/>
                </a:solidFill>
              </a:rPr>
              <a:t>mm</a:t>
            </a:r>
            <a:r>
              <a:rPr lang="el-GR" sz="4000" b="1" baseline="30000" dirty="0" smtClean="0">
                <a:solidFill>
                  <a:srgbClr val="FF0000"/>
                </a:solidFill>
              </a:rPr>
              <a:t>2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0" y="3571876"/>
            <a:ext cx="1785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mm</a:t>
            </a:r>
            <a:r>
              <a:rPr lang="el-GR" sz="3600" b="1" baseline="30000" dirty="0" smtClean="0">
                <a:solidFill>
                  <a:srgbClr val="8F0D8F"/>
                </a:solidFill>
              </a:rPr>
              <a:t>2</a:t>
            </a:r>
            <a:r>
              <a:rPr lang="en-US" sz="3600" b="1" dirty="0" smtClean="0">
                <a:solidFill>
                  <a:srgbClr val="8F0D8F"/>
                </a:solidFill>
              </a:rPr>
              <a:t>  =   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1785918" y="3857628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.000.</a:t>
            </a:r>
            <a:r>
              <a:rPr lang="el-GR" sz="3600" b="1" dirty="0" smtClean="0">
                <a:solidFill>
                  <a:srgbClr val="8F0D8F"/>
                </a:solidFill>
              </a:rPr>
              <a:t>0</a:t>
            </a:r>
            <a:r>
              <a:rPr lang="en-US" sz="3600" b="1" dirty="0" smtClean="0">
                <a:solidFill>
                  <a:srgbClr val="8F0D8F"/>
                </a:solidFill>
              </a:rPr>
              <a:t>00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2285984" y="3357562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1857356" y="3857628"/>
            <a:ext cx="200026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4143372" y="3571876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m</a:t>
            </a:r>
            <a:r>
              <a:rPr lang="el-GR" sz="3600" b="1" baseline="30000" dirty="0" smtClean="0">
                <a:solidFill>
                  <a:srgbClr val="8F0D8F"/>
                </a:solidFill>
              </a:rPr>
              <a:t>2</a:t>
            </a:r>
            <a:r>
              <a:rPr lang="en-US" sz="3600" b="1" dirty="0" smtClean="0">
                <a:solidFill>
                  <a:srgbClr val="8F0D8F"/>
                </a:solidFill>
              </a:rPr>
              <a:t>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642910" y="5095228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ή</a:t>
            </a:r>
            <a:endParaRPr lang="en-US" sz="2800" dirty="0"/>
          </a:p>
        </p:txBody>
      </p:sp>
      <p:sp>
        <p:nvSpPr>
          <p:cNvPr id="29" name="28 - TextBox"/>
          <p:cNvSpPr txBox="1"/>
          <p:nvPr/>
        </p:nvSpPr>
        <p:spPr>
          <a:xfrm>
            <a:off x="1428728" y="5000636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</a:t>
            </a:r>
            <a:r>
              <a:rPr lang="en-US" sz="2800" dirty="0" smtClean="0"/>
              <a:t>mm</a:t>
            </a:r>
            <a:r>
              <a:rPr lang="el-GR" sz="2800" baseline="30000" dirty="0" smtClean="0"/>
              <a:t>2</a:t>
            </a:r>
            <a:r>
              <a:rPr lang="en-US" sz="2800" dirty="0" smtClean="0"/>
              <a:t>  =    </a:t>
            </a:r>
            <a:endParaRPr lang="en-US" sz="2800" dirty="0"/>
          </a:p>
        </p:txBody>
      </p:sp>
      <p:sp>
        <p:nvSpPr>
          <p:cNvPr id="30" name="29 - TextBox"/>
          <p:cNvSpPr txBox="1"/>
          <p:nvPr/>
        </p:nvSpPr>
        <p:spPr>
          <a:xfrm>
            <a:off x="2643174" y="5000636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0,0</a:t>
            </a:r>
            <a:r>
              <a:rPr lang="en-US" sz="2800" dirty="0" smtClean="0"/>
              <a:t>0000</a:t>
            </a:r>
            <a:r>
              <a:rPr lang="el-GR" sz="2800" dirty="0" smtClean="0"/>
              <a:t>1</a:t>
            </a:r>
            <a:endParaRPr lang="en-US" sz="2800" dirty="0"/>
          </a:p>
        </p:txBody>
      </p:sp>
      <p:sp>
        <p:nvSpPr>
          <p:cNvPr id="32" name="31 - TextBox"/>
          <p:cNvSpPr txBox="1"/>
          <p:nvPr/>
        </p:nvSpPr>
        <p:spPr>
          <a:xfrm>
            <a:off x="4143372" y="500063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</a:t>
            </a:r>
            <a:r>
              <a:rPr lang="el-GR" sz="2800" baseline="30000" dirty="0" smtClean="0"/>
              <a:t>2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>
            <a:off x="1785918" y="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εμβαδού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8" grpId="0"/>
      <p:bldP spid="19" grpId="0"/>
      <p:bldP spid="22" grpId="0"/>
      <p:bldP spid="27" grpId="0"/>
      <p:bldP spid="28" grpId="0"/>
      <p:bldP spid="29" grpId="0"/>
      <p:bldP spid="30" grpId="0"/>
      <p:bldP spid="3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214282" y="2071678"/>
            <a:ext cx="22145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dm</a:t>
            </a:r>
            <a:r>
              <a:rPr lang="el-GR" sz="40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</a:rPr>
              <a:t>  =  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2214546" y="2071678"/>
            <a:ext cx="2286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0</a:t>
            </a:r>
            <a:r>
              <a:rPr lang="el-GR" sz="4000" b="1" dirty="0" smtClean="0">
                <a:solidFill>
                  <a:srgbClr val="FF0000"/>
                </a:solidFill>
              </a:rPr>
              <a:t>0</a:t>
            </a:r>
            <a:r>
              <a:rPr lang="en-US" sz="4000" b="1" dirty="0" smtClean="0">
                <a:solidFill>
                  <a:srgbClr val="FF0000"/>
                </a:solidFill>
              </a:rPr>
              <a:t> cm</a:t>
            </a:r>
            <a:r>
              <a:rPr lang="el-GR" sz="4000" b="1" baseline="30000" dirty="0" smtClean="0">
                <a:solidFill>
                  <a:srgbClr val="FF0000"/>
                </a:solidFill>
              </a:rPr>
              <a:t>2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0" y="3571876"/>
            <a:ext cx="1785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cm</a:t>
            </a:r>
            <a:r>
              <a:rPr lang="el-GR" sz="3600" b="1" baseline="30000" dirty="0" smtClean="0">
                <a:solidFill>
                  <a:srgbClr val="8F0D8F"/>
                </a:solidFill>
              </a:rPr>
              <a:t>2</a:t>
            </a:r>
            <a:r>
              <a:rPr lang="en-US" sz="3600" b="1" dirty="0" smtClean="0">
                <a:solidFill>
                  <a:srgbClr val="8F0D8F"/>
                </a:solidFill>
              </a:rPr>
              <a:t>  =   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1785918" y="3786190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0</a:t>
            </a:r>
            <a:r>
              <a:rPr lang="el-GR" sz="3600" b="1" dirty="0" smtClean="0">
                <a:solidFill>
                  <a:srgbClr val="8F0D8F"/>
                </a:solidFill>
              </a:rPr>
              <a:t>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1857356" y="3357562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1857356" y="3857628"/>
            <a:ext cx="71438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2571736" y="3500438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dm</a:t>
            </a:r>
            <a:r>
              <a:rPr lang="el-GR" sz="3600" b="1" baseline="30000" dirty="0" smtClean="0">
                <a:solidFill>
                  <a:srgbClr val="8F0D8F"/>
                </a:solidFill>
              </a:rPr>
              <a:t>2</a:t>
            </a:r>
            <a:r>
              <a:rPr lang="en-US" sz="3600" b="1" dirty="0" smtClean="0">
                <a:solidFill>
                  <a:srgbClr val="8F0D8F"/>
                </a:solidFill>
              </a:rPr>
              <a:t>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642910" y="5095228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ή</a:t>
            </a:r>
            <a:endParaRPr lang="en-US" sz="2800" dirty="0"/>
          </a:p>
        </p:txBody>
      </p:sp>
      <p:sp>
        <p:nvSpPr>
          <p:cNvPr id="29" name="28 - TextBox"/>
          <p:cNvSpPr txBox="1"/>
          <p:nvPr/>
        </p:nvSpPr>
        <p:spPr>
          <a:xfrm>
            <a:off x="1428728" y="5000636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</a:t>
            </a:r>
            <a:r>
              <a:rPr lang="en-US" sz="2800" dirty="0" smtClean="0"/>
              <a:t>cm</a:t>
            </a:r>
            <a:r>
              <a:rPr lang="el-GR" sz="2800" baseline="30000" dirty="0" smtClean="0"/>
              <a:t>2</a:t>
            </a:r>
            <a:r>
              <a:rPr lang="en-US" sz="2800" dirty="0" smtClean="0"/>
              <a:t>  =    </a:t>
            </a:r>
            <a:endParaRPr lang="en-US" sz="2800" dirty="0"/>
          </a:p>
        </p:txBody>
      </p:sp>
      <p:sp>
        <p:nvSpPr>
          <p:cNvPr id="30" name="29 - TextBox"/>
          <p:cNvSpPr txBox="1"/>
          <p:nvPr/>
        </p:nvSpPr>
        <p:spPr>
          <a:xfrm>
            <a:off x="2643174" y="5000636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0,01</a:t>
            </a:r>
            <a:endParaRPr lang="en-US" sz="2800" dirty="0"/>
          </a:p>
        </p:txBody>
      </p:sp>
      <p:sp>
        <p:nvSpPr>
          <p:cNvPr id="32" name="31 - TextBox"/>
          <p:cNvSpPr txBox="1"/>
          <p:nvPr/>
        </p:nvSpPr>
        <p:spPr>
          <a:xfrm>
            <a:off x="3286116" y="5000636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dm</a:t>
            </a:r>
            <a:r>
              <a:rPr lang="el-GR" sz="2800" baseline="30000" dirty="0" smtClean="0"/>
              <a:t>2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>
            <a:off x="1785918" y="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εμβαδού</a:t>
            </a:r>
            <a:endParaRPr lang="en-US" sz="28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3143248"/>
            <a:ext cx="3428992" cy="3538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8" grpId="0"/>
      <p:bldP spid="19" grpId="0"/>
      <p:bldP spid="22" grpId="0"/>
      <p:bldP spid="27" grpId="0"/>
      <p:bldP spid="28" grpId="0"/>
      <p:bldP spid="29" grpId="0"/>
      <p:bldP spid="30" grpId="0"/>
      <p:bldP spid="3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857232"/>
            <a:ext cx="4500594" cy="4643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714348" y="857232"/>
            <a:ext cx="22145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1</a:t>
            </a:r>
            <a:r>
              <a:rPr lang="en-US" sz="1600" b="1" dirty="0" smtClean="0">
                <a:solidFill>
                  <a:srgbClr val="FF0000"/>
                </a:solidFill>
              </a:rPr>
              <a:t>dm</a:t>
            </a:r>
            <a:r>
              <a:rPr lang="el-GR" sz="16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1600" b="1" dirty="0" smtClean="0">
                <a:solidFill>
                  <a:srgbClr val="FF0000"/>
                </a:solidFill>
              </a:rPr>
              <a:t>  =   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1571604" y="857232"/>
            <a:ext cx="22860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1</a:t>
            </a:r>
            <a:r>
              <a:rPr lang="en-US" sz="1600" b="1" dirty="0" smtClean="0">
                <a:solidFill>
                  <a:srgbClr val="FF0000"/>
                </a:solidFill>
              </a:rPr>
              <a:t>0</a:t>
            </a:r>
            <a:r>
              <a:rPr lang="el-GR" sz="1600" b="1" dirty="0" smtClean="0">
                <a:solidFill>
                  <a:srgbClr val="FF0000"/>
                </a:solidFill>
              </a:rPr>
              <a:t>0</a:t>
            </a:r>
            <a:r>
              <a:rPr lang="en-US" sz="1600" b="1" dirty="0" smtClean="0">
                <a:solidFill>
                  <a:srgbClr val="FF0000"/>
                </a:solidFill>
              </a:rPr>
              <a:t> cm</a:t>
            </a:r>
            <a:r>
              <a:rPr lang="el-GR" sz="1600" b="1" baseline="30000" dirty="0" smtClean="0">
                <a:solidFill>
                  <a:srgbClr val="FF0000"/>
                </a:solidFill>
              </a:rPr>
              <a:t>2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1785918" y="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εμβαδού</a:t>
            </a:r>
            <a:endParaRPr lang="en-US" sz="2800" b="1" dirty="0"/>
          </a:p>
        </p:txBody>
      </p:sp>
      <p:cxnSp>
        <p:nvCxnSpPr>
          <p:cNvPr id="17" name="16 - Ευθύγραμμο βέλος σύνδεσης"/>
          <p:cNvCxnSpPr/>
          <p:nvPr/>
        </p:nvCxnSpPr>
        <p:spPr>
          <a:xfrm rot="10800000" flipV="1">
            <a:off x="2928926" y="3071810"/>
            <a:ext cx="2571768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0" y="4286256"/>
            <a:ext cx="42148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χώρος που «πιάνει» αυτό το τετράγωνο, που το εμβαδόν του είναι ίσο με 1</a:t>
            </a:r>
            <a:r>
              <a:rPr lang="en-US" dirty="0" smtClean="0"/>
              <a:t>dm</a:t>
            </a:r>
            <a:r>
              <a:rPr lang="el-GR" baseline="30000" dirty="0" smtClean="0"/>
              <a:t>2</a:t>
            </a:r>
            <a:r>
              <a:rPr lang="en-US" dirty="0" smtClean="0"/>
              <a:t>  </a:t>
            </a:r>
            <a:r>
              <a:rPr lang="el-GR" dirty="0" smtClean="0"/>
              <a:t> , είναι  ίσο με 100</a:t>
            </a:r>
            <a:r>
              <a:rPr lang="en-US" dirty="0" smtClean="0"/>
              <a:t>cm</a:t>
            </a:r>
            <a:r>
              <a:rPr lang="el-GR" baseline="30000" dirty="0" smtClean="0"/>
              <a:t>2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214282" y="2071678"/>
            <a:ext cx="22145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cm</a:t>
            </a:r>
            <a:r>
              <a:rPr lang="el-GR" sz="40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</a:rPr>
              <a:t>  =  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2214546" y="2071678"/>
            <a:ext cx="2286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0</a:t>
            </a:r>
            <a:r>
              <a:rPr lang="el-GR" sz="4000" b="1" dirty="0" smtClean="0">
                <a:solidFill>
                  <a:srgbClr val="FF0000"/>
                </a:solidFill>
              </a:rPr>
              <a:t>0</a:t>
            </a:r>
            <a:r>
              <a:rPr lang="en-US" sz="4000" b="1" dirty="0" smtClean="0">
                <a:solidFill>
                  <a:srgbClr val="FF0000"/>
                </a:solidFill>
              </a:rPr>
              <a:t> mm</a:t>
            </a:r>
            <a:r>
              <a:rPr lang="el-GR" sz="4000" b="1" baseline="30000" dirty="0" smtClean="0">
                <a:solidFill>
                  <a:srgbClr val="FF0000"/>
                </a:solidFill>
              </a:rPr>
              <a:t>2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0" y="3571876"/>
            <a:ext cx="1785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mm</a:t>
            </a:r>
            <a:r>
              <a:rPr lang="el-GR" sz="3600" b="1" baseline="30000" dirty="0" smtClean="0">
                <a:solidFill>
                  <a:srgbClr val="8F0D8F"/>
                </a:solidFill>
              </a:rPr>
              <a:t>2</a:t>
            </a:r>
            <a:r>
              <a:rPr lang="en-US" sz="3600" b="1" dirty="0" smtClean="0">
                <a:solidFill>
                  <a:srgbClr val="8F0D8F"/>
                </a:solidFill>
              </a:rPr>
              <a:t>  =   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1785918" y="3786190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0</a:t>
            </a:r>
            <a:r>
              <a:rPr lang="el-GR" sz="3600" b="1" dirty="0" smtClean="0">
                <a:solidFill>
                  <a:srgbClr val="8F0D8F"/>
                </a:solidFill>
              </a:rPr>
              <a:t>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1857356" y="3357562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1857356" y="3857628"/>
            <a:ext cx="71438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2571736" y="3500438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cm</a:t>
            </a:r>
            <a:r>
              <a:rPr lang="el-GR" sz="3600" b="1" baseline="30000" dirty="0" smtClean="0">
                <a:solidFill>
                  <a:srgbClr val="8F0D8F"/>
                </a:solidFill>
              </a:rPr>
              <a:t>2</a:t>
            </a:r>
            <a:r>
              <a:rPr lang="en-US" sz="3600" b="1" dirty="0" smtClean="0">
                <a:solidFill>
                  <a:srgbClr val="8F0D8F"/>
                </a:solidFill>
              </a:rPr>
              <a:t>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642910" y="5095228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ή</a:t>
            </a:r>
            <a:endParaRPr lang="en-US" sz="2800" dirty="0"/>
          </a:p>
        </p:txBody>
      </p:sp>
      <p:sp>
        <p:nvSpPr>
          <p:cNvPr id="29" name="28 - TextBox"/>
          <p:cNvSpPr txBox="1"/>
          <p:nvPr/>
        </p:nvSpPr>
        <p:spPr>
          <a:xfrm>
            <a:off x="1428728" y="5000636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</a:t>
            </a:r>
            <a:r>
              <a:rPr lang="en-US" sz="2800" dirty="0" smtClean="0"/>
              <a:t>mm</a:t>
            </a:r>
            <a:r>
              <a:rPr lang="el-GR" sz="2800" baseline="30000" dirty="0" smtClean="0"/>
              <a:t>2</a:t>
            </a:r>
            <a:r>
              <a:rPr lang="en-US" sz="2800" dirty="0" smtClean="0"/>
              <a:t>  =    </a:t>
            </a:r>
            <a:endParaRPr lang="en-US" sz="2800" dirty="0"/>
          </a:p>
        </p:txBody>
      </p:sp>
      <p:sp>
        <p:nvSpPr>
          <p:cNvPr id="30" name="29 - TextBox"/>
          <p:cNvSpPr txBox="1"/>
          <p:nvPr/>
        </p:nvSpPr>
        <p:spPr>
          <a:xfrm>
            <a:off x="2643174" y="5000636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0,01</a:t>
            </a:r>
            <a:endParaRPr lang="en-US" sz="2800" dirty="0"/>
          </a:p>
        </p:txBody>
      </p:sp>
      <p:sp>
        <p:nvSpPr>
          <p:cNvPr id="32" name="31 - TextBox"/>
          <p:cNvSpPr txBox="1"/>
          <p:nvPr/>
        </p:nvSpPr>
        <p:spPr>
          <a:xfrm>
            <a:off x="3286116" y="5000636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cm</a:t>
            </a:r>
            <a:r>
              <a:rPr lang="el-GR" sz="2800" baseline="30000" dirty="0" smtClean="0"/>
              <a:t>2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>
            <a:off x="1785918" y="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εμβαδού</a:t>
            </a:r>
            <a:endParaRPr lang="en-US" sz="28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3571876"/>
            <a:ext cx="2768306" cy="30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8" grpId="0"/>
      <p:bldP spid="19" grpId="0"/>
      <p:bldP spid="22" grpId="0"/>
      <p:bldP spid="27" grpId="0"/>
      <p:bldP spid="28" grpId="0"/>
      <p:bldP spid="29" grpId="0"/>
      <p:bldP spid="30" grpId="0"/>
      <p:bldP spid="3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3286116" y="142852"/>
            <a:ext cx="607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Μετατροπές μονάδων εμβαδού</a:t>
            </a:r>
            <a:endParaRPr lang="en-US" sz="2400" b="1" dirty="0"/>
          </a:p>
        </p:txBody>
      </p:sp>
      <p:graphicFrame>
        <p:nvGraphicFramePr>
          <p:cNvPr id="12" name="11 - Πίνακας"/>
          <p:cNvGraphicFramePr>
            <a:graphicFrameLocks noGrp="1"/>
          </p:cNvGraphicFramePr>
          <p:nvPr/>
        </p:nvGraphicFramePr>
        <p:xfrm>
          <a:off x="2366010" y="1403804"/>
          <a:ext cx="3777626" cy="3382518"/>
        </p:xfrm>
        <a:graphic>
          <a:graphicData uri="http://schemas.openxmlformats.org/drawingml/2006/table">
            <a:tbl>
              <a:tblPr/>
              <a:tblGrid>
                <a:gridCol w="3777626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2600" b="1" baseline="300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= 100dm</a:t>
                      </a:r>
                      <a:r>
                        <a:rPr lang="en-US" sz="2600" b="1" baseline="300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 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2600" b="1" baseline="300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= </a:t>
                      </a:r>
                      <a:r>
                        <a:rPr lang="en-US" sz="26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10.000cm</a:t>
                      </a:r>
                      <a:r>
                        <a:rPr lang="en-US" sz="2600" b="1" baseline="30000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2600" b="1" baseline="300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= </a:t>
                      </a:r>
                      <a:r>
                        <a:rPr lang="en-US" sz="26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1.000.000mm</a:t>
                      </a:r>
                      <a:r>
                        <a:rPr lang="en-US" sz="2600" b="1" baseline="30000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dm</a:t>
                      </a:r>
                      <a:r>
                        <a:rPr lang="en-US" sz="2600" b="1" baseline="300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= </a:t>
                      </a:r>
                      <a:r>
                        <a:rPr lang="en-US" sz="26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100cm</a:t>
                      </a:r>
                      <a:r>
                        <a:rPr lang="en-US" sz="2600" b="1" baseline="30000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dm</a:t>
                      </a:r>
                      <a:r>
                        <a:rPr lang="en-US" sz="2600" b="1" baseline="300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= </a:t>
                      </a:r>
                      <a:r>
                        <a:rPr lang="en-US" sz="26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10.000mm</a:t>
                      </a:r>
                      <a:r>
                        <a:rPr lang="en-US" sz="2600" b="1" baseline="30000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cm</a:t>
                      </a:r>
                      <a:r>
                        <a:rPr lang="en-US" sz="2600" b="1" baseline="300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600" b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= 100mm</a:t>
                      </a:r>
                      <a:r>
                        <a:rPr lang="en-US" sz="2600" b="1" baseline="300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km</a:t>
                      </a:r>
                      <a:r>
                        <a:rPr lang="en-US" sz="2600" b="1" baseline="300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600" b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= 1.000.000m</a:t>
                      </a:r>
                      <a:r>
                        <a:rPr lang="en-US" sz="2600" b="1" baseline="300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ΔΙΑΣΤΑΣΕΙΣ</a:t>
            </a:r>
            <a:endParaRPr lang="en-US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1565" y="1500174"/>
            <a:ext cx="5014947" cy="4179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 rot="19172258">
            <a:off x="5156617" y="510199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πλάτος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857488" y="571501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μήκος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 rot="16372983">
            <a:off x="5688541" y="278042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ύψος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ΔΙΑΣΤΑΣΕΙΣ</a:t>
            </a:r>
            <a:endParaRPr lang="en-US" sz="3200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285720" y="1571612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Ένα σημείο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Έλλειψη"/>
          <p:cNvSpPr/>
          <p:nvPr/>
        </p:nvSpPr>
        <p:spPr>
          <a:xfrm>
            <a:off x="2428860" y="1857364"/>
            <a:ext cx="71438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>
            <a:off x="2786050" y="1857364"/>
            <a:ext cx="1357322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4643438" y="1928802"/>
            <a:ext cx="4000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Ένα σημείο δεν έχει καθόλου  διαστάσεις</a:t>
            </a:r>
            <a:endParaRPr lang="en-US" sz="2400" dirty="0"/>
          </a:p>
        </p:txBody>
      </p:sp>
      <p:sp>
        <p:nvSpPr>
          <p:cNvPr id="12" name="11 - TextBox"/>
          <p:cNvSpPr txBox="1"/>
          <p:nvPr/>
        </p:nvSpPr>
        <p:spPr>
          <a:xfrm>
            <a:off x="428596" y="4500570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Γραμμές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14" name="13 - Ευθεία γραμμή σύνδεσης"/>
          <p:cNvCxnSpPr/>
          <p:nvPr/>
        </p:nvCxnSpPr>
        <p:spPr>
          <a:xfrm>
            <a:off x="2786050" y="4786322"/>
            <a:ext cx="2571768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Ελεύθερη σχεδίαση"/>
          <p:cNvSpPr/>
          <p:nvPr/>
        </p:nvSpPr>
        <p:spPr>
          <a:xfrm>
            <a:off x="1012874" y="5723206"/>
            <a:ext cx="3108960" cy="325902"/>
          </a:xfrm>
          <a:custGeom>
            <a:avLst/>
            <a:gdLst>
              <a:gd name="connsiteX0" fmla="*/ 0 w 3108960"/>
              <a:gd name="connsiteY0" fmla="*/ 325902 h 325902"/>
              <a:gd name="connsiteX1" fmla="*/ 309489 w 3108960"/>
              <a:gd name="connsiteY1" fmla="*/ 2345 h 325902"/>
              <a:gd name="connsiteX2" fmla="*/ 647114 w 3108960"/>
              <a:gd name="connsiteY2" fmla="*/ 311834 h 325902"/>
              <a:gd name="connsiteX3" fmla="*/ 2025748 w 3108960"/>
              <a:gd name="connsiteY3" fmla="*/ 86751 h 325902"/>
              <a:gd name="connsiteX4" fmla="*/ 3108960 w 3108960"/>
              <a:gd name="connsiteY4" fmla="*/ 283699 h 325902"/>
              <a:gd name="connsiteX5" fmla="*/ 3108960 w 3108960"/>
              <a:gd name="connsiteY5" fmla="*/ 283699 h 32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08960" h="325902">
                <a:moveTo>
                  <a:pt x="0" y="325902"/>
                </a:moveTo>
                <a:cubicBezTo>
                  <a:pt x="100818" y="165296"/>
                  <a:pt x="201637" y="4690"/>
                  <a:pt x="309489" y="2345"/>
                </a:cubicBezTo>
                <a:cubicBezTo>
                  <a:pt x="417341" y="0"/>
                  <a:pt x="361071" y="297766"/>
                  <a:pt x="647114" y="311834"/>
                </a:cubicBezTo>
                <a:cubicBezTo>
                  <a:pt x="933157" y="325902"/>
                  <a:pt x="1615440" y="91440"/>
                  <a:pt x="2025748" y="86751"/>
                </a:cubicBezTo>
                <a:cubicBezTo>
                  <a:pt x="2436056" y="82062"/>
                  <a:pt x="3108960" y="283699"/>
                  <a:pt x="3108960" y="283699"/>
                </a:cubicBezTo>
                <a:lnTo>
                  <a:pt x="3108960" y="283699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TextBox"/>
          <p:cNvSpPr txBox="1"/>
          <p:nvPr/>
        </p:nvSpPr>
        <p:spPr>
          <a:xfrm>
            <a:off x="5286380" y="6027003"/>
            <a:ext cx="4000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γραμμές έχουν </a:t>
            </a:r>
            <a:r>
              <a:rPr lang="el-GR" sz="2400" u="sng" dirty="0" smtClean="0"/>
              <a:t>μονό μια διάσταση το μήκος</a:t>
            </a:r>
            <a:endParaRPr lang="en-US" sz="24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6" grpId="0" animBg="1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ΔΙΑΣΤΑΣΕΙΣ</a:t>
            </a:r>
            <a:endParaRPr lang="en-US" sz="3200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0" y="1357298"/>
            <a:ext cx="3357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Επίπεδα  -  επιφάνειες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 rot="16200000" flipH="1">
            <a:off x="6286512" y="3929066"/>
            <a:ext cx="92869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4643438" y="4857760"/>
            <a:ext cx="4000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επιφάνειες έχουν </a:t>
            </a:r>
            <a:r>
              <a:rPr lang="el-GR" sz="2400" u="sng" dirty="0" smtClean="0"/>
              <a:t>δύο διαστάσεις το  μήκος  και το πλάτος</a:t>
            </a:r>
            <a:endParaRPr lang="en-US" sz="2400" u="sng" dirty="0"/>
          </a:p>
        </p:txBody>
      </p:sp>
      <p:sp>
        <p:nvSpPr>
          <p:cNvPr id="13" name="12 - Στρογγυλεμένο ορθογώνιο"/>
          <p:cNvSpPr/>
          <p:nvPr/>
        </p:nvSpPr>
        <p:spPr>
          <a:xfrm>
            <a:off x="4786314" y="1214422"/>
            <a:ext cx="3929090" cy="1785950"/>
          </a:xfrm>
          <a:prstGeom prst="roundRect">
            <a:avLst>
              <a:gd name="adj" fmla="val 0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6286512" y="307181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μήκος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 rot="16200000">
            <a:off x="3659826" y="212659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πλάτος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143380"/>
            <a:ext cx="3648075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3" grpId="0" animBg="1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ΔΙΑΣΤΑΣΕΙΣ</a:t>
            </a:r>
            <a:endParaRPr lang="en-US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1565" y="1500174"/>
            <a:ext cx="5014947" cy="4179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 rot="19172258">
            <a:off x="5156617" y="510199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πλάτος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857488" y="571501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μήκος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 rot="16372983">
            <a:off x="5688541" y="278042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ύψος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rot="16200000" flipH="1">
            <a:off x="6536545" y="3821909"/>
            <a:ext cx="57150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6715140" y="4643446"/>
            <a:ext cx="21431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accent1">
                    <a:lumMod val="75000"/>
                  </a:schemeClr>
                </a:solidFill>
              </a:rPr>
              <a:t>Τα </a:t>
            </a:r>
            <a:r>
              <a:rPr lang="el-GR" sz="2000" b="1" u="sng" dirty="0" smtClean="0">
                <a:solidFill>
                  <a:schemeClr val="accent1">
                    <a:lumMod val="75000"/>
                  </a:schemeClr>
                </a:solidFill>
              </a:rPr>
              <a:t>στερεά</a:t>
            </a:r>
            <a:r>
              <a:rPr lang="el-GR" sz="2000" b="1" dirty="0" smtClean="0">
                <a:solidFill>
                  <a:schemeClr val="accent1">
                    <a:lumMod val="75000"/>
                  </a:schemeClr>
                </a:solidFill>
              </a:rPr>
              <a:t> έχουν τρεις διαστάσεις: μήκος , πλάτος  ύψος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ΔΙΑΣΤΑΣΕΙΣ</a:t>
            </a:r>
            <a:endParaRPr lang="en-US" sz="32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428596" y="1285860"/>
            <a:ext cx="3857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accent1">
                    <a:lumMod val="75000"/>
                  </a:schemeClr>
                </a:solidFill>
              </a:rPr>
              <a:t>Τα </a:t>
            </a:r>
            <a:r>
              <a:rPr lang="el-GR" sz="2000" b="1" u="sng" dirty="0" smtClean="0">
                <a:solidFill>
                  <a:schemeClr val="accent1">
                    <a:lumMod val="75000"/>
                  </a:schemeClr>
                </a:solidFill>
              </a:rPr>
              <a:t>στερεά</a:t>
            </a:r>
            <a:r>
              <a:rPr lang="el-GR" sz="2000" b="1" dirty="0" smtClean="0">
                <a:solidFill>
                  <a:schemeClr val="accent1">
                    <a:lumMod val="75000"/>
                  </a:schemeClr>
                </a:solidFill>
              </a:rPr>
              <a:t> έχουν τρεις διαστάσεις: μήκος , πλάτος,  ύψος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428868"/>
            <a:ext cx="4995889" cy="3855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ΟΓΚΟΣ</a:t>
            </a:r>
            <a:endParaRPr lang="en-US" sz="3200" b="1" dirty="0"/>
          </a:p>
        </p:txBody>
      </p:sp>
      <p:sp>
        <p:nvSpPr>
          <p:cNvPr id="9" name="8 - TextBox"/>
          <p:cNvSpPr txBox="1"/>
          <p:nvPr/>
        </p:nvSpPr>
        <p:spPr>
          <a:xfrm>
            <a:off x="500034" y="1357298"/>
            <a:ext cx="6072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όγκου</a:t>
            </a:r>
            <a:endParaRPr lang="en-US" sz="28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785786" y="2285992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cm</a:t>
            </a:r>
            <a:r>
              <a:rPr lang="en-US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=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κυβικό  εκατοστό  = 1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ml  =</a:t>
            </a:r>
            <a:r>
              <a:rPr lang="el-GR" sz="2400" b="1" dirty="0" err="1" smtClean="0">
                <a:solidFill>
                  <a:schemeClr val="accent1">
                    <a:lumMod val="75000"/>
                  </a:schemeClr>
                </a:solidFill>
              </a:rPr>
              <a:t>εμ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 ελ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571472" y="3571876"/>
            <a:ext cx="3786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ml  = 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είναι ο χώρος που «πιάνει»  ένας  κύβος  που όλες  οι ακμές του είναι  1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cm (1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εκατοστό) 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4857760"/>
            <a:ext cx="1071570" cy="89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16 - TextBox"/>
          <p:cNvSpPr txBox="1"/>
          <p:nvPr/>
        </p:nvSpPr>
        <p:spPr>
          <a:xfrm>
            <a:off x="7072330" y="5072074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1cm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6215074" y="4572008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1cm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5857884" y="5572140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1cm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1" grpId="1"/>
      <p:bldP spid="12" grpId="0"/>
      <p:bldP spid="17" grpId="0"/>
      <p:bldP spid="17" grpId="1"/>
      <p:bldP spid="14" grpId="0"/>
      <p:bldP spid="14" grpId="1"/>
      <p:bldP spid="15" grpId="0"/>
      <p:bldP spid="1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TextBox"/>
          <p:cNvSpPr txBox="1"/>
          <p:nvPr/>
        </p:nvSpPr>
        <p:spPr>
          <a:xfrm>
            <a:off x="1285852" y="0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Εμβαδόν επίπεδης επιφάνειας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1214414" y="2857496"/>
            <a:ext cx="6858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Εμβαδόν</a:t>
            </a:r>
            <a:r>
              <a:rPr lang="el-GR" sz="2400" dirty="0" smtClean="0"/>
              <a:t> μιας  επιφάνειας είναι ένας </a:t>
            </a:r>
            <a:r>
              <a:rPr lang="el-GR" sz="2400" u="sng" dirty="0" smtClean="0"/>
              <a:t>αριθμός</a:t>
            </a:r>
            <a:r>
              <a:rPr lang="el-GR" sz="2400" dirty="0" smtClean="0"/>
              <a:t> που δείχνει </a:t>
            </a:r>
            <a:r>
              <a:rPr lang="el-GR" sz="2400" u="sng" dirty="0" smtClean="0"/>
              <a:t>πόσο χώρο «πιάνει» μια </a:t>
            </a:r>
            <a:r>
              <a:rPr lang="el-GR" sz="2400" dirty="0" smtClean="0"/>
              <a:t> </a:t>
            </a:r>
            <a:r>
              <a:rPr lang="el-GR" sz="2400" u="sng" dirty="0" smtClean="0"/>
              <a:t>επιφάνεια </a:t>
            </a:r>
            <a:endParaRPr lang="en-US" sz="2400" u="sng" dirty="0"/>
          </a:p>
        </p:txBody>
      </p:sp>
      <p:sp>
        <p:nvSpPr>
          <p:cNvPr id="4" name="3 - TextBox"/>
          <p:cNvSpPr txBox="1"/>
          <p:nvPr/>
        </p:nvSpPr>
        <p:spPr>
          <a:xfrm>
            <a:off x="1000100" y="5429264"/>
            <a:ext cx="71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Παράδειγμα</a:t>
            </a:r>
            <a:r>
              <a:rPr lang="el-GR" dirty="0" smtClean="0"/>
              <a:t>:  η σελίδα του βιβλίου … είναι μια επιφάνεια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Ορθογώνιο"/>
          <p:cNvSpPr/>
          <p:nvPr/>
        </p:nvSpPr>
        <p:spPr>
          <a:xfrm>
            <a:off x="3786182" y="2571744"/>
            <a:ext cx="4929222" cy="4071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000232" y="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εμβαδού</a:t>
            </a:r>
            <a:endParaRPr lang="en-US" sz="28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285720" y="1142984"/>
            <a:ext cx="61436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1 </a:t>
            </a:r>
            <a:r>
              <a:rPr lang="en-US" sz="3200" b="1" dirty="0" smtClean="0">
                <a:solidFill>
                  <a:srgbClr val="FF0000"/>
                </a:solidFill>
              </a:rPr>
              <a:t>m</a:t>
            </a:r>
            <a:r>
              <a:rPr lang="el-GR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  = </a:t>
            </a:r>
            <a:r>
              <a:rPr lang="el-GR" sz="3200" b="1" dirty="0" smtClean="0">
                <a:solidFill>
                  <a:srgbClr val="FF0000"/>
                </a:solidFill>
              </a:rPr>
              <a:t>τετραγωνικό  μέτρο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0" y="3071810"/>
            <a:ext cx="3786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</a:t>
            </a:r>
            <a:r>
              <a:rPr lang="el-GR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= 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είναι ο χώρος που «πιάνει»  ένα τετράγωνο που όλες οι πλευρές  του  είναι 1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 (1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 μέτρο) 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8709831" y="4357694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6357950" y="2214554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3286116" y="5000636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6286512" y="6488668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0" y="6119336"/>
            <a:ext cx="32861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*Το μέγεθος του </a:t>
            </a:r>
            <a:r>
              <a:rPr lang="en-US" sz="1400" dirty="0" smtClean="0"/>
              <a:t>1 </a:t>
            </a:r>
            <a:r>
              <a:rPr lang="el-GR" sz="1400" dirty="0" smtClean="0"/>
              <a:t>τετραγωνικού μέτρου, είναι πολύ μεγαλύτερο, από αυτό το τετράγωνο που φαίνεται στην εικόνα</a:t>
            </a:r>
            <a:endParaRPr lang="en-US" sz="1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2" grpId="0"/>
      <p:bldP spid="17" grpId="0"/>
      <p:bldP spid="18" grpId="0"/>
      <p:bldP spid="19" grpId="0"/>
      <p:bldP spid="20" grpId="0"/>
      <p:bldP spid="13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585</Words>
  <PresentationFormat>Προβολή στην οθόνη (4:3)</PresentationFormat>
  <Paragraphs>132</Paragraphs>
  <Slides>19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Θέμα του Office</vt:lpstr>
      <vt:lpstr>ΕΜΒΑΔΟΝ 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hp pc</cp:lastModifiedBy>
  <cp:revision>190</cp:revision>
  <dcterms:created xsi:type="dcterms:W3CDTF">2020-04-07T16:42:53Z</dcterms:created>
  <dcterms:modified xsi:type="dcterms:W3CDTF">2023-09-13T09:46:50Z</dcterms:modified>
</cp:coreProperties>
</file>