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86" r:id="rId7"/>
    <p:sldId id="275" r:id="rId8"/>
    <p:sldId id="276" r:id="rId9"/>
    <p:sldId id="277" r:id="rId10"/>
    <p:sldId id="278" r:id="rId11"/>
    <p:sldId id="279" r:id="rId12"/>
    <p:sldId id="288" r:id="rId13"/>
    <p:sldId id="293" r:id="rId14"/>
    <p:sldId id="292" r:id="rId15"/>
    <p:sldId id="294" r:id="rId16"/>
    <p:sldId id="285" r:id="rId17"/>
    <p:sldId id="295" r:id="rId18"/>
    <p:sldId id="296" r:id="rId19"/>
    <p:sldId id="297" r:id="rId20"/>
    <p:sldId id="298" r:id="rId21"/>
    <p:sldId id="299" r:id="rId22"/>
    <p:sldId id="300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7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 Kyteas" userId="50ed48d6b988d59b" providerId="LiveId" clId="{1619B8B4-BB5D-4FD2-95D4-538B1659D836}"/>
    <pc:docChg chg="custSel delSld modSld">
      <pc:chgData name="P Kyteas" userId="50ed48d6b988d59b" providerId="LiveId" clId="{1619B8B4-BB5D-4FD2-95D4-538B1659D836}" dt="2022-11-27T10:59:29.940" v="11" actId="47"/>
      <pc:docMkLst>
        <pc:docMk/>
      </pc:docMkLst>
      <pc:sldChg chg="del">
        <pc:chgData name="P Kyteas" userId="50ed48d6b988d59b" providerId="LiveId" clId="{1619B8B4-BB5D-4FD2-95D4-538B1659D836}" dt="2022-11-27T10:42:51.327" v="0" actId="47"/>
        <pc:sldMkLst>
          <pc:docMk/>
          <pc:sldMk cId="0" sldId="273"/>
        </pc:sldMkLst>
      </pc:sldChg>
      <pc:sldChg chg="del">
        <pc:chgData name="P Kyteas" userId="50ed48d6b988d59b" providerId="LiveId" clId="{1619B8B4-BB5D-4FD2-95D4-538B1659D836}" dt="2022-11-27T10:42:55.419" v="1" actId="47"/>
        <pc:sldMkLst>
          <pc:docMk/>
          <pc:sldMk cId="0" sldId="274"/>
        </pc:sldMkLst>
      </pc:sldChg>
      <pc:sldChg chg="del">
        <pc:chgData name="P Kyteas" userId="50ed48d6b988d59b" providerId="LiveId" clId="{1619B8B4-BB5D-4FD2-95D4-538B1659D836}" dt="2022-11-27T10:58:23.523" v="7" actId="2696"/>
        <pc:sldMkLst>
          <pc:docMk/>
          <pc:sldMk cId="0" sldId="280"/>
        </pc:sldMkLst>
      </pc:sldChg>
      <pc:sldChg chg="delSp modSp del mod">
        <pc:chgData name="P Kyteas" userId="50ed48d6b988d59b" providerId="LiveId" clId="{1619B8B4-BB5D-4FD2-95D4-538B1659D836}" dt="2022-11-27T10:58:12.065" v="6" actId="2696"/>
        <pc:sldMkLst>
          <pc:docMk/>
          <pc:sldMk cId="0" sldId="287"/>
        </pc:sldMkLst>
        <pc:spChg chg="del mod">
          <ac:chgData name="P Kyteas" userId="50ed48d6b988d59b" providerId="LiveId" clId="{1619B8B4-BB5D-4FD2-95D4-538B1659D836}" dt="2022-11-27T10:57:58.742" v="5" actId="478"/>
          <ac:spMkLst>
            <pc:docMk/>
            <pc:sldMk cId="0" sldId="287"/>
            <ac:spMk id="6" creationId="{00000000-0000-0000-0000-000000000000}"/>
          </ac:spMkLst>
        </pc:spChg>
      </pc:sldChg>
      <pc:sldChg chg="delSp mod">
        <pc:chgData name="P Kyteas" userId="50ed48d6b988d59b" providerId="LiveId" clId="{1619B8B4-BB5D-4FD2-95D4-538B1659D836}" dt="2022-11-27T10:57:27.353" v="3" actId="478"/>
        <pc:sldMkLst>
          <pc:docMk/>
          <pc:sldMk cId="0" sldId="288"/>
        </pc:sldMkLst>
        <pc:spChg chg="del">
          <ac:chgData name="P Kyteas" userId="50ed48d6b988d59b" providerId="LiveId" clId="{1619B8B4-BB5D-4FD2-95D4-538B1659D836}" dt="2022-11-27T10:57:27.353" v="3" actId="478"/>
          <ac:spMkLst>
            <pc:docMk/>
            <pc:sldMk cId="0" sldId="288"/>
            <ac:spMk id="30" creationId="{00000000-0000-0000-0000-000000000000}"/>
          </ac:spMkLst>
        </pc:spChg>
        <pc:spChg chg="del">
          <ac:chgData name="P Kyteas" userId="50ed48d6b988d59b" providerId="LiveId" clId="{1619B8B4-BB5D-4FD2-95D4-538B1659D836}" dt="2022-11-27T10:57:25.525" v="2" actId="478"/>
          <ac:spMkLst>
            <pc:docMk/>
            <pc:sldMk cId="0" sldId="288"/>
            <ac:spMk id="36" creationId="{00000000-0000-0000-0000-000000000000}"/>
          </ac:spMkLst>
        </pc:spChg>
      </pc:sldChg>
      <pc:sldChg chg="del">
        <pc:chgData name="P Kyteas" userId="50ed48d6b988d59b" providerId="LiveId" clId="{1619B8B4-BB5D-4FD2-95D4-538B1659D836}" dt="2022-11-27T10:58:37.623" v="8" actId="2696"/>
        <pc:sldMkLst>
          <pc:docMk/>
          <pc:sldMk cId="0" sldId="289"/>
        </pc:sldMkLst>
      </pc:sldChg>
      <pc:sldChg chg="del">
        <pc:chgData name="P Kyteas" userId="50ed48d6b988d59b" providerId="LiveId" clId="{1619B8B4-BB5D-4FD2-95D4-538B1659D836}" dt="2022-11-27T10:59:29.940" v="11" actId="47"/>
        <pc:sldMkLst>
          <pc:docMk/>
          <pc:sldMk cId="0" sldId="290"/>
        </pc:sldMkLst>
      </pc:sldChg>
      <pc:sldChg chg="del">
        <pc:chgData name="P Kyteas" userId="50ed48d6b988d59b" providerId="LiveId" clId="{1619B8B4-BB5D-4FD2-95D4-538B1659D836}" dt="2022-11-27T10:59:03.470" v="9" actId="47"/>
        <pc:sldMkLst>
          <pc:docMk/>
          <pc:sldMk cId="0" sldId="295"/>
        </pc:sldMkLst>
      </pc:sldChg>
      <pc:sldChg chg="del">
        <pc:chgData name="P Kyteas" userId="50ed48d6b988d59b" providerId="LiveId" clId="{1619B8B4-BB5D-4FD2-95D4-538B1659D836}" dt="2022-11-27T10:59:05.129" v="10" actId="47"/>
        <pc:sldMkLst>
          <pc:docMk/>
          <pc:sldMk cId="0" sldId="29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7/1/2024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00016" y="2214554"/>
            <a:ext cx="8743984" cy="1012823"/>
          </a:xfrm>
        </p:spPr>
        <p:txBody>
          <a:bodyPr>
            <a:normAutofit fontScale="90000"/>
          </a:bodyPr>
          <a:lstStyle/>
          <a:p>
            <a:r>
              <a:rPr lang="el-GR" sz="6000" b="1" dirty="0">
                <a:solidFill>
                  <a:srgbClr val="FF0000"/>
                </a:solidFill>
              </a:rPr>
              <a:t>ΜΑΖΑ – ΒΑΡΟΣ (ΒΑΡΥΤΗΤΑ) </a:t>
            </a:r>
            <a:r>
              <a:rPr lang="el-GR" dirty="0"/>
              <a:t>      </a:t>
            </a:r>
            <a:br>
              <a:rPr lang="el-GR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1428728" y="142852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Βαρύτητα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928662" y="2000240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el-GR" sz="2400" u="sng" dirty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l-GR" sz="2400" dirty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400" u="sng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15 - Ευθύγραμμο βέλος σύνδεσης"/>
          <p:cNvCxnSpPr/>
          <p:nvPr/>
        </p:nvCxnSpPr>
        <p:spPr>
          <a:xfrm>
            <a:off x="571472" y="6286520"/>
            <a:ext cx="135732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 rot="10800000">
            <a:off x="7072330" y="6500834"/>
            <a:ext cx="127636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1000100" y="585789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</a:t>
            </a:r>
            <a:endParaRPr lang="en-US" sz="2400" b="1" dirty="0"/>
          </a:p>
        </p:txBody>
      </p:sp>
      <p:sp>
        <p:nvSpPr>
          <p:cNvPr id="20" name="19 - TextBox"/>
          <p:cNvSpPr txBox="1"/>
          <p:nvPr/>
        </p:nvSpPr>
        <p:spPr>
          <a:xfrm>
            <a:off x="7572396" y="614364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</a:t>
            </a:r>
            <a:endParaRPr lang="en-US" sz="24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016252">
            <a:off x="94065" y="5973858"/>
            <a:ext cx="802257" cy="47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5039" y="6000768"/>
            <a:ext cx="718961" cy="67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- Ορθογώνιο"/>
          <p:cNvSpPr/>
          <p:nvPr/>
        </p:nvSpPr>
        <p:spPr>
          <a:xfrm>
            <a:off x="214282" y="1428736"/>
            <a:ext cx="4281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u="sng" dirty="0" smtClean="0">
                <a:latin typeface="Arial" pitchFamily="34" charset="0"/>
                <a:cs typeface="Arial" pitchFamily="34" charset="0"/>
              </a:rPr>
              <a:t>Η βαρυτική  δύναμη 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γίνεται</a:t>
            </a:r>
            <a:r>
              <a:rPr lang="el-GR" u="sng" dirty="0" smtClean="0">
                <a:latin typeface="Arial" pitchFamily="34" charset="0"/>
                <a:cs typeface="Arial" pitchFamily="34" charset="0"/>
              </a:rPr>
              <a:t> μικρή  όταν:</a:t>
            </a:r>
            <a:endParaRPr lang="el-GR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928662" y="2643182"/>
            <a:ext cx="6429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Blip>
                <a:blip r:embed="rId4"/>
              </a:buBlip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u="sng" dirty="0" smtClean="0">
                <a:latin typeface="Arial" pitchFamily="34" charset="0"/>
                <a:cs typeface="Arial" pitchFamily="34" charset="0"/>
              </a:rPr>
              <a:t>απόσταση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 μεταξύ των δύο σωμάτων  είναι σχετικά </a:t>
            </a:r>
            <a:r>
              <a:rPr lang="el-GR" u="sng" dirty="0" smtClean="0">
                <a:latin typeface="Arial" pitchFamily="34" charset="0"/>
                <a:cs typeface="Arial" pitchFamily="34" charset="0"/>
              </a:rPr>
              <a:t>μεγάλη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(δηλαδή τα δυο σώματα βρίσκονται </a:t>
            </a:r>
            <a:r>
              <a:rPr lang="el-GR" u="sng" dirty="0" smtClean="0">
                <a:latin typeface="Arial" pitchFamily="34" charset="0"/>
                <a:cs typeface="Arial" pitchFamily="34" charset="0"/>
              </a:rPr>
              <a:t>μακριά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).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1142976" y="3929066"/>
            <a:ext cx="4657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Blip>
                <a:blip r:embed="rId4"/>
              </a:buBlip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Όταν τα δύο σώματα έχουν </a:t>
            </a:r>
            <a:r>
              <a:rPr lang="el-GR" u="sng" dirty="0" smtClean="0">
                <a:latin typeface="Arial" pitchFamily="34" charset="0"/>
                <a:cs typeface="Arial" pitchFamily="34" charset="0"/>
              </a:rPr>
              <a:t>μικρή μάζα.</a:t>
            </a:r>
            <a:endParaRPr lang="el-GR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1428728" y="214290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Βαρύτητα  της γης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285720" y="1500174"/>
            <a:ext cx="528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dirty="0">
              <a:latin typeface="Arial" pitchFamily="34" charset="0"/>
              <a:cs typeface="Arial" pitchFamily="34" charset="0"/>
            </a:endParaRPr>
          </a:p>
          <a:p>
            <a:endParaRPr lang="el-GR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en-US" sz="2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3357554" y="535782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115334"/>
            <a:ext cx="3143272" cy="320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0 - TextBox"/>
          <p:cNvSpPr txBox="1"/>
          <p:nvPr/>
        </p:nvSpPr>
        <p:spPr>
          <a:xfrm>
            <a:off x="7072330" y="4572008"/>
            <a:ext cx="571504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000" b="1" dirty="0"/>
              <a:t>γη</a:t>
            </a:r>
            <a:endParaRPr lang="en-US" sz="2000" b="1" dirty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5400000">
            <a:off x="6894529" y="4106867"/>
            <a:ext cx="785818" cy="15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flipV="1">
            <a:off x="6143636" y="4714884"/>
            <a:ext cx="785818" cy="1031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rot="10800000">
            <a:off x="7500958" y="4714884"/>
            <a:ext cx="930282" cy="15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 rot="5400000" flipH="1" flipV="1">
            <a:off x="6929454" y="5429264"/>
            <a:ext cx="714380" cy="15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- Ορθογώνιο"/>
          <p:cNvSpPr/>
          <p:nvPr/>
        </p:nvSpPr>
        <p:spPr>
          <a:xfrm rot="11124679">
            <a:off x="7231742" y="5232735"/>
            <a:ext cx="394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W</a:t>
            </a:r>
          </a:p>
        </p:txBody>
      </p:sp>
      <p:sp>
        <p:nvSpPr>
          <p:cNvPr id="26" name="25 - Ορθογώνιο"/>
          <p:cNvSpPr/>
          <p:nvPr/>
        </p:nvSpPr>
        <p:spPr>
          <a:xfrm>
            <a:off x="6357950" y="4429132"/>
            <a:ext cx="394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W</a:t>
            </a:r>
          </a:p>
        </p:txBody>
      </p:sp>
      <p:sp>
        <p:nvSpPr>
          <p:cNvPr id="27" name="26 - Ορθογώνιο"/>
          <p:cNvSpPr/>
          <p:nvPr/>
        </p:nvSpPr>
        <p:spPr>
          <a:xfrm>
            <a:off x="7715272" y="4429132"/>
            <a:ext cx="394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W</a:t>
            </a:r>
          </a:p>
        </p:txBody>
      </p:sp>
      <p:sp>
        <p:nvSpPr>
          <p:cNvPr id="28" name="27 - Ορθογώνιο"/>
          <p:cNvSpPr/>
          <p:nvPr/>
        </p:nvSpPr>
        <p:spPr>
          <a:xfrm>
            <a:off x="7249174" y="3857628"/>
            <a:ext cx="394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W</a:t>
            </a:r>
          </a:p>
        </p:txBody>
      </p:sp>
      <p:sp>
        <p:nvSpPr>
          <p:cNvPr id="29" name="28 - Ορθογώνιο"/>
          <p:cNvSpPr/>
          <p:nvPr/>
        </p:nvSpPr>
        <p:spPr>
          <a:xfrm>
            <a:off x="500034" y="1714488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Η γη ασκεί βαρυτική δύναμη σε όλα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τα υλικά αντικείμενα  που  βρίσκονται κοντά της.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29 - Ορθογώνιο"/>
          <p:cNvSpPr/>
          <p:nvPr/>
        </p:nvSpPr>
        <p:spPr>
          <a:xfrm>
            <a:off x="571472" y="32861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Αυτή η βαρυτική έλξη (ή βάρος) έχει φορά προς το κέντρο της γης….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- Ορθογώνιο"/>
          <p:cNvSpPr/>
          <p:nvPr/>
        </p:nvSpPr>
        <p:spPr>
          <a:xfrm>
            <a:off x="28572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Δηλαδή η γη έλκει όλα τα αντικείμενα που βρίσκονται  κοντά της …….αυτή η έλξη ονομάζεται βάρος…..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1" y="2500306"/>
            <a:ext cx="3055343" cy="285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084074">
            <a:off x="6973428" y="5160848"/>
            <a:ext cx="464892" cy="10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1428728" y="214290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Βαρύτητα  της γης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1285860"/>
            <a:ext cx="57864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Arial" pitchFamily="34" charset="0"/>
                <a:cs typeface="Arial" pitchFamily="34" charset="0"/>
              </a:rPr>
              <a:t>Μονάδα  μέτρησης της βαρύτητας:</a:t>
            </a:r>
          </a:p>
          <a:p>
            <a:endParaRPr lang="el-GR" sz="2400" u="sng" dirty="0">
              <a:latin typeface="Arial" pitchFamily="34" charset="0"/>
              <a:cs typeface="Arial" pitchFamily="34" charset="0"/>
            </a:endParaRPr>
          </a:p>
          <a:p>
            <a:r>
              <a:rPr lang="el-GR" sz="2400" dirty="0">
                <a:latin typeface="Arial" pitchFamily="34" charset="0"/>
                <a:cs typeface="Arial" pitchFamily="34" charset="0"/>
              </a:rPr>
              <a:t>Η βαρύτητα ή  βάρος είναι και αυτή μια δύναμη ……άρα </a:t>
            </a:r>
            <a:r>
              <a:rPr lang="el-GR" sz="24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όπως όλες οι δυνάμεις θα έχει μονάδα  μέτρησης  τα  </a:t>
            </a:r>
            <a:r>
              <a:rPr lang="el-GR" sz="2400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νιούτον</a:t>
            </a:r>
            <a:r>
              <a:rPr lang="el-GR" sz="24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(Ν).</a:t>
            </a:r>
          </a:p>
        </p:txBody>
      </p:sp>
      <p:sp>
        <p:nvSpPr>
          <p:cNvPr id="16" name="15 - TextBox"/>
          <p:cNvSpPr txBox="1"/>
          <p:nvPr/>
        </p:nvSpPr>
        <p:spPr>
          <a:xfrm>
            <a:off x="3357554" y="535782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</p:txBody>
      </p:sp>
      <p:cxnSp>
        <p:nvCxnSpPr>
          <p:cNvPr id="31" name="30 - Ευθύγραμμο βέλος σύνδεσης"/>
          <p:cNvCxnSpPr/>
          <p:nvPr/>
        </p:nvCxnSpPr>
        <p:spPr>
          <a:xfrm rot="5400000" flipH="1" flipV="1">
            <a:off x="6786578" y="5072074"/>
            <a:ext cx="857256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- TextBox"/>
          <p:cNvSpPr txBox="1"/>
          <p:nvPr/>
        </p:nvSpPr>
        <p:spPr>
          <a:xfrm rot="17878889" flipH="1">
            <a:off x="6977771" y="4728933"/>
            <a:ext cx="457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</a:t>
            </a:r>
            <a:endParaRPr lang="en-US" sz="2000" b="1" dirty="0" smtClean="0"/>
          </a:p>
          <a:p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5" name="34 - TextBox"/>
          <p:cNvSpPr txBox="1"/>
          <p:nvPr/>
        </p:nvSpPr>
        <p:spPr>
          <a:xfrm>
            <a:off x="6357950" y="550070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el-GR" dirty="0"/>
              <a:t>0</a:t>
            </a:r>
            <a:r>
              <a:rPr lang="en-US" dirty="0"/>
              <a:t>kg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1" y="2500306"/>
            <a:ext cx="3055343" cy="285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084074">
            <a:off x="6973428" y="5160848"/>
            <a:ext cx="464892" cy="10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29 - TextBox"/>
          <p:cNvSpPr txBox="1"/>
          <p:nvPr/>
        </p:nvSpPr>
        <p:spPr>
          <a:xfrm>
            <a:off x="285720" y="3857628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Και στην </a:t>
            </a:r>
            <a:r>
              <a:rPr lang="en-US" sz="2400" dirty="0"/>
              <a:t> </a:t>
            </a:r>
            <a:r>
              <a:rPr lang="el-GR" sz="2400" dirty="0"/>
              <a:t>γη και στην σελήνη, η </a:t>
            </a:r>
            <a:r>
              <a:rPr lang="el-GR" sz="2400" b="1" dirty="0"/>
              <a:t>μάζα</a:t>
            </a:r>
            <a:r>
              <a:rPr lang="el-GR" sz="2400" dirty="0"/>
              <a:t> του ίδιου αθλητή ….. είναι η </a:t>
            </a:r>
            <a:r>
              <a:rPr lang="el-GR" sz="2400" b="1" dirty="0"/>
              <a:t>ίδια</a:t>
            </a:r>
            <a:r>
              <a:rPr lang="el-GR" sz="2400" dirty="0"/>
              <a:t>,   είναι 70</a:t>
            </a:r>
            <a:r>
              <a:rPr lang="en-US" sz="2400" dirty="0"/>
              <a:t>kg</a:t>
            </a:r>
            <a:r>
              <a:rPr lang="el-GR" sz="2400" dirty="0"/>
              <a:t>.</a:t>
            </a:r>
          </a:p>
        </p:txBody>
      </p:sp>
      <p:sp>
        <p:nvSpPr>
          <p:cNvPr id="35" name="34 - TextBox"/>
          <p:cNvSpPr txBox="1"/>
          <p:nvPr/>
        </p:nvSpPr>
        <p:spPr>
          <a:xfrm>
            <a:off x="6357950" y="550070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el-GR" dirty="0"/>
              <a:t>0</a:t>
            </a:r>
            <a:r>
              <a:rPr lang="en-US" dirty="0"/>
              <a:t>kg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714356"/>
            <a:ext cx="1927946" cy="189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- TextBox"/>
          <p:cNvSpPr txBox="1"/>
          <p:nvPr/>
        </p:nvSpPr>
        <p:spPr>
          <a:xfrm>
            <a:off x="3214678" y="64291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el-GR" dirty="0"/>
              <a:t>0</a:t>
            </a:r>
            <a:r>
              <a:rPr lang="en-US" dirty="0"/>
              <a:t>kg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61779">
            <a:off x="2605268" y="287207"/>
            <a:ext cx="464892" cy="10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- Ορθογώνιο"/>
          <p:cNvSpPr/>
          <p:nvPr/>
        </p:nvSpPr>
        <p:spPr>
          <a:xfrm>
            <a:off x="357158" y="2357430"/>
            <a:ext cx="1116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σελήνη</a:t>
            </a:r>
            <a:endParaRPr lang="el-GR" sz="2400" b="1" dirty="0"/>
          </a:p>
        </p:txBody>
      </p:sp>
      <p:sp>
        <p:nvSpPr>
          <p:cNvPr id="19" name="18 - Ορθογώνιο"/>
          <p:cNvSpPr/>
          <p:nvPr/>
        </p:nvSpPr>
        <p:spPr>
          <a:xfrm>
            <a:off x="8001024" y="3286124"/>
            <a:ext cx="8194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 smtClean="0"/>
              <a:t>γη </a:t>
            </a:r>
            <a:endParaRPr lang="el-G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14" grpId="0"/>
      <p:bldP spid="17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1927946" cy="189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- TextBox"/>
          <p:cNvSpPr txBox="1"/>
          <p:nvPr/>
        </p:nvSpPr>
        <p:spPr>
          <a:xfrm>
            <a:off x="3357554" y="535782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</p:txBody>
      </p:sp>
      <p:sp>
        <p:nvSpPr>
          <p:cNvPr id="30" name="29 - TextBox"/>
          <p:cNvSpPr txBox="1"/>
          <p:nvPr/>
        </p:nvSpPr>
        <p:spPr>
          <a:xfrm>
            <a:off x="214282" y="4180344"/>
            <a:ext cx="4857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ΠΡΟΣΟΧΗ!!  Το βάρος του αθλητή  στην </a:t>
            </a:r>
            <a:r>
              <a:rPr lang="el-GR" sz="2400" b="1" dirty="0"/>
              <a:t>γη</a:t>
            </a:r>
            <a:r>
              <a:rPr lang="el-GR" sz="2400" dirty="0"/>
              <a:t> είναι </a:t>
            </a:r>
            <a:r>
              <a:rPr lang="en-US" sz="2400" b="1" dirty="0" smtClean="0"/>
              <a:t>700</a:t>
            </a:r>
            <a:r>
              <a:rPr lang="el-GR" sz="2400" b="1" dirty="0" smtClean="0"/>
              <a:t>Ν</a:t>
            </a:r>
            <a:r>
              <a:rPr lang="el-GR" sz="2400" dirty="0"/>
              <a:t>.</a:t>
            </a:r>
          </a:p>
          <a:p>
            <a:endParaRPr lang="el-GR" sz="2400" dirty="0"/>
          </a:p>
          <a:p>
            <a:r>
              <a:rPr lang="el-GR" sz="2400" dirty="0"/>
              <a:t>Στη σελήνη  η δύναμη του βάρους που δέχεται ο αθλητής από την </a:t>
            </a:r>
            <a:r>
              <a:rPr lang="el-GR" sz="2400" b="1" dirty="0"/>
              <a:t>σελήνη</a:t>
            </a:r>
            <a:r>
              <a:rPr lang="el-GR" sz="2400" dirty="0"/>
              <a:t> είναι περίπου  </a:t>
            </a:r>
            <a:r>
              <a:rPr lang="el-GR" sz="2400" b="1" dirty="0"/>
              <a:t>117Ν</a:t>
            </a:r>
            <a:r>
              <a:rPr lang="el-GR" sz="2400" dirty="0"/>
              <a:t>….</a:t>
            </a:r>
          </a:p>
          <a:p>
            <a:endParaRPr lang="en-US" sz="24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1" y="2500306"/>
            <a:ext cx="3055343" cy="285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084074">
            <a:off x="6973428" y="5160848"/>
            <a:ext cx="464892" cy="10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19 - Ευθύγραμμο βέλος σύνδεσης"/>
          <p:cNvCxnSpPr/>
          <p:nvPr/>
        </p:nvCxnSpPr>
        <p:spPr>
          <a:xfrm rot="5400000" flipH="1" flipV="1">
            <a:off x="6786578" y="5072074"/>
            <a:ext cx="857256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- TextBox"/>
          <p:cNvSpPr txBox="1"/>
          <p:nvPr/>
        </p:nvSpPr>
        <p:spPr>
          <a:xfrm>
            <a:off x="6357950" y="550070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el-GR" dirty="0"/>
              <a:t>0</a:t>
            </a:r>
            <a:r>
              <a:rPr lang="en-US" dirty="0"/>
              <a:t>kg</a:t>
            </a:r>
          </a:p>
        </p:txBody>
      </p:sp>
      <p:sp>
        <p:nvSpPr>
          <p:cNvPr id="24" name="23 - TextBox"/>
          <p:cNvSpPr txBox="1"/>
          <p:nvPr/>
        </p:nvSpPr>
        <p:spPr>
          <a:xfrm>
            <a:off x="3214678" y="64291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el-GR" dirty="0"/>
              <a:t>0</a:t>
            </a:r>
            <a:r>
              <a:rPr lang="en-US" dirty="0"/>
              <a:t>kg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761779">
            <a:off x="2605268" y="287207"/>
            <a:ext cx="464892" cy="10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" name="25 - Ευθύγραμμο βέλος σύνδεσης"/>
          <p:cNvCxnSpPr/>
          <p:nvPr/>
        </p:nvCxnSpPr>
        <p:spPr>
          <a:xfrm rot="10800000" flipV="1">
            <a:off x="2214546" y="1000108"/>
            <a:ext cx="285752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- TextBox"/>
          <p:cNvSpPr txBox="1"/>
          <p:nvPr/>
        </p:nvSpPr>
        <p:spPr>
          <a:xfrm rot="559919" flipH="1">
            <a:off x="6802128" y="4996825"/>
            <a:ext cx="8554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W</a:t>
            </a:r>
            <a:r>
              <a:rPr lang="el-GR" sz="1100" b="1" dirty="0" smtClean="0">
                <a:solidFill>
                  <a:srgbClr val="FF0000"/>
                </a:solidFill>
              </a:rPr>
              <a:t> =700Ν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28" name="27 - Ορθογώνιο"/>
          <p:cNvSpPr/>
          <p:nvPr/>
        </p:nvSpPr>
        <p:spPr>
          <a:xfrm>
            <a:off x="357158" y="2357430"/>
            <a:ext cx="1116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σελήνη</a:t>
            </a:r>
            <a:endParaRPr lang="el-GR" sz="2400" b="1" dirty="0"/>
          </a:p>
        </p:txBody>
      </p:sp>
      <p:sp>
        <p:nvSpPr>
          <p:cNvPr id="29" name="28 - Ορθογώνιο"/>
          <p:cNvSpPr/>
          <p:nvPr/>
        </p:nvSpPr>
        <p:spPr>
          <a:xfrm>
            <a:off x="8001024" y="3286124"/>
            <a:ext cx="8194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 smtClean="0"/>
              <a:t>γη </a:t>
            </a:r>
            <a:endParaRPr lang="el-GR" sz="4000" b="1" dirty="0"/>
          </a:p>
        </p:txBody>
      </p:sp>
      <p:sp>
        <p:nvSpPr>
          <p:cNvPr id="21" name="20 - TextBox"/>
          <p:cNvSpPr txBox="1"/>
          <p:nvPr/>
        </p:nvSpPr>
        <p:spPr>
          <a:xfrm rot="2175683" flipH="1">
            <a:off x="1998184" y="729649"/>
            <a:ext cx="867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W</a:t>
            </a:r>
            <a:r>
              <a:rPr lang="el-GR" sz="1200" b="1" dirty="0" smtClean="0">
                <a:solidFill>
                  <a:srgbClr val="FF0000"/>
                </a:solidFill>
              </a:rPr>
              <a:t> =117Ν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2" grpId="0"/>
      <p:bldP spid="24" grpId="0"/>
      <p:bldP spid="27" grpId="0"/>
      <p:bldP spid="28" grpId="0"/>
      <p:bldP spid="2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TextBox"/>
          <p:cNvSpPr txBox="1"/>
          <p:nvPr/>
        </p:nvSpPr>
        <p:spPr>
          <a:xfrm>
            <a:off x="285720" y="3571876"/>
            <a:ext cx="4857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ΠΡΟΣΟΧΗ!!</a:t>
            </a:r>
          </a:p>
          <a:p>
            <a:r>
              <a:rPr lang="el-GR" sz="2400" dirty="0"/>
              <a:t>Γενικά το ίδιο σώμα, όταν  βρίσκεται στο  φεγγάρι  (σελήνη),  το φεγγάρι θα του ασκεί βαρυτική  δύναμη…..6 φορές  μικρότερη,   από αυτή   που θα του ασκεί   η </a:t>
            </a:r>
            <a:r>
              <a:rPr lang="el-GR" sz="2400" dirty="0" smtClean="0"/>
              <a:t>γη</a:t>
            </a:r>
            <a:r>
              <a:rPr lang="el-GR" sz="2400" dirty="0"/>
              <a:t>.</a:t>
            </a:r>
            <a:endParaRPr lang="el-GR" sz="24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1" y="2500306"/>
            <a:ext cx="3055343" cy="285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084074">
            <a:off x="6973428" y="5160848"/>
            <a:ext cx="464892" cy="10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19 - Ευθύγραμμο βέλος σύνδεσης"/>
          <p:cNvCxnSpPr/>
          <p:nvPr/>
        </p:nvCxnSpPr>
        <p:spPr>
          <a:xfrm rot="5400000" flipH="1" flipV="1">
            <a:off x="6786578" y="5072074"/>
            <a:ext cx="857256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TextBox"/>
          <p:cNvSpPr txBox="1"/>
          <p:nvPr/>
        </p:nvSpPr>
        <p:spPr>
          <a:xfrm rot="17878889" flipH="1">
            <a:off x="6841872" y="4667742"/>
            <a:ext cx="457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6357950" y="550070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el-GR" dirty="0"/>
              <a:t>0</a:t>
            </a:r>
            <a:r>
              <a:rPr lang="en-US" dirty="0"/>
              <a:t>kg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714356"/>
            <a:ext cx="1927946" cy="189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23 - TextBox"/>
          <p:cNvSpPr txBox="1"/>
          <p:nvPr/>
        </p:nvSpPr>
        <p:spPr>
          <a:xfrm>
            <a:off x="3214678" y="64291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el-GR" dirty="0"/>
              <a:t>0</a:t>
            </a:r>
            <a:r>
              <a:rPr lang="en-US" dirty="0"/>
              <a:t>kg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61779">
            <a:off x="2605268" y="287207"/>
            <a:ext cx="464892" cy="10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" name="25 - Ευθύγραμμο βέλος σύνδεσης"/>
          <p:cNvCxnSpPr/>
          <p:nvPr/>
        </p:nvCxnSpPr>
        <p:spPr>
          <a:xfrm rot="10800000" flipV="1">
            <a:off x="2214546" y="1000108"/>
            <a:ext cx="285752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- TextBox"/>
          <p:cNvSpPr txBox="1"/>
          <p:nvPr/>
        </p:nvSpPr>
        <p:spPr>
          <a:xfrm rot="17878889" flipH="1">
            <a:off x="1912650" y="810090"/>
            <a:ext cx="457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8" name="27 - Ορθογώνιο"/>
          <p:cNvSpPr/>
          <p:nvPr/>
        </p:nvSpPr>
        <p:spPr>
          <a:xfrm>
            <a:off x="357158" y="2357430"/>
            <a:ext cx="1116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σελήνη</a:t>
            </a:r>
            <a:endParaRPr lang="el-GR" sz="2400" b="1" dirty="0"/>
          </a:p>
        </p:txBody>
      </p:sp>
      <p:sp>
        <p:nvSpPr>
          <p:cNvPr id="29" name="28 - Ορθογώνιο"/>
          <p:cNvSpPr/>
          <p:nvPr/>
        </p:nvSpPr>
        <p:spPr>
          <a:xfrm>
            <a:off x="8001024" y="3286124"/>
            <a:ext cx="8194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 smtClean="0"/>
              <a:t>γη </a:t>
            </a:r>
            <a:endParaRPr lang="el-G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1" grpId="0"/>
      <p:bldP spid="22" grpId="0"/>
      <p:bldP spid="24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6215106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14620"/>
            <a:ext cx="2690825" cy="192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1428728" y="214290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Δύναμη</a:t>
            </a:r>
            <a:endParaRPr lang="en-US" sz="3200" b="1" dirty="0"/>
          </a:p>
        </p:txBody>
      </p:sp>
      <p:sp>
        <p:nvSpPr>
          <p:cNvPr id="16" name="15 - TextBox"/>
          <p:cNvSpPr txBox="1"/>
          <p:nvPr/>
        </p:nvSpPr>
        <p:spPr>
          <a:xfrm>
            <a:off x="3357554" y="535782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</p:txBody>
      </p:sp>
      <p:cxnSp>
        <p:nvCxnSpPr>
          <p:cNvPr id="31" name="30 - Ευθύγραμμο βέλος σύνδεσης"/>
          <p:cNvCxnSpPr/>
          <p:nvPr/>
        </p:nvCxnSpPr>
        <p:spPr>
          <a:xfrm rot="16200000" flipV="1">
            <a:off x="749273" y="2322505"/>
            <a:ext cx="858050" cy="3563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TextBox"/>
          <p:cNvSpPr txBox="1"/>
          <p:nvPr/>
        </p:nvSpPr>
        <p:spPr>
          <a:xfrm flipH="1">
            <a:off x="6543580" y="4786322"/>
            <a:ext cx="457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Β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18 - TextBox"/>
          <p:cNvSpPr txBox="1"/>
          <p:nvPr/>
        </p:nvSpPr>
        <p:spPr>
          <a:xfrm flipH="1">
            <a:off x="571472" y="1428736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Η μπάλα είναι ακίνητη έχει ταχύτητα μηδέν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643183"/>
            <a:ext cx="6572264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68" y="6310311"/>
            <a:ext cx="578986" cy="54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6357958"/>
            <a:ext cx="3357554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5572140"/>
            <a:ext cx="430729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20 - Ευθύγραμμο βέλος σύνδεσης"/>
          <p:cNvCxnSpPr/>
          <p:nvPr/>
        </p:nvCxnSpPr>
        <p:spPr>
          <a:xfrm rot="16200000" flipV="1">
            <a:off x="7072330" y="2357430"/>
            <a:ext cx="1285884" cy="8572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- TextBox"/>
          <p:cNvSpPr txBox="1"/>
          <p:nvPr/>
        </p:nvSpPr>
        <p:spPr>
          <a:xfrm flipH="1">
            <a:off x="5643570" y="500042"/>
            <a:ext cx="2571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Με τη </a:t>
            </a:r>
            <a:r>
              <a:rPr lang="el-GR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κλωτσιά ασκήθηκε δύναμη στη μπάλα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el-G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έτσι η μπάλα κινείται  και η ταχύτητα της μεταβάλλεται.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9507" y="3500438"/>
            <a:ext cx="6134494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1428728" y="214290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Βαρύτητα  της γης</a:t>
            </a:r>
            <a:endParaRPr lang="en-US" sz="3200" b="1" dirty="0"/>
          </a:p>
        </p:txBody>
      </p:sp>
      <p:sp>
        <p:nvSpPr>
          <p:cNvPr id="16" name="15 - TextBox"/>
          <p:cNvSpPr txBox="1"/>
          <p:nvPr/>
        </p:nvSpPr>
        <p:spPr>
          <a:xfrm>
            <a:off x="3357554" y="535782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</p:txBody>
      </p:sp>
      <p:sp>
        <p:nvSpPr>
          <p:cNvPr id="30" name="29 - TextBox"/>
          <p:cNvSpPr txBox="1"/>
          <p:nvPr/>
        </p:nvSpPr>
        <p:spPr>
          <a:xfrm>
            <a:off x="285720" y="1285860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Αν αφήσω μια πέτρα ελεύθερη  κοντά στη γη, τότε… θα παρατηρήσουμε ότι η </a:t>
            </a:r>
            <a:r>
              <a:rPr lang="el-GR" sz="2400" u="sng" dirty="0" smtClean="0"/>
              <a:t>πέτρα κινείται προς την γη…. και μάλιστα η ταχύτητα της πέτρας μεταβάλλεται</a:t>
            </a:r>
            <a:r>
              <a:rPr lang="el-GR" sz="2400" dirty="0" smtClean="0"/>
              <a:t>. </a:t>
            </a:r>
            <a:endParaRPr lang="en-US" sz="2400" dirty="0"/>
          </a:p>
        </p:txBody>
      </p:sp>
      <p:cxnSp>
        <p:nvCxnSpPr>
          <p:cNvPr id="31" name="30 - Ευθύγραμμο βέλος σύνδεσης"/>
          <p:cNvCxnSpPr/>
          <p:nvPr/>
        </p:nvCxnSpPr>
        <p:spPr>
          <a:xfrm rot="5400000">
            <a:off x="6144430" y="4714090"/>
            <a:ext cx="71438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759680">
            <a:off x="6244889" y="3872652"/>
            <a:ext cx="599689" cy="61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- TextBox"/>
          <p:cNvSpPr txBox="1"/>
          <p:nvPr/>
        </p:nvSpPr>
        <p:spPr>
          <a:xfrm>
            <a:off x="0" y="3571876"/>
            <a:ext cx="29194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δύναμη που .. .μεταβάλει την ταχύτητα της πέτρας …είναι η βαρυτική δύναμη που ασκεί η γη στην πέτρα….</a:t>
            </a:r>
            <a:endParaRPr lang="en-US" sz="2400" dirty="0"/>
          </a:p>
        </p:txBody>
      </p:sp>
      <p:sp>
        <p:nvSpPr>
          <p:cNvPr id="18" name="17 - TextBox"/>
          <p:cNvSpPr txBox="1"/>
          <p:nvPr/>
        </p:nvSpPr>
        <p:spPr>
          <a:xfrm flipH="1">
            <a:off x="6543580" y="4786322"/>
            <a:ext cx="457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</a:t>
            </a:r>
            <a:endParaRPr lang="en-US" sz="2000" b="1" dirty="0"/>
          </a:p>
        </p:txBody>
      </p:sp>
      <p:sp>
        <p:nvSpPr>
          <p:cNvPr id="19" name="18 - TextBox"/>
          <p:cNvSpPr txBox="1"/>
          <p:nvPr/>
        </p:nvSpPr>
        <p:spPr>
          <a:xfrm flipH="1">
            <a:off x="6643702" y="3857628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πέτρα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642910" y="214290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Βαρύτητα  της γης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4857752" y="857232"/>
            <a:ext cx="3857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Στη διπλανή εικόνα το γατάκι δέχεται βαρυτική δύναμη από την γη , αλλά και από το φορτηγό.</a:t>
            </a:r>
            <a:endParaRPr lang="en-US" sz="2400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3286124"/>
            <a:ext cx="4126913" cy="385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4592">
            <a:off x="352447" y="1771529"/>
            <a:ext cx="1310305" cy="77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30 - Ευθύγραμμο βέλος σύνδεσης"/>
          <p:cNvCxnSpPr/>
          <p:nvPr/>
        </p:nvCxnSpPr>
        <p:spPr>
          <a:xfrm rot="16200000" flipH="1">
            <a:off x="642910" y="2571743"/>
            <a:ext cx="1000135" cy="2857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- TextBox"/>
          <p:cNvSpPr txBox="1"/>
          <p:nvPr/>
        </p:nvSpPr>
        <p:spPr>
          <a:xfrm rot="21435281">
            <a:off x="796513" y="251372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</a:t>
            </a:r>
            <a:endParaRPr lang="en-US" sz="2400" b="1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1928802"/>
            <a:ext cx="1051125" cy="74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7" name="36 - Ευθύγραμμο βέλος σύνδεσης"/>
          <p:cNvCxnSpPr/>
          <p:nvPr/>
        </p:nvCxnSpPr>
        <p:spPr>
          <a:xfrm>
            <a:off x="1000100" y="2214554"/>
            <a:ext cx="135732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- TextBox"/>
          <p:cNvSpPr txBox="1"/>
          <p:nvPr/>
        </p:nvSpPr>
        <p:spPr>
          <a:xfrm rot="21435281">
            <a:off x="1582332" y="187078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</a:t>
            </a:r>
            <a:endParaRPr lang="en-US" sz="2400" b="1" dirty="0"/>
          </a:p>
        </p:txBody>
      </p:sp>
      <p:sp>
        <p:nvSpPr>
          <p:cNvPr id="41" name="40 - Επεξήγηση με σύννεφο"/>
          <p:cNvSpPr/>
          <p:nvPr/>
        </p:nvSpPr>
        <p:spPr>
          <a:xfrm>
            <a:off x="4071934" y="0"/>
            <a:ext cx="5572164" cy="3214686"/>
          </a:xfrm>
          <a:prstGeom prst="cloudCallout">
            <a:avLst>
              <a:gd name="adj1" fmla="val -88410"/>
              <a:gd name="adj2" fmla="val -648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500034" y="1357298"/>
            <a:ext cx="3929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u="sng" dirty="0"/>
              <a:t>Όλα</a:t>
            </a:r>
            <a:r>
              <a:rPr lang="el-GR" sz="2800" dirty="0"/>
              <a:t> τα υλικά </a:t>
            </a:r>
            <a:r>
              <a:rPr lang="el-GR" sz="2800" u="sng" dirty="0"/>
              <a:t>σώματα</a:t>
            </a:r>
            <a:r>
              <a:rPr lang="el-GR" sz="2800" dirty="0"/>
              <a:t> και σωματίδια </a:t>
            </a:r>
            <a:r>
              <a:rPr lang="el-GR" sz="2800" u="sng" dirty="0"/>
              <a:t>έχουν </a:t>
            </a:r>
            <a:r>
              <a:rPr lang="el-GR" sz="2800" u="sng" dirty="0" err="1">
                <a:solidFill>
                  <a:srgbClr val="FF0000"/>
                </a:solidFill>
              </a:rPr>
              <a:t>μάζα</a:t>
            </a:r>
            <a:r>
              <a:rPr lang="el-GR" sz="2800" dirty="0" err="1"/>
              <a:t>…….έναν</a:t>
            </a:r>
            <a:r>
              <a:rPr lang="el-GR" sz="2800" dirty="0"/>
              <a:t> αριθμό….</a:t>
            </a:r>
            <a:endParaRPr lang="en-US" sz="2800" dirty="0"/>
          </a:p>
        </p:txBody>
      </p:sp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ΜΑΖΑ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5143504" y="5786454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Στη φυσική </a:t>
            </a:r>
            <a:r>
              <a:rPr lang="el-GR" u="sng" dirty="0"/>
              <a:t>σωματίδια</a:t>
            </a:r>
            <a:r>
              <a:rPr lang="el-GR" dirty="0"/>
              <a:t> είναι τα πρωτόνια, τα ηλεκτρόνια τα άτομα, ιόντα……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857232"/>
            <a:ext cx="2866627" cy="267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572008"/>
            <a:ext cx="3538544" cy="205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642910" y="214290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Βαρύτητα  της γης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4643438" y="1071546"/>
            <a:ext cx="4286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βαρυτική δύναμη </a:t>
            </a:r>
            <a:r>
              <a:rPr lang="el-GR" sz="2400" dirty="0" smtClean="0"/>
              <a:t>(</a:t>
            </a:r>
            <a:r>
              <a:rPr lang="en-US" sz="2400" b="1" dirty="0" smtClean="0"/>
              <a:t>w</a:t>
            </a:r>
            <a:r>
              <a:rPr lang="el-GR" sz="2400" b="1" baseline="-25000" dirty="0" smtClean="0"/>
              <a:t>2</a:t>
            </a:r>
            <a:r>
              <a:rPr lang="el-GR" sz="2400" dirty="0" smtClean="0"/>
              <a:t>) που ασκεί η γη στο γατάκι,  θα είναι πολύ μεγαλύτερη ….από την βαρυτική δύναμη </a:t>
            </a:r>
            <a:r>
              <a:rPr lang="el-GR" sz="2400" dirty="0" smtClean="0"/>
              <a:t>(</a:t>
            </a:r>
            <a:r>
              <a:rPr lang="en-US" sz="2400" b="1" dirty="0" smtClean="0"/>
              <a:t>w</a:t>
            </a:r>
            <a:r>
              <a:rPr lang="el-GR" sz="2400" b="1" baseline="-25000" dirty="0" smtClean="0"/>
              <a:t>1</a:t>
            </a:r>
            <a:r>
              <a:rPr lang="el-GR" sz="2400" dirty="0" smtClean="0"/>
              <a:t>) που ασκεί το φορτηγό στο γατάκι….</a:t>
            </a:r>
            <a:endParaRPr lang="en-US" sz="2400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3286124"/>
            <a:ext cx="4126913" cy="385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4592">
            <a:off x="209571" y="1771528"/>
            <a:ext cx="1310305" cy="77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30 - Ευθύγραμμο βέλος σύνδεσης"/>
          <p:cNvCxnSpPr/>
          <p:nvPr/>
        </p:nvCxnSpPr>
        <p:spPr>
          <a:xfrm rot="16200000" flipH="1">
            <a:off x="642910" y="2571743"/>
            <a:ext cx="1000135" cy="2857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- TextBox"/>
          <p:cNvSpPr txBox="1"/>
          <p:nvPr/>
        </p:nvSpPr>
        <p:spPr>
          <a:xfrm rot="21435281">
            <a:off x="725077" y="2585165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</a:t>
            </a:r>
            <a:r>
              <a:rPr lang="el-GR" sz="2400" b="1" baseline="-25000" dirty="0" smtClean="0"/>
              <a:t>2</a:t>
            </a:r>
            <a:endParaRPr lang="en-US" sz="2400" b="1" baseline="-25000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1928802"/>
            <a:ext cx="1051125" cy="74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7" name="36 - Ευθύγραμμο βέλος σύνδεσης"/>
          <p:cNvCxnSpPr/>
          <p:nvPr/>
        </p:nvCxnSpPr>
        <p:spPr>
          <a:xfrm>
            <a:off x="1000100" y="2214554"/>
            <a:ext cx="135732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- TextBox"/>
          <p:cNvSpPr txBox="1"/>
          <p:nvPr/>
        </p:nvSpPr>
        <p:spPr>
          <a:xfrm rot="21435281">
            <a:off x="1582292" y="1801040"/>
            <a:ext cx="642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</a:t>
            </a:r>
            <a:r>
              <a:rPr lang="el-GR" sz="2400" b="1" baseline="-25000" dirty="0" smtClean="0"/>
              <a:t>1</a:t>
            </a:r>
            <a:endParaRPr lang="en-US" sz="2400" b="1" baseline="-25000" dirty="0"/>
          </a:p>
        </p:txBody>
      </p:sp>
      <p:sp>
        <p:nvSpPr>
          <p:cNvPr id="41" name="40 - Επεξήγηση με σύννεφο"/>
          <p:cNvSpPr/>
          <p:nvPr/>
        </p:nvSpPr>
        <p:spPr>
          <a:xfrm>
            <a:off x="4357686" y="357166"/>
            <a:ext cx="4500594" cy="4071966"/>
          </a:xfrm>
          <a:prstGeom prst="cloudCallout">
            <a:avLst>
              <a:gd name="adj1" fmla="val -66446"/>
              <a:gd name="adj2" fmla="val 3194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642910" y="214290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Βαρύτητα  της γης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4643438" y="1071546"/>
            <a:ext cx="4286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βαρυτική δύναμη (</a:t>
            </a:r>
            <a:r>
              <a:rPr lang="el-GR" sz="2400" b="1" dirty="0" smtClean="0"/>
              <a:t>Β</a:t>
            </a:r>
            <a:r>
              <a:rPr lang="el-GR" sz="2400" b="1" baseline="-25000" dirty="0" smtClean="0"/>
              <a:t>2</a:t>
            </a:r>
            <a:r>
              <a:rPr lang="el-GR" sz="2400" dirty="0" smtClean="0"/>
              <a:t>) που ασκεί η γη στο γατάκι, είναι πολύ μεγαλύτερη ….</a:t>
            </a:r>
            <a:r>
              <a:rPr lang="el-GR" sz="2400" u="sng" dirty="0" smtClean="0"/>
              <a:t>γιατί η γη έχει πολύ …μεγαλύτερη μάζα από το φορτηγό…..</a:t>
            </a:r>
            <a:endParaRPr lang="en-US" sz="2400" u="sng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3286124"/>
            <a:ext cx="4126913" cy="385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4592">
            <a:off x="352447" y="1771529"/>
            <a:ext cx="1310305" cy="77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30 - Ευθύγραμμο βέλος σύνδεσης"/>
          <p:cNvCxnSpPr/>
          <p:nvPr/>
        </p:nvCxnSpPr>
        <p:spPr>
          <a:xfrm rot="16200000" flipH="1">
            <a:off x="642910" y="2571743"/>
            <a:ext cx="1000135" cy="2857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- TextBox"/>
          <p:cNvSpPr txBox="1"/>
          <p:nvPr/>
        </p:nvSpPr>
        <p:spPr>
          <a:xfrm rot="21435281">
            <a:off x="796513" y="251372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Β</a:t>
            </a:r>
            <a:r>
              <a:rPr lang="el-GR" sz="2400" b="1" baseline="-25000" dirty="0" smtClean="0"/>
              <a:t>2</a:t>
            </a:r>
            <a:endParaRPr lang="en-US" sz="2400" b="1" baseline="-25000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1928802"/>
            <a:ext cx="1051125" cy="74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7" name="36 - Ευθύγραμμο βέλος σύνδεσης"/>
          <p:cNvCxnSpPr/>
          <p:nvPr/>
        </p:nvCxnSpPr>
        <p:spPr>
          <a:xfrm>
            <a:off x="1000100" y="2214554"/>
            <a:ext cx="135732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- TextBox"/>
          <p:cNvSpPr txBox="1"/>
          <p:nvPr/>
        </p:nvSpPr>
        <p:spPr>
          <a:xfrm rot="21435281">
            <a:off x="1582332" y="187078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Β</a:t>
            </a:r>
            <a:r>
              <a:rPr lang="el-GR" sz="2400" b="1" baseline="-25000" dirty="0" smtClean="0"/>
              <a:t>1</a:t>
            </a:r>
            <a:endParaRPr lang="en-US" sz="2400" b="1" baseline="-25000" dirty="0"/>
          </a:p>
        </p:txBody>
      </p:sp>
      <p:sp>
        <p:nvSpPr>
          <p:cNvPr id="41" name="40 - Επεξήγηση με σύννεφο"/>
          <p:cNvSpPr/>
          <p:nvPr/>
        </p:nvSpPr>
        <p:spPr>
          <a:xfrm>
            <a:off x="4357686" y="357166"/>
            <a:ext cx="4500594" cy="4071966"/>
          </a:xfrm>
          <a:prstGeom prst="cloudCallout">
            <a:avLst>
              <a:gd name="adj1" fmla="val -66446"/>
              <a:gd name="adj2" fmla="val 3194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642910" y="214290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Βαρύτητα  της γης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4714876" y="1357298"/>
            <a:ext cx="4286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βαρυτική δύναμη </a:t>
            </a:r>
            <a:r>
              <a:rPr lang="el-GR" sz="2400" dirty="0" smtClean="0"/>
              <a:t>(</a:t>
            </a:r>
            <a:r>
              <a:rPr lang="en-US" sz="2400" b="1" dirty="0" smtClean="0"/>
              <a:t>w</a:t>
            </a:r>
            <a:r>
              <a:rPr lang="el-GR" sz="2400" b="1" baseline="-25000" dirty="0" smtClean="0"/>
              <a:t>2</a:t>
            </a:r>
            <a:r>
              <a:rPr lang="el-GR" sz="2400" dirty="0" smtClean="0"/>
              <a:t>) που ασκεί η γη στο γατάκι, είναι πολύ μεγαλύτερη ….</a:t>
            </a:r>
            <a:r>
              <a:rPr lang="el-GR" sz="2400" u="sng" dirty="0" smtClean="0"/>
              <a:t>άρα το γατάκι θα «πέσει»  πάνω στη γη…</a:t>
            </a:r>
            <a:endParaRPr lang="en-US" sz="2400" u="sng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3286124"/>
            <a:ext cx="4126913" cy="385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4592">
            <a:off x="352447" y="1771529"/>
            <a:ext cx="1310305" cy="77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30 - Ευθύγραμμο βέλος σύνδεσης"/>
          <p:cNvCxnSpPr/>
          <p:nvPr/>
        </p:nvCxnSpPr>
        <p:spPr>
          <a:xfrm rot="16200000" flipH="1">
            <a:off x="642910" y="2571743"/>
            <a:ext cx="1000135" cy="2857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- TextBox"/>
          <p:cNvSpPr txBox="1"/>
          <p:nvPr/>
        </p:nvSpPr>
        <p:spPr>
          <a:xfrm rot="21435281">
            <a:off x="725077" y="251372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</a:t>
            </a:r>
            <a:r>
              <a:rPr lang="el-GR" sz="2400" b="1" baseline="-25000" dirty="0" smtClean="0"/>
              <a:t>2</a:t>
            </a:r>
            <a:endParaRPr lang="en-US" sz="2400" b="1" baseline="-25000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1928802"/>
            <a:ext cx="1051125" cy="74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7" name="36 - Ευθύγραμμο βέλος σύνδεσης"/>
          <p:cNvCxnSpPr/>
          <p:nvPr/>
        </p:nvCxnSpPr>
        <p:spPr>
          <a:xfrm>
            <a:off x="1000100" y="2214554"/>
            <a:ext cx="135732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- TextBox"/>
          <p:cNvSpPr txBox="1"/>
          <p:nvPr/>
        </p:nvSpPr>
        <p:spPr>
          <a:xfrm rot="21435281">
            <a:off x="1582332" y="187078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</a:t>
            </a:r>
            <a:r>
              <a:rPr lang="el-GR" sz="2400" b="1" baseline="-25000" dirty="0" smtClean="0"/>
              <a:t>1</a:t>
            </a:r>
            <a:endParaRPr lang="en-US" sz="2400" b="1" baseline="-25000" dirty="0"/>
          </a:p>
        </p:txBody>
      </p:sp>
      <p:sp>
        <p:nvSpPr>
          <p:cNvPr id="41" name="40 - Επεξήγηση με σύννεφο"/>
          <p:cNvSpPr/>
          <p:nvPr/>
        </p:nvSpPr>
        <p:spPr>
          <a:xfrm>
            <a:off x="4357686" y="357166"/>
            <a:ext cx="4500594" cy="4071966"/>
          </a:xfrm>
          <a:prstGeom prst="cloudCallout">
            <a:avLst>
              <a:gd name="adj1" fmla="val -66446"/>
              <a:gd name="adj2" fmla="val 3194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0" y="785794"/>
            <a:ext cx="8501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Η </a:t>
            </a:r>
            <a:r>
              <a:rPr lang="el-GR" sz="2800" u="sng" dirty="0"/>
              <a:t>μάζα</a:t>
            </a:r>
            <a:r>
              <a:rPr lang="el-GR" sz="2800" dirty="0"/>
              <a:t> ενός υλικού σώματος είναι ένας </a:t>
            </a:r>
            <a:r>
              <a:rPr lang="el-GR" sz="2800" u="sng" dirty="0"/>
              <a:t>αριθμός</a:t>
            </a:r>
            <a:r>
              <a:rPr lang="el-GR" sz="2800" dirty="0"/>
              <a:t> που δείχνει από </a:t>
            </a:r>
            <a:r>
              <a:rPr lang="el-GR" sz="2800" u="sng" dirty="0"/>
              <a:t>πόση ύλη αποτελείται το σώμα.</a:t>
            </a:r>
            <a:endParaRPr lang="en-US" sz="2800" u="sng" dirty="0"/>
          </a:p>
        </p:txBody>
      </p:sp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ΜΑΖΑ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428596" y="2571744"/>
            <a:ext cx="30718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u="sng" dirty="0"/>
              <a:t>Παράδειγμα</a:t>
            </a:r>
            <a:r>
              <a:rPr lang="el-GR" sz="2800" dirty="0"/>
              <a:t> η μάζα της </a:t>
            </a:r>
            <a:r>
              <a:rPr lang="el-GR" sz="2800" u="sng" dirty="0"/>
              <a:t>γης</a:t>
            </a:r>
            <a:r>
              <a:rPr lang="el-GR" sz="2800" dirty="0"/>
              <a:t> θα είναι πολύ μεγαλύτερη από τη μάζα ενός </a:t>
            </a:r>
            <a:r>
              <a:rPr lang="el-GR" sz="2800" u="sng" dirty="0"/>
              <a:t>φορτηγού</a:t>
            </a:r>
            <a:r>
              <a:rPr lang="el-GR" sz="2800" dirty="0"/>
              <a:t>.</a:t>
            </a:r>
            <a:endParaRPr lang="en-US" sz="28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4692" y="2071678"/>
            <a:ext cx="4711712" cy="440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139713"/>
            <a:ext cx="2424115" cy="171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2214546" y="3824591"/>
            <a:ext cx="450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</a:t>
            </a:r>
            <a:r>
              <a:rPr lang="el-GR" sz="2400" dirty="0" smtClean="0"/>
              <a:t>    </a:t>
            </a:r>
            <a:r>
              <a:rPr lang="el-GR" sz="2400" dirty="0"/>
              <a:t>γραμμάρια</a:t>
            </a:r>
            <a:r>
              <a:rPr lang="en-US" sz="2400" dirty="0"/>
              <a:t>        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ΜΑΖΑ</a:t>
            </a:r>
            <a:endParaRPr lang="en-US" sz="3200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785786" y="1000108"/>
            <a:ext cx="3046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Μονάδες μέτρησης της μάζας: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1285852" y="2000240"/>
            <a:ext cx="1013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=  </a:t>
            </a:r>
            <a:r>
              <a:rPr lang="el-GR" sz="2400" dirty="0" smtClean="0"/>
              <a:t>κιλά</a:t>
            </a:r>
            <a:endParaRPr lang="el-GR" sz="2400" dirty="0"/>
          </a:p>
        </p:txBody>
      </p:sp>
      <p:sp>
        <p:nvSpPr>
          <p:cNvPr id="6" name="5 - Ορθογώνιο"/>
          <p:cNvSpPr/>
          <p:nvPr/>
        </p:nvSpPr>
        <p:spPr>
          <a:xfrm>
            <a:off x="928662" y="3824591"/>
            <a:ext cx="436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gr</a:t>
            </a:r>
            <a:endParaRPr lang="el-GR" sz="2400" dirty="0"/>
          </a:p>
        </p:txBody>
      </p:sp>
      <p:sp>
        <p:nvSpPr>
          <p:cNvPr id="7" name="6 - Ορθογώνιο"/>
          <p:cNvSpPr/>
          <p:nvPr/>
        </p:nvSpPr>
        <p:spPr>
          <a:xfrm>
            <a:off x="1714480" y="3824591"/>
            <a:ext cx="328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g</a:t>
            </a:r>
            <a:endParaRPr lang="el-GR" sz="2400" dirty="0"/>
          </a:p>
        </p:txBody>
      </p:sp>
      <p:sp>
        <p:nvSpPr>
          <p:cNvPr id="8" name="7 - Ορθογώνιο"/>
          <p:cNvSpPr/>
          <p:nvPr/>
        </p:nvSpPr>
        <p:spPr>
          <a:xfrm>
            <a:off x="785786" y="2000240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kg 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127068"/>
            <a:ext cx="2714612" cy="273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1000100" y="6488668"/>
            <a:ext cx="792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</a:t>
            </a:r>
            <a:r>
              <a:rPr lang="el-GR" u="sng" dirty="0"/>
              <a:t>γη έχει μάζα    περίπου </a:t>
            </a:r>
            <a:r>
              <a:rPr lang="el-GR" dirty="0"/>
              <a:t>6</a:t>
            </a:r>
            <a:r>
              <a:rPr lang="en-US" dirty="0"/>
              <a:t>×10</a:t>
            </a:r>
            <a:r>
              <a:rPr lang="en-US" baseline="30000" dirty="0"/>
              <a:t>24</a:t>
            </a:r>
            <a:r>
              <a:rPr lang="en-US" dirty="0"/>
              <a:t> kg</a:t>
            </a:r>
            <a:r>
              <a:rPr lang="el-GR" dirty="0"/>
              <a:t> =6000000000000000000000000</a:t>
            </a:r>
            <a:r>
              <a:rPr lang="en-US" dirty="0" smtClean="0"/>
              <a:t>kg</a:t>
            </a:r>
            <a:endParaRPr lang="en-US" u="sng" dirty="0"/>
          </a:p>
        </p:txBody>
      </p:sp>
      <p:sp>
        <p:nvSpPr>
          <p:cNvPr id="10" name="9 - TextBox"/>
          <p:cNvSpPr txBox="1"/>
          <p:nvPr/>
        </p:nvSpPr>
        <p:spPr>
          <a:xfrm>
            <a:off x="2000232" y="21429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ΜΑΖΑ</a:t>
            </a:r>
            <a:endParaRPr lang="en-US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3357554" y="1071546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Ένα </a:t>
            </a:r>
            <a:r>
              <a:rPr lang="el-GR" u="sng" dirty="0"/>
              <a:t>βιβλίο</a:t>
            </a:r>
            <a:r>
              <a:rPr lang="el-GR" dirty="0"/>
              <a:t>  μπορεί </a:t>
            </a:r>
            <a:r>
              <a:rPr lang="el-GR" u="sng" dirty="0"/>
              <a:t> να έχει μάζα    </a:t>
            </a:r>
            <a:r>
              <a:rPr lang="el-GR" dirty="0"/>
              <a:t>περίπου   1</a:t>
            </a:r>
            <a:r>
              <a:rPr lang="en-US" dirty="0"/>
              <a:t>kg</a:t>
            </a:r>
            <a:r>
              <a:rPr lang="el-GR" dirty="0"/>
              <a:t>  = 1000</a:t>
            </a:r>
            <a:r>
              <a:rPr lang="en-US" dirty="0" err="1"/>
              <a:t>gr</a:t>
            </a:r>
            <a:endParaRPr lang="el-G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28934"/>
            <a:ext cx="1857388" cy="131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2260" y="142852"/>
            <a:ext cx="2481740" cy="145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Ορθογώνιο"/>
          <p:cNvSpPr/>
          <p:nvPr/>
        </p:nvSpPr>
        <p:spPr>
          <a:xfrm>
            <a:off x="0" y="4286256"/>
            <a:ext cx="2071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ένα </a:t>
            </a:r>
            <a:r>
              <a:rPr lang="el-GR" u="sng" dirty="0" smtClean="0"/>
              <a:t>φορτηγό έχει μάζα 3.500</a:t>
            </a:r>
            <a:r>
              <a:rPr lang="en-US" u="sng" dirty="0" smtClean="0"/>
              <a:t> kg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02715"/>
            <a:ext cx="2481740" cy="145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127068"/>
            <a:ext cx="2714612" cy="273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500034" y="3714752"/>
            <a:ext cx="5929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u="sng" dirty="0"/>
              <a:t>Παραδείγματα</a:t>
            </a:r>
            <a:r>
              <a:rPr lang="el-GR" sz="2400" dirty="0"/>
              <a:t>: </a:t>
            </a:r>
          </a:p>
          <a:p>
            <a:r>
              <a:rPr lang="el-GR" sz="2400" dirty="0"/>
              <a:t>Η μάζα του φορτηγού, της  γης,   του βιβλίου …. παραμένει η ίδια όπου και αν βάλω …..το φορτηγό,  την γη,  το βιβλίο</a:t>
            </a:r>
            <a:r>
              <a:rPr lang="el-GR" sz="2400" dirty="0" smtClean="0"/>
              <a:t>….</a:t>
            </a:r>
            <a:r>
              <a:rPr lang="el-GR" sz="2400" u="sng" dirty="0" smtClean="0"/>
              <a:t> </a:t>
            </a:r>
            <a:endParaRPr lang="en-US" sz="2400" u="sng" dirty="0"/>
          </a:p>
        </p:txBody>
      </p:sp>
      <p:sp>
        <p:nvSpPr>
          <p:cNvPr id="10" name="9 - TextBox"/>
          <p:cNvSpPr txBox="1"/>
          <p:nvPr/>
        </p:nvSpPr>
        <p:spPr>
          <a:xfrm>
            <a:off x="2214546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ΜΑΖΑ</a:t>
            </a:r>
            <a:endParaRPr lang="en-US" sz="3200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500034" y="1071546"/>
            <a:ext cx="7777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u="sng" dirty="0"/>
              <a:t>Η μάζα των υλικών σωμάτων</a:t>
            </a:r>
            <a:r>
              <a:rPr lang="el-GR" sz="2400" dirty="0"/>
              <a:t>,  δεν μεταβάλλεται (σε κανονικές συνθήκες……) αλλά </a:t>
            </a:r>
            <a:r>
              <a:rPr lang="el-GR" sz="2400" u="sng" dirty="0"/>
              <a:t>παραμένει η ίδια….</a:t>
            </a:r>
            <a:r>
              <a:rPr lang="el-GR" sz="2400" dirty="0"/>
              <a:t>. όπου και αν βάλω το σώμα…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357166"/>
            <a:ext cx="1310143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214950"/>
            <a:ext cx="2481740" cy="145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500034" y="1500174"/>
            <a:ext cx="6715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u="sng" dirty="0"/>
              <a:t>Βαρυτική δύναμη  = Βάρος  = Βαρύτητα</a:t>
            </a:r>
            <a:endParaRPr lang="en-US" sz="2800" u="sng" dirty="0"/>
          </a:p>
        </p:txBody>
      </p:sp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Βαρύτητα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357158" y="3429000"/>
            <a:ext cx="8786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u="sng" dirty="0"/>
              <a:t>Το βάρος είναι μια δύναμη …που έλκει δυο υλικά αντικείμενα</a:t>
            </a:r>
            <a:endParaRPr lang="en-US" sz="2400" u="sng" dirty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>
            <a:off x="2500298" y="5929330"/>
            <a:ext cx="171451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rot="10800000" flipV="1">
            <a:off x="5429256" y="5857892"/>
            <a:ext cx="1633550" cy="11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3071802" y="550070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</a:t>
            </a:r>
            <a:endParaRPr lang="en-US" sz="2400" b="1" dirty="0"/>
          </a:p>
        </p:txBody>
      </p:sp>
      <p:sp>
        <p:nvSpPr>
          <p:cNvPr id="14" name="13 - TextBox"/>
          <p:cNvSpPr txBox="1"/>
          <p:nvPr/>
        </p:nvSpPr>
        <p:spPr>
          <a:xfrm>
            <a:off x="5786446" y="542926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</a:t>
            </a:r>
            <a:endParaRPr lang="en-US" sz="2400" b="1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429264"/>
            <a:ext cx="834074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357158" y="785794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/>
              <a:t>Βαρυτική δύναμη  = Βάρος  = Βαρύτητα</a:t>
            </a:r>
            <a:endParaRPr lang="en-US" u="sng" dirty="0"/>
          </a:p>
        </p:txBody>
      </p:sp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Βαρύτητα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3143248"/>
            <a:ext cx="8786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u="sng" dirty="0"/>
              <a:t>Όλα τα υλικά σώματα έλκονται  μεταξύ τους  …αυτή  η  έλξη  λέγεται βαρυτική  δύναμη</a:t>
            </a:r>
            <a:endParaRPr lang="en-US" sz="2400" u="sng" dirty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>
            <a:off x="4929190" y="6357958"/>
            <a:ext cx="121444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rot="10800000">
            <a:off x="6858016" y="6286520"/>
            <a:ext cx="120492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5286380" y="5929330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</a:t>
            </a:r>
            <a:endParaRPr lang="en-US" sz="2400" b="1" dirty="0"/>
          </a:p>
        </p:txBody>
      </p:sp>
      <p:sp>
        <p:nvSpPr>
          <p:cNvPr id="14" name="13 - TextBox"/>
          <p:cNvSpPr txBox="1"/>
          <p:nvPr/>
        </p:nvSpPr>
        <p:spPr>
          <a:xfrm>
            <a:off x="7143768" y="5929330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</a:t>
            </a:r>
            <a:endParaRPr lang="en-US" sz="2400" b="1" dirty="0"/>
          </a:p>
        </p:txBody>
      </p:sp>
      <p:sp>
        <p:nvSpPr>
          <p:cNvPr id="12" name="11 - Επεξήγηση με σύννεφο"/>
          <p:cNvSpPr/>
          <p:nvPr/>
        </p:nvSpPr>
        <p:spPr>
          <a:xfrm>
            <a:off x="0" y="4714884"/>
            <a:ext cx="2428860" cy="2143116"/>
          </a:xfrm>
          <a:prstGeom prst="cloudCallout">
            <a:avLst>
              <a:gd name="adj1" fmla="val 110945"/>
              <a:gd name="adj2" fmla="val 231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- TextBox"/>
          <p:cNvSpPr txBox="1"/>
          <p:nvPr/>
        </p:nvSpPr>
        <p:spPr>
          <a:xfrm>
            <a:off x="285720" y="5000636"/>
            <a:ext cx="207170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/>
              <a:t>Στις εικόνες το γράμμα  </a:t>
            </a:r>
            <a:r>
              <a:rPr lang="en-US" sz="2000" b="1" dirty="0" smtClean="0"/>
              <a:t>w</a:t>
            </a:r>
          </a:p>
          <a:p>
            <a:r>
              <a:rPr lang="el-GR" sz="2000" b="1" i="1" dirty="0" smtClean="0"/>
              <a:t>, </a:t>
            </a:r>
            <a:r>
              <a:rPr lang="el-GR" sz="2000" b="1" i="1" dirty="0"/>
              <a:t>συμβολίζει την δύναμη της βαρύτητας</a:t>
            </a:r>
            <a:endParaRPr lang="en-US" sz="2000" b="1" i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016252">
            <a:off x="4212380" y="6056857"/>
            <a:ext cx="969682" cy="57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8802">
            <a:off x="8101878" y="5817829"/>
            <a:ext cx="834074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2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000372"/>
            <a:ext cx="35909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16252">
            <a:off x="2808708" y="5695117"/>
            <a:ext cx="802257" cy="47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Βαρύτητα</a:t>
            </a:r>
            <a:endParaRPr lang="en-US" sz="3200" b="1" dirty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flipV="1">
            <a:off x="3428992" y="5572140"/>
            <a:ext cx="571504" cy="1913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rot="10800000" flipV="1">
            <a:off x="4714876" y="5072074"/>
            <a:ext cx="776294" cy="285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3357554" y="535782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</a:t>
            </a:r>
            <a:endParaRPr lang="en-US" sz="2400" b="1" dirty="0"/>
          </a:p>
        </p:txBody>
      </p:sp>
      <p:sp>
        <p:nvSpPr>
          <p:cNvPr id="14" name="13 - TextBox"/>
          <p:cNvSpPr txBox="1"/>
          <p:nvPr/>
        </p:nvSpPr>
        <p:spPr>
          <a:xfrm>
            <a:off x="4857752" y="485776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</a:t>
            </a:r>
            <a:endParaRPr lang="en-US" sz="2400" b="1" dirty="0"/>
          </a:p>
        </p:txBody>
      </p:sp>
      <p:sp>
        <p:nvSpPr>
          <p:cNvPr id="12" name="11 - Ορθογώνιο"/>
          <p:cNvSpPr/>
          <p:nvPr/>
        </p:nvSpPr>
        <p:spPr>
          <a:xfrm>
            <a:off x="428596" y="857232"/>
            <a:ext cx="4450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u="sng" dirty="0" smtClean="0">
                <a:latin typeface="Arial" pitchFamily="34" charset="0"/>
                <a:cs typeface="Arial" pitchFamily="34" charset="0"/>
              </a:rPr>
              <a:t>Η βαρυτική  δύναμη 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γίνεται</a:t>
            </a:r>
            <a:r>
              <a:rPr lang="el-GR" u="sng" dirty="0" smtClean="0">
                <a:latin typeface="Arial" pitchFamily="34" charset="0"/>
                <a:cs typeface="Arial" pitchFamily="34" charset="0"/>
              </a:rPr>
              <a:t> μεγάλη  όταν:</a:t>
            </a:r>
            <a:endParaRPr lang="el-GR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214282" y="1857364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Blip>
                <a:blip r:embed="rId4"/>
              </a:buBlip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u="sng" dirty="0" smtClean="0">
                <a:latin typeface="Arial" pitchFamily="34" charset="0"/>
                <a:cs typeface="Arial" pitchFamily="34" charset="0"/>
              </a:rPr>
              <a:t>απόσταση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 μεταξύ των δύο σωμάτων  είναι σχετικά </a:t>
            </a:r>
            <a:r>
              <a:rPr lang="el-GR" u="sng" dirty="0" smtClean="0">
                <a:latin typeface="Arial" pitchFamily="34" charset="0"/>
                <a:cs typeface="Arial" pitchFamily="34" charset="0"/>
              </a:rPr>
              <a:t>μικρή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 (δηλαδή τα δυο σώματα βρίσκονται κοντά).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285720" y="35718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Blip>
                <a:blip r:embed="rId4"/>
              </a:buBlip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Όταν το ένα ή και τα δύο σώματα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έχουν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u="sng" dirty="0" smtClean="0">
                <a:latin typeface="Arial" pitchFamily="34" charset="0"/>
                <a:cs typeface="Arial" pitchFamily="34" charset="0"/>
              </a:rPr>
              <a:t>μεγάλη </a:t>
            </a:r>
            <a:r>
              <a:rPr lang="el-GR" u="sng" dirty="0" smtClean="0">
                <a:latin typeface="Arial" pitchFamily="34" charset="0"/>
                <a:cs typeface="Arial" pitchFamily="34" charset="0"/>
              </a:rPr>
              <a:t>μάζα.</a:t>
            </a:r>
            <a:endParaRPr lang="el-GR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720</Words>
  <Application>Microsoft Office PowerPoint</Application>
  <PresentationFormat>Προβολή στην οθόνη (4:3)</PresentationFormat>
  <Paragraphs>110</Paragraphs>
  <Slides>22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Θέμα του Office</vt:lpstr>
      <vt:lpstr>ΜΑΖΑ – ΒΑΡΟΣ (ΒΑΡΥΤΗΤΑ)        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ΜΑΖΑ       -     ΒΑΡΟΣ (ή ΒΑΡΥΤΗΤΑ)</dc:title>
  <dc:creator>Panorea</dc:creator>
  <cp:lastModifiedBy>hp pc</cp:lastModifiedBy>
  <cp:revision>177</cp:revision>
  <dcterms:created xsi:type="dcterms:W3CDTF">2020-04-07T16:42:53Z</dcterms:created>
  <dcterms:modified xsi:type="dcterms:W3CDTF">2024-01-07T13:06:35Z</dcterms:modified>
</cp:coreProperties>
</file>