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00016" y="2214554"/>
            <a:ext cx="8743984" cy="1012823"/>
          </a:xfrm>
        </p:spPr>
        <p:txBody>
          <a:bodyPr>
            <a:normAutofit fontScale="90000"/>
          </a:bodyPr>
          <a:lstStyle/>
          <a:p>
            <a:r>
              <a:rPr lang="el-GR" sz="6000" b="1" dirty="0" smtClean="0">
                <a:solidFill>
                  <a:srgbClr val="FF0000"/>
                </a:solidFill>
              </a:rPr>
              <a:t>ΜΑΖΑ </a:t>
            </a:r>
            <a:r>
              <a:rPr lang="el-GR" sz="6000" b="1" dirty="0" smtClean="0">
                <a:solidFill>
                  <a:srgbClr val="FF0000"/>
                </a:solidFill>
              </a:rPr>
              <a:t> -  ΟΓΚΟΣ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643042" y="457200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Εισαγωγή…..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28596" y="128586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Τα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στερεά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 έχουν τρεις διαστάσεις: μήκος , πλάτος,  ύψος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28868"/>
            <a:ext cx="4995889" cy="38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107154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όγκος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είναι ένας αριθμός που δείχνει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πόσο χώρο «πιάνει»  ένα σώμα…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14282" y="242886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περισσότερο  όγκο από την   ξύστρα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164305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μικρότερη  μάζα   από την   ξύστρα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κυβικό  μέτρο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κυβικό  μέτρο  είναι ο χώρος που «πιάνει»  ένας  κύβος  που όλες  οι ακμές του είναι 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 (1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μέτρο)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7143768" y="542926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643834" y="4643446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143636" y="564357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643702" y="385762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000760" y="435769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643570" y="400050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κυβικό  εκατοστό  =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ml  =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εμ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ελ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ml  =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ένας  κύβος  που όλες  οι ακμές του είναι 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 (1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εκατοστό)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57760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7072330" y="507207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215074" y="457200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857884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7" grpId="0"/>
      <p:bldP spid="17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00034" y="1357298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Όλα</a:t>
            </a:r>
            <a:r>
              <a:rPr lang="el-GR" sz="2800" dirty="0" smtClean="0"/>
              <a:t> τα υλικά </a:t>
            </a:r>
            <a:r>
              <a:rPr lang="el-GR" sz="2800" u="sng" dirty="0" smtClean="0"/>
              <a:t>σώματα</a:t>
            </a:r>
            <a:r>
              <a:rPr lang="el-GR" sz="2800" dirty="0" smtClean="0"/>
              <a:t> και </a:t>
            </a:r>
            <a:r>
              <a:rPr lang="el-GR" sz="2800" dirty="0" smtClean="0"/>
              <a:t>  </a:t>
            </a:r>
            <a:r>
              <a:rPr lang="el-GR" sz="2800" u="sng" dirty="0" smtClean="0"/>
              <a:t>έχουν </a:t>
            </a:r>
            <a:r>
              <a:rPr lang="el-GR" sz="2800" u="sng" dirty="0" err="1" smtClean="0">
                <a:solidFill>
                  <a:srgbClr val="FF0000"/>
                </a:solidFill>
              </a:rPr>
              <a:t>μάζα</a:t>
            </a:r>
            <a:r>
              <a:rPr lang="el-GR" sz="2800" dirty="0" err="1" smtClean="0"/>
              <a:t>…….έναν</a:t>
            </a:r>
            <a:r>
              <a:rPr lang="el-GR" sz="2800" dirty="0" smtClean="0"/>
              <a:t> αριθμό….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357686" y="5934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λέμε σώματα στη φυσική εννοούμε τα υλικά αντικείμενα, όπως μια πέτρα, ένα ζώο, μια καρέκλα, έναν πλανήτη κ.α.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857232"/>
            <a:ext cx="2866627" cy="267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3538544" cy="20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785794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</a:t>
            </a:r>
            <a:r>
              <a:rPr lang="el-GR" sz="2800" u="sng" dirty="0" smtClean="0"/>
              <a:t>μάζα</a:t>
            </a:r>
            <a:r>
              <a:rPr lang="el-GR" sz="2800" dirty="0" smtClean="0"/>
              <a:t> ενός υλικού σώματος είναι ένας </a:t>
            </a:r>
            <a:r>
              <a:rPr lang="el-GR" sz="2800" u="sng" dirty="0" smtClean="0"/>
              <a:t>αριθμός</a:t>
            </a:r>
            <a:r>
              <a:rPr lang="el-GR" sz="2800" dirty="0" smtClean="0"/>
              <a:t> που δείχνει από </a:t>
            </a:r>
            <a:r>
              <a:rPr lang="el-GR" sz="2800" u="sng" dirty="0" smtClean="0"/>
              <a:t>πόση ύλη αποτελείται το σώμα.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571744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Παράδειγμα</a:t>
            </a:r>
            <a:r>
              <a:rPr lang="el-GR" sz="2800" dirty="0" smtClean="0"/>
              <a:t> η μάζα της </a:t>
            </a:r>
            <a:r>
              <a:rPr lang="el-GR" sz="2800" u="sng" dirty="0" smtClean="0"/>
              <a:t>γης</a:t>
            </a:r>
            <a:r>
              <a:rPr lang="el-GR" sz="2800" dirty="0" smtClean="0"/>
              <a:t> θα είναι πολύ μεγαλύτερη από τη μάζα ενός </a:t>
            </a:r>
            <a:r>
              <a:rPr lang="el-GR" sz="2800" u="sng" dirty="0" smtClean="0"/>
              <a:t>φορτηγού</a:t>
            </a:r>
            <a:r>
              <a:rPr lang="el-GR" sz="2800" dirty="0" smtClean="0"/>
              <a:t>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92" y="2071678"/>
            <a:ext cx="4711712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39713"/>
            <a:ext cx="2424115" cy="17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1000100" y="1928802"/>
            <a:ext cx="6858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Μονάδες μέτρησης της μάζας: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 </a:t>
            </a:r>
            <a:r>
              <a:rPr lang="en-US" sz="2800" u="sng" dirty="0" smtClean="0"/>
              <a:t>kg   , </a:t>
            </a:r>
            <a:r>
              <a:rPr lang="en-US" sz="2800" u="sng" dirty="0" err="1" smtClean="0"/>
              <a:t>kgr</a:t>
            </a:r>
            <a:r>
              <a:rPr lang="en-US" sz="2800" u="sng" dirty="0" smtClean="0"/>
              <a:t>    =  </a:t>
            </a:r>
            <a:r>
              <a:rPr lang="el-GR" sz="2800" u="sng" dirty="0" smtClean="0"/>
              <a:t>κιλά</a:t>
            </a:r>
          </a:p>
          <a:p>
            <a:endParaRPr lang="el-GR" sz="2800" u="sng" dirty="0" smtClean="0"/>
          </a:p>
          <a:p>
            <a:r>
              <a:rPr lang="en-US" sz="2800" u="sng" dirty="0" smtClean="0"/>
              <a:t>g     </a:t>
            </a:r>
            <a:r>
              <a:rPr lang="en-US" sz="2800" u="sng" dirty="0" err="1" smtClean="0"/>
              <a:t>gr</a:t>
            </a:r>
            <a:r>
              <a:rPr lang="en-US" sz="2800" u="sng" dirty="0" smtClean="0"/>
              <a:t>    =</a:t>
            </a:r>
            <a:r>
              <a:rPr lang="el-GR" sz="2800" u="sng" dirty="0" smtClean="0"/>
              <a:t>    γραμμάρια</a:t>
            </a:r>
            <a:r>
              <a:rPr lang="en-US" sz="2800" u="sng" dirty="0" smtClean="0"/>
              <a:t>        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27068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357158" y="2928934"/>
            <a:ext cx="7929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Παραδείγματα: </a:t>
            </a:r>
          </a:p>
          <a:p>
            <a:r>
              <a:rPr lang="el-GR" sz="2800" dirty="0" smtClean="0"/>
              <a:t>ένα </a:t>
            </a:r>
            <a:r>
              <a:rPr lang="el-GR" sz="2800" u="sng" dirty="0" smtClean="0"/>
              <a:t>φορτηγό έχει </a:t>
            </a:r>
            <a:r>
              <a:rPr lang="el-GR" sz="2800" u="sng" smtClean="0"/>
              <a:t>μάζα 3.500</a:t>
            </a:r>
            <a:r>
              <a:rPr lang="en-US" sz="2800" u="sng" smtClean="0"/>
              <a:t>kg</a:t>
            </a:r>
            <a:endParaRPr lang="en-US" sz="2800" u="sng" dirty="0" smtClean="0"/>
          </a:p>
          <a:p>
            <a:endParaRPr lang="el-GR" sz="2800" u="sng" dirty="0" smtClean="0"/>
          </a:p>
          <a:p>
            <a:r>
              <a:rPr lang="el-GR" sz="2800" dirty="0" smtClean="0"/>
              <a:t>η </a:t>
            </a:r>
            <a:r>
              <a:rPr lang="el-GR" sz="2800" u="sng" dirty="0" smtClean="0"/>
              <a:t>γη έχει μάζα    περίπου </a:t>
            </a:r>
            <a:r>
              <a:rPr lang="el-GR" sz="2800" dirty="0" smtClean="0"/>
              <a:t>6</a:t>
            </a:r>
            <a:r>
              <a:rPr lang="en-US" sz="2800" dirty="0" smtClean="0"/>
              <a:t>×10</a:t>
            </a:r>
            <a:r>
              <a:rPr lang="en-US" sz="2800" baseline="30000" dirty="0" smtClean="0"/>
              <a:t>24</a:t>
            </a:r>
            <a:r>
              <a:rPr lang="en-US" sz="2800" dirty="0" smtClean="0"/>
              <a:t> kg</a:t>
            </a:r>
            <a:r>
              <a:rPr lang="el-GR" sz="2800" dirty="0" smtClean="0"/>
              <a:t> =6000000000000000000000000</a:t>
            </a:r>
            <a:r>
              <a:rPr lang="en-US" sz="2800" dirty="0" err="1" smtClean="0"/>
              <a:t>kgr</a:t>
            </a:r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r>
              <a:rPr lang="el-GR" sz="2800" u="sng" dirty="0" smtClean="0"/>
              <a:t> 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714348" y="1071546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Ένα </a:t>
            </a:r>
            <a:r>
              <a:rPr lang="el-GR" sz="2800" u="sng" dirty="0" smtClean="0"/>
              <a:t>βιβλίο</a:t>
            </a:r>
            <a:r>
              <a:rPr lang="el-GR" sz="2800" dirty="0" smtClean="0"/>
              <a:t>  μπορεί </a:t>
            </a:r>
            <a:r>
              <a:rPr lang="el-GR" sz="2800" u="sng" dirty="0" smtClean="0"/>
              <a:t> να έχει μάζα    </a:t>
            </a:r>
            <a:r>
              <a:rPr lang="el-GR" sz="2800" dirty="0" smtClean="0"/>
              <a:t>περίπου   1</a:t>
            </a:r>
            <a:r>
              <a:rPr lang="en-US" sz="2800" dirty="0" smtClean="0"/>
              <a:t>kg</a:t>
            </a:r>
            <a:r>
              <a:rPr lang="el-GR" sz="2800" dirty="0" smtClean="0"/>
              <a:t>  = 1000</a:t>
            </a:r>
            <a:r>
              <a:rPr lang="en-US" sz="2800" dirty="0" err="1" smtClean="0"/>
              <a:t>gr</a:t>
            </a:r>
            <a:endParaRPr lang="el-GR" sz="2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357826"/>
            <a:ext cx="1857388" cy="13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65" y="1500174"/>
            <a:ext cx="5014947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9172258">
            <a:off x="5156617" y="510199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48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16372983">
            <a:off x="5688541" y="278042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ύψος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157161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Ένα σημείο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2428860" y="1857364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2786050" y="1857364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643438" y="192880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Ένα σημείο δεν έχει καθόλου  διαστάσεις</a:t>
            </a:r>
            <a:endParaRPr lang="en-US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428596" y="450057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Γραμμές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2786050" y="4786322"/>
            <a:ext cx="257176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Ελεύθερη σχεδίαση"/>
          <p:cNvSpPr/>
          <p:nvPr/>
        </p:nvSpPr>
        <p:spPr>
          <a:xfrm>
            <a:off x="1012874" y="5723206"/>
            <a:ext cx="3108960" cy="325902"/>
          </a:xfrm>
          <a:custGeom>
            <a:avLst/>
            <a:gdLst>
              <a:gd name="connsiteX0" fmla="*/ 0 w 3108960"/>
              <a:gd name="connsiteY0" fmla="*/ 325902 h 325902"/>
              <a:gd name="connsiteX1" fmla="*/ 309489 w 3108960"/>
              <a:gd name="connsiteY1" fmla="*/ 2345 h 325902"/>
              <a:gd name="connsiteX2" fmla="*/ 647114 w 3108960"/>
              <a:gd name="connsiteY2" fmla="*/ 311834 h 325902"/>
              <a:gd name="connsiteX3" fmla="*/ 2025748 w 3108960"/>
              <a:gd name="connsiteY3" fmla="*/ 86751 h 325902"/>
              <a:gd name="connsiteX4" fmla="*/ 3108960 w 3108960"/>
              <a:gd name="connsiteY4" fmla="*/ 283699 h 325902"/>
              <a:gd name="connsiteX5" fmla="*/ 3108960 w 3108960"/>
              <a:gd name="connsiteY5" fmla="*/ 283699 h 3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960" h="325902">
                <a:moveTo>
                  <a:pt x="0" y="325902"/>
                </a:moveTo>
                <a:cubicBezTo>
                  <a:pt x="100818" y="165296"/>
                  <a:pt x="201637" y="4690"/>
                  <a:pt x="309489" y="2345"/>
                </a:cubicBezTo>
                <a:cubicBezTo>
                  <a:pt x="417341" y="0"/>
                  <a:pt x="361071" y="297766"/>
                  <a:pt x="647114" y="311834"/>
                </a:cubicBezTo>
                <a:cubicBezTo>
                  <a:pt x="933157" y="325902"/>
                  <a:pt x="1615440" y="91440"/>
                  <a:pt x="2025748" y="86751"/>
                </a:cubicBezTo>
                <a:cubicBezTo>
                  <a:pt x="2436056" y="82062"/>
                  <a:pt x="3108960" y="283699"/>
                  <a:pt x="3108960" y="283699"/>
                </a:cubicBezTo>
                <a:lnTo>
                  <a:pt x="3108960" y="28369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TextBox"/>
          <p:cNvSpPr txBox="1"/>
          <p:nvPr/>
        </p:nvSpPr>
        <p:spPr>
          <a:xfrm>
            <a:off x="5286380" y="60270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γραμμές έχουν </a:t>
            </a:r>
            <a:r>
              <a:rPr lang="el-GR" sz="2400" u="sng" dirty="0" smtClean="0"/>
              <a:t>μονό μια διάσταση το μήκος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135729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Επίπεδα  -  επιφάνειες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6286512" y="3929066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4643438" y="485776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επιφάνειες έχουν </a:t>
            </a:r>
            <a:r>
              <a:rPr lang="el-GR" sz="2400" u="sng" dirty="0" smtClean="0"/>
              <a:t>δύο διαστάσεις το  μήκος  και το πλάτος</a:t>
            </a:r>
            <a:endParaRPr lang="en-US" sz="2400" u="sng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4786314" y="1214422"/>
            <a:ext cx="3929090" cy="1785950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6286512" y="307181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 rot="16200000">
            <a:off x="3659826" y="212659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6480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65" y="1500174"/>
            <a:ext cx="5014947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9172258">
            <a:off x="5156617" y="510199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48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16372983">
            <a:off x="5688541" y="278042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ύψος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6536545" y="382190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715140" y="4643446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Τα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στερεά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 έχουν τρεις διαστάσεις: μήκος , πλάτος  ύψος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308</Words>
  <PresentationFormat>Προβολή στην οθόνη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ΜΑΖΑ  -  ΟΓΚΟΣ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191</cp:revision>
  <dcterms:created xsi:type="dcterms:W3CDTF">2020-04-07T16:42:53Z</dcterms:created>
  <dcterms:modified xsi:type="dcterms:W3CDTF">2023-09-13T09:56:46Z</dcterms:modified>
</cp:coreProperties>
</file>