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03" r:id="rId2"/>
    <p:sldId id="304" r:id="rId3"/>
    <p:sldId id="305" r:id="rId4"/>
    <p:sldId id="306" r:id="rId5"/>
    <p:sldId id="307" r:id="rId6"/>
    <p:sldId id="326" r:id="rId7"/>
    <p:sldId id="327" r:id="rId8"/>
    <p:sldId id="328" r:id="rId9"/>
    <p:sldId id="313" r:id="rId10"/>
    <p:sldId id="329" r:id="rId11"/>
    <p:sldId id="330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44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718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70FDCD-42F0-4A7E-8B4D-89127B487876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45C71-34BE-463A-8D72-36AFE7922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13/9/2023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13/9/2023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13/9/2023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13/9/2023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13/9/2023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13/9/2023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13/9/2023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Επεξήγηση με σύννεφο"/>
          <p:cNvSpPr/>
          <p:nvPr/>
        </p:nvSpPr>
        <p:spPr>
          <a:xfrm>
            <a:off x="0" y="357166"/>
            <a:ext cx="6072198" cy="2143140"/>
          </a:xfrm>
          <a:prstGeom prst="cloudCallout">
            <a:avLst>
              <a:gd name="adj1" fmla="val 69348"/>
              <a:gd name="adj2" fmla="val 822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TextBox"/>
          <p:cNvSpPr txBox="1"/>
          <p:nvPr/>
        </p:nvSpPr>
        <p:spPr>
          <a:xfrm>
            <a:off x="857224" y="1000108"/>
            <a:ext cx="4500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/>
              <a:t>Φυσικά μεγέθη ή μεγέθη </a:t>
            </a:r>
            <a:r>
              <a:rPr lang="el-GR" sz="2400" dirty="0" smtClean="0"/>
              <a:t>είναι ότι μπορώ να μετρήσω</a:t>
            </a:r>
            <a:endParaRPr lang="en-US" sz="24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3429000"/>
            <a:ext cx="1245685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571604" y="0"/>
            <a:ext cx="5329246" cy="560406"/>
          </a:xfrm>
        </p:spPr>
        <p:txBody>
          <a:bodyPr>
            <a:norm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Παράγωγα – θεμελιώδη φυσικά μεγέθη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0" y="571480"/>
            <a:ext cx="9144000" cy="830997"/>
          </a:xfrm>
          <a:prstGeom prst="rect">
            <a:avLst/>
          </a:prstGeom>
          <a:solidFill>
            <a:schemeClr val="bg2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Γενικά τα θεμελιώδη μεγέθη</a:t>
            </a:r>
            <a:r>
              <a:rPr lang="en-US" sz="2400" dirty="0" smtClean="0"/>
              <a:t> (</a:t>
            </a:r>
            <a:r>
              <a:rPr lang="el-GR" sz="2400" dirty="0" smtClean="0"/>
              <a:t>με μερικές από  τις αντίστοιχες θεμελιώδης μονάδες μέτρησης)  είναι:</a:t>
            </a:r>
            <a:endParaRPr lang="en-US" sz="2400" dirty="0" smtClean="0"/>
          </a:p>
        </p:txBody>
      </p:sp>
      <p:sp>
        <p:nvSpPr>
          <p:cNvPr id="8" name="7 - TextBox"/>
          <p:cNvSpPr txBox="1"/>
          <p:nvPr/>
        </p:nvSpPr>
        <p:spPr>
          <a:xfrm>
            <a:off x="214282" y="1967203"/>
            <a:ext cx="3205186" cy="46166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1. Χρόνος</a:t>
            </a:r>
            <a:r>
              <a:rPr lang="en-US" sz="2400" dirty="0" smtClean="0"/>
              <a:t> (</a:t>
            </a:r>
            <a:r>
              <a:rPr lang="en-US" sz="2400" b="1" dirty="0" smtClean="0">
                <a:solidFill>
                  <a:srgbClr val="FF0000"/>
                </a:solidFill>
              </a:rPr>
              <a:t>s</a:t>
            </a:r>
            <a:r>
              <a:rPr lang="en-US" sz="2400" dirty="0" smtClean="0"/>
              <a:t> , h, min…)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4429124" y="2000240"/>
            <a:ext cx="3205186" cy="46166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2. Μήκος</a:t>
            </a:r>
            <a:r>
              <a:rPr lang="en-US" sz="2400" dirty="0" smtClean="0"/>
              <a:t>  (</a:t>
            </a:r>
            <a:r>
              <a:rPr lang="en-US" sz="2400" b="1" dirty="0" smtClean="0">
                <a:solidFill>
                  <a:srgbClr val="FF0000"/>
                </a:solidFill>
              </a:rPr>
              <a:t>m</a:t>
            </a:r>
            <a:r>
              <a:rPr lang="en-US" sz="2400" dirty="0" smtClean="0"/>
              <a:t> ,   cm…)</a:t>
            </a:r>
          </a:p>
        </p:txBody>
      </p:sp>
      <p:sp>
        <p:nvSpPr>
          <p:cNvPr id="11" name="10 - TextBox"/>
          <p:cNvSpPr txBox="1"/>
          <p:nvPr/>
        </p:nvSpPr>
        <p:spPr>
          <a:xfrm>
            <a:off x="214282" y="2824459"/>
            <a:ext cx="3205186" cy="46166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3. Μάζα  (</a:t>
            </a:r>
            <a:r>
              <a:rPr lang="en-US" sz="2400" b="1" dirty="0" smtClean="0">
                <a:solidFill>
                  <a:srgbClr val="FF0000"/>
                </a:solidFill>
              </a:rPr>
              <a:t>kg</a:t>
            </a:r>
            <a:r>
              <a:rPr lang="en-US" sz="2400" dirty="0" smtClean="0"/>
              <a:t>,  </a:t>
            </a:r>
            <a:r>
              <a:rPr lang="en-US" sz="2400" dirty="0" err="1" smtClean="0"/>
              <a:t>gr</a:t>
            </a:r>
            <a:r>
              <a:rPr lang="en-US" sz="2400" dirty="0" smtClean="0"/>
              <a:t>…)</a:t>
            </a:r>
          </a:p>
        </p:txBody>
      </p:sp>
      <p:sp>
        <p:nvSpPr>
          <p:cNvPr id="13" name="12 - TextBox"/>
          <p:cNvSpPr txBox="1"/>
          <p:nvPr/>
        </p:nvSpPr>
        <p:spPr>
          <a:xfrm>
            <a:off x="4214810" y="2928934"/>
            <a:ext cx="4714908" cy="46166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4. Ένταση ηλεκτρικού ρεύματος</a:t>
            </a:r>
            <a:r>
              <a:rPr lang="en-US" sz="2400" dirty="0" smtClean="0"/>
              <a:t> (</a:t>
            </a:r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/>
              <a:t>)</a:t>
            </a:r>
          </a:p>
        </p:txBody>
      </p:sp>
      <p:sp>
        <p:nvSpPr>
          <p:cNvPr id="14" name="13 - TextBox"/>
          <p:cNvSpPr txBox="1"/>
          <p:nvPr/>
        </p:nvSpPr>
        <p:spPr>
          <a:xfrm>
            <a:off x="0" y="3753153"/>
            <a:ext cx="3857620" cy="46166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5. Θερμοκρασία</a:t>
            </a:r>
            <a:r>
              <a:rPr lang="en-US" sz="2400" dirty="0" smtClean="0"/>
              <a:t>  (</a:t>
            </a:r>
            <a:r>
              <a:rPr lang="en-US" sz="2400" b="1" dirty="0" smtClean="0">
                <a:solidFill>
                  <a:srgbClr val="FF0000"/>
                </a:solidFill>
              </a:rPr>
              <a:t>K</a:t>
            </a:r>
            <a:r>
              <a:rPr lang="en-US" sz="2400" dirty="0" smtClean="0"/>
              <a:t>,  </a:t>
            </a:r>
            <a:r>
              <a:rPr lang="en-US" sz="2400" baseline="30000" dirty="0" err="1" smtClean="0"/>
              <a:t>o</a:t>
            </a:r>
            <a:r>
              <a:rPr lang="en-US" sz="2400" dirty="0" err="1" smtClean="0"/>
              <a:t>C</a:t>
            </a:r>
            <a:r>
              <a:rPr lang="en-US" sz="2400" dirty="0" smtClean="0"/>
              <a:t>… )</a:t>
            </a:r>
          </a:p>
        </p:txBody>
      </p:sp>
      <p:sp>
        <p:nvSpPr>
          <p:cNvPr id="15" name="14 - TextBox"/>
          <p:cNvSpPr txBox="1"/>
          <p:nvPr/>
        </p:nvSpPr>
        <p:spPr>
          <a:xfrm>
            <a:off x="4643438" y="3714752"/>
            <a:ext cx="4214842" cy="46166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6. Ένταση ακτινοβολίας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</a:rPr>
              <a:t>cd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r>
              <a:rPr lang="el-GR" sz="2400" b="1" dirty="0" smtClean="0">
                <a:solidFill>
                  <a:srgbClr val="FF0000"/>
                </a:solidFill>
              </a:rPr>
              <a:t> 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428596" y="4643446"/>
            <a:ext cx="4214842" cy="46166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7. Ποσότητα ύλης </a:t>
            </a:r>
            <a:r>
              <a:rPr lang="en-US" sz="2400" dirty="0" smtClean="0"/>
              <a:t> </a:t>
            </a:r>
            <a:r>
              <a:rPr lang="el-GR" sz="2400" dirty="0" smtClean="0"/>
              <a:t>(</a:t>
            </a:r>
            <a:r>
              <a:rPr lang="en-US" sz="2400" dirty="0" smtClean="0"/>
              <a:t>mol)</a:t>
            </a:r>
          </a:p>
        </p:txBody>
      </p:sp>
      <p:sp>
        <p:nvSpPr>
          <p:cNvPr id="17" name="16 - TextBox"/>
          <p:cNvSpPr txBox="1"/>
          <p:nvPr/>
        </p:nvSpPr>
        <p:spPr>
          <a:xfrm>
            <a:off x="0" y="5286388"/>
            <a:ext cx="8929718" cy="461665"/>
          </a:xfrm>
          <a:prstGeom prst="rect">
            <a:avLst/>
          </a:prstGeom>
          <a:solidFill>
            <a:schemeClr val="bg2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……Όλα τα υπόλοιπα φυσικά μεγέθη είναι παράγωγα μεγέθη</a:t>
            </a:r>
            <a:endParaRPr lang="en-US" sz="2400" dirty="0" smtClean="0"/>
          </a:p>
        </p:txBody>
      </p:sp>
      <p:sp>
        <p:nvSpPr>
          <p:cNvPr id="18" name="17 - TextBox"/>
          <p:cNvSpPr txBox="1"/>
          <p:nvPr/>
        </p:nvSpPr>
        <p:spPr>
          <a:xfrm>
            <a:off x="0" y="6550223"/>
            <a:ext cx="72152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</a:t>
            </a:r>
            <a:r>
              <a:rPr lang="el-GR" sz="1400" dirty="0" smtClean="0"/>
              <a:t>με έντονο κόκκινο</a:t>
            </a:r>
            <a:r>
              <a:rPr lang="en-US" sz="1400" dirty="0" smtClean="0"/>
              <a:t> </a:t>
            </a:r>
            <a:r>
              <a:rPr lang="el-GR" sz="1400" dirty="0" smtClean="0"/>
              <a:t>…συμβολίζω τις μονάδες μέτρησης στο </a:t>
            </a:r>
            <a:r>
              <a:rPr lang="en-US" sz="1400" dirty="0" smtClean="0"/>
              <a:t>S.I.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000100" y="214290"/>
            <a:ext cx="5929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Θεμελιώδης – παράγωγες μονάδες μέτρησης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  <p:sp>
        <p:nvSpPr>
          <p:cNvPr id="21" name="20 - Επεξήγηση με σύννεφο"/>
          <p:cNvSpPr/>
          <p:nvPr/>
        </p:nvSpPr>
        <p:spPr>
          <a:xfrm>
            <a:off x="5214942" y="571480"/>
            <a:ext cx="3786214" cy="3429024"/>
          </a:xfrm>
          <a:prstGeom prst="cloudCallout">
            <a:avLst>
              <a:gd name="adj1" fmla="val 7325"/>
              <a:gd name="adj2" fmla="val 98816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Επεξήγηση με σύννεφο"/>
          <p:cNvSpPr/>
          <p:nvPr/>
        </p:nvSpPr>
        <p:spPr>
          <a:xfrm>
            <a:off x="0" y="785794"/>
            <a:ext cx="4572000" cy="3286148"/>
          </a:xfrm>
          <a:prstGeom prst="cloudCallout">
            <a:avLst>
              <a:gd name="adj1" fmla="val -12927"/>
              <a:gd name="adj2" fmla="val 100356"/>
            </a:avLst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TextBox"/>
          <p:cNvSpPr txBox="1"/>
          <p:nvPr/>
        </p:nvSpPr>
        <p:spPr>
          <a:xfrm>
            <a:off x="428596" y="5786454"/>
            <a:ext cx="335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Μερικές Θεμελιώδης  μονάδες μέτρησης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5786414" y="5857892"/>
            <a:ext cx="335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Μερικές παράγωγες μονάδες μέτρησης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1000100" y="2786058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</a:t>
            </a:r>
          </a:p>
        </p:txBody>
      </p:sp>
      <p:sp>
        <p:nvSpPr>
          <p:cNvPr id="13" name="12 - TextBox"/>
          <p:cNvSpPr txBox="1"/>
          <p:nvPr/>
        </p:nvSpPr>
        <p:spPr>
          <a:xfrm>
            <a:off x="1571604" y="1571612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nm</a:t>
            </a:r>
          </a:p>
        </p:txBody>
      </p:sp>
      <p:sp>
        <p:nvSpPr>
          <p:cNvPr id="14" name="13 - TextBox"/>
          <p:cNvSpPr txBox="1"/>
          <p:nvPr/>
        </p:nvSpPr>
        <p:spPr>
          <a:xfrm>
            <a:off x="7000892" y="2714620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</a:t>
            </a:r>
            <a:r>
              <a:rPr lang="en-US" sz="2400" baseline="30000" dirty="0" smtClean="0"/>
              <a:t> .</a:t>
            </a:r>
            <a:r>
              <a:rPr lang="en-US" sz="2400" dirty="0" smtClean="0"/>
              <a:t>m</a:t>
            </a: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0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3" y="1357298"/>
            <a:ext cx="809627" cy="485776"/>
          </a:xfrm>
          <a:prstGeom prst="rect">
            <a:avLst/>
          </a:prstGeom>
          <a:noFill/>
        </p:spPr>
      </p:pic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2428860" y="2786058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ms</a:t>
            </a:r>
          </a:p>
        </p:txBody>
      </p:sp>
      <p:sp>
        <p:nvSpPr>
          <p:cNvPr id="18" name="17 - TextBox"/>
          <p:cNvSpPr txBox="1"/>
          <p:nvPr/>
        </p:nvSpPr>
        <p:spPr>
          <a:xfrm>
            <a:off x="5786446" y="171448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</a:t>
            </a:r>
            <a:r>
              <a:rPr lang="el-GR" sz="2400" baseline="30000" dirty="0" smtClean="0"/>
              <a:t>2</a:t>
            </a:r>
            <a:endParaRPr lang="en-US" sz="2400" baseline="30000" dirty="0" smtClean="0"/>
          </a:p>
        </p:txBody>
      </p:sp>
      <p:sp>
        <p:nvSpPr>
          <p:cNvPr id="19" name="18 - TextBox"/>
          <p:cNvSpPr txBox="1"/>
          <p:nvPr/>
        </p:nvSpPr>
        <p:spPr>
          <a:xfrm>
            <a:off x="2857488" y="1714488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kgr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500034" y="207167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gr</a:t>
            </a:r>
            <a:endParaRPr lang="en-US" sz="2400" dirty="0" smtClean="0"/>
          </a:p>
        </p:txBody>
      </p:sp>
      <p:sp>
        <p:nvSpPr>
          <p:cNvPr id="26" name="25 - TextBox"/>
          <p:cNvSpPr txBox="1"/>
          <p:nvPr/>
        </p:nvSpPr>
        <p:spPr>
          <a:xfrm>
            <a:off x="1857356" y="3429000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mol</a:t>
            </a:r>
          </a:p>
        </p:txBody>
      </p:sp>
      <p:sp>
        <p:nvSpPr>
          <p:cNvPr id="27" name="26 - TextBox"/>
          <p:cNvSpPr txBox="1"/>
          <p:nvPr/>
        </p:nvSpPr>
        <p:spPr>
          <a:xfrm>
            <a:off x="1714480" y="228599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2500306"/>
            <a:ext cx="357190" cy="676781"/>
          </a:xfrm>
          <a:prstGeom prst="rect">
            <a:avLst/>
          </a:prstGeom>
          <a:noFill/>
        </p:spPr>
      </p:pic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Έλλειψη"/>
          <p:cNvSpPr/>
          <p:nvPr/>
        </p:nvSpPr>
        <p:spPr>
          <a:xfrm>
            <a:off x="2857488" y="3000372"/>
            <a:ext cx="2500330" cy="1214446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TextBox"/>
          <p:cNvSpPr txBox="1"/>
          <p:nvPr/>
        </p:nvSpPr>
        <p:spPr>
          <a:xfrm>
            <a:off x="2928926" y="3143248"/>
            <a:ext cx="3143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/>
              <a:t>Φυσικά μεγέθη ή μεγέθη</a:t>
            </a:r>
            <a:endParaRPr lang="en-US" sz="2400" dirty="0"/>
          </a:p>
        </p:txBody>
      </p:sp>
      <p:cxnSp>
        <p:nvCxnSpPr>
          <p:cNvPr id="8" name="7 - Ευθύγραμμο βέλος σύνδεσης"/>
          <p:cNvCxnSpPr/>
          <p:nvPr/>
        </p:nvCxnSpPr>
        <p:spPr>
          <a:xfrm rot="5400000" flipH="1" flipV="1">
            <a:off x="4357686" y="2000240"/>
            <a:ext cx="1428760" cy="7143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Έλλειψη"/>
          <p:cNvSpPr/>
          <p:nvPr/>
        </p:nvSpPr>
        <p:spPr>
          <a:xfrm>
            <a:off x="4857752" y="285728"/>
            <a:ext cx="2214578" cy="14287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TextBox"/>
          <p:cNvSpPr txBox="1"/>
          <p:nvPr/>
        </p:nvSpPr>
        <p:spPr>
          <a:xfrm>
            <a:off x="5000628" y="500042"/>
            <a:ext cx="2143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Χρονική στιγμή – χρονικό διάστημα</a:t>
            </a:r>
          </a:p>
          <a:p>
            <a:r>
              <a:rPr lang="el-GR" b="1" dirty="0" smtClean="0"/>
              <a:t>π.χ. ( 4</a:t>
            </a:r>
            <a:r>
              <a:rPr lang="en-US" b="1" dirty="0" smtClean="0"/>
              <a:t>s )</a:t>
            </a:r>
            <a:endParaRPr lang="en-US" b="1" dirty="0"/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 rot="16200000" flipV="1">
            <a:off x="2357422" y="2071678"/>
            <a:ext cx="1428760" cy="5715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Έλλειψη"/>
          <p:cNvSpPr/>
          <p:nvPr/>
        </p:nvSpPr>
        <p:spPr>
          <a:xfrm>
            <a:off x="2000232" y="571480"/>
            <a:ext cx="1857388" cy="12144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TextBox"/>
          <p:cNvSpPr txBox="1"/>
          <p:nvPr/>
        </p:nvSpPr>
        <p:spPr>
          <a:xfrm>
            <a:off x="2071670" y="642918"/>
            <a:ext cx="2286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Απόσταση </a:t>
            </a:r>
          </a:p>
          <a:p>
            <a:pPr>
              <a:buFontTx/>
              <a:buChar char="-"/>
            </a:pPr>
            <a:r>
              <a:rPr lang="el-GR" b="1" dirty="0" smtClean="0"/>
              <a:t>Θέση – μήκος</a:t>
            </a:r>
            <a:endParaRPr lang="en-US" b="1" dirty="0" smtClean="0"/>
          </a:p>
          <a:p>
            <a:pPr>
              <a:buFontTx/>
              <a:buChar char="-"/>
            </a:pPr>
            <a:r>
              <a:rPr lang="en-US" b="1" dirty="0" smtClean="0"/>
              <a:t>  </a:t>
            </a:r>
            <a:r>
              <a:rPr lang="el-GR" b="1" dirty="0" smtClean="0"/>
              <a:t>π.χ. ( </a:t>
            </a:r>
            <a:r>
              <a:rPr lang="en-US" b="1" dirty="0" smtClean="0"/>
              <a:t>7m )</a:t>
            </a:r>
          </a:p>
          <a:p>
            <a:endParaRPr lang="en-US" b="1" dirty="0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rot="10800000" flipV="1">
            <a:off x="2143108" y="3500438"/>
            <a:ext cx="723904" cy="14287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Έλλειψη"/>
          <p:cNvSpPr/>
          <p:nvPr/>
        </p:nvSpPr>
        <p:spPr>
          <a:xfrm>
            <a:off x="785786" y="3143248"/>
            <a:ext cx="1285884" cy="101424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TextBox"/>
          <p:cNvSpPr txBox="1"/>
          <p:nvPr/>
        </p:nvSpPr>
        <p:spPr>
          <a:xfrm>
            <a:off x="785786" y="3357562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ταχύτητα</a:t>
            </a:r>
            <a:endParaRPr lang="en-US" b="1" dirty="0" smtClean="0"/>
          </a:p>
          <a:p>
            <a:endParaRPr lang="en-US" b="1" dirty="0"/>
          </a:p>
        </p:txBody>
      </p:sp>
      <p:cxnSp>
        <p:nvCxnSpPr>
          <p:cNvPr id="23" name="22 - Ευθύγραμμο βέλος σύνδεσης"/>
          <p:cNvCxnSpPr/>
          <p:nvPr/>
        </p:nvCxnSpPr>
        <p:spPr>
          <a:xfrm rot="10800000" flipV="1">
            <a:off x="2214546" y="4000504"/>
            <a:ext cx="928694" cy="8572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Έλλειψη"/>
          <p:cNvSpPr/>
          <p:nvPr/>
        </p:nvSpPr>
        <p:spPr>
          <a:xfrm>
            <a:off x="938186" y="4557891"/>
            <a:ext cx="1285884" cy="101424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TextBox"/>
          <p:cNvSpPr txBox="1"/>
          <p:nvPr/>
        </p:nvSpPr>
        <p:spPr>
          <a:xfrm>
            <a:off x="1142976" y="4786322"/>
            <a:ext cx="990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μάζα</a:t>
            </a:r>
            <a:endParaRPr lang="en-US" b="1" dirty="0" smtClean="0"/>
          </a:p>
          <a:p>
            <a:endParaRPr lang="en-US" b="1" dirty="0"/>
          </a:p>
        </p:txBody>
      </p:sp>
      <p:cxnSp>
        <p:nvCxnSpPr>
          <p:cNvPr id="29" name="28 - Ευθύγραμμο βέλος σύνδεσης"/>
          <p:cNvCxnSpPr/>
          <p:nvPr/>
        </p:nvCxnSpPr>
        <p:spPr>
          <a:xfrm rot="5400000">
            <a:off x="3798002" y="4703064"/>
            <a:ext cx="1200329" cy="22383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Έλλειψη"/>
          <p:cNvSpPr/>
          <p:nvPr/>
        </p:nvSpPr>
        <p:spPr>
          <a:xfrm>
            <a:off x="3714744" y="5429264"/>
            <a:ext cx="857256" cy="6429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TextBox"/>
          <p:cNvSpPr txBox="1"/>
          <p:nvPr/>
        </p:nvSpPr>
        <p:spPr>
          <a:xfrm>
            <a:off x="3714744" y="5500702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όγκος</a:t>
            </a:r>
            <a:endParaRPr lang="en-US" b="1" dirty="0" smtClean="0"/>
          </a:p>
          <a:p>
            <a:endParaRPr lang="en-US" b="1" dirty="0"/>
          </a:p>
        </p:txBody>
      </p:sp>
      <p:cxnSp>
        <p:nvCxnSpPr>
          <p:cNvPr id="33" name="32 - Ευθύγραμμο βέλος σύνδεσης"/>
          <p:cNvCxnSpPr/>
          <p:nvPr/>
        </p:nvCxnSpPr>
        <p:spPr>
          <a:xfrm flipV="1">
            <a:off x="5357818" y="3000372"/>
            <a:ext cx="633418" cy="4286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- Έλλειψη"/>
          <p:cNvSpPr/>
          <p:nvPr/>
        </p:nvSpPr>
        <p:spPr>
          <a:xfrm>
            <a:off x="6143636" y="2428868"/>
            <a:ext cx="1285884" cy="101424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4 - TextBox"/>
          <p:cNvSpPr txBox="1"/>
          <p:nvPr/>
        </p:nvSpPr>
        <p:spPr>
          <a:xfrm>
            <a:off x="6143636" y="2643182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πυκνότητα</a:t>
            </a:r>
            <a:endParaRPr lang="en-US" b="1" dirty="0" smtClean="0"/>
          </a:p>
          <a:p>
            <a:endParaRPr lang="en-US" b="1" dirty="0"/>
          </a:p>
        </p:txBody>
      </p:sp>
      <p:cxnSp>
        <p:nvCxnSpPr>
          <p:cNvPr id="37" name="36 - Ευθύγραμμο βέλος σύνδεσης"/>
          <p:cNvCxnSpPr/>
          <p:nvPr/>
        </p:nvCxnSpPr>
        <p:spPr>
          <a:xfrm>
            <a:off x="5286380" y="3929066"/>
            <a:ext cx="1214446" cy="64294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Έλλειψη"/>
          <p:cNvSpPr/>
          <p:nvPr/>
        </p:nvSpPr>
        <p:spPr>
          <a:xfrm>
            <a:off x="6572264" y="4357694"/>
            <a:ext cx="1285884" cy="101424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38 - TextBox"/>
          <p:cNvSpPr txBox="1"/>
          <p:nvPr/>
        </p:nvSpPr>
        <p:spPr>
          <a:xfrm>
            <a:off x="6643702" y="4572008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Δύναμη </a:t>
            </a:r>
            <a:endParaRPr lang="en-US" b="1" dirty="0" smtClean="0"/>
          </a:p>
          <a:p>
            <a:endParaRPr lang="en-US" b="1" dirty="0"/>
          </a:p>
        </p:txBody>
      </p:sp>
      <p:cxnSp>
        <p:nvCxnSpPr>
          <p:cNvPr id="42" name="41 - Ευθύγραμμο βέλος σύνδεσης"/>
          <p:cNvCxnSpPr/>
          <p:nvPr/>
        </p:nvCxnSpPr>
        <p:spPr>
          <a:xfrm rot="16200000" flipH="1">
            <a:off x="4822033" y="4179099"/>
            <a:ext cx="785818" cy="5715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Έλλειψη"/>
          <p:cNvSpPr/>
          <p:nvPr/>
        </p:nvSpPr>
        <p:spPr>
          <a:xfrm>
            <a:off x="5072066" y="4857760"/>
            <a:ext cx="1285884" cy="101424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43 - TextBox"/>
          <p:cNvSpPr txBox="1"/>
          <p:nvPr/>
        </p:nvSpPr>
        <p:spPr>
          <a:xfrm>
            <a:off x="5214942" y="5143512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ενέργεια</a:t>
            </a:r>
            <a:endParaRPr lang="en-US" b="1" dirty="0" smtClean="0"/>
          </a:p>
          <a:p>
            <a:endParaRPr lang="en-US" b="1" dirty="0"/>
          </a:p>
        </p:txBody>
      </p:sp>
      <p:cxnSp>
        <p:nvCxnSpPr>
          <p:cNvPr id="46" name="45 - Ευθύγραμμο βέλος σύνδεσης"/>
          <p:cNvCxnSpPr>
            <a:endCxn id="47" idx="6"/>
          </p:cNvCxnSpPr>
          <p:nvPr/>
        </p:nvCxnSpPr>
        <p:spPr>
          <a:xfrm rot="10800000">
            <a:off x="1857356" y="2571746"/>
            <a:ext cx="1143008" cy="64294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- Έλλειψη"/>
          <p:cNvSpPr/>
          <p:nvPr/>
        </p:nvSpPr>
        <p:spPr>
          <a:xfrm>
            <a:off x="938186" y="2214555"/>
            <a:ext cx="919170" cy="7143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47 - TextBox"/>
          <p:cNvSpPr txBox="1"/>
          <p:nvPr/>
        </p:nvSpPr>
        <p:spPr>
          <a:xfrm>
            <a:off x="938186" y="2428868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πίεση</a:t>
            </a:r>
            <a:endParaRPr lang="en-US" b="1" dirty="0" smtClean="0"/>
          </a:p>
          <a:p>
            <a:endParaRPr lang="en-US" b="1" dirty="0"/>
          </a:p>
        </p:txBody>
      </p:sp>
      <p:sp>
        <p:nvSpPr>
          <p:cNvPr id="51" name="50 - TextBox"/>
          <p:cNvSpPr txBox="1"/>
          <p:nvPr/>
        </p:nvSpPr>
        <p:spPr>
          <a:xfrm>
            <a:off x="0" y="6077570"/>
            <a:ext cx="89297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Αυτά είναι μόνο  μερικά από τα </a:t>
            </a:r>
            <a:r>
              <a:rPr lang="el-GR" b="1" dirty="0" err="1" smtClean="0"/>
              <a:t>μεγέθη…υπάρχουν</a:t>
            </a:r>
            <a:r>
              <a:rPr lang="el-GR" b="1" dirty="0" smtClean="0"/>
              <a:t> ..και πολλά άλλα, όπως το ηλεκτρικό φορτίο, η θερμοκρασία κ. α.</a:t>
            </a:r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6" grpId="0" animBg="1"/>
      <p:bldP spid="17" grpId="0"/>
      <p:bldP spid="20" grpId="0" animBg="1"/>
      <p:bldP spid="21" grpId="0"/>
      <p:bldP spid="24" grpId="0" animBg="1"/>
      <p:bldP spid="25" grpId="0"/>
      <p:bldP spid="30" grpId="0" animBg="1"/>
      <p:bldP spid="31" grpId="0"/>
      <p:bldP spid="34" grpId="0" animBg="1"/>
      <p:bldP spid="35" grpId="0"/>
      <p:bldP spid="38" grpId="0" animBg="1"/>
      <p:bldP spid="39" grpId="0"/>
      <p:bldP spid="43" grpId="0" animBg="1"/>
      <p:bldP spid="44" grpId="0"/>
      <p:bldP spid="47" grpId="0" animBg="1"/>
      <p:bldP spid="48" grpId="0"/>
      <p:bldP spid="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214282" y="214290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13 </a:t>
            </a:r>
            <a:r>
              <a:rPr lang="en-US" sz="3200" b="1" dirty="0" smtClean="0"/>
              <a:t>m</a:t>
            </a:r>
            <a:endParaRPr lang="en-US" sz="32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2143108" y="357166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/>
              <a:t>13 </a:t>
            </a:r>
            <a:r>
              <a:rPr lang="en-US" sz="3600" b="1" dirty="0" smtClean="0"/>
              <a:t>m</a:t>
            </a:r>
            <a:endParaRPr lang="en-US" sz="3600" b="1" dirty="0"/>
          </a:p>
        </p:txBody>
      </p:sp>
      <p:sp>
        <p:nvSpPr>
          <p:cNvPr id="8" name="7 - Επεξήγηση με σύννεφο"/>
          <p:cNvSpPr/>
          <p:nvPr/>
        </p:nvSpPr>
        <p:spPr>
          <a:xfrm>
            <a:off x="6072198" y="642918"/>
            <a:ext cx="3286148" cy="3214710"/>
          </a:xfrm>
          <a:prstGeom prst="cloudCallout">
            <a:avLst>
              <a:gd name="adj1" fmla="val -824"/>
              <a:gd name="adj2" fmla="val 8042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TextBox"/>
          <p:cNvSpPr txBox="1"/>
          <p:nvPr/>
        </p:nvSpPr>
        <p:spPr>
          <a:xfrm>
            <a:off x="6929454" y="1071546"/>
            <a:ext cx="22145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Για να θυμηθούμε  τι είναι </a:t>
            </a:r>
            <a:r>
              <a:rPr lang="el-GR" sz="2400" b="1" u="sng" dirty="0" smtClean="0">
                <a:solidFill>
                  <a:srgbClr val="FF0000"/>
                </a:solidFill>
              </a:rPr>
              <a:t>μονάδα μέτρησης </a:t>
            </a:r>
            <a:r>
              <a:rPr lang="el-GR" sz="2400" b="1" dirty="0" smtClean="0"/>
              <a:t>ή μονάδα στη φυσική….</a:t>
            </a:r>
            <a:endParaRPr lang="en-US" sz="24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428596" y="2786058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/>
              <a:t>40  Ν</a:t>
            </a:r>
            <a:endParaRPr lang="en-US" sz="3600" b="1" dirty="0"/>
          </a:p>
        </p:txBody>
      </p:sp>
      <p:sp>
        <p:nvSpPr>
          <p:cNvPr id="12" name="11 - TextBox"/>
          <p:cNvSpPr txBox="1"/>
          <p:nvPr/>
        </p:nvSpPr>
        <p:spPr>
          <a:xfrm>
            <a:off x="3643306" y="4714884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/>
              <a:t>9</a:t>
            </a:r>
            <a:r>
              <a:rPr lang="en-US" sz="3600" b="1" dirty="0" smtClean="0"/>
              <a:t> </a:t>
            </a:r>
            <a:r>
              <a:rPr lang="el-GR" sz="3600" b="1" dirty="0" smtClean="0"/>
              <a:t> </a:t>
            </a:r>
            <a:r>
              <a:rPr lang="en-US" sz="3600" b="1" dirty="0" smtClean="0"/>
              <a:t>kg</a:t>
            </a:r>
            <a:endParaRPr lang="en-US" sz="3600" b="1" dirty="0"/>
          </a:p>
        </p:txBody>
      </p:sp>
      <p:sp>
        <p:nvSpPr>
          <p:cNvPr id="13" name="12 - Επεξήγηση με σύννεφο"/>
          <p:cNvSpPr/>
          <p:nvPr/>
        </p:nvSpPr>
        <p:spPr>
          <a:xfrm>
            <a:off x="4000496" y="4714884"/>
            <a:ext cx="857256" cy="714380"/>
          </a:xfrm>
          <a:prstGeom prst="cloudCallout">
            <a:avLst>
              <a:gd name="adj1" fmla="val 18012"/>
              <a:gd name="adj2" fmla="val 7254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TextBox"/>
          <p:cNvSpPr txBox="1"/>
          <p:nvPr/>
        </p:nvSpPr>
        <p:spPr>
          <a:xfrm>
            <a:off x="1714480" y="5643578"/>
            <a:ext cx="5429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Τα </a:t>
            </a:r>
            <a:r>
              <a:rPr lang="en-US" sz="2000" dirty="0" smtClean="0"/>
              <a:t> kg</a:t>
            </a:r>
            <a:r>
              <a:rPr lang="el-GR" sz="2000" dirty="0" smtClean="0"/>
              <a:t> λέγεται μονάδα μέτρησης ή μονάδα</a:t>
            </a:r>
            <a:endParaRPr lang="en-US" sz="2000" dirty="0"/>
          </a:p>
        </p:txBody>
      </p:sp>
      <p:sp>
        <p:nvSpPr>
          <p:cNvPr id="15" name="14 - Επεξήγηση με σύννεφο"/>
          <p:cNvSpPr/>
          <p:nvPr/>
        </p:nvSpPr>
        <p:spPr>
          <a:xfrm>
            <a:off x="2714612" y="428604"/>
            <a:ext cx="857256" cy="714380"/>
          </a:xfrm>
          <a:prstGeom prst="cloudCallout">
            <a:avLst>
              <a:gd name="adj1" fmla="val 18012"/>
              <a:gd name="adj2" fmla="val 7254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Επεξήγηση με σύννεφο"/>
          <p:cNvSpPr/>
          <p:nvPr/>
        </p:nvSpPr>
        <p:spPr>
          <a:xfrm>
            <a:off x="1071538" y="2786058"/>
            <a:ext cx="866780" cy="581028"/>
          </a:xfrm>
          <a:prstGeom prst="cloudCallout">
            <a:avLst>
              <a:gd name="adj1" fmla="val 18012"/>
              <a:gd name="adj2" fmla="val 7254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TextBox"/>
          <p:cNvSpPr txBox="1"/>
          <p:nvPr/>
        </p:nvSpPr>
        <p:spPr>
          <a:xfrm>
            <a:off x="214282" y="3643314"/>
            <a:ext cx="5429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Ν λέγεται μονάδα μέτρησης ή μονάδα</a:t>
            </a:r>
            <a:endParaRPr lang="en-US" sz="2000" dirty="0"/>
          </a:p>
        </p:txBody>
      </p:sp>
      <p:sp>
        <p:nvSpPr>
          <p:cNvPr id="18" name="17 - TextBox"/>
          <p:cNvSpPr txBox="1"/>
          <p:nvPr/>
        </p:nvSpPr>
        <p:spPr>
          <a:xfrm>
            <a:off x="1000100" y="1357298"/>
            <a:ext cx="5429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</a:t>
            </a:r>
            <a:r>
              <a:rPr lang="en-US" sz="2000" dirty="0" smtClean="0"/>
              <a:t> m</a:t>
            </a:r>
            <a:r>
              <a:rPr lang="el-GR" sz="2000" dirty="0" smtClean="0"/>
              <a:t> λέγεται μονάδα μέτρησης ή μονάδα</a:t>
            </a:r>
            <a:endParaRPr lang="en-US" sz="2000" dirty="0"/>
          </a:p>
        </p:txBody>
      </p:sp>
      <p:sp>
        <p:nvSpPr>
          <p:cNvPr id="19" name="18 - TextBox"/>
          <p:cNvSpPr txBox="1"/>
          <p:nvPr/>
        </p:nvSpPr>
        <p:spPr>
          <a:xfrm>
            <a:off x="3357554" y="2428868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40Ν</a:t>
            </a:r>
            <a:endParaRPr lang="en-US" sz="3200" b="1" dirty="0"/>
          </a:p>
        </p:txBody>
      </p:sp>
      <p:pic>
        <p:nvPicPr>
          <p:cNvPr id="20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06041" y="4786322"/>
            <a:ext cx="1337959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πεξήγηση με σύννεφο"/>
          <p:cNvSpPr/>
          <p:nvPr/>
        </p:nvSpPr>
        <p:spPr>
          <a:xfrm>
            <a:off x="5500694" y="714356"/>
            <a:ext cx="3643306" cy="1928826"/>
          </a:xfrm>
          <a:prstGeom prst="cloudCallout">
            <a:avLst>
              <a:gd name="adj1" fmla="val 21324"/>
              <a:gd name="adj2" fmla="val 10891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TextBox"/>
          <p:cNvSpPr txBox="1"/>
          <p:nvPr/>
        </p:nvSpPr>
        <p:spPr>
          <a:xfrm>
            <a:off x="5857852" y="1142984"/>
            <a:ext cx="32861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Κάθε </a:t>
            </a:r>
            <a:r>
              <a:rPr lang="el-GR" sz="2000" b="1" u="sng" dirty="0" smtClean="0"/>
              <a:t>φυσικό μέγεθος </a:t>
            </a:r>
            <a:r>
              <a:rPr lang="el-GR" sz="2000" b="1" dirty="0" smtClean="0"/>
              <a:t>… έχει και τις δικές του </a:t>
            </a:r>
            <a:r>
              <a:rPr lang="el-GR" sz="2000" b="1" u="sng" dirty="0" smtClean="0"/>
              <a:t>μονάδες μέτρησης…</a:t>
            </a:r>
            <a:endParaRPr lang="en-US" sz="2000" b="1" u="sng" dirty="0"/>
          </a:p>
        </p:txBody>
      </p:sp>
      <p:pic>
        <p:nvPicPr>
          <p:cNvPr id="20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06041" y="4786322"/>
            <a:ext cx="1337959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20 - Επεξήγηση με σύννεφο"/>
          <p:cNvSpPr/>
          <p:nvPr/>
        </p:nvSpPr>
        <p:spPr>
          <a:xfrm>
            <a:off x="1142976" y="1571612"/>
            <a:ext cx="3643306" cy="1928826"/>
          </a:xfrm>
          <a:prstGeom prst="cloudCallout">
            <a:avLst>
              <a:gd name="adj1" fmla="val 132473"/>
              <a:gd name="adj2" fmla="val 12772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21 - TextBox"/>
          <p:cNvSpPr txBox="1"/>
          <p:nvPr/>
        </p:nvSpPr>
        <p:spPr>
          <a:xfrm>
            <a:off x="1500166" y="1857364"/>
            <a:ext cx="32861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u="sng" dirty="0" smtClean="0"/>
              <a:t>Παράδειγμα</a:t>
            </a:r>
            <a:r>
              <a:rPr lang="el-GR" sz="2000" dirty="0" smtClean="0"/>
              <a:t> το φυσικό μέγεθος  μάζα… έχει μονάδες μέτρησης το κιλά, τα γραμμάρια κ.α.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571604" y="0"/>
            <a:ext cx="5329246" cy="560406"/>
          </a:xfrm>
        </p:spPr>
        <p:txBody>
          <a:bodyPr>
            <a:norm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Παράγωγα – θεμελιώδη φυσικά μεγέθη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642910" y="1000108"/>
            <a:ext cx="7429552" cy="83099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Τα φυσική μεγέθη  ( ή μεγέθη) χωρίζονται σε δύο μεγάλες κατηγορίες </a:t>
            </a:r>
            <a:endParaRPr lang="en-US" sz="2400" dirty="0" smtClean="0"/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 rot="5400000">
            <a:off x="1107257" y="2107397"/>
            <a:ext cx="1357322" cy="8572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TextBox"/>
          <p:cNvSpPr txBox="1"/>
          <p:nvPr/>
        </p:nvSpPr>
        <p:spPr>
          <a:xfrm>
            <a:off x="0" y="3286124"/>
            <a:ext cx="3205186" cy="267765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Τα </a:t>
            </a:r>
            <a:r>
              <a:rPr lang="el-GR" sz="2400" b="1" dirty="0" smtClean="0">
                <a:solidFill>
                  <a:srgbClr val="FF0000"/>
                </a:solidFill>
              </a:rPr>
              <a:t>θεμελιώδη μεγέθη  </a:t>
            </a:r>
            <a:r>
              <a:rPr lang="el-GR" sz="2400" dirty="0" smtClean="0"/>
              <a:t>: είναι αυτά που μετράμε κατευθείαν.</a:t>
            </a:r>
          </a:p>
          <a:p>
            <a:r>
              <a:rPr lang="el-GR" sz="2400" dirty="0" smtClean="0"/>
              <a:t>Για να ορίσουμε ένα θεμελιώδης μέγεθος δεν χρησιμοποιούμε άλλα μεγέθη….</a:t>
            </a:r>
            <a:endParaRPr lang="en-US" sz="2400" dirty="0" smtClean="0"/>
          </a:p>
        </p:txBody>
      </p:sp>
      <p:cxnSp>
        <p:nvCxnSpPr>
          <p:cNvPr id="9" name="8 - Ευθύγραμμο βέλος σύνδεσης"/>
          <p:cNvCxnSpPr/>
          <p:nvPr/>
        </p:nvCxnSpPr>
        <p:spPr>
          <a:xfrm rot="16200000" flipH="1">
            <a:off x="6179355" y="2250273"/>
            <a:ext cx="1428760" cy="64294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TextBox"/>
          <p:cNvSpPr txBox="1"/>
          <p:nvPr/>
        </p:nvSpPr>
        <p:spPr>
          <a:xfrm>
            <a:off x="5938846" y="3286124"/>
            <a:ext cx="3205186" cy="193899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Τα </a:t>
            </a:r>
            <a:r>
              <a:rPr lang="el-GR" sz="2400" b="1" dirty="0" smtClean="0">
                <a:solidFill>
                  <a:srgbClr val="FF0000"/>
                </a:solidFill>
              </a:rPr>
              <a:t>παράγωγα μεγέθη  </a:t>
            </a:r>
            <a:r>
              <a:rPr lang="el-GR" sz="2400" dirty="0" smtClean="0"/>
              <a:t>: είναι αυτά που για να προσδιοριστούν χρησιμοποιούμε </a:t>
            </a:r>
            <a:r>
              <a:rPr lang="el-GR" sz="2400" b="1" dirty="0" smtClean="0">
                <a:solidFill>
                  <a:srgbClr val="FF0000"/>
                </a:solidFill>
              </a:rPr>
              <a:t> </a:t>
            </a:r>
            <a:r>
              <a:rPr lang="el-GR" sz="2400" dirty="0" smtClean="0"/>
              <a:t>άλλα φυσικά μεγέθη</a:t>
            </a:r>
            <a:endParaRPr lang="en-US" sz="2400" dirty="0" smtClean="0"/>
          </a:p>
        </p:txBody>
      </p:sp>
      <p:sp>
        <p:nvSpPr>
          <p:cNvPr id="10" name="9 - TextBox"/>
          <p:cNvSpPr txBox="1"/>
          <p:nvPr/>
        </p:nvSpPr>
        <p:spPr>
          <a:xfrm>
            <a:off x="2000232" y="6143644"/>
            <a:ext cx="82153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Στη συνέχεια δίνω ένα παράδειγμα για  καλύτερη κατανόηση…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571604" y="0"/>
            <a:ext cx="5329246" cy="560406"/>
          </a:xfrm>
        </p:spPr>
        <p:txBody>
          <a:bodyPr>
            <a:norm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Παράγωγα – θεμελιώδη φυσικά μεγέθη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285720" y="785794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Παράδειγμα, το </a:t>
            </a:r>
            <a:r>
              <a:rPr lang="el-GR" sz="2400" u="sng" dirty="0" smtClean="0"/>
              <a:t>μήκος είναι θεμελιώδης μέγεθος</a:t>
            </a:r>
            <a:r>
              <a:rPr lang="el-GR" sz="2400" dirty="0" smtClean="0"/>
              <a:t>….</a:t>
            </a:r>
            <a:endParaRPr lang="en-US" sz="2400" dirty="0" smtClean="0"/>
          </a:p>
          <a:p>
            <a:r>
              <a:rPr lang="el-GR" sz="2400" dirty="0" smtClean="0"/>
              <a:t>μετράω την απόσταση</a:t>
            </a:r>
            <a:r>
              <a:rPr lang="en-US" sz="2400" dirty="0" smtClean="0"/>
              <a:t> </a:t>
            </a:r>
            <a:r>
              <a:rPr lang="el-GR" sz="2400" dirty="0" smtClean="0"/>
              <a:t> από το σημείο Α  στο Β που κάνει ο αθλητής  και την βρίσκω π.χ. 10</a:t>
            </a:r>
            <a:r>
              <a:rPr lang="en-US" sz="2400" dirty="0" smtClean="0"/>
              <a:t>m</a:t>
            </a:r>
            <a:endParaRPr lang="el-GR" sz="2400" dirty="0" smtClean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1247" y="1857364"/>
            <a:ext cx="1102753" cy="1283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13 - Ευθεία γραμμή σύνδεσης"/>
          <p:cNvCxnSpPr>
            <a:stCxn id="13" idx="2"/>
          </p:cNvCxnSpPr>
          <p:nvPr/>
        </p:nvCxnSpPr>
        <p:spPr>
          <a:xfrm rot="5400000">
            <a:off x="4295157" y="-1154219"/>
            <a:ext cx="2310" cy="8592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TextBox"/>
          <p:cNvSpPr txBox="1"/>
          <p:nvPr/>
        </p:nvSpPr>
        <p:spPr>
          <a:xfrm>
            <a:off x="8429652" y="328612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tx2"/>
                </a:solidFill>
              </a:rPr>
              <a:t>Α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142844" y="321468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tx2"/>
                </a:solidFill>
              </a:rPr>
              <a:t>Β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7" name="16 - Έλλειψη"/>
          <p:cNvSpPr/>
          <p:nvPr/>
        </p:nvSpPr>
        <p:spPr>
          <a:xfrm>
            <a:off x="8572528" y="3143248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Έλλειψη"/>
          <p:cNvSpPr/>
          <p:nvPr/>
        </p:nvSpPr>
        <p:spPr>
          <a:xfrm>
            <a:off x="285720" y="3071810"/>
            <a:ext cx="71438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18 - Ευθύγραμμο βέλος σύνδεσης"/>
          <p:cNvCxnSpPr/>
          <p:nvPr/>
        </p:nvCxnSpPr>
        <p:spPr>
          <a:xfrm rot="10800000">
            <a:off x="5214942" y="2285992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Ορθογώνιο"/>
          <p:cNvSpPr/>
          <p:nvPr/>
        </p:nvSpPr>
        <p:spPr>
          <a:xfrm>
            <a:off x="357158" y="4500570"/>
            <a:ext cx="73581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l-GR" sz="2400" dirty="0" smtClean="0"/>
              <a:t>Παράδειγμα  το </a:t>
            </a:r>
            <a:r>
              <a:rPr lang="el-GR" sz="2400" u="sng" dirty="0" smtClean="0"/>
              <a:t>χρονικό διάστημα είναι θεμελιώδης μέγεθος  </a:t>
            </a:r>
            <a:r>
              <a:rPr lang="el-GR" sz="2400" dirty="0" smtClean="0"/>
              <a:t>, ο αθλητής για να πάει από το σημείο Α στο Β έκανε  5</a:t>
            </a:r>
            <a:r>
              <a:rPr lang="en-US" sz="2400" dirty="0" smtClean="0"/>
              <a:t>s</a:t>
            </a:r>
            <a:r>
              <a:rPr lang="el-GR" sz="2400" dirty="0" smtClean="0"/>
              <a:t> 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357158" y="1857364"/>
            <a:ext cx="835824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Για να βρω την ταχύτητα (μέση ταχύτητα) ενός σώματος:</a:t>
            </a:r>
          </a:p>
          <a:p>
            <a:endParaRPr lang="el-GR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l-GR" sz="2400" u="sng" dirty="0" smtClean="0"/>
              <a:t>Μετράω την μετατόπιση </a:t>
            </a:r>
            <a:r>
              <a:rPr lang="el-GR" sz="2400" dirty="0" smtClean="0"/>
              <a:t>του σώματος, από ένα σημείο του χώρου σε ένα άλλο σημείο.( παράδειγμα ο αθλητής μετακινήθηκε κατά 10</a:t>
            </a:r>
            <a:r>
              <a:rPr lang="en-US" sz="2400" dirty="0" smtClean="0"/>
              <a:t>m)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l-GR" sz="2400" u="sng" dirty="0" smtClean="0"/>
              <a:t>Μετράω το χρονικό διάστημα </a:t>
            </a:r>
            <a:r>
              <a:rPr lang="el-GR" sz="2400" dirty="0" smtClean="0"/>
              <a:t>, μέσα στο οποίο μετατοπίστηκε το σώμα ( π.χ.</a:t>
            </a:r>
            <a:r>
              <a:rPr lang="en-US" sz="2400" dirty="0" smtClean="0"/>
              <a:t> </a:t>
            </a:r>
            <a:r>
              <a:rPr lang="el-GR" sz="2400" dirty="0" smtClean="0"/>
              <a:t>ο αθλητής έκανε  5</a:t>
            </a:r>
            <a:r>
              <a:rPr lang="en-US" sz="2400" dirty="0" smtClean="0"/>
              <a:t>s)</a:t>
            </a:r>
            <a:r>
              <a:rPr lang="el-GR" sz="2400" dirty="0" smtClean="0"/>
              <a:t>.</a:t>
            </a:r>
            <a:endParaRPr lang="en-US" sz="2400" dirty="0" smtClean="0"/>
          </a:p>
          <a:p>
            <a:pPr marL="342900" indent="-342900">
              <a:buFont typeface="+mj-lt"/>
              <a:buAutoNum type="arabicPeriod"/>
            </a:pPr>
            <a:endParaRPr lang="en-US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l-GR" sz="2400" dirty="0" smtClean="0"/>
              <a:t>Τέλος για να βρω την ταχύτητα </a:t>
            </a:r>
            <a:r>
              <a:rPr lang="el-GR" sz="2400" u="sng" dirty="0" smtClean="0"/>
              <a:t>διαιρώ τη  μετατόπιση με το χρονικό διάστημα</a:t>
            </a:r>
            <a:r>
              <a:rPr lang="el-GR" sz="2400" dirty="0" smtClean="0"/>
              <a:t> </a:t>
            </a:r>
            <a:r>
              <a:rPr lang="en-US" sz="2400" dirty="0" smtClean="0"/>
              <a:t>  </a:t>
            </a:r>
            <a:r>
              <a:rPr lang="el-GR" sz="2400" dirty="0" smtClean="0"/>
              <a:t>(</a:t>
            </a:r>
            <a:r>
              <a:rPr lang="el-GR" sz="2400" dirty="0" err="1" smtClean="0"/>
              <a:t>π.χ</a:t>
            </a:r>
            <a:r>
              <a:rPr lang="en-US" sz="2400" dirty="0" smtClean="0"/>
              <a:t>   </a:t>
            </a:r>
            <a:r>
              <a:rPr lang="el-GR" sz="2400" dirty="0" smtClean="0"/>
              <a:t> </a:t>
            </a:r>
            <a:r>
              <a:rPr lang="en-US" sz="2400" dirty="0" smtClean="0"/>
              <a:t>10  / 5    =   2)</a:t>
            </a:r>
            <a:endParaRPr lang="en-US" sz="24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1247" y="-12166"/>
            <a:ext cx="1102753" cy="1283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7 - Ευθεία γραμμή σύνδεσης"/>
          <p:cNvCxnSpPr>
            <a:stCxn id="7" idx="2"/>
          </p:cNvCxnSpPr>
          <p:nvPr/>
        </p:nvCxnSpPr>
        <p:spPr>
          <a:xfrm rot="5400000">
            <a:off x="4295157" y="-3023749"/>
            <a:ext cx="2310" cy="8592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8429652" y="141659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tx2"/>
                </a:solidFill>
              </a:rPr>
              <a:t>Α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142844" y="134515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tx2"/>
                </a:solidFill>
              </a:rPr>
              <a:t>Β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1" name="10 - Έλλειψη"/>
          <p:cNvSpPr/>
          <p:nvPr/>
        </p:nvSpPr>
        <p:spPr>
          <a:xfrm>
            <a:off x="8572528" y="1273718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Έλλειψη"/>
          <p:cNvSpPr/>
          <p:nvPr/>
        </p:nvSpPr>
        <p:spPr>
          <a:xfrm>
            <a:off x="285720" y="1202280"/>
            <a:ext cx="71438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 rot="10800000">
            <a:off x="5214942" y="416462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1247" y="357166"/>
            <a:ext cx="1102753" cy="1283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6 - Ευθεία γραμμή σύνδεσης"/>
          <p:cNvCxnSpPr>
            <a:stCxn id="1026" idx="2"/>
          </p:cNvCxnSpPr>
          <p:nvPr/>
        </p:nvCxnSpPr>
        <p:spPr>
          <a:xfrm rot="5400000">
            <a:off x="4295157" y="-2654417"/>
            <a:ext cx="2310" cy="8592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8429652" y="178592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tx2"/>
                </a:solidFill>
              </a:rPr>
              <a:t>Α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142844" y="171448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tx2"/>
                </a:solidFill>
              </a:rPr>
              <a:t>Β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1" name="10 - Έλλειψη"/>
          <p:cNvSpPr/>
          <p:nvPr/>
        </p:nvSpPr>
        <p:spPr>
          <a:xfrm>
            <a:off x="8572528" y="1643050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Έλλειψη"/>
          <p:cNvSpPr/>
          <p:nvPr/>
        </p:nvSpPr>
        <p:spPr>
          <a:xfrm>
            <a:off x="285720" y="1571612"/>
            <a:ext cx="71438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TextBox"/>
          <p:cNvSpPr txBox="1"/>
          <p:nvPr/>
        </p:nvSpPr>
        <p:spPr>
          <a:xfrm>
            <a:off x="0" y="2928934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Άρα η </a:t>
            </a:r>
            <a:r>
              <a:rPr lang="el-GR" sz="2400" u="sng" dirty="0" smtClean="0"/>
              <a:t>ταχύτητα είναι παράγωγο μέγεθος </a:t>
            </a:r>
            <a:r>
              <a:rPr lang="en-US" sz="2400" dirty="0" smtClean="0"/>
              <a:t>,  </a:t>
            </a:r>
            <a:r>
              <a:rPr lang="el-GR" sz="2400" dirty="0" smtClean="0"/>
              <a:t>αφού για να την προσδιορίσω </a:t>
            </a:r>
            <a:r>
              <a:rPr lang="el-GR" sz="2400" u="sng" dirty="0" smtClean="0"/>
              <a:t>χρειάζομαι</a:t>
            </a:r>
            <a:r>
              <a:rPr lang="el-GR" sz="2400" dirty="0" smtClean="0"/>
              <a:t> δυο φυσικά μεγέθη:</a:t>
            </a:r>
          </a:p>
          <a:p>
            <a:endParaRPr lang="el-GR" sz="2400" dirty="0" smtClean="0"/>
          </a:p>
          <a:p>
            <a:r>
              <a:rPr lang="el-GR" sz="2400" dirty="0" smtClean="0"/>
              <a:t> την </a:t>
            </a:r>
            <a:r>
              <a:rPr lang="el-GR" sz="2400" u="sng" dirty="0" smtClean="0"/>
              <a:t>μετατόπιση</a:t>
            </a:r>
            <a:r>
              <a:rPr lang="el-GR" sz="2400" dirty="0" smtClean="0"/>
              <a:t> π.χ. 10 μέτρα </a:t>
            </a:r>
          </a:p>
          <a:p>
            <a:endParaRPr lang="el-GR" sz="2400" dirty="0" smtClean="0"/>
          </a:p>
          <a:p>
            <a:r>
              <a:rPr lang="el-GR" sz="2400" dirty="0" smtClean="0"/>
              <a:t>και το </a:t>
            </a:r>
            <a:r>
              <a:rPr lang="el-GR" sz="2400" u="sng" dirty="0" smtClean="0"/>
              <a:t>χρονικό διάστημα </a:t>
            </a:r>
            <a:r>
              <a:rPr lang="el-GR" sz="2400" dirty="0" smtClean="0"/>
              <a:t>στο οποίο έγινε μετατόπιση π.χ. 5 δευτερόλεπτα</a:t>
            </a:r>
          </a:p>
          <a:p>
            <a:r>
              <a:rPr lang="el-GR" sz="2400" dirty="0" smtClean="0"/>
              <a:t/>
            </a:r>
            <a:br>
              <a:rPr lang="el-GR" sz="2400" dirty="0" smtClean="0"/>
            </a:br>
            <a:endParaRPr lang="en-US" sz="2400" u="sng" dirty="0" smtClean="0"/>
          </a:p>
        </p:txBody>
      </p:sp>
      <p:cxnSp>
        <p:nvCxnSpPr>
          <p:cNvPr id="16" name="15 - Ευθύγραμμο βέλος σύνδεσης"/>
          <p:cNvCxnSpPr/>
          <p:nvPr/>
        </p:nvCxnSpPr>
        <p:spPr>
          <a:xfrm rot="10800000">
            <a:off x="5214942" y="785794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571604" y="0"/>
            <a:ext cx="5329246" cy="560406"/>
          </a:xfrm>
        </p:spPr>
        <p:txBody>
          <a:bodyPr>
            <a:norm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Παράγωγα – θεμελιώδη φυσικά μεγέθη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0" y="571480"/>
            <a:ext cx="9144000" cy="830997"/>
          </a:xfrm>
          <a:prstGeom prst="rect">
            <a:avLst/>
          </a:prstGeom>
          <a:solidFill>
            <a:schemeClr val="bg2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Γενικά τα θεμελιώδη μεγέθη</a:t>
            </a:r>
            <a:r>
              <a:rPr lang="en-US" sz="2400" dirty="0" smtClean="0"/>
              <a:t> (</a:t>
            </a:r>
            <a:r>
              <a:rPr lang="el-GR" sz="2400" dirty="0" smtClean="0"/>
              <a:t>με μερικές από  τις αντίστοιχες θεμελιώδης μονάδες μέτρησης)  είναι:</a:t>
            </a:r>
            <a:endParaRPr lang="en-US" sz="2400" dirty="0" smtClean="0"/>
          </a:p>
        </p:txBody>
      </p:sp>
      <p:sp>
        <p:nvSpPr>
          <p:cNvPr id="8" name="7 - TextBox"/>
          <p:cNvSpPr txBox="1"/>
          <p:nvPr/>
        </p:nvSpPr>
        <p:spPr>
          <a:xfrm>
            <a:off x="214282" y="1967203"/>
            <a:ext cx="3205186" cy="46166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1. Χρόνος</a:t>
            </a:r>
            <a:r>
              <a:rPr lang="en-US" sz="2400" dirty="0" smtClean="0"/>
              <a:t> (</a:t>
            </a:r>
            <a:r>
              <a:rPr lang="en-US" sz="2400" b="1" dirty="0" smtClean="0">
                <a:solidFill>
                  <a:srgbClr val="FF0000"/>
                </a:solidFill>
              </a:rPr>
              <a:t>s</a:t>
            </a:r>
            <a:r>
              <a:rPr lang="en-US" sz="2400" dirty="0" smtClean="0"/>
              <a:t> , h, min…)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4429124" y="2000240"/>
            <a:ext cx="3205186" cy="46166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2. Μήκος</a:t>
            </a:r>
            <a:r>
              <a:rPr lang="en-US" sz="2400" dirty="0" smtClean="0"/>
              <a:t>  (</a:t>
            </a:r>
            <a:r>
              <a:rPr lang="en-US" sz="2400" b="1" dirty="0" smtClean="0">
                <a:solidFill>
                  <a:srgbClr val="FF0000"/>
                </a:solidFill>
              </a:rPr>
              <a:t>m</a:t>
            </a:r>
            <a:r>
              <a:rPr lang="en-US" sz="2400" dirty="0" smtClean="0"/>
              <a:t> ,   cm…)</a:t>
            </a:r>
          </a:p>
        </p:txBody>
      </p:sp>
      <p:sp>
        <p:nvSpPr>
          <p:cNvPr id="11" name="10 - TextBox"/>
          <p:cNvSpPr txBox="1"/>
          <p:nvPr/>
        </p:nvSpPr>
        <p:spPr>
          <a:xfrm>
            <a:off x="214282" y="2824459"/>
            <a:ext cx="3205186" cy="46166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3. Μάζα  (</a:t>
            </a:r>
            <a:r>
              <a:rPr lang="en-US" sz="2400" b="1" dirty="0" smtClean="0">
                <a:solidFill>
                  <a:srgbClr val="FF0000"/>
                </a:solidFill>
              </a:rPr>
              <a:t>kg</a:t>
            </a:r>
            <a:r>
              <a:rPr lang="en-US" sz="2400" dirty="0" smtClean="0"/>
              <a:t>,  </a:t>
            </a:r>
            <a:r>
              <a:rPr lang="en-US" sz="2400" dirty="0" err="1" smtClean="0"/>
              <a:t>gr</a:t>
            </a:r>
            <a:r>
              <a:rPr lang="en-US" sz="2400" dirty="0" smtClean="0"/>
              <a:t>…)</a:t>
            </a:r>
          </a:p>
        </p:txBody>
      </p:sp>
      <p:sp>
        <p:nvSpPr>
          <p:cNvPr id="13" name="12 - TextBox"/>
          <p:cNvSpPr txBox="1"/>
          <p:nvPr/>
        </p:nvSpPr>
        <p:spPr>
          <a:xfrm>
            <a:off x="4214810" y="2928934"/>
            <a:ext cx="4714908" cy="46166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4. Ένταση ηλεκτρικού ρεύματος</a:t>
            </a:r>
            <a:r>
              <a:rPr lang="en-US" sz="2400" dirty="0" smtClean="0"/>
              <a:t> (</a:t>
            </a:r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/>
              <a:t>)</a:t>
            </a:r>
          </a:p>
        </p:txBody>
      </p:sp>
      <p:sp>
        <p:nvSpPr>
          <p:cNvPr id="14" name="13 - TextBox"/>
          <p:cNvSpPr txBox="1"/>
          <p:nvPr/>
        </p:nvSpPr>
        <p:spPr>
          <a:xfrm>
            <a:off x="0" y="3753153"/>
            <a:ext cx="3857620" cy="46166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5. Θερμοκρασία</a:t>
            </a:r>
            <a:r>
              <a:rPr lang="en-US" sz="2400" dirty="0" smtClean="0"/>
              <a:t>  (</a:t>
            </a:r>
            <a:r>
              <a:rPr lang="en-US" sz="2400" b="1" dirty="0" smtClean="0">
                <a:solidFill>
                  <a:srgbClr val="FF0000"/>
                </a:solidFill>
              </a:rPr>
              <a:t>K</a:t>
            </a:r>
            <a:r>
              <a:rPr lang="en-US" sz="2400" dirty="0" smtClean="0"/>
              <a:t>,  </a:t>
            </a:r>
            <a:r>
              <a:rPr lang="en-US" sz="2400" baseline="30000" dirty="0" err="1" smtClean="0"/>
              <a:t>o</a:t>
            </a:r>
            <a:r>
              <a:rPr lang="en-US" sz="2400" dirty="0" err="1" smtClean="0"/>
              <a:t>C</a:t>
            </a:r>
            <a:r>
              <a:rPr lang="en-US" sz="2400" dirty="0" smtClean="0"/>
              <a:t>… )</a:t>
            </a:r>
          </a:p>
        </p:txBody>
      </p:sp>
      <p:sp>
        <p:nvSpPr>
          <p:cNvPr id="15" name="14 - TextBox"/>
          <p:cNvSpPr txBox="1"/>
          <p:nvPr/>
        </p:nvSpPr>
        <p:spPr>
          <a:xfrm>
            <a:off x="4643438" y="3714752"/>
            <a:ext cx="4214842" cy="46166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6. Ένταση ακτινοβολίας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</a:rPr>
              <a:t>cd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r>
              <a:rPr lang="el-GR" sz="2400" b="1" dirty="0" smtClean="0">
                <a:solidFill>
                  <a:srgbClr val="FF0000"/>
                </a:solidFill>
              </a:rPr>
              <a:t> 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428596" y="4643446"/>
            <a:ext cx="4214842" cy="46166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7. Ποσότητα ύλης </a:t>
            </a:r>
            <a:r>
              <a:rPr lang="en-US" sz="2400" dirty="0" smtClean="0"/>
              <a:t> </a:t>
            </a:r>
            <a:r>
              <a:rPr lang="el-GR" sz="2400" dirty="0" smtClean="0"/>
              <a:t>(</a:t>
            </a:r>
            <a:r>
              <a:rPr lang="en-US" sz="2400" dirty="0" smtClean="0"/>
              <a:t>mol)</a:t>
            </a:r>
          </a:p>
        </p:txBody>
      </p:sp>
      <p:sp>
        <p:nvSpPr>
          <p:cNvPr id="17" name="16 - TextBox"/>
          <p:cNvSpPr txBox="1"/>
          <p:nvPr/>
        </p:nvSpPr>
        <p:spPr>
          <a:xfrm>
            <a:off x="0" y="5286388"/>
            <a:ext cx="8929718" cy="461665"/>
          </a:xfrm>
          <a:prstGeom prst="rect">
            <a:avLst/>
          </a:prstGeom>
          <a:solidFill>
            <a:schemeClr val="bg2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……Όλα τα υπόλοιπα φυσικά μεγέθη είναι παράγωγα μεγέθη</a:t>
            </a:r>
            <a:endParaRPr lang="en-US" sz="2400" dirty="0" smtClean="0"/>
          </a:p>
        </p:txBody>
      </p:sp>
      <p:sp>
        <p:nvSpPr>
          <p:cNvPr id="18" name="17 - TextBox"/>
          <p:cNvSpPr txBox="1"/>
          <p:nvPr/>
        </p:nvSpPr>
        <p:spPr>
          <a:xfrm>
            <a:off x="0" y="6550223"/>
            <a:ext cx="72152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</a:t>
            </a:r>
            <a:r>
              <a:rPr lang="el-GR" sz="1400" dirty="0" smtClean="0"/>
              <a:t>με έντονο κόκκινο</a:t>
            </a:r>
            <a:r>
              <a:rPr lang="en-US" sz="1400" dirty="0" smtClean="0"/>
              <a:t> </a:t>
            </a:r>
            <a:r>
              <a:rPr lang="el-GR" sz="1400" dirty="0" smtClean="0"/>
              <a:t>…συμβολίζω τις μονάδες μέτρησης στο </a:t>
            </a:r>
            <a:r>
              <a:rPr lang="en-US" sz="1400" dirty="0" smtClean="0"/>
              <a:t>S.I.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2981</TotalTime>
  <Words>594</Words>
  <PresentationFormat>Προβολή στην οθόνη (4:3)</PresentationFormat>
  <Paragraphs>89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Θέμα του Office</vt:lpstr>
      <vt:lpstr>Διαφάνεια 1</vt:lpstr>
      <vt:lpstr>Διαφάνεια 2</vt:lpstr>
      <vt:lpstr>Διαφάνεια 3</vt:lpstr>
      <vt:lpstr>Διαφάνεια 4</vt:lpstr>
      <vt:lpstr>Παράγωγα – θεμελιώδη φυσικά μεγέθη</vt:lpstr>
      <vt:lpstr>Παράγωγα – θεμελιώδη φυσικά μεγέθη</vt:lpstr>
      <vt:lpstr>Διαφάνεια 7</vt:lpstr>
      <vt:lpstr>Διαφάνεια 8</vt:lpstr>
      <vt:lpstr>Παράγωγα – θεμελιώδη φυσικά μεγέθη</vt:lpstr>
      <vt:lpstr>Παράγωγα – θεμελιώδη φυσικά μεγέθη</vt:lpstr>
      <vt:lpstr>Διαφάνεια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Panorea</dc:creator>
  <cp:lastModifiedBy>hp pc</cp:lastModifiedBy>
  <cp:revision>398</cp:revision>
  <dcterms:created xsi:type="dcterms:W3CDTF">2020-04-19T13:58:38Z</dcterms:created>
  <dcterms:modified xsi:type="dcterms:W3CDTF">2023-09-13T16:23:47Z</dcterms:modified>
</cp:coreProperties>
</file>