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374" r:id="rId3"/>
    <p:sldId id="376" r:id="rId4"/>
    <p:sldId id="377" r:id="rId5"/>
    <p:sldId id="378" r:id="rId6"/>
    <p:sldId id="380" r:id="rId7"/>
    <p:sldId id="381" r:id="rId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74" autoAdjust="0"/>
    <p:restoredTop sz="94613" autoAdjust="0"/>
  </p:normalViewPr>
  <p:slideViewPr>
    <p:cSldViewPr>
      <p:cViewPr>
        <p:scale>
          <a:sx n="71" d="100"/>
          <a:sy n="71" d="100"/>
        </p:scale>
        <p:origin x="-1786" y="-1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31/10/2022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643182"/>
            <a:ext cx="8229600" cy="971544"/>
          </a:xfrm>
          <a:gradFill>
            <a:gsLst>
              <a:gs pos="37000">
                <a:schemeClr val="accent2">
                  <a:lumMod val="60000"/>
                  <a:lumOff val="40000"/>
                </a:schemeClr>
              </a:gs>
              <a:gs pos="50000">
                <a:schemeClr val="accent1">
                  <a:tint val="44500"/>
                  <a:satMod val="160000"/>
                </a:schemeClr>
              </a:gs>
              <a:gs pos="100000">
                <a:schemeClr val="accent1">
                  <a:tint val="23500"/>
                  <a:satMod val="160000"/>
                </a:schemeClr>
              </a:gs>
            </a:gsLst>
            <a:lin ang="5400000" scaled="0"/>
          </a:gradFill>
        </p:spPr>
        <p:txBody>
          <a:bodyPr>
            <a:normAutofit lnSpcReduction="10000"/>
          </a:bodyPr>
          <a:lstStyle/>
          <a:p>
            <a:pPr>
              <a:buNone/>
            </a:pPr>
            <a:r>
              <a:rPr lang="el-GR" b="1" dirty="0" smtClean="0">
                <a:solidFill>
                  <a:srgbClr val="FF0000"/>
                </a:solidFill>
              </a:rPr>
              <a:t>ΜΕΤΑΤΡΟΠΕΣ ΜΟΝΑΔΩΝ   -ΜΕΘΟΔΟΣ ΤΩΝ ΤΡΙΩΝ </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0"/>
            <a:ext cx="5357818" cy="428620"/>
          </a:xfrm>
        </p:spPr>
        <p:txBody>
          <a:bodyPr>
            <a:noAutofit/>
          </a:bodyPr>
          <a:lstStyle/>
          <a:p>
            <a:r>
              <a:rPr lang="el-GR" sz="2800" b="1" dirty="0" smtClean="0">
                <a:solidFill>
                  <a:srgbClr val="FF0000"/>
                </a:solidFill>
              </a:rPr>
              <a:t>Μέθοδος </a:t>
            </a:r>
            <a:r>
              <a:rPr lang="el-GR" sz="2800" b="1" dirty="0" smtClean="0">
                <a:solidFill>
                  <a:srgbClr val="FF0000"/>
                </a:solidFill>
              </a:rPr>
              <a:t>των τριών</a:t>
            </a:r>
            <a:endParaRPr lang="en-US" sz="2800" b="1" dirty="0">
              <a:solidFill>
                <a:srgbClr val="FF0000"/>
              </a:solidFill>
            </a:endParaRPr>
          </a:p>
        </p:txBody>
      </p:sp>
      <p:sp>
        <p:nvSpPr>
          <p:cNvPr id="5" name="4 - TextBox"/>
          <p:cNvSpPr txBox="1"/>
          <p:nvPr/>
        </p:nvSpPr>
        <p:spPr>
          <a:xfrm>
            <a:off x="642910" y="571480"/>
            <a:ext cx="2357454" cy="461665"/>
          </a:xfrm>
          <a:prstGeom prst="rect">
            <a:avLst/>
          </a:prstGeom>
          <a:noFill/>
        </p:spPr>
        <p:txBody>
          <a:bodyPr wrap="square" rtlCol="0">
            <a:spAutoFit/>
          </a:bodyPr>
          <a:lstStyle/>
          <a:p>
            <a:r>
              <a:rPr lang="el-GR" sz="2400" b="1" dirty="0" smtClean="0"/>
              <a:t>Άσκηση </a:t>
            </a:r>
            <a:r>
              <a:rPr lang="el-GR" sz="2400" b="1" dirty="0" smtClean="0"/>
              <a:t>1</a:t>
            </a:r>
            <a:endParaRPr lang="en-US" sz="2400" b="1" dirty="0"/>
          </a:p>
        </p:txBody>
      </p:sp>
      <p:sp>
        <p:nvSpPr>
          <p:cNvPr id="6" name="5 - TextBox"/>
          <p:cNvSpPr txBox="1"/>
          <p:nvPr/>
        </p:nvSpPr>
        <p:spPr>
          <a:xfrm>
            <a:off x="0" y="1071546"/>
            <a:ext cx="9144000" cy="830997"/>
          </a:xfrm>
          <a:prstGeom prst="rect">
            <a:avLst/>
          </a:prstGeom>
          <a:noFill/>
        </p:spPr>
        <p:txBody>
          <a:bodyPr wrap="square" rtlCol="0">
            <a:spAutoFit/>
          </a:bodyPr>
          <a:lstStyle/>
          <a:p>
            <a:r>
              <a:rPr lang="el-GR" sz="2400" dirty="0" smtClean="0"/>
              <a:t>Για να φτιάξω </a:t>
            </a:r>
            <a:r>
              <a:rPr lang="en-US" sz="2400" u="sng" dirty="0" smtClean="0"/>
              <a:t>20 </a:t>
            </a:r>
            <a:r>
              <a:rPr lang="el-GR" sz="2400" u="sng" dirty="0" smtClean="0"/>
              <a:t>κουλουράκια,   χρειάζομαι 1</a:t>
            </a:r>
            <a:r>
              <a:rPr lang="en-US" sz="2400" u="sng" dirty="0" smtClean="0"/>
              <a:t>kg </a:t>
            </a:r>
            <a:r>
              <a:rPr lang="el-GR" sz="2400" u="sng" dirty="0" smtClean="0"/>
              <a:t> αλεύρι</a:t>
            </a:r>
            <a:r>
              <a:rPr lang="el-GR" sz="2400" dirty="0" smtClean="0"/>
              <a:t>. Πόσα κιλά αλεύρι θέλω για να  φτιάξω με 86 κουλουράκια; </a:t>
            </a:r>
            <a:endParaRPr lang="en-US" sz="2400" dirty="0"/>
          </a:p>
        </p:txBody>
      </p:sp>
      <p:sp>
        <p:nvSpPr>
          <p:cNvPr id="7" name="6 - TextBox"/>
          <p:cNvSpPr txBox="1"/>
          <p:nvPr/>
        </p:nvSpPr>
        <p:spPr>
          <a:xfrm>
            <a:off x="3071802" y="1928802"/>
            <a:ext cx="1143008" cy="461665"/>
          </a:xfrm>
          <a:prstGeom prst="rect">
            <a:avLst/>
          </a:prstGeom>
          <a:noFill/>
        </p:spPr>
        <p:txBody>
          <a:bodyPr wrap="square" rtlCol="0">
            <a:spAutoFit/>
          </a:bodyPr>
          <a:lstStyle/>
          <a:p>
            <a:r>
              <a:rPr lang="el-GR" sz="2400" b="1" i="1" u="sng" dirty="0" smtClean="0"/>
              <a:t>Λύση</a:t>
            </a:r>
            <a:endParaRPr lang="en-US" sz="2400" b="1" i="1" u="sng" dirty="0"/>
          </a:p>
        </p:txBody>
      </p:sp>
      <p:sp>
        <p:nvSpPr>
          <p:cNvPr id="8" name="7 - TextBox"/>
          <p:cNvSpPr txBox="1"/>
          <p:nvPr/>
        </p:nvSpPr>
        <p:spPr>
          <a:xfrm>
            <a:off x="500034" y="2428868"/>
            <a:ext cx="5857916" cy="523220"/>
          </a:xfrm>
          <a:prstGeom prst="rect">
            <a:avLst/>
          </a:prstGeom>
          <a:noFill/>
        </p:spPr>
        <p:txBody>
          <a:bodyPr wrap="square" rtlCol="0">
            <a:spAutoFit/>
          </a:bodyPr>
          <a:lstStyle/>
          <a:p>
            <a:r>
              <a:rPr lang="el-GR" sz="2800" dirty="0" smtClean="0"/>
              <a:t>20 κουλουράκια    με   </a:t>
            </a:r>
            <a:r>
              <a:rPr lang="en-US" sz="2800" dirty="0" smtClean="0"/>
              <a:t>1kg  </a:t>
            </a:r>
            <a:r>
              <a:rPr lang="el-GR" sz="2800" dirty="0" smtClean="0"/>
              <a:t>αλεύρι</a:t>
            </a:r>
            <a:endParaRPr lang="en-US" sz="2800" dirty="0"/>
          </a:p>
        </p:txBody>
      </p:sp>
      <p:sp>
        <p:nvSpPr>
          <p:cNvPr id="9" name="8 - TextBox"/>
          <p:cNvSpPr txBox="1"/>
          <p:nvPr/>
        </p:nvSpPr>
        <p:spPr>
          <a:xfrm>
            <a:off x="357158" y="3071810"/>
            <a:ext cx="5857916" cy="523220"/>
          </a:xfrm>
          <a:prstGeom prst="rect">
            <a:avLst/>
          </a:prstGeom>
          <a:noFill/>
        </p:spPr>
        <p:txBody>
          <a:bodyPr wrap="square" rtlCol="0">
            <a:spAutoFit/>
          </a:bodyPr>
          <a:lstStyle/>
          <a:p>
            <a:r>
              <a:rPr lang="el-GR" sz="2800" dirty="0" smtClean="0"/>
              <a:t> 86  κουλουράκια     με   </a:t>
            </a:r>
            <a:r>
              <a:rPr lang="en-US" sz="2800" dirty="0" smtClean="0"/>
              <a:t>x</a:t>
            </a:r>
            <a:r>
              <a:rPr lang="el-GR" sz="2800" dirty="0" smtClean="0"/>
              <a:t>      αλεύρι</a:t>
            </a:r>
            <a:endParaRPr lang="en-US" sz="2800" dirty="0"/>
          </a:p>
        </p:txBody>
      </p:sp>
      <p:cxnSp>
        <p:nvCxnSpPr>
          <p:cNvPr id="11" name="10 - Ευθεία γραμμή σύνδεσης"/>
          <p:cNvCxnSpPr/>
          <p:nvPr/>
        </p:nvCxnSpPr>
        <p:spPr>
          <a:xfrm>
            <a:off x="-285784" y="3643314"/>
            <a:ext cx="56436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flipV="1">
            <a:off x="857224" y="2857496"/>
            <a:ext cx="3143272" cy="428628"/>
          </a:xfrm>
          <a:prstGeom prst="line">
            <a:avLst/>
          </a:prstGeom>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1357290" y="3857628"/>
            <a:ext cx="928694" cy="461665"/>
          </a:xfrm>
          <a:prstGeom prst="rect">
            <a:avLst/>
          </a:prstGeom>
          <a:noFill/>
        </p:spPr>
        <p:txBody>
          <a:bodyPr wrap="square" rtlCol="0">
            <a:spAutoFit/>
          </a:bodyPr>
          <a:lstStyle/>
          <a:p>
            <a:r>
              <a:rPr lang="el-GR" dirty="0" smtClean="0"/>
              <a:t>1</a:t>
            </a:r>
            <a:r>
              <a:rPr lang="el-GR" sz="2400" b="1" baseline="30000" dirty="0" smtClean="0"/>
              <a:t>. </a:t>
            </a:r>
            <a:r>
              <a:rPr lang="el-GR" sz="2400" b="1" dirty="0" smtClean="0"/>
              <a:t> </a:t>
            </a:r>
            <a:r>
              <a:rPr lang="el-GR" dirty="0" smtClean="0"/>
              <a:t>86</a:t>
            </a:r>
            <a:endParaRPr lang="en-US" baseline="30000" dirty="0"/>
          </a:p>
        </p:txBody>
      </p:sp>
      <p:cxnSp>
        <p:nvCxnSpPr>
          <p:cNvPr id="29" name="28 - Ευθεία γραμμή σύνδεσης"/>
          <p:cNvCxnSpPr/>
          <p:nvPr/>
        </p:nvCxnSpPr>
        <p:spPr>
          <a:xfrm>
            <a:off x="1428728" y="4286256"/>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31" name="30 - TextBox"/>
          <p:cNvSpPr txBox="1"/>
          <p:nvPr/>
        </p:nvSpPr>
        <p:spPr>
          <a:xfrm>
            <a:off x="1500166" y="4357694"/>
            <a:ext cx="500066" cy="369332"/>
          </a:xfrm>
          <a:prstGeom prst="rect">
            <a:avLst/>
          </a:prstGeom>
          <a:noFill/>
        </p:spPr>
        <p:txBody>
          <a:bodyPr wrap="square" rtlCol="0">
            <a:spAutoFit/>
          </a:bodyPr>
          <a:lstStyle/>
          <a:p>
            <a:r>
              <a:rPr lang="el-GR" dirty="0" smtClean="0"/>
              <a:t>20</a:t>
            </a:r>
            <a:endParaRPr lang="en-US" baseline="30000" dirty="0"/>
          </a:p>
        </p:txBody>
      </p:sp>
      <p:sp>
        <p:nvSpPr>
          <p:cNvPr id="35" name="34 - TextBox"/>
          <p:cNvSpPr txBox="1"/>
          <p:nvPr/>
        </p:nvSpPr>
        <p:spPr>
          <a:xfrm>
            <a:off x="642910" y="4000504"/>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36" name="35 - TextBox"/>
          <p:cNvSpPr txBox="1"/>
          <p:nvPr/>
        </p:nvSpPr>
        <p:spPr>
          <a:xfrm>
            <a:off x="1000100" y="4000504"/>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37" name="36 - TextBox"/>
          <p:cNvSpPr txBox="1"/>
          <p:nvPr/>
        </p:nvSpPr>
        <p:spPr>
          <a:xfrm>
            <a:off x="2857488" y="6324921"/>
            <a:ext cx="1785950" cy="369332"/>
          </a:xfrm>
          <a:prstGeom prst="rect">
            <a:avLst/>
          </a:prstGeom>
          <a:noFill/>
        </p:spPr>
        <p:txBody>
          <a:bodyPr wrap="square" rtlCol="0">
            <a:spAutoFit/>
          </a:bodyPr>
          <a:lstStyle/>
          <a:p>
            <a:r>
              <a:rPr lang="el-GR" dirty="0" smtClean="0"/>
              <a:t>4</a:t>
            </a:r>
            <a:r>
              <a:rPr lang="en-US" dirty="0" smtClean="0"/>
              <a:t>,</a:t>
            </a:r>
            <a:r>
              <a:rPr lang="el-GR" dirty="0" smtClean="0"/>
              <a:t>3</a:t>
            </a:r>
            <a:r>
              <a:rPr lang="en-US" dirty="0" smtClean="0"/>
              <a:t> kg</a:t>
            </a:r>
            <a:r>
              <a:rPr lang="el-GR" dirty="0" smtClean="0"/>
              <a:t>     αλεύρι</a:t>
            </a:r>
            <a:endParaRPr lang="en-US" baseline="30000" dirty="0"/>
          </a:p>
        </p:txBody>
      </p:sp>
      <p:pic>
        <p:nvPicPr>
          <p:cNvPr id="2050" name="Picture 2"/>
          <p:cNvPicPr>
            <a:picLocks noChangeAspect="1" noChangeArrowheads="1"/>
          </p:cNvPicPr>
          <p:nvPr/>
        </p:nvPicPr>
        <p:blipFill>
          <a:blip r:embed="rId2"/>
          <a:srcRect/>
          <a:stretch>
            <a:fillRect/>
          </a:stretch>
        </p:blipFill>
        <p:spPr bwMode="auto">
          <a:xfrm>
            <a:off x="5300139" y="4357694"/>
            <a:ext cx="3843861" cy="2500306"/>
          </a:xfrm>
          <a:prstGeom prst="rect">
            <a:avLst/>
          </a:prstGeom>
          <a:noFill/>
          <a:ln w="9525">
            <a:noFill/>
            <a:miter lim="800000"/>
            <a:headEnd/>
            <a:tailEnd/>
          </a:ln>
          <a:effectLst/>
        </p:spPr>
      </p:pic>
      <p:sp>
        <p:nvSpPr>
          <p:cNvPr id="38" name="37 - TextBox"/>
          <p:cNvSpPr txBox="1"/>
          <p:nvPr/>
        </p:nvSpPr>
        <p:spPr>
          <a:xfrm>
            <a:off x="1428728" y="4857760"/>
            <a:ext cx="928694" cy="369332"/>
          </a:xfrm>
          <a:prstGeom prst="rect">
            <a:avLst/>
          </a:prstGeom>
          <a:noFill/>
        </p:spPr>
        <p:txBody>
          <a:bodyPr wrap="square" rtlCol="0">
            <a:spAutoFit/>
          </a:bodyPr>
          <a:lstStyle/>
          <a:p>
            <a:r>
              <a:rPr lang="el-GR" dirty="0" smtClean="0"/>
              <a:t>86</a:t>
            </a:r>
            <a:endParaRPr lang="en-US" baseline="30000" dirty="0"/>
          </a:p>
        </p:txBody>
      </p:sp>
      <p:cxnSp>
        <p:nvCxnSpPr>
          <p:cNvPr id="39" name="38 - Ευθεία γραμμή σύνδεσης"/>
          <p:cNvCxnSpPr/>
          <p:nvPr/>
        </p:nvCxnSpPr>
        <p:spPr>
          <a:xfrm>
            <a:off x="1428728" y="5286388"/>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0" name="39 - TextBox"/>
          <p:cNvSpPr txBox="1"/>
          <p:nvPr/>
        </p:nvSpPr>
        <p:spPr>
          <a:xfrm>
            <a:off x="1428728" y="5286388"/>
            <a:ext cx="500066" cy="369332"/>
          </a:xfrm>
          <a:prstGeom prst="rect">
            <a:avLst/>
          </a:prstGeom>
          <a:noFill/>
        </p:spPr>
        <p:txBody>
          <a:bodyPr wrap="square" rtlCol="0">
            <a:spAutoFit/>
          </a:bodyPr>
          <a:lstStyle/>
          <a:p>
            <a:r>
              <a:rPr lang="el-GR" dirty="0" smtClean="0"/>
              <a:t>20</a:t>
            </a:r>
            <a:endParaRPr lang="en-US" baseline="30000" dirty="0"/>
          </a:p>
        </p:txBody>
      </p:sp>
      <p:sp>
        <p:nvSpPr>
          <p:cNvPr id="41" name="40 - TextBox"/>
          <p:cNvSpPr txBox="1"/>
          <p:nvPr/>
        </p:nvSpPr>
        <p:spPr>
          <a:xfrm>
            <a:off x="714348" y="5000636"/>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2" name="41 - TextBox"/>
          <p:cNvSpPr txBox="1"/>
          <p:nvPr/>
        </p:nvSpPr>
        <p:spPr>
          <a:xfrm>
            <a:off x="1071538" y="5000636"/>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46" name="45 - TextBox"/>
          <p:cNvSpPr txBox="1"/>
          <p:nvPr/>
        </p:nvSpPr>
        <p:spPr>
          <a:xfrm>
            <a:off x="714348" y="5929330"/>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7" name="46 - TextBox"/>
          <p:cNvSpPr txBox="1"/>
          <p:nvPr/>
        </p:nvSpPr>
        <p:spPr>
          <a:xfrm>
            <a:off x="1071538" y="6000768"/>
            <a:ext cx="928694" cy="400110"/>
          </a:xfrm>
          <a:prstGeom prst="rect">
            <a:avLst/>
          </a:prstGeom>
          <a:noFill/>
        </p:spPr>
        <p:txBody>
          <a:bodyPr wrap="square" rtlCol="0">
            <a:spAutoFit/>
          </a:bodyPr>
          <a:lstStyle/>
          <a:p>
            <a:r>
              <a:rPr lang="en-US" sz="2000" dirty="0" smtClean="0"/>
              <a:t>=</a:t>
            </a:r>
            <a:r>
              <a:rPr lang="el-GR" sz="2000" dirty="0" smtClean="0"/>
              <a:t> 4</a:t>
            </a:r>
            <a:r>
              <a:rPr lang="en-US" sz="2000" dirty="0" smtClean="0"/>
              <a:t>,</a:t>
            </a:r>
            <a:r>
              <a:rPr lang="el-GR" sz="2000" dirty="0" smtClean="0"/>
              <a:t>3</a:t>
            </a:r>
            <a:r>
              <a:rPr lang="en-US" sz="2000" dirty="0" smtClean="0"/>
              <a:t> </a:t>
            </a:r>
            <a:endParaRPr lang="en-US" sz="2000" baseline="3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strVal val="#ppt_w*0.05"/>
                                          </p:val>
                                        </p:tav>
                                        <p:tav tm="100000">
                                          <p:val>
                                            <p:strVal val="#ppt_w"/>
                                          </p:val>
                                        </p:tav>
                                      </p:tavLst>
                                    </p:anim>
                                    <p:anim calcmode="lin" valueType="num">
                                      <p:cBhvr>
                                        <p:cTn id="20" dur="500" fill="hold"/>
                                        <p:tgtEl>
                                          <p:spTgt spid="9"/>
                                        </p:tgtEl>
                                        <p:attrNameLst>
                                          <p:attrName>ppt_h</p:attrName>
                                        </p:attrNameLst>
                                      </p:cBhvr>
                                      <p:tavLst>
                                        <p:tav tm="0">
                                          <p:val>
                                            <p:strVal val="#ppt_h"/>
                                          </p:val>
                                        </p:tav>
                                        <p:tav tm="100000">
                                          <p:val>
                                            <p:strVal val="#ppt_h"/>
                                          </p:val>
                                        </p:tav>
                                      </p:tavLst>
                                    </p:anim>
                                    <p:anim calcmode="lin" valueType="num">
                                      <p:cBhvr>
                                        <p:cTn id="21" dur="500" fill="hold"/>
                                        <p:tgtEl>
                                          <p:spTgt spid="9"/>
                                        </p:tgtEl>
                                        <p:attrNameLst>
                                          <p:attrName>ppt_x</p:attrName>
                                        </p:attrNameLst>
                                      </p:cBhvr>
                                      <p:tavLst>
                                        <p:tav tm="0">
                                          <p:val>
                                            <p:strVal val="#ppt_x-.2"/>
                                          </p:val>
                                        </p:tav>
                                        <p:tav tm="100000">
                                          <p:val>
                                            <p:strVal val="#ppt_x"/>
                                          </p:val>
                                        </p:tav>
                                      </p:tavLst>
                                    </p:anim>
                                    <p:anim calcmode="lin" valueType="num">
                                      <p:cBhvr>
                                        <p:cTn id="22" dur="500" fill="hold"/>
                                        <p:tgtEl>
                                          <p:spTgt spid="9"/>
                                        </p:tgtEl>
                                        <p:attrNameLst>
                                          <p:attrName>ppt_y</p:attrName>
                                        </p:attrNameLst>
                                      </p:cBhvr>
                                      <p:tavLst>
                                        <p:tav tm="0">
                                          <p:val>
                                            <p:strVal val="#ppt_y"/>
                                          </p:val>
                                        </p:tav>
                                        <p:tav tm="100000">
                                          <p:val>
                                            <p:strVal val="#ppt_y"/>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linds(horizontal)">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blinds(horizontal)">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linds(horizontal)">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linds(horizontal)">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blinds(horizontal)">
                                      <p:cBhvr>
                                        <p:cTn id="60" dur="5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blinds(horizontal)">
                                      <p:cBhvr>
                                        <p:cTn id="71" dur="500"/>
                                        <p:tgtEl>
                                          <p:spTgt spid="42"/>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blinds(horizontal)">
                                      <p:cBhvr>
                                        <p:cTn id="76" dur="500"/>
                                        <p:tgtEl>
                                          <p:spTgt spid="39"/>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additive="base">
                                        <p:cTn id="81" dur="500" fill="hold"/>
                                        <p:tgtEl>
                                          <p:spTgt spid="38"/>
                                        </p:tgtEl>
                                        <p:attrNameLst>
                                          <p:attrName>ppt_x</p:attrName>
                                        </p:attrNameLst>
                                      </p:cBhvr>
                                      <p:tavLst>
                                        <p:tav tm="0">
                                          <p:val>
                                            <p:strVal val="#ppt_x"/>
                                          </p:val>
                                        </p:tav>
                                        <p:tav tm="100000">
                                          <p:val>
                                            <p:strVal val="#ppt_x"/>
                                          </p:val>
                                        </p:tav>
                                      </p:tavLst>
                                    </p:anim>
                                    <p:anim calcmode="lin" valueType="num">
                                      <p:cBhvr additive="base">
                                        <p:cTn id="8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blinds(horizontal)">
                                      <p:cBhvr>
                                        <p:cTn id="87" dur="500"/>
                                        <p:tgtEl>
                                          <p:spTgt spid="4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blinds(horizontal)">
                                      <p:cBhvr>
                                        <p:cTn id="92" dur="500"/>
                                        <p:tgtEl>
                                          <p:spTgt spid="46"/>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blinds(horizontal)">
                                      <p:cBhvr>
                                        <p:cTn id="95" dur="500"/>
                                        <p:tgtEl>
                                          <p:spTgt spid="47"/>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blinds(horizontal)">
                                      <p:cBhvr>
                                        <p:cTn id="10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9" grpId="0"/>
      <p:bldP spid="31" grpId="0"/>
      <p:bldP spid="35" grpId="0"/>
      <p:bldP spid="36" grpId="0"/>
      <p:bldP spid="37" grpId="0"/>
      <p:bldP spid="38" grpId="0"/>
      <p:bldP spid="40" grpId="0"/>
      <p:bldP spid="41" grpId="0"/>
      <p:bldP spid="42" grpId="0"/>
      <p:bldP spid="46"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14282" y="642918"/>
            <a:ext cx="8786874" cy="830997"/>
          </a:xfrm>
          <a:prstGeom prst="rect">
            <a:avLst/>
          </a:prstGeom>
          <a:noFill/>
        </p:spPr>
        <p:txBody>
          <a:bodyPr wrap="square" rtlCol="0">
            <a:spAutoFit/>
          </a:bodyPr>
          <a:lstStyle/>
          <a:p>
            <a:r>
              <a:rPr lang="el-GR" sz="2400" dirty="0" smtClean="0"/>
              <a:t>Αν ένας αριθμός </a:t>
            </a:r>
            <a:r>
              <a:rPr lang="el-GR" sz="2400" b="1" dirty="0" smtClean="0"/>
              <a:t>δεν έχει υποδιαστολή </a:t>
            </a:r>
            <a:r>
              <a:rPr lang="el-GR" sz="2400" dirty="0" smtClean="0"/>
              <a:t>(άρα θα λέγεται </a:t>
            </a:r>
            <a:r>
              <a:rPr lang="el-GR" sz="2400" b="1" dirty="0" smtClean="0"/>
              <a:t>ακέραιος αριθμός</a:t>
            </a:r>
            <a:r>
              <a:rPr lang="el-GR" sz="2400" dirty="0" smtClean="0"/>
              <a:t>)… τότε  μπορεί να γραφεί:</a:t>
            </a:r>
            <a:endParaRPr lang="el-GR" sz="2400" dirty="0"/>
          </a:p>
        </p:txBody>
      </p:sp>
      <p:sp>
        <p:nvSpPr>
          <p:cNvPr id="5" name="4 - TextBox"/>
          <p:cNvSpPr txBox="1"/>
          <p:nvPr/>
        </p:nvSpPr>
        <p:spPr>
          <a:xfrm>
            <a:off x="1142976" y="2357430"/>
            <a:ext cx="3429024" cy="707886"/>
          </a:xfrm>
          <a:prstGeom prst="rect">
            <a:avLst/>
          </a:prstGeom>
          <a:noFill/>
        </p:spPr>
        <p:txBody>
          <a:bodyPr wrap="square" rtlCol="0">
            <a:spAutoFit/>
          </a:bodyPr>
          <a:lstStyle/>
          <a:p>
            <a:r>
              <a:rPr lang="el-GR" sz="4000" b="1" dirty="0" smtClean="0"/>
              <a:t>34 = 34,</a:t>
            </a:r>
            <a:endParaRPr lang="el-GR" sz="4000" b="1" dirty="0"/>
          </a:p>
        </p:txBody>
      </p:sp>
      <p:sp>
        <p:nvSpPr>
          <p:cNvPr id="6" name="5 - TextBox"/>
          <p:cNvSpPr txBox="1"/>
          <p:nvPr/>
        </p:nvSpPr>
        <p:spPr>
          <a:xfrm>
            <a:off x="4500562" y="3357562"/>
            <a:ext cx="3429024" cy="707886"/>
          </a:xfrm>
          <a:prstGeom prst="rect">
            <a:avLst/>
          </a:prstGeom>
          <a:noFill/>
        </p:spPr>
        <p:txBody>
          <a:bodyPr wrap="square" rtlCol="0">
            <a:spAutoFit/>
          </a:bodyPr>
          <a:lstStyle/>
          <a:p>
            <a:r>
              <a:rPr lang="el-GR" sz="4000" b="1" dirty="0" smtClean="0"/>
              <a:t>30= 30,</a:t>
            </a:r>
            <a:endParaRPr lang="el-GR" sz="4000" b="1" dirty="0"/>
          </a:p>
        </p:txBody>
      </p:sp>
      <p:sp>
        <p:nvSpPr>
          <p:cNvPr id="7" name="6 - TextBox"/>
          <p:cNvSpPr txBox="1"/>
          <p:nvPr/>
        </p:nvSpPr>
        <p:spPr>
          <a:xfrm>
            <a:off x="1500166" y="5357826"/>
            <a:ext cx="3429024" cy="707886"/>
          </a:xfrm>
          <a:prstGeom prst="rect">
            <a:avLst/>
          </a:prstGeom>
          <a:noFill/>
        </p:spPr>
        <p:txBody>
          <a:bodyPr wrap="square" rtlCol="0">
            <a:spAutoFit/>
          </a:bodyPr>
          <a:lstStyle/>
          <a:p>
            <a:r>
              <a:rPr lang="el-GR" sz="4000" b="1" dirty="0" smtClean="0"/>
              <a:t>4567 = 4567,</a:t>
            </a:r>
            <a:endParaRPr lang="el-GR" sz="4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Πολλαπλασιασμοί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l-GR" sz="2800" baseline="30000" dirty="0" smtClean="0"/>
              <a:t>.</a:t>
            </a:r>
            <a:r>
              <a:rPr lang="el-GR" sz="2800" dirty="0" smtClean="0"/>
              <a:t> 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30</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l-GR" sz="2800" baseline="30000" dirty="0" smtClean="0"/>
              <a:t>.</a:t>
            </a:r>
            <a:r>
              <a:rPr lang="el-GR" sz="2800" dirty="0" smtClean="0"/>
              <a:t> 1000  =  45000</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3,24 </a:t>
            </a:r>
            <a:r>
              <a:rPr lang="el-GR" sz="2800" baseline="30000" dirty="0" smtClean="0"/>
              <a:t>.</a:t>
            </a:r>
            <a:r>
              <a:rPr lang="el-GR" sz="2800" dirty="0" smtClean="0"/>
              <a:t> 10  = 32,4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l-GR" sz="2800" baseline="30000" dirty="0" smtClean="0"/>
              <a:t>.</a:t>
            </a:r>
            <a:r>
              <a:rPr lang="el-GR" sz="2800" dirty="0" smtClean="0"/>
              <a:t> 1000  =53450</a:t>
            </a:r>
            <a:endParaRPr lang="en-US" sz="2800" dirty="0"/>
          </a:p>
        </p:txBody>
      </p:sp>
      <p:sp>
        <p:nvSpPr>
          <p:cNvPr id="24" name="23 - TextBox"/>
          <p:cNvSpPr txBox="1"/>
          <p:nvPr/>
        </p:nvSpPr>
        <p:spPr>
          <a:xfrm>
            <a:off x="428596" y="5000636"/>
            <a:ext cx="8358214" cy="1569660"/>
          </a:xfrm>
          <a:prstGeom prst="rect">
            <a:avLst/>
          </a:prstGeom>
          <a:noFill/>
        </p:spPr>
        <p:txBody>
          <a:bodyPr wrap="square" rtlCol="0">
            <a:spAutoFit/>
          </a:bodyPr>
          <a:lstStyle/>
          <a:p>
            <a:r>
              <a:rPr lang="el-GR" sz="2400" dirty="0" smtClean="0"/>
              <a:t>Όταν πολλαπλασιάζω  ένα δεκαδικό αριθμό με 10, 100…, μετακινώ την υποδιαστολή (αν δεν έχει υποδιαστολή, θεωρώ ότι υπάρχει υποδιαστολή στο τέλος του αριθμού)  δεξιά τόσες 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Διαίρεση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n-US" sz="2800" dirty="0" smtClean="0"/>
              <a:t>: </a:t>
            </a:r>
            <a:r>
              <a:rPr lang="el-GR" sz="2800" dirty="0" smtClean="0"/>
              <a:t>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0,3</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n-US" sz="2800" dirty="0" smtClean="0"/>
              <a:t>: </a:t>
            </a:r>
            <a:r>
              <a:rPr lang="el-GR" sz="2800" dirty="0" smtClean="0"/>
              <a:t>1000  = 0,045 </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a:t>
            </a:r>
            <a:r>
              <a:rPr lang="en-US" sz="2800" dirty="0" smtClean="0"/>
              <a:t> </a:t>
            </a:r>
            <a:r>
              <a:rPr lang="el-GR" sz="2800" dirty="0" smtClean="0"/>
              <a:t>2</a:t>
            </a:r>
            <a:r>
              <a:rPr lang="en-US" sz="2800" dirty="0" smtClean="0"/>
              <a:t> , </a:t>
            </a:r>
            <a:r>
              <a:rPr lang="el-GR" sz="2800" dirty="0" smtClean="0"/>
              <a:t>4</a:t>
            </a:r>
            <a:r>
              <a:rPr lang="en-US" sz="2800" dirty="0" smtClean="0"/>
              <a:t> : </a:t>
            </a:r>
            <a:r>
              <a:rPr lang="el-GR" sz="2800" dirty="0" smtClean="0"/>
              <a:t>10  = </a:t>
            </a:r>
            <a:r>
              <a:rPr lang="el-GR" sz="2800" dirty="0" smtClean="0"/>
              <a:t>3</a:t>
            </a:r>
            <a:r>
              <a:rPr lang="en-US" sz="2800" dirty="0" smtClean="0"/>
              <a:t>,</a:t>
            </a:r>
            <a:r>
              <a:rPr lang="el-GR" sz="2800" dirty="0" smtClean="0"/>
              <a:t>2</a:t>
            </a:r>
            <a:r>
              <a:rPr lang="en-US" sz="2800" dirty="0" smtClean="0"/>
              <a:t> </a:t>
            </a:r>
            <a:r>
              <a:rPr lang="el-GR" sz="2800" dirty="0" smtClean="0"/>
              <a:t>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n-US" sz="2800" dirty="0" smtClean="0"/>
              <a:t>:</a:t>
            </a:r>
            <a:r>
              <a:rPr lang="el-GR" sz="2800" dirty="0" smtClean="0"/>
              <a:t> 1000  =</a:t>
            </a:r>
            <a:r>
              <a:rPr lang="en-US" sz="2800" dirty="0" smtClean="0"/>
              <a:t>0,0</a:t>
            </a:r>
            <a:r>
              <a:rPr lang="el-GR" sz="2800" dirty="0" smtClean="0"/>
              <a:t>5345</a:t>
            </a:r>
            <a:r>
              <a:rPr lang="en-US" sz="2800" dirty="0" smtClean="0"/>
              <a:t> </a:t>
            </a:r>
            <a:endParaRPr lang="en-US" sz="2800" dirty="0"/>
          </a:p>
        </p:txBody>
      </p:sp>
      <p:sp>
        <p:nvSpPr>
          <p:cNvPr id="24" name="23 - TextBox"/>
          <p:cNvSpPr txBox="1"/>
          <p:nvPr/>
        </p:nvSpPr>
        <p:spPr>
          <a:xfrm>
            <a:off x="500034" y="4786322"/>
            <a:ext cx="7858180" cy="1569660"/>
          </a:xfrm>
          <a:prstGeom prst="rect">
            <a:avLst/>
          </a:prstGeom>
          <a:noFill/>
        </p:spPr>
        <p:txBody>
          <a:bodyPr wrap="square" rtlCol="0">
            <a:spAutoFit/>
          </a:bodyPr>
          <a:lstStyle/>
          <a:p>
            <a:r>
              <a:rPr lang="el-GR" sz="2400" dirty="0" smtClean="0"/>
              <a:t>Όταν διαιρώ ένα δεκαδικό αριθμό με 10, 100…, μετακινώ την υποδιαστολή (αν δεν έχει υποδιαστολή, θεωρώ ότι υπάρχει υποδιαστολή στο τέλος του αριθμού)   αριστερά τόσες 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0"/>
            <a:ext cx="5357818" cy="428620"/>
          </a:xfrm>
        </p:spPr>
        <p:txBody>
          <a:bodyPr>
            <a:noAutofit/>
          </a:bodyPr>
          <a:lstStyle/>
          <a:p>
            <a:r>
              <a:rPr lang="el-GR" sz="2800" b="1" dirty="0" smtClean="0">
                <a:solidFill>
                  <a:srgbClr val="FF0000"/>
                </a:solidFill>
              </a:rPr>
              <a:t>Μέθοδος </a:t>
            </a:r>
            <a:r>
              <a:rPr lang="el-GR" sz="2800" b="1" dirty="0" smtClean="0">
                <a:solidFill>
                  <a:srgbClr val="FF0000"/>
                </a:solidFill>
              </a:rPr>
              <a:t>των τριών</a:t>
            </a:r>
            <a:endParaRPr lang="en-US" sz="2800" b="1" dirty="0">
              <a:solidFill>
                <a:srgbClr val="FF0000"/>
              </a:solidFill>
            </a:endParaRPr>
          </a:p>
        </p:txBody>
      </p:sp>
      <p:sp>
        <p:nvSpPr>
          <p:cNvPr id="5" name="4 - TextBox"/>
          <p:cNvSpPr txBox="1"/>
          <p:nvPr/>
        </p:nvSpPr>
        <p:spPr>
          <a:xfrm>
            <a:off x="642910" y="571480"/>
            <a:ext cx="2357454" cy="461665"/>
          </a:xfrm>
          <a:prstGeom prst="rect">
            <a:avLst/>
          </a:prstGeom>
          <a:noFill/>
        </p:spPr>
        <p:txBody>
          <a:bodyPr wrap="square" rtlCol="0">
            <a:spAutoFit/>
          </a:bodyPr>
          <a:lstStyle/>
          <a:p>
            <a:r>
              <a:rPr lang="el-GR" sz="2400" b="1" dirty="0" smtClean="0"/>
              <a:t>Άσκηση </a:t>
            </a:r>
            <a:r>
              <a:rPr lang="el-GR" sz="2400" b="1" dirty="0" smtClean="0"/>
              <a:t>2</a:t>
            </a:r>
            <a:endParaRPr lang="en-US" sz="2400" b="1" dirty="0"/>
          </a:p>
        </p:txBody>
      </p:sp>
      <p:sp>
        <p:nvSpPr>
          <p:cNvPr id="6" name="5 - TextBox"/>
          <p:cNvSpPr txBox="1"/>
          <p:nvPr/>
        </p:nvSpPr>
        <p:spPr>
          <a:xfrm>
            <a:off x="0" y="1071546"/>
            <a:ext cx="9144000" cy="830997"/>
          </a:xfrm>
          <a:prstGeom prst="rect">
            <a:avLst/>
          </a:prstGeom>
          <a:noFill/>
        </p:spPr>
        <p:txBody>
          <a:bodyPr wrap="square" rtlCol="0">
            <a:spAutoFit/>
          </a:bodyPr>
          <a:lstStyle/>
          <a:p>
            <a:r>
              <a:rPr lang="el-GR" sz="2400" dirty="0" smtClean="0"/>
              <a:t>Το 1 χιλιόμετρο (1</a:t>
            </a:r>
            <a:r>
              <a:rPr lang="en-US" sz="2400" dirty="0" smtClean="0"/>
              <a:t>km</a:t>
            </a:r>
            <a:r>
              <a:rPr lang="el-GR" sz="2400" dirty="0" smtClean="0"/>
              <a:t>) είναι 1000 μέτρα (1000</a:t>
            </a:r>
            <a:r>
              <a:rPr lang="en-US" sz="2400" dirty="0" smtClean="0"/>
              <a:t>m). </a:t>
            </a:r>
            <a:r>
              <a:rPr lang="el-GR" sz="2400" dirty="0" smtClean="0"/>
              <a:t>Πόσα  χιλιόμετρα</a:t>
            </a:r>
            <a:r>
              <a:rPr lang="en-US" sz="2400" dirty="0" smtClean="0"/>
              <a:t> (km)</a:t>
            </a:r>
            <a:r>
              <a:rPr lang="el-GR" sz="2400" dirty="0" smtClean="0"/>
              <a:t> είναι τα 45 μέτρα (45</a:t>
            </a:r>
            <a:r>
              <a:rPr lang="en-US" sz="2400" dirty="0" smtClean="0"/>
              <a:t>m)</a:t>
            </a:r>
            <a:r>
              <a:rPr lang="el-GR" sz="2400" dirty="0" smtClean="0"/>
              <a:t>;</a:t>
            </a:r>
            <a:r>
              <a:rPr lang="el-GR" sz="2400" dirty="0" smtClean="0"/>
              <a:t> </a:t>
            </a:r>
            <a:endParaRPr lang="en-US" sz="2400" dirty="0"/>
          </a:p>
        </p:txBody>
      </p:sp>
      <p:sp>
        <p:nvSpPr>
          <p:cNvPr id="7" name="6 - TextBox"/>
          <p:cNvSpPr txBox="1"/>
          <p:nvPr/>
        </p:nvSpPr>
        <p:spPr>
          <a:xfrm>
            <a:off x="3071802" y="1928802"/>
            <a:ext cx="1143008" cy="461665"/>
          </a:xfrm>
          <a:prstGeom prst="rect">
            <a:avLst/>
          </a:prstGeom>
          <a:noFill/>
        </p:spPr>
        <p:txBody>
          <a:bodyPr wrap="square" rtlCol="0">
            <a:spAutoFit/>
          </a:bodyPr>
          <a:lstStyle/>
          <a:p>
            <a:r>
              <a:rPr lang="el-GR" sz="2400" b="1" i="1" u="sng" dirty="0" smtClean="0"/>
              <a:t>Λύση</a:t>
            </a:r>
            <a:endParaRPr lang="en-US" sz="2400" b="1" i="1" u="sng" dirty="0"/>
          </a:p>
        </p:txBody>
      </p:sp>
      <p:sp>
        <p:nvSpPr>
          <p:cNvPr id="8" name="7 - TextBox"/>
          <p:cNvSpPr txBox="1"/>
          <p:nvPr/>
        </p:nvSpPr>
        <p:spPr>
          <a:xfrm>
            <a:off x="500034" y="2428868"/>
            <a:ext cx="5857916" cy="523220"/>
          </a:xfrm>
          <a:prstGeom prst="rect">
            <a:avLst/>
          </a:prstGeom>
          <a:noFill/>
        </p:spPr>
        <p:txBody>
          <a:bodyPr wrap="square" rtlCol="0">
            <a:spAutoFit/>
          </a:bodyPr>
          <a:lstStyle/>
          <a:p>
            <a:r>
              <a:rPr lang="el-GR" sz="2800" dirty="0" smtClean="0"/>
              <a:t>1</a:t>
            </a:r>
            <a:r>
              <a:rPr lang="en-US" sz="2800" dirty="0" smtClean="0"/>
              <a:t>km</a:t>
            </a:r>
            <a:r>
              <a:rPr lang="el-GR" sz="2800" dirty="0" smtClean="0"/>
              <a:t> </a:t>
            </a:r>
            <a:r>
              <a:rPr lang="en-US" sz="2800" dirty="0" smtClean="0"/>
              <a:t>                    </a:t>
            </a:r>
            <a:r>
              <a:rPr lang="el-GR" sz="2800" dirty="0" smtClean="0"/>
              <a:t>είναι          1000</a:t>
            </a:r>
            <a:r>
              <a:rPr lang="en-US" sz="2800" dirty="0" smtClean="0"/>
              <a:t>m  </a:t>
            </a:r>
            <a:endParaRPr lang="en-US" sz="2800" dirty="0"/>
          </a:p>
        </p:txBody>
      </p:sp>
      <p:sp>
        <p:nvSpPr>
          <p:cNvPr id="9" name="8 - TextBox"/>
          <p:cNvSpPr txBox="1"/>
          <p:nvPr/>
        </p:nvSpPr>
        <p:spPr>
          <a:xfrm>
            <a:off x="428596" y="3143248"/>
            <a:ext cx="5857916" cy="523220"/>
          </a:xfrm>
          <a:prstGeom prst="rect">
            <a:avLst/>
          </a:prstGeom>
          <a:noFill/>
        </p:spPr>
        <p:txBody>
          <a:bodyPr wrap="square" rtlCol="0">
            <a:spAutoFit/>
          </a:bodyPr>
          <a:lstStyle/>
          <a:p>
            <a:r>
              <a:rPr lang="en-US" sz="2800" dirty="0" smtClean="0"/>
              <a:t> x                     </a:t>
            </a:r>
            <a:r>
              <a:rPr lang="el-GR" sz="2800" dirty="0" smtClean="0"/>
              <a:t>        </a:t>
            </a:r>
            <a:r>
              <a:rPr lang="el-GR" sz="2800" dirty="0" smtClean="0"/>
              <a:t>είναι             45</a:t>
            </a:r>
            <a:r>
              <a:rPr lang="en-US" sz="2800" dirty="0" smtClean="0"/>
              <a:t>m</a:t>
            </a:r>
            <a:endParaRPr lang="en-US" sz="2800" dirty="0"/>
          </a:p>
        </p:txBody>
      </p:sp>
      <p:cxnSp>
        <p:nvCxnSpPr>
          <p:cNvPr id="11" name="10 - Ευθεία γραμμή σύνδεσης"/>
          <p:cNvCxnSpPr/>
          <p:nvPr/>
        </p:nvCxnSpPr>
        <p:spPr>
          <a:xfrm>
            <a:off x="0" y="3643314"/>
            <a:ext cx="56436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a:off x="1214414" y="2786058"/>
            <a:ext cx="3571900" cy="571504"/>
          </a:xfrm>
          <a:prstGeom prst="line">
            <a:avLst/>
          </a:prstGeom>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1357290" y="3857628"/>
            <a:ext cx="928694" cy="461665"/>
          </a:xfrm>
          <a:prstGeom prst="rect">
            <a:avLst/>
          </a:prstGeom>
          <a:noFill/>
        </p:spPr>
        <p:txBody>
          <a:bodyPr wrap="square" rtlCol="0">
            <a:spAutoFit/>
          </a:bodyPr>
          <a:lstStyle/>
          <a:p>
            <a:r>
              <a:rPr lang="el-GR" dirty="0" smtClean="0"/>
              <a:t>1</a:t>
            </a:r>
            <a:r>
              <a:rPr lang="el-GR" sz="2400" b="1" baseline="30000" dirty="0" smtClean="0"/>
              <a:t>. </a:t>
            </a:r>
            <a:r>
              <a:rPr lang="el-GR" sz="2400" b="1" dirty="0" smtClean="0"/>
              <a:t> </a:t>
            </a:r>
            <a:r>
              <a:rPr lang="el-GR" dirty="0" smtClean="0"/>
              <a:t>45</a:t>
            </a:r>
            <a:endParaRPr lang="en-US" baseline="30000" dirty="0"/>
          </a:p>
        </p:txBody>
      </p:sp>
      <p:cxnSp>
        <p:nvCxnSpPr>
          <p:cNvPr id="29" name="28 - Ευθεία γραμμή σύνδεσης"/>
          <p:cNvCxnSpPr/>
          <p:nvPr/>
        </p:nvCxnSpPr>
        <p:spPr>
          <a:xfrm>
            <a:off x="1428728" y="4286256"/>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31" name="30 - TextBox"/>
          <p:cNvSpPr txBox="1"/>
          <p:nvPr/>
        </p:nvSpPr>
        <p:spPr>
          <a:xfrm>
            <a:off x="1500166" y="4357694"/>
            <a:ext cx="785818" cy="369332"/>
          </a:xfrm>
          <a:prstGeom prst="rect">
            <a:avLst/>
          </a:prstGeom>
          <a:noFill/>
        </p:spPr>
        <p:txBody>
          <a:bodyPr wrap="square" rtlCol="0">
            <a:spAutoFit/>
          </a:bodyPr>
          <a:lstStyle/>
          <a:p>
            <a:r>
              <a:rPr lang="el-GR" dirty="0" smtClean="0"/>
              <a:t>1000</a:t>
            </a:r>
            <a:endParaRPr lang="en-US" baseline="30000" dirty="0"/>
          </a:p>
        </p:txBody>
      </p:sp>
      <p:sp>
        <p:nvSpPr>
          <p:cNvPr id="35" name="34 - TextBox"/>
          <p:cNvSpPr txBox="1"/>
          <p:nvPr/>
        </p:nvSpPr>
        <p:spPr>
          <a:xfrm>
            <a:off x="642910" y="4000504"/>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36" name="35 - TextBox"/>
          <p:cNvSpPr txBox="1"/>
          <p:nvPr/>
        </p:nvSpPr>
        <p:spPr>
          <a:xfrm>
            <a:off x="1000100" y="4000504"/>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37" name="36 - TextBox"/>
          <p:cNvSpPr txBox="1"/>
          <p:nvPr/>
        </p:nvSpPr>
        <p:spPr>
          <a:xfrm>
            <a:off x="3571868" y="6143644"/>
            <a:ext cx="1785950" cy="369332"/>
          </a:xfrm>
          <a:prstGeom prst="rect">
            <a:avLst/>
          </a:prstGeom>
          <a:noFill/>
        </p:spPr>
        <p:txBody>
          <a:bodyPr wrap="square" rtlCol="0">
            <a:spAutoFit/>
          </a:bodyPr>
          <a:lstStyle/>
          <a:p>
            <a:r>
              <a:rPr lang="el-GR" b="1" dirty="0" smtClean="0">
                <a:solidFill>
                  <a:srgbClr val="FF0000"/>
                </a:solidFill>
              </a:rPr>
              <a:t>0.045</a:t>
            </a:r>
            <a:r>
              <a:rPr lang="en-US" b="1" dirty="0" smtClean="0">
                <a:solidFill>
                  <a:srgbClr val="FF0000"/>
                </a:solidFill>
              </a:rPr>
              <a:t>m</a:t>
            </a:r>
            <a:endParaRPr lang="en-US" b="1" dirty="0">
              <a:solidFill>
                <a:srgbClr val="FF0000"/>
              </a:solidFill>
            </a:endParaRPr>
          </a:p>
        </p:txBody>
      </p:sp>
      <p:sp>
        <p:nvSpPr>
          <p:cNvPr id="38" name="37 - TextBox"/>
          <p:cNvSpPr txBox="1"/>
          <p:nvPr/>
        </p:nvSpPr>
        <p:spPr>
          <a:xfrm>
            <a:off x="1428728" y="4857760"/>
            <a:ext cx="928694" cy="369332"/>
          </a:xfrm>
          <a:prstGeom prst="rect">
            <a:avLst/>
          </a:prstGeom>
          <a:noFill/>
        </p:spPr>
        <p:txBody>
          <a:bodyPr wrap="square" rtlCol="0">
            <a:spAutoFit/>
          </a:bodyPr>
          <a:lstStyle/>
          <a:p>
            <a:r>
              <a:rPr lang="el-GR" dirty="0" smtClean="0"/>
              <a:t>45</a:t>
            </a:r>
            <a:endParaRPr lang="en-US" baseline="30000" dirty="0"/>
          </a:p>
        </p:txBody>
      </p:sp>
      <p:cxnSp>
        <p:nvCxnSpPr>
          <p:cNvPr id="39" name="38 - Ευθεία γραμμή σύνδεσης"/>
          <p:cNvCxnSpPr/>
          <p:nvPr/>
        </p:nvCxnSpPr>
        <p:spPr>
          <a:xfrm>
            <a:off x="1428728" y="5286388"/>
            <a:ext cx="571504" cy="1588"/>
          </a:xfrm>
          <a:prstGeom prst="line">
            <a:avLst/>
          </a:prstGeom>
        </p:spPr>
        <p:style>
          <a:lnRef idx="1">
            <a:schemeClr val="accent1"/>
          </a:lnRef>
          <a:fillRef idx="0">
            <a:schemeClr val="accent1"/>
          </a:fillRef>
          <a:effectRef idx="0">
            <a:schemeClr val="accent1"/>
          </a:effectRef>
          <a:fontRef idx="minor">
            <a:schemeClr val="tx1"/>
          </a:fontRef>
        </p:style>
      </p:cxnSp>
      <p:sp>
        <p:nvSpPr>
          <p:cNvPr id="40" name="39 - TextBox"/>
          <p:cNvSpPr txBox="1"/>
          <p:nvPr/>
        </p:nvSpPr>
        <p:spPr>
          <a:xfrm>
            <a:off x="1357290" y="5286388"/>
            <a:ext cx="714380" cy="369332"/>
          </a:xfrm>
          <a:prstGeom prst="rect">
            <a:avLst/>
          </a:prstGeom>
          <a:noFill/>
        </p:spPr>
        <p:txBody>
          <a:bodyPr wrap="square" rtlCol="0">
            <a:spAutoFit/>
          </a:bodyPr>
          <a:lstStyle/>
          <a:p>
            <a:r>
              <a:rPr lang="el-GR" dirty="0" smtClean="0"/>
              <a:t>1000</a:t>
            </a:r>
            <a:endParaRPr lang="en-US" baseline="30000" dirty="0"/>
          </a:p>
        </p:txBody>
      </p:sp>
      <p:sp>
        <p:nvSpPr>
          <p:cNvPr id="41" name="40 - TextBox"/>
          <p:cNvSpPr txBox="1"/>
          <p:nvPr/>
        </p:nvSpPr>
        <p:spPr>
          <a:xfrm>
            <a:off x="714348" y="5000636"/>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2" name="41 - TextBox"/>
          <p:cNvSpPr txBox="1"/>
          <p:nvPr/>
        </p:nvSpPr>
        <p:spPr>
          <a:xfrm>
            <a:off x="1071538" y="5000636"/>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46" name="45 - TextBox"/>
          <p:cNvSpPr txBox="1"/>
          <p:nvPr/>
        </p:nvSpPr>
        <p:spPr>
          <a:xfrm>
            <a:off x="714348" y="5929330"/>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7" name="46 - TextBox"/>
          <p:cNvSpPr txBox="1"/>
          <p:nvPr/>
        </p:nvSpPr>
        <p:spPr>
          <a:xfrm>
            <a:off x="1000100" y="6000768"/>
            <a:ext cx="1285884" cy="400110"/>
          </a:xfrm>
          <a:prstGeom prst="rect">
            <a:avLst/>
          </a:prstGeom>
          <a:noFill/>
        </p:spPr>
        <p:txBody>
          <a:bodyPr wrap="square" rtlCol="0">
            <a:spAutoFit/>
          </a:bodyPr>
          <a:lstStyle/>
          <a:p>
            <a:r>
              <a:rPr lang="en-US" sz="2000" dirty="0" smtClean="0"/>
              <a:t>=</a:t>
            </a:r>
            <a:r>
              <a:rPr lang="el-GR" sz="2000" dirty="0" smtClean="0"/>
              <a:t> </a:t>
            </a:r>
            <a:r>
              <a:rPr lang="el-GR" sz="2000" dirty="0" smtClean="0"/>
              <a:t>0,045</a:t>
            </a:r>
            <a:endParaRPr lang="en-US" sz="2000" baseline="30000" dirty="0"/>
          </a:p>
        </p:txBody>
      </p:sp>
      <p:graphicFrame>
        <p:nvGraphicFramePr>
          <p:cNvPr id="24" name="23 - Πίνακας"/>
          <p:cNvGraphicFramePr>
            <a:graphicFrameLocks noGrp="1"/>
          </p:cNvGraphicFramePr>
          <p:nvPr/>
        </p:nvGraphicFramePr>
        <p:xfrm>
          <a:off x="7929554" y="5500419"/>
          <a:ext cx="1214446" cy="1357581"/>
        </p:xfrm>
        <a:graphic>
          <a:graphicData uri="http://schemas.openxmlformats.org/drawingml/2006/table">
            <a:tbl>
              <a:tblPr/>
              <a:tblGrid>
                <a:gridCol w="1214446"/>
              </a:tblGrid>
              <a:tr h="428628">
                <a:tc>
                  <a:txBody>
                    <a:bodyPr/>
                    <a:lstStyle/>
                    <a:p>
                      <a:pPr marL="0" marR="0">
                        <a:lnSpc>
                          <a:spcPct val="115000"/>
                        </a:lnSpc>
                        <a:spcBef>
                          <a:spcPts val="0"/>
                        </a:spcBef>
                        <a:spcAft>
                          <a:spcPts val="0"/>
                        </a:spcAft>
                      </a:pPr>
                      <a:r>
                        <a:rPr lang="el-GR" sz="1100" b="1" dirty="0" smtClean="0">
                          <a:solidFill>
                            <a:srgbClr val="984806"/>
                          </a:solidFill>
                          <a:latin typeface="Calibri"/>
                          <a:ea typeface="Times New Roman"/>
                          <a:cs typeface="Times New Roman"/>
                        </a:rPr>
                        <a:t>1</a:t>
                      </a:r>
                      <a:r>
                        <a:rPr lang="en-US" sz="1100" b="1" dirty="0" smtClean="0">
                          <a:solidFill>
                            <a:srgbClr val="984806"/>
                          </a:solidFill>
                          <a:latin typeface="Calibri"/>
                          <a:ea typeface="Times New Roman"/>
                          <a:cs typeface="Times New Roman"/>
                        </a:rPr>
                        <a:t>m </a:t>
                      </a:r>
                      <a:r>
                        <a:rPr lang="en-US" sz="1100" b="1" dirty="0">
                          <a:solidFill>
                            <a:srgbClr val="984806"/>
                          </a:solidFill>
                          <a:latin typeface="Calibri"/>
                          <a:ea typeface="Times New Roman"/>
                          <a:cs typeface="Times New Roman"/>
                        </a:rPr>
                        <a:t>= 100cm</a:t>
                      </a:r>
                      <a:endParaRPr lang="en-US" sz="1100" dirty="0">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0">
                        <a:lnSpc>
                          <a:spcPct val="115000"/>
                        </a:lnSpc>
                        <a:spcBef>
                          <a:spcPts val="0"/>
                        </a:spcBef>
                        <a:spcAft>
                          <a:spcPts val="0"/>
                        </a:spcAft>
                      </a:pPr>
                      <a:r>
                        <a:rPr lang="el-GR" sz="1100" b="1" dirty="0">
                          <a:solidFill>
                            <a:srgbClr val="984806"/>
                          </a:solidFill>
                          <a:latin typeface="Calibri"/>
                          <a:ea typeface="Times New Roman"/>
                          <a:cs typeface="Times New Roman"/>
                        </a:rPr>
                        <a:t>1</a:t>
                      </a:r>
                      <a:r>
                        <a:rPr lang="en-US" sz="1100" b="1" dirty="0">
                          <a:solidFill>
                            <a:srgbClr val="984806"/>
                          </a:solidFill>
                          <a:latin typeface="Calibri"/>
                          <a:ea typeface="Times New Roman"/>
                          <a:cs typeface="Times New Roman"/>
                        </a:rPr>
                        <a:t>km = 1000m</a:t>
                      </a:r>
                      <a:endParaRPr lang="en-US" sz="1100" dirty="0">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325">
                <a:tc>
                  <a:txBody>
                    <a:bodyPr/>
                    <a:lstStyle/>
                    <a:p>
                      <a:pPr marL="0" marR="0">
                        <a:lnSpc>
                          <a:spcPct val="115000"/>
                        </a:lnSpc>
                        <a:spcBef>
                          <a:spcPts val="0"/>
                        </a:spcBef>
                        <a:spcAft>
                          <a:spcPts val="0"/>
                        </a:spcAft>
                      </a:pPr>
                      <a:r>
                        <a:rPr lang="el-GR" sz="1100" b="1" dirty="0">
                          <a:solidFill>
                            <a:srgbClr val="FF0000"/>
                          </a:solidFill>
                          <a:latin typeface="Calibri"/>
                          <a:ea typeface="Times New Roman"/>
                          <a:cs typeface="Times New Roman"/>
                        </a:rPr>
                        <a:t>1</a:t>
                      </a:r>
                      <a:r>
                        <a:rPr lang="en-US" sz="1100" b="1" dirty="0">
                          <a:solidFill>
                            <a:srgbClr val="FF0000"/>
                          </a:solidFill>
                          <a:latin typeface="Calibri"/>
                          <a:ea typeface="Times New Roman"/>
                          <a:cs typeface="Times New Roman"/>
                        </a:rPr>
                        <a:t>km = </a:t>
                      </a:r>
                      <a:r>
                        <a:rPr lang="en-US" sz="1100" b="1" dirty="0" smtClean="0">
                          <a:solidFill>
                            <a:srgbClr val="FF0000"/>
                          </a:solidFill>
                          <a:latin typeface="Calibri"/>
                          <a:ea typeface="Times New Roman"/>
                          <a:cs typeface="Times New Roman"/>
                        </a:rPr>
                        <a:t>10</a:t>
                      </a:r>
                      <a:r>
                        <a:rPr lang="el-GR" sz="1100" b="1" dirty="0" smtClean="0">
                          <a:solidFill>
                            <a:srgbClr val="FF0000"/>
                          </a:solidFill>
                          <a:latin typeface="Calibri"/>
                          <a:ea typeface="Times New Roman"/>
                          <a:cs typeface="Times New Roman"/>
                        </a:rPr>
                        <a:t>0</a:t>
                      </a:r>
                      <a:r>
                        <a:rPr lang="en-US" sz="1100" b="1" dirty="0" smtClean="0">
                          <a:solidFill>
                            <a:srgbClr val="FF0000"/>
                          </a:solidFill>
                          <a:latin typeface="Calibri"/>
                          <a:ea typeface="Times New Roman"/>
                          <a:cs typeface="Times New Roman"/>
                        </a:rPr>
                        <a:t>.000cm</a:t>
                      </a:r>
                      <a:endParaRPr lang="en-US" sz="1100" b="1" dirty="0">
                        <a:solidFill>
                          <a:srgbClr val="FF0000"/>
                        </a:solidFill>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strVal val="#ppt_w*0.05"/>
                                          </p:val>
                                        </p:tav>
                                        <p:tav tm="100000">
                                          <p:val>
                                            <p:strVal val="#ppt_w"/>
                                          </p:val>
                                        </p:tav>
                                      </p:tavLst>
                                    </p:anim>
                                    <p:anim calcmode="lin" valueType="num">
                                      <p:cBhvr>
                                        <p:cTn id="20" dur="500" fill="hold"/>
                                        <p:tgtEl>
                                          <p:spTgt spid="9"/>
                                        </p:tgtEl>
                                        <p:attrNameLst>
                                          <p:attrName>ppt_h</p:attrName>
                                        </p:attrNameLst>
                                      </p:cBhvr>
                                      <p:tavLst>
                                        <p:tav tm="0">
                                          <p:val>
                                            <p:strVal val="#ppt_h"/>
                                          </p:val>
                                        </p:tav>
                                        <p:tav tm="100000">
                                          <p:val>
                                            <p:strVal val="#ppt_h"/>
                                          </p:val>
                                        </p:tav>
                                      </p:tavLst>
                                    </p:anim>
                                    <p:anim calcmode="lin" valueType="num">
                                      <p:cBhvr>
                                        <p:cTn id="21" dur="500" fill="hold"/>
                                        <p:tgtEl>
                                          <p:spTgt spid="9"/>
                                        </p:tgtEl>
                                        <p:attrNameLst>
                                          <p:attrName>ppt_x</p:attrName>
                                        </p:attrNameLst>
                                      </p:cBhvr>
                                      <p:tavLst>
                                        <p:tav tm="0">
                                          <p:val>
                                            <p:strVal val="#ppt_x-.2"/>
                                          </p:val>
                                        </p:tav>
                                        <p:tav tm="100000">
                                          <p:val>
                                            <p:strVal val="#ppt_x"/>
                                          </p:val>
                                        </p:tav>
                                      </p:tavLst>
                                    </p:anim>
                                    <p:anim calcmode="lin" valueType="num">
                                      <p:cBhvr>
                                        <p:cTn id="22" dur="500" fill="hold"/>
                                        <p:tgtEl>
                                          <p:spTgt spid="9"/>
                                        </p:tgtEl>
                                        <p:attrNameLst>
                                          <p:attrName>ppt_y</p:attrName>
                                        </p:attrNameLst>
                                      </p:cBhvr>
                                      <p:tavLst>
                                        <p:tav tm="0">
                                          <p:val>
                                            <p:strVal val="#ppt_y"/>
                                          </p:val>
                                        </p:tav>
                                        <p:tav tm="100000">
                                          <p:val>
                                            <p:strVal val="#ppt_y"/>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linds(horizontal)">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blinds(horizontal)">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linds(horizontal)">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linds(horizontal)">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blinds(horizontal)">
                                      <p:cBhvr>
                                        <p:cTn id="60" dur="5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blinds(horizontal)">
                                      <p:cBhvr>
                                        <p:cTn id="71" dur="500"/>
                                        <p:tgtEl>
                                          <p:spTgt spid="42"/>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blinds(horizontal)">
                                      <p:cBhvr>
                                        <p:cTn id="76" dur="500"/>
                                        <p:tgtEl>
                                          <p:spTgt spid="39"/>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additive="base">
                                        <p:cTn id="81" dur="500" fill="hold"/>
                                        <p:tgtEl>
                                          <p:spTgt spid="38"/>
                                        </p:tgtEl>
                                        <p:attrNameLst>
                                          <p:attrName>ppt_x</p:attrName>
                                        </p:attrNameLst>
                                      </p:cBhvr>
                                      <p:tavLst>
                                        <p:tav tm="0">
                                          <p:val>
                                            <p:strVal val="#ppt_x"/>
                                          </p:val>
                                        </p:tav>
                                        <p:tav tm="100000">
                                          <p:val>
                                            <p:strVal val="#ppt_x"/>
                                          </p:val>
                                        </p:tav>
                                      </p:tavLst>
                                    </p:anim>
                                    <p:anim calcmode="lin" valueType="num">
                                      <p:cBhvr additive="base">
                                        <p:cTn id="8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blinds(horizontal)">
                                      <p:cBhvr>
                                        <p:cTn id="87" dur="500"/>
                                        <p:tgtEl>
                                          <p:spTgt spid="4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blinds(horizontal)">
                                      <p:cBhvr>
                                        <p:cTn id="92" dur="500"/>
                                        <p:tgtEl>
                                          <p:spTgt spid="46"/>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blinds(horizontal)">
                                      <p:cBhvr>
                                        <p:cTn id="95" dur="500"/>
                                        <p:tgtEl>
                                          <p:spTgt spid="47"/>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blinds(horizontal)">
                                      <p:cBhvr>
                                        <p:cTn id="10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9" grpId="0"/>
      <p:bldP spid="31" grpId="0"/>
      <p:bldP spid="35" grpId="0"/>
      <p:bldP spid="36" grpId="0"/>
      <p:bldP spid="37" grpId="0"/>
      <p:bldP spid="38" grpId="0"/>
      <p:bldP spid="40" grpId="0"/>
      <p:bldP spid="41" grpId="0"/>
      <p:bldP spid="42" grpId="0"/>
      <p:bldP spid="46" grpId="0"/>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0"/>
            <a:ext cx="5357818" cy="428620"/>
          </a:xfrm>
        </p:spPr>
        <p:txBody>
          <a:bodyPr>
            <a:noAutofit/>
          </a:bodyPr>
          <a:lstStyle/>
          <a:p>
            <a:r>
              <a:rPr lang="el-GR" sz="2800" b="1" dirty="0" smtClean="0">
                <a:solidFill>
                  <a:srgbClr val="FF0000"/>
                </a:solidFill>
              </a:rPr>
              <a:t>Μέθοδος </a:t>
            </a:r>
            <a:r>
              <a:rPr lang="el-GR" sz="2800" b="1" dirty="0" smtClean="0">
                <a:solidFill>
                  <a:srgbClr val="FF0000"/>
                </a:solidFill>
              </a:rPr>
              <a:t>των τριών</a:t>
            </a:r>
            <a:endParaRPr lang="en-US" sz="2800" b="1" dirty="0">
              <a:solidFill>
                <a:srgbClr val="FF0000"/>
              </a:solidFill>
            </a:endParaRPr>
          </a:p>
        </p:txBody>
      </p:sp>
      <p:sp>
        <p:nvSpPr>
          <p:cNvPr id="5" name="4 - TextBox"/>
          <p:cNvSpPr txBox="1"/>
          <p:nvPr/>
        </p:nvSpPr>
        <p:spPr>
          <a:xfrm>
            <a:off x="642910" y="571480"/>
            <a:ext cx="2357454" cy="461665"/>
          </a:xfrm>
          <a:prstGeom prst="rect">
            <a:avLst/>
          </a:prstGeom>
          <a:noFill/>
        </p:spPr>
        <p:txBody>
          <a:bodyPr wrap="square" rtlCol="0">
            <a:spAutoFit/>
          </a:bodyPr>
          <a:lstStyle/>
          <a:p>
            <a:r>
              <a:rPr lang="el-GR" sz="2400" b="1" dirty="0" smtClean="0"/>
              <a:t>Άσκηση </a:t>
            </a:r>
            <a:r>
              <a:rPr lang="el-GR" sz="2400" b="1" dirty="0" smtClean="0"/>
              <a:t>2</a:t>
            </a:r>
            <a:endParaRPr lang="en-US" sz="2400" b="1" dirty="0"/>
          </a:p>
        </p:txBody>
      </p:sp>
      <p:sp>
        <p:nvSpPr>
          <p:cNvPr id="6" name="5 - TextBox"/>
          <p:cNvSpPr txBox="1"/>
          <p:nvPr/>
        </p:nvSpPr>
        <p:spPr>
          <a:xfrm>
            <a:off x="0" y="1071546"/>
            <a:ext cx="9144000" cy="830997"/>
          </a:xfrm>
          <a:prstGeom prst="rect">
            <a:avLst/>
          </a:prstGeom>
          <a:noFill/>
        </p:spPr>
        <p:txBody>
          <a:bodyPr wrap="square" rtlCol="0">
            <a:spAutoFit/>
          </a:bodyPr>
          <a:lstStyle/>
          <a:p>
            <a:r>
              <a:rPr lang="el-GR" sz="2400" dirty="0" smtClean="0"/>
              <a:t>Το 1 χιλιόμετρο (1</a:t>
            </a:r>
            <a:r>
              <a:rPr lang="en-US" sz="2400" dirty="0" smtClean="0"/>
              <a:t>km</a:t>
            </a:r>
            <a:r>
              <a:rPr lang="el-GR" sz="2400" dirty="0" smtClean="0"/>
              <a:t>) είναι 100</a:t>
            </a:r>
            <a:r>
              <a:rPr lang="en-US" sz="2400" dirty="0" smtClean="0"/>
              <a:t>.</a:t>
            </a:r>
            <a:r>
              <a:rPr lang="el-GR" sz="2400" dirty="0" smtClean="0"/>
              <a:t>0</a:t>
            </a:r>
            <a:r>
              <a:rPr lang="en-US" sz="2400" dirty="0" smtClean="0"/>
              <a:t>00</a:t>
            </a:r>
            <a:r>
              <a:rPr lang="el-GR" sz="2400" dirty="0" smtClean="0"/>
              <a:t> </a:t>
            </a:r>
            <a:r>
              <a:rPr lang="el-GR" sz="2400" dirty="0" smtClean="0"/>
              <a:t>εκατοστά</a:t>
            </a:r>
            <a:r>
              <a:rPr lang="el-GR" sz="2400" dirty="0" smtClean="0"/>
              <a:t> (100.000</a:t>
            </a:r>
            <a:r>
              <a:rPr lang="en-US" sz="2400" dirty="0" smtClean="0"/>
              <a:t>cm). </a:t>
            </a:r>
            <a:r>
              <a:rPr lang="el-GR" sz="2400" dirty="0" smtClean="0"/>
              <a:t>Πόσα  χιλιόμετρα</a:t>
            </a:r>
            <a:r>
              <a:rPr lang="en-US" sz="2400" dirty="0" smtClean="0"/>
              <a:t> (km)</a:t>
            </a:r>
            <a:r>
              <a:rPr lang="el-GR" sz="2400" dirty="0" smtClean="0"/>
              <a:t> είναι τα 45 εκατοστά (45</a:t>
            </a:r>
            <a:r>
              <a:rPr lang="en-US" sz="2400" dirty="0" smtClean="0"/>
              <a:t>cm)</a:t>
            </a:r>
            <a:r>
              <a:rPr lang="el-GR" sz="2400" dirty="0" smtClean="0"/>
              <a:t>;</a:t>
            </a:r>
            <a:r>
              <a:rPr lang="el-GR" sz="2400" dirty="0" smtClean="0"/>
              <a:t> </a:t>
            </a:r>
            <a:endParaRPr lang="en-US" sz="2400" dirty="0"/>
          </a:p>
        </p:txBody>
      </p:sp>
      <p:sp>
        <p:nvSpPr>
          <p:cNvPr id="7" name="6 - TextBox"/>
          <p:cNvSpPr txBox="1"/>
          <p:nvPr/>
        </p:nvSpPr>
        <p:spPr>
          <a:xfrm>
            <a:off x="3071802" y="1928802"/>
            <a:ext cx="1143008" cy="461665"/>
          </a:xfrm>
          <a:prstGeom prst="rect">
            <a:avLst/>
          </a:prstGeom>
          <a:noFill/>
        </p:spPr>
        <p:txBody>
          <a:bodyPr wrap="square" rtlCol="0">
            <a:spAutoFit/>
          </a:bodyPr>
          <a:lstStyle/>
          <a:p>
            <a:r>
              <a:rPr lang="el-GR" sz="2400" b="1" i="1" u="sng" dirty="0" smtClean="0"/>
              <a:t>Λύση</a:t>
            </a:r>
            <a:endParaRPr lang="en-US" sz="2400" b="1" i="1" u="sng" dirty="0"/>
          </a:p>
        </p:txBody>
      </p:sp>
      <p:sp>
        <p:nvSpPr>
          <p:cNvPr id="8" name="7 - TextBox"/>
          <p:cNvSpPr txBox="1"/>
          <p:nvPr/>
        </p:nvSpPr>
        <p:spPr>
          <a:xfrm>
            <a:off x="500034" y="2428868"/>
            <a:ext cx="5857916" cy="523220"/>
          </a:xfrm>
          <a:prstGeom prst="rect">
            <a:avLst/>
          </a:prstGeom>
          <a:noFill/>
        </p:spPr>
        <p:txBody>
          <a:bodyPr wrap="square" rtlCol="0">
            <a:spAutoFit/>
          </a:bodyPr>
          <a:lstStyle/>
          <a:p>
            <a:r>
              <a:rPr lang="el-GR" sz="2800" dirty="0" smtClean="0"/>
              <a:t>1</a:t>
            </a:r>
            <a:r>
              <a:rPr lang="en-US" sz="2800" dirty="0" smtClean="0"/>
              <a:t>km</a:t>
            </a:r>
            <a:r>
              <a:rPr lang="el-GR" sz="2800" dirty="0" smtClean="0"/>
              <a:t> </a:t>
            </a:r>
            <a:r>
              <a:rPr lang="en-US" sz="2800" dirty="0" smtClean="0"/>
              <a:t>                    </a:t>
            </a:r>
            <a:r>
              <a:rPr lang="el-GR" sz="2800" dirty="0" smtClean="0"/>
              <a:t>είναι          100</a:t>
            </a:r>
            <a:r>
              <a:rPr lang="en-US" sz="2800" dirty="0" smtClean="0"/>
              <a:t>.00</a:t>
            </a:r>
            <a:r>
              <a:rPr lang="el-GR" sz="2800" dirty="0" smtClean="0"/>
              <a:t>0</a:t>
            </a:r>
            <a:r>
              <a:rPr lang="en-US" sz="2800" dirty="0" smtClean="0"/>
              <a:t>cm  </a:t>
            </a:r>
            <a:endParaRPr lang="en-US" sz="2800" dirty="0"/>
          </a:p>
        </p:txBody>
      </p:sp>
      <p:sp>
        <p:nvSpPr>
          <p:cNvPr id="9" name="8 - TextBox"/>
          <p:cNvSpPr txBox="1"/>
          <p:nvPr/>
        </p:nvSpPr>
        <p:spPr>
          <a:xfrm>
            <a:off x="428596" y="3143248"/>
            <a:ext cx="5857916" cy="523220"/>
          </a:xfrm>
          <a:prstGeom prst="rect">
            <a:avLst/>
          </a:prstGeom>
          <a:noFill/>
        </p:spPr>
        <p:txBody>
          <a:bodyPr wrap="square" rtlCol="0">
            <a:spAutoFit/>
          </a:bodyPr>
          <a:lstStyle/>
          <a:p>
            <a:r>
              <a:rPr lang="en-US" sz="2800" dirty="0" smtClean="0"/>
              <a:t> x                     </a:t>
            </a:r>
            <a:r>
              <a:rPr lang="el-GR" sz="2800" dirty="0" smtClean="0"/>
              <a:t>        </a:t>
            </a:r>
            <a:r>
              <a:rPr lang="el-GR" sz="2800" dirty="0" smtClean="0"/>
              <a:t>είναι             45</a:t>
            </a:r>
            <a:r>
              <a:rPr lang="en-US" sz="2800" dirty="0" smtClean="0"/>
              <a:t>cm</a:t>
            </a:r>
            <a:endParaRPr lang="en-US" sz="2800" dirty="0"/>
          </a:p>
        </p:txBody>
      </p:sp>
      <p:cxnSp>
        <p:nvCxnSpPr>
          <p:cNvPr id="11" name="10 - Ευθεία γραμμή σύνδεσης"/>
          <p:cNvCxnSpPr/>
          <p:nvPr/>
        </p:nvCxnSpPr>
        <p:spPr>
          <a:xfrm>
            <a:off x="0" y="3643314"/>
            <a:ext cx="56436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a:off x="1214414" y="2786058"/>
            <a:ext cx="3571900" cy="571504"/>
          </a:xfrm>
          <a:prstGeom prst="line">
            <a:avLst/>
          </a:prstGeom>
        </p:spPr>
        <p:style>
          <a:lnRef idx="1">
            <a:schemeClr val="accent1"/>
          </a:lnRef>
          <a:fillRef idx="0">
            <a:schemeClr val="accent1"/>
          </a:fillRef>
          <a:effectRef idx="0">
            <a:schemeClr val="accent1"/>
          </a:effectRef>
          <a:fontRef idx="minor">
            <a:schemeClr val="tx1"/>
          </a:fontRef>
        </p:style>
      </p:cxnSp>
      <p:sp>
        <p:nvSpPr>
          <p:cNvPr id="19" name="18 - TextBox"/>
          <p:cNvSpPr txBox="1"/>
          <p:nvPr/>
        </p:nvSpPr>
        <p:spPr>
          <a:xfrm>
            <a:off x="1357290" y="3857628"/>
            <a:ext cx="928694" cy="461665"/>
          </a:xfrm>
          <a:prstGeom prst="rect">
            <a:avLst/>
          </a:prstGeom>
          <a:noFill/>
        </p:spPr>
        <p:txBody>
          <a:bodyPr wrap="square" rtlCol="0">
            <a:spAutoFit/>
          </a:bodyPr>
          <a:lstStyle/>
          <a:p>
            <a:r>
              <a:rPr lang="el-GR" dirty="0" smtClean="0"/>
              <a:t>1</a:t>
            </a:r>
            <a:r>
              <a:rPr lang="el-GR" sz="2400" b="1" baseline="30000" dirty="0" smtClean="0"/>
              <a:t>. </a:t>
            </a:r>
            <a:r>
              <a:rPr lang="el-GR" sz="2400" b="1" dirty="0" smtClean="0"/>
              <a:t> </a:t>
            </a:r>
            <a:r>
              <a:rPr lang="el-GR" dirty="0" smtClean="0"/>
              <a:t>45</a:t>
            </a:r>
            <a:endParaRPr lang="en-US" baseline="30000" dirty="0"/>
          </a:p>
        </p:txBody>
      </p:sp>
      <p:cxnSp>
        <p:nvCxnSpPr>
          <p:cNvPr id="29" name="28 - Ευθεία γραμμή σύνδεσης"/>
          <p:cNvCxnSpPr/>
          <p:nvPr/>
        </p:nvCxnSpPr>
        <p:spPr>
          <a:xfrm>
            <a:off x="1428728" y="4286256"/>
            <a:ext cx="928694" cy="1588"/>
          </a:xfrm>
          <a:prstGeom prst="line">
            <a:avLst/>
          </a:prstGeom>
        </p:spPr>
        <p:style>
          <a:lnRef idx="1">
            <a:schemeClr val="accent1"/>
          </a:lnRef>
          <a:fillRef idx="0">
            <a:schemeClr val="accent1"/>
          </a:fillRef>
          <a:effectRef idx="0">
            <a:schemeClr val="accent1"/>
          </a:effectRef>
          <a:fontRef idx="minor">
            <a:schemeClr val="tx1"/>
          </a:fontRef>
        </p:style>
      </p:cxnSp>
      <p:sp>
        <p:nvSpPr>
          <p:cNvPr id="31" name="30 - TextBox"/>
          <p:cNvSpPr txBox="1"/>
          <p:nvPr/>
        </p:nvSpPr>
        <p:spPr>
          <a:xfrm>
            <a:off x="1285852" y="4274114"/>
            <a:ext cx="1143008" cy="369332"/>
          </a:xfrm>
          <a:prstGeom prst="rect">
            <a:avLst/>
          </a:prstGeom>
          <a:noFill/>
        </p:spPr>
        <p:txBody>
          <a:bodyPr wrap="square" rtlCol="0">
            <a:spAutoFit/>
          </a:bodyPr>
          <a:lstStyle/>
          <a:p>
            <a:r>
              <a:rPr lang="el-GR" dirty="0" smtClean="0"/>
              <a:t>100</a:t>
            </a:r>
            <a:r>
              <a:rPr lang="en-US" dirty="0" smtClean="0"/>
              <a:t>.00</a:t>
            </a:r>
            <a:r>
              <a:rPr lang="el-GR" dirty="0" smtClean="0"/>
              <a:t>0</a:t>
            </a:r>
            <a:endParaRPr lang="en-US" baseline="30000" dirty="0"/>
          </a:p>
        </p:txBody>
      </p:sp>
      <p:sp>
        <p:nvSpPr>
          <p:cNvPr id="35" name="34 - TextBox"/>
          <p:cNvSpPr txBox="1"/>
          <p:nvPr/>
        </p:nvSpPr>
        <p:spPr>
          <a:xfrm>
            <a:off x="642910" y="4000504"/>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36" name="35 - TextBox"/>
          <p:cNvSpPr txBox="1"/>
          <p:nvPr/>
        </p:nvSpPr>
        <p:spPr>
          <a:xfrm>
            <a:off x="1000100" y="4000504"/>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37" name="36 - TextBox"/>
          <p:cNvSpPr txBox="1"/>
          <p:nvPr/>
        </p:nvSpPr>
        <p:spPr>
          <a:xfrm>
            <a:off x="3571868" y="6143644"/>
            <a:ext cx="1785950" cy="369332"/>
          </a:xfrm>
          <a:prstGeom prst="rect">
            <a:avLst/>
          </a:prstGeom>
          <a:noFill/>
        </p:spPr>
        <p:txBody>
          <a:bodyPr wrap="square" rtlCol="0">
            <a:spAutoFit/>
          </a:bodyPr>
          <a:lstStyle/>
          <a:p>
            <a:r>
              <a:rPr lang="el-GR" b="1" dirty="0" smtClean="0">
                <a:solidFill>
                  <a:srgbClr val="FF0000"/>
                </a:solidFill>
              </a:rPr>
              <a:t>0.0</a:t>
            </a:r>
            <a:r>
              <a:rPr lang="en-US" b="1" dirty="0" smtClean="0">
                <a:solidFill>
                  <a:srgbClr val="FF0000"/>
                </a:solidFill>
              </a:rPr>
              <a:t>00</a:t>
            </a:r>
            <a:r>
              <a:rPr lang="el-GR" b="1" dirty="0" smtClean="0">
                <a:solidFill>
                  <a:srgbClr val="FF0000"/>
                </a:solidFill>
              </a:rPr>
              <a:t>45</a:t>
            </a:r>
            <a:r>
              <a:rPr lang="en-US" b="1" dirty="0" smtClean="0">
                <a:solidFill>
                  <a:srgbClr val="FF0000"/>
                </a:solidFill>
              </a:rPr>
              <a:t>cm</a:t>
            </a:r>
            <a:endParaRPr lang="en-US" b="1" dirty="0">
              <a:solidFill>
                <a:srgbClr val="FF0000"/>
              </a:solidFill>
            </a:endParaRPr>
          </a:p>
        </p:txBody>
      </p:sp>
      <p:sp>
        <p:nvSpPr>
          <p:cNvPr id="38" name="37 - TextBox"/>
          <p:cNvSpPr txBox="1"/>
          <p:nvPr/>
        </p:nvSpPr>
        <p:spPr>
          <a:xfrm>
            <a:off x="1428728" y="4857760"/>
            <a:ext cx="928694" cy="369332"/>
          </a:xfrm>
          <a:prstGeom prst="rect">
            <a:avLst/>
          </a:prstGeom>
          <a:noFill/>
        </p:spPr>
        <p:txBody>
          <a:bodyPr wrap="square" rtlCol="0">
            <a:spAutoFit/>
          </a:bodyPr>
          <a:lstStyle/>
          <a:p>
            <a:r>
              <a:rPr lang="el-GR" dirty="0" smtClean="0"/>
              <a:t>45</a:t>
            </a:r>
            <a:endParaRPr lang="en-US" baseline="30000" dirty="0"/>
          </a:p>
        </p:txBody>
      </p:sp>
      <p:cxnSp>
        <p:nvCxnSpPr>
          <p:cNvPr id="39" name="38 - Ευθεία γραμμή σύνδεσης"/>
          <p:cNvCxnSpPr/>
          <p:nvPr/>
        </p:nvCxnSpPr>
        <p:spPr>
          <a:xfrm>
            <a:off x="1428728" y="5286388"/>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40" name="39 - TextBox"/>
          <p:cNvSpPr txBox="1"/>
          <p:nvPr/>
        </p:nvSpPr>
        <p:spPr>
          <a:xfrm>
            <a:off x="1428728" y="5286388"/>
            <a:ext cx="1000132" cy="369332"/>
          </a:xfrm>
          <a:prstGeom prst="rect">
            <a:avLst/>
          </a:prstGeom>
          <a:noFill/>
        </p:spPr>
        <p:txBody>
          <a:bodyPr wrap="square" rtlCol="0">
            <a:spAutoFit/>
          </a:bodyPr>
          <a:lstStyle/>
          <a:p>
            <a:r>
              <a:rPr lang="el-GR" dirty="0" smtClean="0"/>
              <a:t>100</a:t>
            </a:r>
            <a:r>
              <a:rPr lang="en-US" dirty="0" smtClean="0"/>
              <a:t>.00</a:t>
            </a:r>
            <a:r>
              <a:rPr lang="el-GR" dirty="0" smtClean="0"/>
              <a:t>0</a:t>
            </a:r>
            <a:endParaRPr lang="en-US" baseline="30000" dirty="0"/>
          </a:p>
        </p:txBody>
      </p:sp>
      <p:sp>
        <p:nvSpPr>
          <p:cNvPr id="41" name="40 - TextBox"/>
          <p:cNvSpPr txBox="1"/>
          <p:nvPr/>
        </p:nvSpPr>
        <p:spPr>
          <a:xfrm>
            <a:off x="714348" y="5000636"/>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2" name="41 - TextBox"/>
          <p:cNvSpPr txBox="1"/>
          <p:nvPr/>
        </p:nvSpPr>
        <p:spPr>
          <a:xfrm>
            <a:off x="1071538" y="5000636"/>
            <a:ext cx="357190" cy="461665"/>
          </a:xfrm>
          <a:prstGeom prst="rect">
            <a:avLst/>
          </a:prstGeom>
          <a:noFill/>
        </p:spPr>
        <p:txBody>
          <a:bodyPr wrap="square" rtlCol="0">
            <a:spAutoFit/>
          </a:bodyPr>
          <a:lstStyle/>
          <a:p>
            <a:r>
              <a:rPr lang="en-US" sz="2400" dirty="0" smtClean="0"/>
              <a:t>=</a:t>
            </a:r>
            <a:endParaRPr lang="en-US" sz="2400" baseline="30000" dirty="0"/>
          </a:p>
        </p:txBody>
      </p:sp>
      <p:sp>
        <p:nvSpPr>
          <p:cNvPr id="46" name="45 - TextBox"/>
          <p:cNvSpPr txBox="1"/>
          <p:nvPr/>
        </p:nvSpPr>
        <p:spPr>
          <a:xfrm>
            <a:off x="714348" y="5929330"/>
            <a:ext cx="500066" cy="461665"/>
          </a:xfrm>
          <a:prstGeom prst="rect">
            <a:avLst/>
          </a:prstGeom>
          <a:noFill/>
        </p:spPr>
        <p:txBody>
          <a:bodyPr wrap="square" rtlCol="0">
            <a:spAutoFit/>
          </a:bodyPr>
          <a:lstStyle/>
          <a:p>
            <a:r>
              <a:rPr lang="en-US" sz="2400" dirty="0" smtClean="0"/>
              <a:t>x</a:t>
            </a:r>
            <a:endParaRPr lang="en-US" sz="2400" baseline="30000" dirty="0"/>
          </a:p>
        </p:txBody>
      </p:sp>
      <p:sp>
        <p:nvSpPr>
          <p:cNvPr id="47" name="46 - TextBox"/>
          <p:cNvSpPr txBox="1"/>
          <p:nvPr/>
        </p:nvSpPr>
        <p:spPr>
          <a:xfrm>
            <a:off x="1000100" y="6000768"/>
            <a:ext cx="1285884" cy="400110"/>
          </a:xfrm>
          <a:prstGeom prst="rect">
            <a:avLst/>
          </a:prstGeom>
          <a:noFill/>
        </p:spPr>
        <p:txBody>
          <a:bodyPr wrap="square" rtlCol="0">
            <a:spAutoFit/>
          </a:bodyPr>
          <a:lstStyle/>
          <a:p>
            <a:r>
              <a:rPr lang="en-US" sz="2000" dirty="0" smtClean="0"/>
              <a:t>=</a:t>
            </a:r>
            <a:r>
              <a:rPr lang="el-GR" sz="2000" dirty="0" smtClean="0"/>
              <a:t> </a:t>
            </a:r>
            <a:r>
              <a:rPr lang="el-GR" sz="2000" dirty="0" smtClean="0"/>
              <a:t>0,0</a:t>
            </a:r>
            <a:r>
              <a:rPr lang="en-US" sz="2000" dirty="0" smtClean="0"/>
              <a:t>00</a:t>
            </a:r>
            <a:r>
              <a:rPr lang="el-GR" sz="2000" dirty="0" smtClean="0"/>
              <a:t>45</a:t>
            </a:r>
            <a:endParaRPr lang="en-US" sz="2000" baseline="30000" dirty="0"/>
          </a:p>
        </p:txBody>
      </p:sp>
      <p:graphicFrame>
        <p:nvGraphicFramePr>
          <p:cNvPr id="24" name="23 - Πίνακας"/>
          <p:cNvGraphicFramePr>
            <a:graphicFrameLocks noGrp="1"/>
          </p:cNvGraphicFramePr>
          <p:nvPr/>
        </p:nvGraphicFramePr>
        <p:xfrm>
          <a:off x="7929554" y="5500419"/>
          <a:ext cx="1214446" cy="1357581"/>
        </p:xfrm>
        <a:graphic>
          <a:graphicData uri="http://schemas.openxmlformats.org/drawingml/2006/table">
            <a:tbl>
              <a:tblPr/>
              <a:tblGrid>
                <a:gridCol w="1214446"/>
              </a:tblGrid>
              <a:tr h="428628">
                <a:tc>
                  <a:txBody>
                    <a:bodyPr/>
                    <a:lstStyle/>
                    <a:p>
                      <a:pPr marL="0" marR="0">
                        <a:lnSpc>
                          <a:spcPct val="115000"/>
                        </a:lnSpc>
                        <a:spcBef>
                          <a:spcPts val="0"/>
                        </a:spcBef>
                        <a:spcAft>
                          <a:spcPts val="0"/>
                        </a:spcAft>
                      </a:pPr>
                      <a:r>
                        <a:rPr lang="el-GR" sz="1100" b="1" dirty="0" smtClean="0">
                          <a:solidFill>
                            <a:srgbClr val="984806"/>
                          </a:solidFill>
                          <a:latin typeface="Calibri"/>
                          <a:ea typeface="Times New Roman"/>
                          <a:cs typeface="Times New Roman"/>
                        </a:rPr>
                        <a:t>1</a:t>
                      </a:r>
                      <a:r>
                        <a:rPr lang="en-US" sz="1100" b="1" dirty="0" smtClean="0">
                          <a:solidFill>
                            <a:srgbClr val="984806"/>
                          </a:solidFill>
                          <a:latin typeface="Calibri"/>
                          <a:ea typeface="Times New Roman"/>
                          <a:cs typeface="Times New Roman"/>
                        </a:rPr>
                        <a:t>m </a:t>
                      </a:r>
                      <a:r>
                        <a:rPr lang="en-US" sz="1100" b="1" dirty="0">
                          <a:solidFill>
                            <a:srgbClr val="984806"/>
                          </a:solidFill>
                          <a:latin typeface="Calibri"/>
                          <a:ea typeface="Times New Roman"/>
                          <a:cs typeface="Times New Roman"/>
                        </a:rPr>
                        <a:t>= 100cm</a:t>
                      </a:r>
                      <a:endParaRPr lang="en-US" sz="1100" dirty="0">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0">
                        <a:lnSpc>
                          <a:spcPct val="115000"/>
                        </a:lnSpc>
                        <a:spcBef>
                          <a:spcPts val="0"/>
                        </a:spcBef>
                        <a:spcAft>
                          <a:spcPts val="0"/>
                        </a:spcAft>
                      </a:pPr>
                      <a:r>
                        <a:rPr lang="el-GR" sz="1100" b="1" dirty="0">
                          <a:solidFill>
                            <a:srgbClr val="984806"/>
                          </a:solidFill>
                          <a:latin typeface="Calibri"/>
                          <a:ea typeface="Times New Roman"/>
                          <a:cs typeface="Times New Roman"/>
                        </a:rPr>
                        <a:t>1</a:t>
                      </a:r>
                      <a:r>
                        <a:rPr lang="en-US" sz="1100" b="1" dirty="0">
                          <a:solidFill>
                            <a:srgbClr val="984806"/>
                          </a:solidFill>
                          <a:latin typeface="Calibri"/>
                          <a:ea typeface="Times New Roman"/>
                          <a:cs typeface="Times New Roman"/>
                        </a:rPr>
                        <a:t>km = 1000m</a:t>
                      </a:r>
                      <a:endParaRPr lang="en-US" sz="1100" dirty="0">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325">
                <a:tc>
                  <a:txBody>
                    <a:bodyPr/>
                    <a:lstStyle/>
                    <a:p>
                      <a:pPr marL="0" marR="0">
                        <a:lnSpc>
                          <a:spcPct val="115000"/>
                        </a:lnSpc>
                        <a:spcBef>
                          <a:spcPts val="0"/>
                        </a:spcBef>
                        <a:spcAft>
                          <a:spcPts val="0"/>
                        </a:spcAft>
                      </a:pPr>
                      <a:r>
                        <a:rPr lang="el-GR" sz="1100" b="1" dirty="0">
                          <a:solidFill>
                            <a:srgbClr val="FF0000"/>
                          </a:solidFill>
                          <a:latin typeface="Calibri"/>
                          <a:ea typeface="Times New Roman"/>
                          <a:cs typeface="Times New Roman"/>
                        </a:rPr>
                        <a:t>1</a:t>
                      </a:r>
                      <a:r>
                        <a:rPr lang="en-US" sz="1100" b="1" dirty="0">
                          <a:solidFill>
                            <a:srgbClr val="FF0000"/>
                          </a:solidFill>
                          <a:latin typeface="Calibri"/>
                          <a:ea typeface="Times New Roman"/>
                          <a:cs typeface="Times New Roman"/>
                        </a:rPr>
                        <a:t>km = </a:t>
                      </a:r>
                      <a:r>
                        <a:rPr lang="en-US" sz="1100" b="1" dirty="0" smtClean="0">
                          <a:solidFill>
                            <a:srgbClr val="FF0000"/>
                          </a:solidFill>
                          <a:latin typeface="Calibri"/>
                          <a:ea typeface="Times New Roman"/>
                          <a:cs typeface="Times New Roman"/>
                        </a:rPr>
                        <a:t>10</a:t>
                      </a:r>
                      <a:r>
                        <a:rPr lang="el-GR" sz="1100" b="1" dirty="0" smtClean="0">
                          <a:solidFill>
                            <a:srgbClr val="FF0000"/>
                          </a:solidFill>
                          <a:latin typeface="Calibri"/>
                          <a:ea typeface="Times New Roman"/>
                          <a:cs typeface="Times New Roman"/>
                        </a:rPr>
                        <a:t>0</a:t>
                      </a:r>
                      <a:r>
                        <a:rPr lang="en-US" sz="1100" b="1" dirty="0" smtClean="0">
                          <a:solidFill>
                            <a:srgbClr val="FF0000"/>
                          </a:solidFill>
                          <a:latin typeface="Calibri"/>
                          <a:ea typeface="Times New Roman"/>
                          <a:cs typeface="Times New Roman"/>
                        </a:rPr>
                        <a:t>.000cm</a:t>
                      </a:r>
                      <a:endParaRPr lang="en-US" sz="1100" b="1" dirty="0">
                        <a:solidFill>
                          <a:srgbClr val="FF0000"/>
                        </a:solidFill>
                        <a:latin typeface="Calibri"/>
                        <a:ea typeface="Calibri"/>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4" presetClass="entr" presetSubtype="0" accel="10000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strVal val="#ppt_w*0.05"/>
                                          </p:val>
                                        </p:tav>
                                        <p:tav tm="100000">
                                          <p:val>
                                            <p:strVal val="#ppt_w"/>
                                          </p:val>
                                        </p:tav>
                                      </p:tavLst>
                                    </p:anim>
                                    <p:anim calcmode="lin" valueType="num">
                                      <p:cBhvr>
                                        <p:cTn id="20" dur="500" fill="hold"/>
                                        <p:tgtEl>
                                          <p:spTgt spid="9"/>
                                        </p:tgtEl>
                                        <p:attrNameLst>
                                          <p:attrName>ppt_h</p:attrName>
                                        </p:attrNameLst>
                                      </p:cBhvr>
                                      <p:tavLst>
                                        <p:tav tm="0">
                                          <p:val>
                                            <p:strVal val="#ppt_h"/>
                                          </p:val>
                                        </p:tav>
                                        <p:tav tm="100000">
                                          <p:val>
                                            <p:strVal val="#ppt_h"/>
                                          </p:val>
                                        </p:tav>
                                      </p:tavLst>
                                    </p:anim>
                                    <p:anim calcmode="lin" valueType="num">
                                      <p:cBhvr>
                                        <p:cTn id="21" dur="500" fill="hold"/>
                                        <p:tgtEl>
                                          <p:spTgt spid="9"/>
                                        </p:tgtEl>
                                        <p:attrNameLst>
                                          <p:attrName>ppt_x</p:attrName>
                                        </p:attrNameLst>
                                      </p:cBhvr>
                                      <p:tavLst>
                                        <p:tav tm="0">
                                          <p:val>
                                            <p:strVal val="#ppt_x-.2"/>
                                          </p:val>
                                        </p:tav>
                                        <p:tav tm="100000">
                                          <p:val>
                                            <p:strVal val="#ppt_x"/>
                                          </p:val>
                                        </p:tav>
                                      </p:tavLst>
                                    </p:anim>
                                    <p:anim calcmode="lin" valueType="num">
                                      <p:cBhvr>
                                        <p:cTn id="22" dur="500" fill="hold"/>
                                        <p:tgtEl>
                                          <p:spTgt spid="9"/>
                                        </p:tgtEl>
                                        <p:attrNameLst>
                                          <p:attrName>ppt_y</p:attrName>
                                        </p:attrNameLst>
                                      </p:cBhvr>
                                      <p:tavLst>
                                        <p:tav tm="0">
                                          <p:val>
                                            <p:strVal val="#ppt_y"/>
                                          </p:val>
                                        </p:tav>
                                        <p:tav tm="100000">
                                          <p:val>
                                            <p:strVal val="#ppt_y"/>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23" presetClass="entr" presetSubtype="16" fill="hold"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blinds(horizontal)">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blinds(horizontal)">
                                      <p:cBhvr>
                                        <p:cTn id="45" dur="500"/>
                                        <p:tgtEl>
                                          <p:spTgt spid="36"/>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29"/>
                                        </p:tgtEl>
                                        <p:attrNameLst>
                                          <p:attrName>style.visibility</p:attrName>
                                        </p:attrNameLst>
                                      </p:cBhvr>
                                      <p:to>
                                        <p:strVal val="visible"/>
                                      </p:to>
                                    </p:set>
                                    <p:animEffect transition="in" filter="blinds(horizontal)">
                                      <p:cBhvr>
                                        <p:cTn id="50" dur="500"/>
                                        <p:tgtEl>
                                          <p:spTgt spid="2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blinds(horizontal)">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blinds(horizontal)">
                                      <p:cBhvr>
                                        <p:cTn id="60" dur="500"/>
                                        <p:tgtEl>
                                          <p:spTgt spid="31"/>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anim calcmode="lin" valueType="num">
                                      <p:cBhvr additive="base">
                                        <p:cTn id="65" dur="500" fill="hold"/>
                                        <p:tgtEl>
                                          <p:spTgt spid="41"/>
                                        </p:tgtEl>
                                        <p:attrNameLst>
                                          <p:attrName>ppt_x</p:attrName>
                                        </p:attrNameLst>
                                      </p:cBhvr>
                                      <p:tavLst>
                                        <p:tav tm="0">
                                          <p:val>
                                            <p:strVal val="#ppt_x"/>
                                          </p:val>
                                        </p:tav>
                                        <p:tav tm="100000">
                                          <p:val>
                                            <p:strVal val="#ppt_x"/>
                                          </p:val>
                                        </p:tav>
                                      </p:tavLst>
                                    </p:anim>
                                    <p:anim calcmode="lin" valueType="num">
                                      <p:cBhvr additive="base">
                                        <p:cTn id="66"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blinds(horizontal)">
                                      <p:cBhvr>
                                        <p:cTn id="71" dur="500"/>
                                        <p:tgtEl>
                                          <p:spTgt spid="42"/>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blinds(horizontal)">
                                      <p:cBhvr>
                                        <p:cTn id="76" dur="500"/>
                                        <p:tgtEl>
                                          <p:spTgt spid="39"/>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8"/>
                                        </p:tgtEl>
                                        <p:attrNameLst>
                                          <p:attrName>style.visibility</p:attrName>
                                        </p:attrNameLst>
                                      </p:cBhvr>
                                      <p:to>
                                        <p:strVal val="visible"/>
                                      </p:to>
                                    </p:set>
                                    <p:anim calcmode="lin" valueType="num">
                                      <p:cBhvr additive="base">
                                        <p:cTn id="81" dur="500" fill="hold"/>
                                        <p:tgtEl>
                                          <p:spTgt spid="38"/>
                                        </p:tgtEl>
                                        <p:attrNameLst>
                                          <p:attrName>ppt_x</p:attrName>
                                        </p:attrNameLst>
                                      </p:cBhvr>
                                      <p:tavLst>
                                        <p:tav tm="0">
                                          <p:val>
                                            <p:strVal val="#ppt_x"/>
                                          </p:val>
                                        </p:tav>
                                        <p:tav tm="100000">
                                          <p:val>
                                            <p:strVal val="#ppt_x"/>
                                          </p:val>
                                        </p:tav>
                                      </p:tavLst>
                                    </p:anim>
                                    <p:anim calcmode="lin" valueType="num">
                                      <p:cBhvr additive="base">
                                        <p:cTn id="8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blinds(horizontal)">
                                      <p:cBhvr>
                                        <p:cTn id="87" dur="500"/>
                                        <p:tgtEl>
                                          <p:spTgt spid="4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6"/>
                                        </p:tgtEl>
                                        <p:attrNameLst>
                                          <p:attrName>style.visibility</p:attrName>
                                        </p:attrNameLst>
                                      </p:cBhvr>
                                      <p:to>
                                        <p:strVal val="visible"/>
                                      </p:to>
                                    </p:set>
                                    <p:animEffect transition="in" filter="blinds(horizontal)">
                                      <p:cBhvr>
                                        <p:cTn id="92" dur="500"/>
                                        <p:tgtEl>
                                          <p:spTgt spid="46"/>
                                        </p:tgtEl>
                                      </p:cBhvr>
                                    </p:animEffect>
                                  </p:childTnLst>
                                </p:cTn>
                              </p:par>
                              <p:par>
                                <p:cTn id="93" presetID="3" presetClass="entr" presetSubtype="10" fill="hold" grpId="0" nodeType="with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blinds(horizontal)">
                                      <p:cBhvr>
                                        <p:cTn id="95" dur="500"/>
                                        <p:tgtEl>
                                          <p:spTgt spid="47"/>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blinds(horizontal)">
                                      <p:cBhvr>
                                        <p:cTn id="10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9" grpId="0"/>
      <p:bldP spid="31" grpId="0"/>
      <p:bldP spid="35" grpId="0"/>
      <p:bldP spid="36" grpId="0"/>
      <p:bldP spid="37" grpId="0"/>
      <p:bldP spid="38" grpId="0"/>
      <p:bldP spid="40" grpId="0"/>
      <p:bldP spid="41" grpId="0"/>
      <p:bldP spid="42" grpId="0"/>
      <p:bldP spid="46" grpId="0"/>
      <p:bldP spid="47"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3175</TotalTime>
  <Words>407</Words>
  <PresentationFormat>Προβολή στην οθόνη (4:3)</PresentationFormat>
  <Paragraphs>76</Paragraphs>
  <Slides>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vt:i4>
      </vt:variant>
    </vt:vector>
  </HeadingPairs>
  <TitlesOfParts>
    <vt:vector size="8" baseType="lpstr">
      <vt:lpstr>Θέμα του Office</vt:lpstr>
      <vt:lpstr>Διαφάνεια 1</vt:lpstr>
      <vt:lpstr>Μέθοδος των τριών</vt:lpstr>
      <vt:lpstr>Διαφάνεια 3</vt:lpstr>
      <vt:lpstr>Διαφάνεια 4</vt:lpstr>
      <vt:lpstr>Διαφάνεια 5</vt:lpstr>
      <vt:lpstr>Μέθοδος των τριών</vt:lpstr>
      <vt:lpstr>Μέθοδος των τριών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ΦΥΣΙΚΗ Γ ΛΥΚΕΙΟΥ</dc:title>
  <dc:creator>Panorea</dc:creator>
  <cp:lastModifiedBy>hp pc</cp:lastModifiedBy>
  <cp:revision>473</cp:revision>
  <dcterms:created xsi:type="dcterms:W3CDTF">2020-03-28T09:35:19Z</dcterms:created>
  <dcterms:modified xsi:type="dcterms:W3CDTF">2022-10-31T06:52:44Z</dcterms:modified>
</cp:coreProperties>
</file>