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9" r:id="rId3"/>
    <p:sldId id="260" r:id="rId4"/>
    <p:sldId id="261" r:id="rId5"/>
    <p:sldId id="281" r:id="rId6"/>
    <p:sldId id="282" r:id="rId7"/>
    <p:sldId id="283" r:id="rId8"/>
    <p:sldId id="262" r:id="rId9"/>
    <p:sldId id="278" r:id="rId10"/>
    <p:sldId id="268" r:id="rId11"/>
    <p:sldId id="280" r:id="rId12"/>
    <p:sldId id="285" r:id="rId13"/>
    <p:sldId id="271" r:id="rId14"/>
    <p:sldId id="272" r:id="rId15"/>
    <p:sldId id="279" r:id="rId16"/>
    <p:sldId id="284" r:id="rId17"/>
    <p:sldId id="286"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221F74-388C-45B6-90AF-AF2A8C3483D4}" v="3" dt="2022-09-13T02:58:19.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73" d="100"/>
          <a:sy n="73" d="100"/>
        </p:scale>
        <p:origin x="-17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 Kyteas" userId="50ed48d6b988d59b" providerId="LiveId" clId="{63221F74-388C-45B6-90AF-AF2A8C3483D4}"/>
    <pc:docChg chg="modSld">
      <pc:chgData name="P Kyteas" userId="50ed48d6b988d59b" providerId="LiveId" clId="{63221F74-388C-45B6-90AF-AF2A8C3483D4}" dt="2022-09-13T02:58:19.400" v="2" actId="20577"/>
      <pc:docMkLst>
        <pc:docMk/>
      </pc:docMkLst>
      <pc:sldChg chg="modSp">
        <pc:chgData name="P Kyteas" userId="50ed48d6b988d59b" providerId="LiveId" clId="{63221F74-388C-45B6-90AF-AF2A8C3483D4}" dt="2022-09-13T02:58:19.400" v="2" actId="20577"/>
        <pc:sldMkLst>
          <pc:docMk/>
          <pc:sldMk cId="0" sldId="283"/>
        </pc:sldMkLst>
        <pc:spChg chg="mod">
          <ac:chgData name="P Kyteas" userId="50ed48d6b988d59b" providerId="LiveId" clId="{63221F74-388C-45B6-90AF-AF2A8C3483D4}" dt="2022-09-13T02:58:19.400" v="2" actId="20577"/>
          <ac:spMkLst>
            <pc:docMk/>
            <pc:sldMk cId="0" sldId="283"/>
            <ac:spMk id="2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70FDCD-42F0-4A7E-8B4D-89127B487876}" type="datetimeFigureOut">
              <a:rPr lang="en-US" smtClean="0"/>
              <a:pPr/>
              <a:t>9/13/2023</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D45C71-34BE-463A-8D72-36AFE7922B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9AD45C71-34BE-463A-8D72-36AFE7922B3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13/9/2023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13/9/2023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214282" y="2000240"/>
            <a:ext cx="9144000" cy="1200329"/>
          </a:xfrm>
          <a:prstGeom prst="rect">
            <a:avLst/>
          </a:prstGeom>
          <a:noFill/>
        </p:spPr>
        <p:txBody>
          <a:bodyPr wrap="square" rtlCol="0">
            <a:spAutoFit/>
          </a:bodyPr>
          <a:lstStyle/>
          <a:p>
            <a:pPr algn="ctr"/>
            <a:r>
              <a:rPr lang="en-US" sz="3600" b="1" dirty="0" smtClean="0">
                <a:solidFill>
                  <a:srgbClr val="FF0000"/>
                </a:solidFill>
                <a:effectLst>
                  <a:outerShdw blurRad="38100" dist="38100" dir="2700000" algn="tl">
                    <a:srgbClr val="000000">
                      <a:alpha val="43137"/>
                    </a:srgbClr>
                  </a:outerShdw>
                </a:effectLst>
              </a:rPr>
              <a:t>1.3 </a:t>
            </a:r>
            <a:endParaRPr lang="el-GR" sz="3600" b="1" dirty="0" smtClean="0">
              <a:solidFill>
                <a:srgbClr val="FF0000"/>
              </a:solidFill>
              <a:effectLst>
                <a:outerShdw blurRad="38100" dist="38100" dir="2700000" algn="tl">
                  <a:srgbClr val="000000">
                    <a:alpha val="43137"/>
                  </a:srgbClr>
                </a:outerShdw>
              </a:effectLst>
            </a:endParaRPr>
          </a:p>
          <a:p>
            <a:pPr algn="ctr"/>
            <a:r>
              <a:rPr lang="el-GR" sz="3600" b="1" dirty="0" smtClean="0">
                <a:solidFill>
                  <a:srgbClr val="FF0000"/>
                </a:solidFill>
                <a:effectLst>
                  <a:outerShdw blurRad="38100" dist="38100" dir="2700000" algn="tl">
                    <a:srgbClr val="000000">
                      <a:alpha val="43137"/>
                    </a:srgbClr>
                  </a:outerShdw>
                </a:effectLst>
              </a:rPr>
              <a:t>Τα φυσικά μεγέθη και οι μονάδες τους</a:t>
            </a:r>
            <a:endParaRPr lang="en-US" sz="3600" b="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Απόσταση  =  μήκος</a:t>
            </a:r>
            <a:endParaRPr lang="en-US" sz="3200" b="1" dirty="0"/>
          </a:p>
        </p:txBody>
      </p:sp>
      <p:sp>
        <p:nvSpPr>
          <p:cNvPr id="8" name="7 - Ορθογώνιο"/>
          <p:cNvSpPr/>
          <p:nvPr/>
        </p:nvSpPr>
        <p:spPr>
          <a:xfrm>
            <a:off x="285720" y="857232"/>
            <a:ext cx="5420908" cy="523220"/>
          </a:xfrm>
          <a:prstGeom prst="rect">
            <a:avLst/>
          </a:prstGeom>
        </p:spPr>
        <p:txBody>
          <a:bodyPr wrap="none">
            <a:spAutoFit/>
          </a:bodyPr>
          <a:lstStyle/>
          <a:p>
            <a:r>
              <a:rPr lang="el-GR" sz="2800" dirty="0">
                <a:solidFill>
                  <a:srgbClr val="0070C0"/>
                </a:solidFill>
              </a:rPr>
              <a:t>Μονάδες μέτρησης της απόστασης:</a:t>
            </a:r>
          </a:p>
        </p:txBody>
      </p:sp>
      <p:sp>
        <p:nvSpPr>
          <p:cNvPr id="11" name="10 - TextBox"/>
          <p:cNvSpPr txBox="1"/>
          <p:nvPr/>
        </p:nvSpPr>
        <p:spPr>
          <a:xfrm>
            <a:off x="2000232" y="1928802"/>
            <a:ext cx="4643470" cy="4154984"/>
          </a:xfrm>
          <a:prstGeom prst="rect">
            <a:avLst/>
          </a:prstGeom>
          <a:noFill/>
        </p:spPr>
        <p:txBody>
          <a:bodyPr wrap="square" rtlCol="0">
            <a:spAutoFit/>
          </a:bodyPr>
          <a:lstStyle/>
          <a:p>
            <a:endParaRPr lang="el-GR" sz="2400" dirty="0">
              <a:solidFill>
                <a:srgbClr val="FF0000"/>
              </a:solidFill>
            </a:endParaRPr>
          </a:p>
          <a:p>
            <a:r>
              <a:rPr lang="el-GR" sz="2400" dirty="0">
                <a:solidFill>
                  <a:srgbClr val="FF0000"/>
                </a:solidFill>
              </a:rPr>
              <a:t> 1</a:t>
            </a:r>
            <a:r>
              <a:rPr lang="en-US" sz="2400" dirty="0">
                <a:solidFill>
                  <a:srgbClr val="FF0000"/>
                </a:solidFill>
              </a:rPr>
              <a:t>m   =  </a:t>
            </a:r>
            <a:r>
              <a:rPr lang="el-GR" sz="2400" dirty="0">
                <a:solidFill>
                  <a:srgbClr val="FF0000"/>
                </a:solidFill>
              </a:rPr>
              <a:t>100 </a:t>
            </a:r>
            <a:r>
              <a:rPr lang="en-US" sz="2400" dirty="0">
                <a:solidFill>
                  <a:srgbClr val="FF0000"/>
                </a:solidFill>
              </a:rPr>
              <a:t>cm</a:t>
            </a:r>
            <a:endParaRPr lang="el-GR" sz="2400" dirty="0">
              <a:solidFill>
                <a:srgbClr val="FF0000"/>
              </a:solidFill>
            </a:endParaRPr>
          </a:p>
          <a:p>
            <a:endParaRPr lang="el-GR" sz="2400" dirty="0">
              <a:solidFill>
                <a:srgbClr val="FF0000"/>
              </a:solidFill>
            </a:endParaRPr>
          </a:p>
          <a:p>
            <a:r>
              <a:rPr lang="en-US" sz="2400" dirty="0">
                <a:solidFill>
                  <a:srgbClr val="FF0000"/>
                </a:solidFill>
              </a:rPr>
              <a:t>1 cm    =</a:t>
            </a:r>
            <a:r>
              <a:rPr lang="el-GR" sz="2400" dirty="0">
                <a:solidFill>
                  <a:srgbClr val="FF0000"/>
                </a:solidFill>
              </a:rPr>
              <a:t>    </a:t>
            </a:r>
            <a:r>
              <a:rPr lang="en-US" sz="2400" dirty="0">
                <a:solidFill>
                  <a:srgbClr val="FF0000"/>
                </a:solidFill>
              </a:rPr>
              <a:t>10mm</a:t>
            </a:r>
          </a:p>
          <a:p>
            <a:endParaRPr lang="en-US" sz="2400" dirty="0">
              <a:solidFill>
                <a:srgbClr val="FF0000"/>
              </a:solidFill>
            </a:endParaRPr>
          </a:p>
          <a:p>
            <a:r>
              <a:rPr lang="en-US" sz="2400" dirty="0">
                <a:solidFill>
                  <a:srgbClr val="FF0000"/>
                </a:solidFill>
              </a:rPr>
              <a:t>1 dm  = 10cm</a:t>
            </a:r>
          </a:p>
          <a:p>
            <a:endParaRPr lang="en-US" sz="2400" dirty="0">
              <a:solidFill>
                <a:srgbClr val="FF0000"/>
              </a:solidFill>
            </a:endParaRPr>
          </a:p>
          <a:p>
            <a:r>
              <a:rPr lang="en-US" sz="2400" dirty="0">
                <a:solidFill>
                  <a:srgbClr val="FF0000"/>
                </a:solidFill>
              </a:rPr>
              <a:t>1m  =</a:t>
            </a:r>
            <a:r>
              <a:rPr lang="el-GR" sz="2400" dirty="0">
                <a:solidFill>
                  <a:srgbClr val="FF0000"/>
                </a:solidFill>
              </a:rPr>
              <a:t> </a:t>
            </a:r>
            <a:r>
              <a:rPr lang="en-US" sz="2400" dirty="0">
                <a:solidFill>
                  <a:srgbClr val="FF0000"/>
                </a:solidFill>
              </a:rPr>
              <a:t>1000mm</a:t>
            </a:r>
          </a:p>
          <a:p>
            <a:endParaRPr lang="en-US" sz="2400" dirty="0">
              <a:solidFill>
                <a:srgbClr val="FF0000"/>
              </a:solidFill>
            </a:endParaRPr>
          </a:p>
          <a:p>
            <a:r>
              <a:rPr lang="el-GR" sz="2400" dirty="0">
                <a:solidFill>
                  <a:srgbClr val="FF0000"/>
                </a:solidFill>
              </a:rPr>
              <a:t>1</a:t>
            </a:r>
            <a:r>
              <a:rPr lang="en-US" sz="2400" dirty="0">
                <a:solidFill>
                  <a:srgbClr val="FF0000"/>
                </a:solidFill>
              </a:rPr>
              <a:t>km  = </a:t>
            </a:r>
            <a:r>
              <a:rPr lang="el-GR" sz="2400" dirty="0">
                <a:solidFill>
                  <a:srgbClr val="FF0000"/>
                </a:solidFill>
              </a:rPr>
              <a:t> 1000</a:t>
            </a:r>
            <a:r>
              <a:rPr lang="en-US" sz="2400" dirty="0">
                <a:solidFill>
                  <a:srgbClr val="FF0000"/>
                </a:solidFill>
              </a:rPr>
              <a:t>m </a:t>
            </a:r>
          </a:p>
          <a:p>
            <a:r>
              <a:rPr lang="en-US" sz="2400" dirty="0">
                <a:solidFill>
                  <a:srgbClr val="FF0000"/>
                </a:solidFill>
              </a:rPr>
              <a:t>   </a:t>
            </a:r>
          </a:p>
        </p:txBody>
      </p:sp>
      <p:pic>
        <p:nvPicPr>
          <p:cNvPr id="7" name="Picture 2"/>
          <p:cNvPicPr>
            <a:picLocks noChangeAspect="1" noChangeArrowheads="1"/>
          </p:cNvPicPr>
          <p:nvPr/>
        </p:nvPicPr>
        <p:blipFill>
          <a:blip r:embed="rId2"/>
          <a:srcRect/>
          <a:stretch>
            <a:fillRect/>
          </a:stretch>
        </p:blipFill>
        <p:spPr bwMode="auto">
          <a:xfrm rot="1337887">
            <a:off x="6901666" y="400332"/>
            <a:ext cx="1753503" cy="148871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2928926" y="0"/>
            <a:ext cx="2143140" cy="584775"/>
          </a:xfrm>
          <a:prstGeom prst="rect">
            <a:avLst/>
          </a:prstGeom>
          <a:noFill/>
        </p:spPr>
        <p:txBody>
          <a:bodyPr wrap="square" rtlCol="0">
            <a:spAutoFit/>
          </a:bodyPr>
          <a:lstStyle/>
          <a:p>
            <a:r>
              <a:rPr lang="el-GR" sz="3200" b="1" dirty="0" smtClean="0"/>
              <a:t>μήκος</a:t>
            </a:r>
            <a:endParaRPr lang="en-US" sz="3200" b="1" dirty="0"/>
          </a:p>
        </p:txBody>
      </p:sp>
      <p:sp>
        <p:nvSpPr>
          <p:cNvPr id="8" name="7 - Ορθογώνιο"/>
          <p:cNvSpPr/>
          <p:nvPr/>
        </p:nvSpPr>
        <p:spPr>
          <a:xfrm>
            <a:off x="214282" y="571480"/>
            <a:ext cx="2756652" cy="338554"/>
          </a:xfrm>
          <a:prstGeom prst="rect">
            <a:avLst/>
          </a:prstGeom>
        </p:spPr>
        <p:txBody>
          <a:bodyPr wrap="none">
            <a:spAutoFit/>
          </a:bodyPr>
          <a:lstStyle/>
          <a:p>
            <a:r>
              <a:rPr lang="el-GR" sz="1600" b="1" dirty="0">
                <a:solidFill>
                  <a:srgbClr val="0070C0"/>
                </a:solidFill>
              </a:rPr>
              <a:t>Μονάδες </a:t>
            </a:r>
            <a:r>
              <a:rPr lang="el-GR" sz="1600" b="1" dirty="0" smtClean="0">
                <a:solidFill>
                  <a:srgbClr val="0070C0"/>
                </a:solidFill>
              </a:rPr>
              <a:t>  μέτρησης   μήκους:</a:t>
            </a:r>
            <a:endParaRPr lang="el-GR" sz="1600" b="1" dirty="0">
              <a:solidFill>
                <a:srgbClr val="0070C0"/>
              </a:solidFill>
            </a:endParaRPr>
          </a:p>
        </p:txBody>
      </p:sp>
      <p:pic>
        <p:nvPicPr>
          <p:cNvPr id="7" name="Picture 2"/>
          <p:cNvPicPr>
            <a:picLocks noChangeAspect="1" noChangeArrowheads="1"/>
          </p:cNvPicPr>
          <p:nvPr/>
        </p:nvPicPr>
        <p:blipFill>
          <a:blip r:embed="rId2" cstate="print"/>
          <a:srcRect/>
          <a:stretch>
            <a:fillRect/>
          </a:stretch>
        </p:blipFill>
        <p:spPr bwMode="auto">
          <a:xfrm rot="1337887">
            <a:off x="7789953" y="190356"/>
            <a:ext cx="1205015" cy="1023050"/>
          </a:xfrm>
          <a:prstGeom prst="rect">
            <a:avLst/>
          </a:prstGeom>
          <a:noFill/>
          <a:ln w="9525">
            <a:noFill/>
            <a:miter lim="800000"/>
            <a:headEnd/>
            <a:tailEnd/>
          </a:ln>
          <a:effectLst/>
        </p:spPr>
      </p:pic>
      <p:sp>
        <p:nvSpPr>
          <p:cNvPr id="6" name="5 - TextBox"/>
          <p:cNvSpPr txBox="1"/>
          <p:nvPr/>
        </p:nvSpPr>
        <p:spPr>
          <a:xfrm>
            <a:off x="2714612" y="1071546"/>
            <a:ext cx="1357322" cy="646331"/>
          </a:xfrm>
          <a:prstGeom prst="rect">
            <a:avLst/>
          </a:prstGeom>
          <a:noFill/>
          <a:ln>
            <a:solidFill>
              <a:schemeClr val="accent1"/>
            </a:solidFill>
          </a:ln>
        </p:spPr>
        <p:txBody>
          <a:bodyPr wrap="square" rtlCol="0">
            <a:spAutoFit/>
          </a:bodyPr>
          <a:lstStyle/>
          <a:p>
            <a:pPr algn="ctr"/>
            <a:r>
              <a:rPr lang="en-US" dirty="0" smtClean="0"/>
              <a:t>Km</a:t>
            </a:r>
          </a:p>
          <a:p>
            <a:pPr algn="ctr"/>
            <a:r>
              <a:rPr lang="el-GR" dirty="0" smtClean="0"/>
              <a:t>χιλιόμετρα</a:t>
            </a:r>
            <a:endParaRPr lang="el-GR" dirty="0"/>
          </a:p>
        </p:txBody>
      </p:sp>
      <p:sp>
        <p:nvSpPr>
          <p:cNvPr id="9" name="8 - TextBox"/>
          <p:cNvSpPr txBox="1"/>
          <p:nvPr/>
        </p:nvSpPr>
        <p:spPr>
          <a:xfrm>
            <a:off x="2928926" y="2357430"/>
            <a:ext cx="1052520" cy="646331"/>
          </a:xfrm>
          <a:prstGeom prst="rect">
            <a:avLst/>
          </a:prstGeom>
          <a:noFill/>
          <a:ln>
            <a:solidFill>
              <a:schemeClr val="accent1"/>
            </a:solidFill>
          </a:ln>
        </p:spPr>
        <p:txBody>
          <a:bodyPr wrap="square" rtlCol="0">
            <a:spAutoFit/>
          </a:bodyPr>
          <a:lstStyle/>
          <a:p>
            <a:pPr algn="ctr"/>
            <a:r>
              <a:rPr lang="en-US" dirty="0" smtClean="0"/>
              <a:t> m</a:t>
            </a:r>
            <a:endParaRPr lang="el-GR" dirty="0" smtClean="0"/>
          </a:p>
          <a:p>
            <a:pPr algn="ctr"/>
            <a:r>
              <a:rPr lang="el-GR" dirty="0" smtClean="0"/>
              <a:t>μέτρα</a:t>
            </a:r>
            <a:endParaRPr lang="el-GR" dirty="0"/>
          </a:p>
        </p:txBody>
      </p:sp>
      <p:sp>
        <p:nvSpPr>
          <p:cNvPr id="12" name="11 - TextBox"/>
          <p:cNvSpPr txBox="1"/>
          <p:nvPr/>
        </p:nvSpPr>
        <p:spPr>
          <a:xfrm>
            <a:off x="2928926" y="4786322"/>
            <a:ext cx="1143008" cy="646331"/>
          </a:xfrm>
          <a:prstGeom prst="rect">
            <a:avLst/>
          </a:prstGeom>
          <a:noFill/>
          <a:ln>
            <a:solidFill>
              <a:schemeClr val="accent1"/>
            </a:solidFill>
          </a:ln>
        </p:spPr>
        <p:txBody>
          <a:bodyPr wrap="square" rtlCol="0">
            <a:spAutoFit/>
          </a:bodyPr>
          <a:lstStyle/>
          <a:p>
            <a:pPr algn="ctr"/>
            <a:r>
              <a:rPr lang="en-US" dirty="0" smtClean="0"/>
              <a:t>cm </a:t>
            </a:r>
          </a:p>
          <a:p>
            <a:pPr algn="ctr"/>
            <a:r>
              <a:rPr lang="el-GR" dirty="0" smtClean="0"/>
              <a:t>εκατοστά</a:t>
            </a:r>
            <a:endParaRPr lang="en-US" dirty="0" smtClean="0"/>
          </a:p>
        </p:txBody>
      </p:sp>
      <p:sp>
        <p:nvSpPr>
          <p:cNvPr id="13" name="12 - TextBox"/>
          <p:cNvSpPr txBox="1"/>
          <p:nvPr/>
        </p:nvSpPr>
        <p:spPr>
          <a:xfrm>
            <a:off x="2928926" y="6072206"/>
            <a:ext cx="1071570" cy="646331"/>
          </a:xfrm>
          <a:prstGeom prst="rect">
            <a:avLst/>
          </a:prstGeom>
          <a:noFill/>
          <a:ln>
            <a:solidFill>
              <a:schemeClr val="accent1"/>
            </a:solidFill>
          </a:ln>
        </p:spPr>
        <p:txBody>
          <a:bodyPr wrap="square" rtlCol="0">
            <a:spAutoFit/>
          </a:bodyPr>
          <a:lstStyle/>
          <a:p>
            <a:pPr algn="ctr"/>
            <a:r>
              <a:rPr lang="en-US" dirty="0" smtClean="0"/>
              <a:t>mm</a:t>
            </a:r>
          </a:p>
          <a:p>
            <a:pPr algn="ctr"/>
            <a:r>
              <a:rPr lang="el-GR" dirty="0" smtClean="0"/>
              <a:t>χιλιοστά</a:t>
            </a:r>
            <a:endParaRPr lang="el-GR" dirty="0"/>
          </a:p>
        </p:txBody>
      </p:sp>
      <p:sp>
        <p:nvSpPr>
          <p:cNvPr id="14" name="13 - TextBox"/>
          <p:cNvSpPr txBox="1"/>
          <p:nvPr/>
        </p:nvSpPr>
        <p:spPr>
          <a:xfrm>
            <a:off x="2857488" y="3571876"/>
            <a:ext cx="1214446" cy="646331"/>
          </a:xfrm>
          <a:prstGeom prst="rect">
            <a:avLst/>
          </a:prstGeom>
          <a:noFill/>
          <a:ln>
            <a:solidFill>
              <a:schemeClr val="accent1"/>
            </a:solidFill>
          </a:ln>
        </p:spPr>
        <p:txBody>
          <a:bodyPr wrap="square" rtlCol="0">
            <a:spAutoFit/>
          </a:bodyPr>
          <a:lstStyle/>
          <a:p>
            <a:pPr algn="ctr"/>
            <a:r>
              <a:rPr lang="en-US" dirty="0" smtClean="0"/>
              <a:t>dm</a:t>
            </a:r>
            <a:endParaRPr lang="el-GR" dirty="0" smtClean="0"/>
          </a:p>
          <a:p>
            <a:pPr algn="ctr"/>
            <a:r>
              <a:rPr lang="el-GR" dirty="0" smtClean="0"/>
              <a:t>δέκατα</a:t>
            </a:r>
            <a:endParaRPr lang="el-GR" dirty="0"/>
          </a:p>
        </p:txBody>
      </p:sp>
      <p:sp>
        <p:nvSpPr>
          <p:cNvPr id="15" name="14 - Τόξο"/>
          <p:cNvSpPr/>
          <p:nvPr/>
        </p:nvSpPr>
        <p:spPr>
          <a:xfrm rot="12714216">
            <a:off x="2581251" y="3294258"/>
            <a:ext cx="1643074" cy="185738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6" name="15 - Τόξο"/>
          <p:cNvSpPr/>
          <p:nvPr/>
        </p:nvSpPr>
        <p:spPr>
          <a:xfrm rot="12935449">
            <a:off x="2652689" y="4767431"/>
            <a:ext cx="1643074" cy="185738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17" name="16 - Τόξο"/>
          <p:cNvSpPr/>
          <p:nvPr/>
        </p:nvSpPr>
        <p:spPr>
          <a:xfrm rot="12714216">
            <a:off x="2721558" y="2018736"/>
            <a:ext cx="1110597" cy="1748960"/>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8" name="17 - TextBox"/>
          <p:cNvSpPr txBox="1"/>
          <p:nvPr/>
        </p:nvSpPr>
        <p:spPr>
          <a:xfrm>
            <a:off x="1643042" y="1702346"/>
            <a:ext cx="1357322" cy="369332"/>
          </a:xfrm>
          <a:prstGeom prst="rect">
            <a:avLst/>
          </a:prstGeom>
          <a:noFill/>
        </p:spPr>
        <p:txBody>
          <a:bodyPr wrap="square" rtlCol="0">
            <a:spAutoFit/>
          </a:bodyPr>
          <a:lstStyle/>
          <a:p>
            <a:r>
              <a:rPr lang="en-US" dirty="0" smtClean="0"/>
              <a:t>x 1000</a:t>
            </a:r>
            <a:endParaRPr lang="el-GR" dirty="0"/>
          </a:p>
        </p:txBody>
      </p:sp>
      <p:sp>
        <p:nvSpPr>
          <p:cNvPr id="19" name="18 - TextBox"/>
          <p:cNvSpPr txBox="1"/>
          <p:nvPr/>
        </p:nvSpPr>
        <p:spPr>
          <a:xfrm>
            <a:off x="2000232" y="4214818"/>
            <a:ext cx="785818" cy="369332"/>
          </a:xfrm>
          <a:prstGeom prst="rect">
            <a:avLst/>
          </a:prstGeom>
          <a:noFill/>
        </p:spPr>
        <p:txBody>
          <a:bodyPr wrap="square" rtlCol="0">
            <a:spAutoFit/>
          </a:bodyPr>
          <a:lstStyle/>
          <a:p>
            <a:r>
              <a:rPr lang="en-US" dirty="0" smtClean="0"/>
              <a:t>x 10  </a:t>
            </a:r>
            <a:endParaRPr lang="el-GR" dirty="0"/>
          </a:p>
        </p:txBody>
      </p:sp>
      <p:sp>
        <p:nvSpPr>
          <p:cNvPr id="20" name="19 - TextBox"/>
          <p:cNvSpPr txBox="1"/>
          <p:nvPr/>
        </p:nvSpPr>
        <p:spPr>
          <a:xfrm>
            <a:off x="2000232" y="5643578"/>
            <a:ext cx="785818" cy="369332"/>
          </a:xfrm>
          <a:prstGeom prst="rect">
            <a:avLst/>
          </a:prstGeom>
          <a:noFill/>
        </p:spPr>
        <p:txBody>
          <a:bodyPr wrap="square" rtlCol="0">
            <a:spAutoFit/>
          </a:bodyPr>
          <a:lstStyle/>
          <a:p>
            <a:r>
              <a:rPr lang="en-US" dirty="0" smtClean="0"/>
              <a:t>x 10  </a:t>
            </a:r>
            <a:endParaRPr lang="el-GR" dirty="0"/>
          </a:p>
        </p:txBody>
      </p:sp>
      <p:sp>
        <p:nvSpPr>
          <p:cNvPr id="21" name="20 - TextBox"/>
          <p:cNvSpPr txBox="1"/>
          <p:nvPr/>
        </p:nvSpPr>
        <p:spPr>
          <a:xfrm>
            <a:off x="2000232" y="3000372"/>
            <a:ext cx="571504" cy="369332"/>
          </a:xfrm>
          <a:prstGeom prst="rect">
            <a:avLst/>
          </a:prstGeom>
          <a:noFill/>
        </p:spPr>
        <p:txBody>
          <a:bodyPr wrap="square" rtlCol="0">
            <a:spAutoFit/>
          </a:bodyPr>
          <a:lstStyle/>
          <a:p>
            <a:r>
              <a:rPr lang="en-US" dirty="0" smtClean="0"/>
              <a:t>x 10  </a:t>
            </a:r>
            <a:endParaRPr lang="el-GR" dirty="0"/>
          </a:p>
        </p:txBody>
      </p:sp>
      <p:sp>
        <p:nvSpPr>
          <p:cNvPr id="22" name="21 - TextBox"/>
          <p:cNvSpPr txBox="1"/>
          <p:nvPr/>
        </p:nvSpPr>
        <p:spPr>
          <a:xfrm>
            <a:off x="4429124" y="1500174"/>
            <a:ext cx="1357322" cy="369332"/>
          </a:xfrm>
          <a:prstGeom prst="rect">
            <a:avLst/>
          </a:prstGeom>
          <a:noFill/>
        </p:spPr>
        <p:txBody>
          <a:bodyPr wrap="square" rtlCol="0">
            <a:spAutoFit/>
          </a:bodyPr>
          <a:lstStyle/>
          <a:p>
            <a:r>
              <a:rPr lang="el-GR" dirty="0" smtClean="0"/>
              <a:t>:</a:t>
            </a:r>
            <a:r>
              <a:rPr lang="en-US" dirty="0" smtClean="0"/>
              <a:t> 1000</a:t>
            </a:r>
            <a:endParaRPr lang="el-GR" dirty="0"/>
          </a:p>
        </p:txBody>
      </p:sp>
      <p:sp>
        <p:nvSpPr>
          <p:cNvPr id="23" name="22 - TextBox"/>
          <p:cNvSpPr txBox="1"/>
          <p:nvPr/>
        </p:nvSpPr>
        <p:spPr>
          <a:xfrm>
            <a:off x="4429124" y="4357694"/>
            <a:ext cx="785818" cy="369332"/>
          </a:xfrm>
          <a:prstGeom prst="rect">
            <a:avLst/>
          </a:prstGeom>
          <a:noFill/>
        </p:spPr>
        <p:txBody>
          <a:bodyPr wrap="square" rtlCol="0">
            <a:spAutoFit/>
          </a:bodyPr>
          <a:lstStyle/>
          <a:p>
            <a:r>
              <a:rPr lang="el-GR" dirty="0" smtClean="0"/>
              <a:t>: </a:t>
            </a:r>
            <a:r>
              <a:rPr lang="en-US" dirty="0" smtClean="0"/>
              <a:t>10  </a:t>
            </a:r>
            <a:endParaRPr lang="el-GR" dirty="0"/>
          </a:p>
        </p:txBody>
      </p:sp>
      <p:sp>
        <p:nvSpPr>
          <p:cNvPr id="24" name="23 - TextBox"/>
          <p:cNvSpPr txBox="1"/>
          <p:nvPr/>
        </p:nvSpPr>
        <p:spPr>
          <a:xfrm>
            <a:off x="4429124" y="5715016"/>
            <a:ext cx="785818" cy="369332"/>
          </a:xfrm>
          <a:prstGeom prst="rect">
            <a:avLst/>
          </a:prstGeom>
          <a:noFill/>
        </p:spPr>
        <p:txBody>
          <a:bodyPr wrap="square" rtlCol="0">
            <a:spAutoFit/>
          </a:bodyPr>
          <a:lstStyle/>
          <a:p>
            <a:r>
              <a:rPr lang="el-GR" dirty="0" smtClean="0"/>
              <a:t>:</a:t>
            </a:r>
            <a:r>
              <a:rPr lang="en-US" dirty="0" smtClean="0"/>
              <a:t> 10  </a:t>
            </a:r>
            <a:endParaRPr lang="el-GR" dirty="0"/>
          </a:p>
        </p:txBody>
      </p:sp>
      <p:sp>
        <p:nvSpPr>
          <p:cNvPr id="25" name="24 - TextBox"/>
          <p:cNvSpPr txBox="1"/>
          <p:nvPr/>
        </p:nvSpPr>
        <p:spPr>
          <a:xfrm>
            <a:off x="4429124" y="2928934"/>
            <a:ext cx="571504" cy="369332"/>
          </a:xfrm>
          <a:prstGeom prst="rect">
            <a:avLst/>
          </a:prstGeom>
          <a:noFill/>
        </p:spPr>
        <p:txBody>
          <a:bodyPr wrap="square" rtlCol="0">
            <a:spAutoFit/>
          </a:bodyPr>
          <a:lstStyle/>
          <a:p>
            <a:r>
              <a:rPr lang="el-GR" dirty="0" smtClean="0"/>
              <a:t>: </a:t>
            </a:r>
            <a:r>
              <a:rPr lang="en-US" dirty="0" smtClean="0"/>
              <a:t>10  </a:t>
            </a:r>
            <a:endParaRPr lang="el-GR" dirty="0"/>
          </a:p>
        </p:txBody>
      </p:sp>
      <p:sp>
        <p:nvSpPr>
          <p:cNvPr id="26" name="25 - Τόξο"/>
          <p:cNvSpPr/>
          <p:nvPr/>
        </p:nvSpPr>
        <p:spPr>
          <a:xfrm rot="2135539">
            <a:off x="2744454" y="4948092"/>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7" name="26 - Τόξο"/>
          <p:cNvSpPr/>
          <p:nvPr/>
        </p:nvSpPr>
        <p:spPr>
          <a:xfrm rot="2135539">
            <a:off x="2744454" y="2447762"/>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8" name="27 - Τόξο"/>
          <p:cNvSpPr/>
          <p:nvPr/>
        </p:nvSpPr>
        <p:spPr>
          <a:xfrm rot="2135539">
            <a:off x="3273131" y="3973805"/>
            <a:ext cx="1097540" cy="1410719"/>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9" name="28 - Τόξο"/>
          <p:cNvSpPr/>
          <p:nvPr/>
        </p:nvSpPr>
        <p:spPr>
          <a:xfrm rot="2135539">
            <a:off x="2744455" y="1019003"/>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30" name="29 - Τόξο"/>
          <p:cNvSpPr/>
          <p:nvPr/>
        </p:nvSpPr>
        <p:spPr>
          <a:xfrm rot="12714216">
            <a:off x="2509812" y="722489"/>
            <a:ext cx="1643074" cy="185738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1" name="30 - Τόξο"/>
          <p:cNvSpPr/>
          <p:nvPr/>
        </p:nvSpPr>
        <p:spPr>
          <a:xfrm rot="13365312">
            <a:off x="2220815" y="2273281"/>
            <a:ext cx="2461217" cy="4770222"/>
          </a:xfrm>
          <a:prstGeom prst="arc">
            <a:avLst>
              <a:gd name="adj1" fmla="val 14871253"/>
              <a:gd name="adj2" fmla="val 288642"/>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2" name="31 - TextBox"/>
          <p:cNvSpPr txBox="1"/>
          <p:nvPr/>
        </p:nvSpPr>
        <p:spPr>
          <a:xfrm>
            <a:off x="857224" y="5072074"/>
            <a:ext cx="785818" cy="369332"/>
          </a:xfrm>
          <a:prstGeom prst="rect">
            <a:avLst/>
          </a:prstGeom>
          <a:noFill/>
        </p:spPr>
        <p:txBody>
          <a:bodyPr wrap="square" rtlCol="0">
            <a:spAutoFit/>
          </a:bodyPr>
          <a:lstStyle/>
          <a:p>
            <a:r>
              <a:rPr lang="en-US" dirty="0" smtClean="0"/>
              <a:t>x </a:t>
            </a:r>
            <a:r>
              <a:rPr lang="en-US" dirty="0" smtClean="0"/>
              <a:t>10</a:t>
            </a:r>
            <a:r>
              <a:rPr lang="el-GR" dirty="0" smtClean="0"/>
              <a:t>0</a:t>
            </a:r>
            <a:r>
              <a:rPr lang="en-US" dirty="0" smtClean="0"/>
              <a:t>  </a:t>
            </a:r>
            <a:endParaRPr lang="el-GR" dirty="0"/>
          </a:p>
        </p:txBody>
      </p:sp>
      <p:sp>
        <p:nvSpPr>
          <p:cNvPr id="33" name="32 - Τόξο"/>
          <p:cNvSpPr/>
          <p:nvPr/>
        </p:nvSpPr>
        <p:spPr>
          <a:xfrm rot="2135539">
            <a:off x="1721852" y="1265900"/>
            <a:ext cx="3068153" cy="5183435"/>
          </a:xfrm>
          <a:prstGeom prst="arc">
            <a:avLst>
              <a:gd name="adj1" fmla="val 14940541"/>
              <a:gd name="adj2" fmla="val 1313306"/>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34" name="33 - TextBox"/>
          <p:cNvSpPr txBox="1"/>
          <p:nvPr/>
        </p:nvSpPr>
        <p:spPr>
          <a:xfrm>
            <a:off x="5286380" y="2928934"/>
            <a:ext cx="1357322" cy="369332"/>
          </a:xfrm>
          <a:prstGeom prst="rect">
            <a:avLst/>
          </a:prstGeom>
          <a:noFill/>
        </p:spPr>
        <p:txBody>
          <a:bodyPr wrap="square" rtlCol="0">
            <a:spAutoFit/>
          </a:bodyPr>
          <a:lstStyle/>
          <a:p>
            <a:r>
              <a:rPr lang="el-GR" dirty="0" smtClean="0"/>
              <a:t>:</a:t>
            </a:r>
            <a:r>
              <a:rPr lang="en-US" dirty="0" smtClean="0"/>
              <a:t> </a:t>
            </a:r>
            <a:r>
              <a:rPr lang="en-US" dirty="0" smtClean="0"/>
              <a:t>100</a:t>
            </a:r>
            <a:r>
              <a:rPr lang="el-GR" dirty="0" smtClean="0"/>
              <a:t>.</a:t>
            </a:r>
            <a:r>
              <a:rPr lang="en-US" dirty="0" smtClean="0"/>
              <a:t>0</a:t>
            </a:r>
            <a:r>
              <a:rPr lang="el-GR" dirty="0" smtClean="0"/>
              <a:t>00</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linds(horizontal)">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blinds(horizontal)">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linds(horizontal)">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blinds(horizontal)">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linds(horizontal)">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blinds(horizontal)">
                                      <p:cBhvr>
                                        <p:cTn id="77" dur="5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linds(horizontal)">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1"/>
                                        </p:tgtEl>
                                        <p:attrNameLst>
                                          <p:attrName>style.visibility</p:attrName>
                                        </p:attrNameLst>
                                      </p:cBhvr>
                                      <p:to>
                                        <p:strVal val="visible"/>
                                      </p:to>
                                    </p:set>
                                    <p:animEffect transition="in" filter="blinds(horizontal)">
                                      <p:cBhvr>
                                        <p:cTn id="87" dur="500"/>
                                        <p:tgtEl>
                                          <p:spTgt spid="31"/>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blinds(horizontal)">
                                      <p:cBhvr>
                                        <p:cTn id="92" dur="5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blinds(horizontal)">
                                      <p:cBhvr>
                                        <p:cTn id="97" dur="5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blinds(horizontal)">
                                      <p:cBhvr>
                                        <p:cTn id="10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p:bldP spid="20" grpId="0"/>
      <p:bldP spid="21" grpId="0"/>
      <p:bldP spid="22" grpId="0"/>
      <p:bldP spid="23" grpId="0"/>
      <p:bldP spid="24" grpId="0"/>
      <p:bldP spid="25" grpId="0"/>
      <p:bldP spid="26" grpId="0" animBg="1"/>
      <p:bldP spid="27" grpId="0" animBg="1"/>
      <p:bldP spid="28" grpId="0" animBg="1"/>
      <p:bldP spid="29" grpId="0" animBg="1"/>
      <p:bldP spid="30" grpId="0" animBg="1"/>
      <p:bldP spid="31" grpId="0" animBg="1"/>
      <p:bldP spid="32" grpId="0"/>
      <p:bldP spid="33" grpId="0" animBg="1"/>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2928926" y="0"/>
            <a:ext cx="2143140" cy="584775"/>
          </a:xfrm>
          <a:prstGeom prst="rect">
            <a:avLst/>
          </a:prstGeom>
          <a:noFill/>
        </p:spPr>
        <p:txBody>
          <a:bodyPr wrap="square" rtlCol="0">
            <a:spAutoFit/>
          </a:bodyPr>
          <a:lstStyle/>
          <a:p>
            <a:r>
              <a:rPr lang="el-GR" sz="3200" b="1" dirty="0" smtClean="0"/>
              <a:t>μήκος</a:t>
            </a:r>
            <a:endParaRPr lang="en-US" sz="3200" b="1" dirty="0"/>
          </a:p>
        </p:txBody>
      </p:sp>
      <p:pic>
        <p:nvPicPr>
          <p:cNvPr id="7" name="Picture 2"/>
          <p:cNvPicPr>
            <a:picLocks noChangeAspect="1" noChangeArrowheads="1"/>
          </p:cNvPicPr>
          <p:nvPr/>
        </p:nvPicPr>
        <p:blipFill>
          <a:blip r:embed="rId2" cstate="print"/>
          <a:srcRect/>
          <a:stretch>
            <a:fillRect/>
          </a:stretch>
        </p:blipFill>
        <p:spPr bwMode="auto">
          <a:xfrm rot="1337887">
            <a:off x="7789953" y="190356"/>
            <a:ext cx="1205015" cy="1023050"/>
          </a:xfrm>
          <a:prstGeom prst="rect">
            <a:avLst/>
          </a:prstGeom>
          <a:noFill/>
          <a:ln w="9525">
            <a:noFill/>
            <a:miter lim="800000"/>
            <a:headEnd/>
            <a:tailEnd/>
          </a:ln>
          <a:effectLst/>
        </p:spPr>
      </p:pic>
      <p:sp>
        <p:nvSpPr>
          <p:cNvPr id="6" name="5 - TextBox"/>
          <p:cNvSpPr txBox="1"/>
          <p:nvPr/>
        </p:nvSpPr>
        <p:spPr>
          <a:xfrm>
            <a:off x="6929454" y="2000240"/>
            <a:ext cx="844556"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Km</a:t>
            </a:r>
            <a:endParaRPr lang="en-US" sz="1400" b="1" dirty="0" smtClean="0">
              <a:solidFill>
                <a:srgbClr val="FF0000"/>
              </a:solidFill>
            </a:endParaRPr>
          </a:p>
        </p:txBody>
      </p:sp>
      <p:sp>
        <p:nvSpPr>
          <p:cNvPr id="9" name="8 - TextBox"/>
          <p:cNvSpPr txBox="1"/>
          <p:nvPr/>
        </p:nvSpPr>
        <p:spPr>
          <a:xfrm>
            <a:off x="7000892" y="3000372"/>
            <a:ext cx="727668"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 </a:t>
            </a:r>
            <a:r>
              <a:rPr lang="en-US" sz="1400" b="1" dirty="0" smtClean="0">
                <a:solidFill>
                  <a:srgbClr val="FF0000"/>
                </a:solidFill>
              </a:rPr>
              <a:t>m</a:t>
            </a:r>
            <a:endParaRPr lang="el-GR" sz="1400" b="1" dirty="0" smtClean="0">
              <a:solidFill>
                <a:srgbClr val="FF0000"/>
              </a:solidFill>
            </a:endParaRPr>
          </a:p>
        </p:txBody>
      </p:sp>
      <p:sp>
        <p:nvSpPr>
          <p:cNvPr id="12" name="11 - TextBox"/>
          <p:cNvSpPr txBox="1"/>
          <p:nvPr/>
        </p:nvSpPr>
        <p:spPr>
          <a:xfrm>
            <a:off x="7000892" y="4572008"/>
            <a:ext cx="790228"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c</a:t>
            </a:r>
            <a:r>
              <a:rPr lang="en-US" sz="1400" b="1" dirty="0" smtClean="0">
                <a:solidFill>
                  <a:srgbClr val="FF0000"/>
                </a:solidFill>
              </a:rPr>
              <a:t>m </a:t>
            </a:r>
            <a:endParaRPr lang="en-US" sz="1400" b="1" dirty="0" smtClean="0">
              <a:solidFill>
                <a:srgbClr val="FF0000"/>
              </a:solidFill>
            </a:endParaRPr>
          </a:p>
        </p:txBody>
      </p:sp>
      <p:sp>
        <p:nvSpPr>
          <p:cNvPr id="13" name="12 - TextBox"/>
          <p:cNvSpPr txBox="1"/>
          <p:nvPr/>
        </p:nvSpPr>
        <p:spPr>
          <a:xfrm>
            <a:off x="7072330" y="5643578"/>
            <a:ext cx="740839"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mm</a:t>
            </a:r>
            <a:endParaRPr lang="el-GR" sz="1400" b="1" dirty="0">
              <a:solidFill>
                <a:srgbClr val="FF0000"/>
              </a:solidFill>
            </a:endParaRPr>
          </a:p>
        </p:txBody>
      </p:sp>
      <p:sp>
        <p:nvSpPr>
          <p:cNvPr id="14" name="13 - TextBox"/>
          <p:cNvSpPr txBox="1"/>
          <p:nvPr/>
        </p:nvSpPr>
        <p:spPr>
          <a:xfrm>
            <a:off x="7000892" y="3786190"/>
            <a:ext cx="839617"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dm</a:t>
            </a:r>
            <a:endParaRPr lang="el-GR" sz="1400" b="1" dirty="0" smtClean="0">
              <a:solidFill>
                <a:srgbClr val="FF0000"/>
              </a:solidFill>
            </a:endParaRPr>
          </a:p>
        </p:txBody>
      </p:sp>
      <p:sp>
        <p:nvSpPr>
          <p:cNvPr id="15" name="14 - Τόξο"/>
          <p:cNvSpPr/>
          <p:nvPr/>
        </p:nvSpPr>
        <p:spPr>
          <a:xfrm rot="12714216">
            <a:off x="6926251" y="3628584"/>
            <a:ext cx="860922" cy="1315344"/>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a:solidFill>
                <a:srgbClr val="FF0000"/>
              </a:solidFill>
            </a:endParaRPr>
          </a:p>
        </p:txBody>
      </p:sp>
      <p:sp>
        <p:nvSpPr>
          <p:cNvPr id="16" name="15 - Τόξο"/>
          <p:cNvSpPr/>
          <p:nvPr/>
        </p:nvSpPr>
        <p:spPr>
          <a:xfrm rot="12935449">
            <a:off x="6847075" y="4471620"/>
            <a:ext cx="1135952" cy="1554490"/>
          </a:xfrm>
          <a:prstGeom prst="arc">
            <a:avLst>
              <a:gd name="adj1" fmla="val 15729745"/>
              <a:gd name="adj2" fmla="val 0"/>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17" name="16 - Τόξο"/>
          <p:cNvSpPr/>
          <p:nvPr/>
        </p:nvSpPr>
        <p:spPr>
          <a:xfrm rot="12714216">
            <a:off x="6920675" y="2727369"/>
            <a:ext cx="719696" cy="1403261"/>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a:solidFill>
                <a:srgbClr val="FF0000"/>
              </a:solidFill>
            </a:endParaRPr>
          </a:p>
        </p:txBody>
      </p:sp>
      <p:sp>
        <p:nvSpPr>
          <p:cNvPr id="18" name="17 - TextBox"/>
          <p:cNvSpPr txBox="1"/>
          <p:nvPr/>
        </p:nvSpPr>
        <p:spPr>
          <a:xfrm>
            <a:off x="5972538" y="2587072"/>
            <a:ext cx="938395" cy="309102"/>
          </a:xfrm>
          <a:prstGeom prst="rect">
            <a:avLst/>
          </a:prstGeom>
          <a:noFill/>
        </p:spPr>
        <p:txBody>
          <a:bodyPr wrap="square" rtlCol="0">
            <a:spAutoFit/>
          </a:bodyPr>
          <a:lstStyle/>
          <a:p>
            <a:r>
              <a:rPr lang="en-US" sz="1400" b="1" dirty="0" smtClean="0">
                <a:solidFill>
                  <a:schemeClr val="tx2">
                    <a:lumMod val="75000"/>
                  </a:schemeClr>
                </a:solidFill>
              </a:rPr>
              <a:t>x 1000</a:t>
            </a:r>
            <a:endParaRPr lang="el-GR" sz="1400" b="1" dirty="0">
              <a:solidFill>
                <a:schemeClr val="tx2">
                  <a:lumMod val="75000"/>
                </a:schemeClr>
              </a:solidFill>
            </a:endParaRPr>
          </a:p>
        </p:txBody>
      </p:sp>
      <p:sp>
        <p:nvSpPr>
          <p:cNvPr id="19" name="18 - TextBox"/>
          <p:cNvSpPr txBox="1"/>
          <p:nvPr/>
        </p:nvSpPr>
        <p:spPr>
          <a:xfrm>
            <a:off x="6357950" y="4357694"/>
            <a:ext cx="543282" cy="309102"/>
          </a:xfrm>
          <a:prstGeom prst="rect">
            <a:avLst/>
          </a:prstGeom>
          <a:noFill/>
        </p:spPr>
        <p:txBody>
          <a:bodyPr wrap="square" rtlCol="0">
            <a:spAutoFit/>
          </a:bodyPr>
          <a:lstStyle/>
          <a:p>
            <a:r>
              <a:rPr lang="en-US" sz="1400" b="1" dirty="0" smtClean="0">
                <a:solidFill>
                  <a:srgbClr val="FF0000"/>
                </a:solidFill>
              </a:rPr>
              <a:t>x 10  </a:t>
            </a:r>
            <a:endParaRPr lang="el-GR" sz="1400" b="1" dirty="0">
              <a:solidFill>
                <a:srgbClr val="FF0000"/>
              </a:solidFill>
            </a:endParaRPr>
          </a:p>
        </p:txBody>
      </p:sp>
      <p:sp>
        <p:nvSpPr>
          <p:cNvPr id="20" name="19 - TextBox"/>
          <p:cNvSpPr txBox="1"/>
          <p:nvPr/>
        </p:nvSpPr>
        <p:spPr>
          <a:xfrm>
            <a:off x="6072198" y="5357826"/>
            <a:ext cx="543282" cy="309102"/>
          </a:xfrm>
          <a:prstGeom prst="rect">
            <a:avLst/>
          </a:prstGeom>
          <a:noFill/>
        </p:spPr>
        <p:txBody>
          <a:bodyPr wrap="square" rtlCol="0">
            <a:spAutoFit/>
          </a:bodyPr>
          <a:lstStyle/>
          <a:p>
            <a:r>
              <a:rPr lang="en-US" sz="1400" b="1" dirty="0" smtClean="0">
                <a:solidFill>
                  <a:srgbClr val="FF0000"/>
                </a:solidFill>
              </a:rPr>
              <a:t>x 10  </a:t>
            </a:r>
            <a:endParaRPr lang="el-GR" sz="1400" b="1" dirty="0">
              <a:solidFill>
                <a:srgbClr val="FF0000"/>
              </a:solidFill>
            </a:endParaRPr>
          </a:p>
        </p:txBody>
      </p:sp>
      <p:sp>
        <p:nvSpPr>
          <p:cNvPr id="21" name="20 - TextBox"/>
          <p:cNvSpPr txBox="1"/>
          <p:nvPr/>
        </p:nvSpPr>
        <p:spPr>
          <a:xfrm>
            <a:off x="6215074" y="3571876"/>
            <a:ext cx="714380" cy="307777"/>
          </a:xfrm>
          <a:prstGeom prst="rect">
            <a:avLst/>
          </a:prstGeom>
          <a:noFill/>
        </p:spPr>
        <p:txBody>
          <a:bodyPr wrap="square" rtlCol="0">
            <a:spAutoFit/>
          </a:bodyPr>
          <a:lstStyle/>
          <a:p>
            <a:r>
              <a:rPr lang="en-US" sz="1400" b="1" dirty="0" smtClean="0">
                <a:solidFill>
                  <a:srgbClr val="FF0000"/>
                </a:solidFill>
              </a:rPr>
              <a:t>x 10  </a:t>
            </a:r>
            <a:endParaRPr lang="el-GR" sz="1400" b="1" dirty="0">
              <a:solidFill>
                <a:srgbClr val="FF0000"/>
              </a:solidFill>
            </a:endParaRPr>
          </a:p>
        </p:txBody>
      </p:sp>
      <p:sp>
        <p:nvSpPr>
          <p:cNvPr id="22" name="21 - TextBox"/>
          <p:cNvSpPr txBox="1"/>
          <p:nvPr/>
        </p:nvSpPr>
        <p:spPr>
          <a:xfrm>
            <a:off x="7929586" y="2428868"/>
            <a:ext cx="938395" cy="309102"/>
          </a:xfrm>
          <a:prstGeom prst="rect">
            <a:avLst/>
          </a:prstGeom>
          <a:noFill/>
        </p:spPr>
        <p:txBody>
          <a:bodyPr wrap="square" rtlCol="0">
            <a:spAutoFit/>
          </a:bodyPr>
          <a:lstStyle/>
          <a:p>
            <a:r>
              <a:rPr lang="el-GR" sz="1400" b="1" dirty="0" smtClean="0">
                <a:solidFill>
                  <a:srgbClr val="FF0000"/>
                </a:solidFill>
              </a:rPr>
              <a:t>:</a:t>
            </a:r>
            <a:r>
              <a:rPr lang="en-US" sz="1400" b="1" dirty="0" smtClean="0">
                <a:solidFill>
                  <a:srgbClr val="FF0000"/>
                </a:solidFill>
              </a:rPr>
              <a:t> 1000</a:t>
            </a:r>
            <a:endParaRPr lang="el-GR" sz="1400" b="1" dirty="0">
              <a:solidFill>
                <a:srgbClr val="FF0000"/>
              </a:solidFill>
            </a:endParaRPr>
          </a:p>
        </p:txBody>
      </p:sp>
      <p:sp>
        <p:nvSpPr>
          <p:cNvPr id="23" name="22 - TextBox"/>
          <p:cNvSpPr txBox="1"/>
          <p:nvPr/>
        </p:nvSpPr>
        <p:spPr>
          <a:xfrm>
            <a:off x="8001024" y="4286256"/>
            <a:ext cx="543282" cy="309102"/>
          </a:xfrm>
          <a:prstGeom prst="rect">
            <a:avLst/>
          </a:prstGeom>
          <a:noFill/>
        </p:spPr>
        <p:txBody>
          <a:bodyPr wrap="square" rtlCol="0">
            <a:spAutoFit/>
          </a:bodyPr>
          <a:lstStyle/>
          <a:p>
            <a:r>
              <a:rPr lang="el-GR" sz="1400" b="1" dirty="0" smtClean="0">
                <a:solidFill>
                  <a:srgbClr val="FF0000"/>
                </a:solidFill>
              </a:rPr>
              <a:t>: </a:t>
            </a:r>
            <a:r>
              <a:rPr lang="en-US" sz="1400" b="1" dirty="0" smtClean="0">
                <a:solidFill>
                  <a:srgbClr val="FF0000"/>
                </a:solidFill>
              </a:rPr>
              <a:t>10  </a:t>
            </a:r>
            <a:endParaRPr lang="el-GR" sz="1400" b="1" dirty="0">
              <a:solidFill>
                <a:srgbClr val="FF0000"/>
              </a:solidFill>
            </a:endParaRPr>
          </a:p>
        </p:txBody>
      </p:sp>
      <p:sp>
        <p:nvSpPr>
          <p:cNvPr id="24" name="23 - TextBox"/>
          <p:cNvSpPr txBox="1"/>
          <p:nvPr/>
        </p:nvSpPr>
        <p:spPr>
          <a:xfrm>
            <a:off x="8072462" y="5214950"/>
            <a:ext cx="543282" cy="309102"/>
          </a:xfrm>
          <a:prstGeom prst="rect">
            <a:avLst/>
          </a:prstGeom>
          <a:noFill/>
        </p:spPr>
        <p:txBody>
          <a:bodyPr wrap="square" rtlCol="0">
            <a:spAutoFit/>
          </a:bodyPr>
          <a:lstStyle/>
          <a:p>
            <a:r>
              <a:rPr lang="el-GR" sz="1400" b="1" dirty="0" smtClean="0">
                <a:solidFill>
                  <a:srgbClr val="FF0000"/>
                </a:solidFill>
              </a:rPr>
              <a:t>:</a:t>
            </a:r>
            <a:r>
              <a:rPr lang="en-US" sz="1400" b="1" dirty="0" smtClean="0">
                <a:solidFill>
                  <a:srgbClr val="FF0000"/>
                </a:solidFill>
              </a:rPr>
              <a:t> 10  </a:t>
            </a:r>
            <a:endParaRPr lang="el-GR" sz="1400" b="1" dirty="0">
              <a:solidFill>
                <a:srgbClr val="FF0000"/>
              </a:solidFill>
            </a:endParaRPr>
          </a:p>
        </p:txBody>
      </p:sp>
      <p:sp>
        <p:nvSpPr>
          <p:cNvPr id="25" name="24 - TextBox"/>
          <p:cNvSpPr txBox="1"/>
          <p:nvPr/>
        </p:nvSpPr>
        <p:spPr>
          <a:xfrm>
            <a:off x="8072462" y="3500438"/>
            <a:ext cx="500066" cy="307777"/>
          </a:xfrm>
          <a:prstGeom prst="rect">
            <a:avLst/>
          </a:prstGeom>
          <a:noFill/>
        </p:spPr>
        <p:txBody>
          <a:bodyPr wrap="square" rtlCol="0">
            <a:spAutoFit/>
          </a:bodyPr>
          <a:lstStyle/>
          <a:p>
            <a:r>
              <a:rPr lang="el-GR" sz="1400" b="1" dirty="0" smtClean="0">
                <a:solidFill>
                  <a:srgbClr val="FF0000"/>
                </a:solidFill>
              </a:rPr>
              <a:t>: </a:t>
            </a:r>
            <a:r>
              <a:rPr lang="en-US" sz="1400" b="1" dirty="0" smtClean="0">
                <a:solidFill>
                  <a:srgbClr val="FF0000"/>
                </a:solidFill>
              </a:rPr>
              <a:t>10  </a:t>
            </a:r>
            <a:endParaRPr lang="el-GR" sz="1400" b="1" dirty="0">
              <a:solidFill>
                <a:srgbClr val="FF0000"/>
              </a:solidFill>
            </a:endParaRPr>
          </a:p>
        </p:txBody>
      </p:sp>
      <p:sp>
        <p:nvSpPr>
          <p:cNvPr id="26" name="25 - Τόξο"/>
          <p:cNvSpPr/>
          <p:nvPr/>
        </p:nvSpPr>
        <p:spPr>
          <a:xfrm rot="2135539">
            <a:off x="6963357" y="4817245"/>
            <a:ext cx="1058931" cy="1438353"/>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7" name="26 - Τόξο"/>
          <p:cNvSpPr/>
          <p:nvPr/>
        </p:nvSpPr>
        <p:spPr>
          <a:xfrm rot="2135539">
            <a:off x="6968995" y="3145551"/>
            <a:ext cx="1063926" cy="995526"/>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28" name="27 - Τόξο"/>
          <p:cNvSpPr/>
          <p:nvPr/>
        </p:nvSpPr>
        <p:spPr>
          <a:xfrm rot="2135539">
            <a:off x="7202156" y="3968156"/>
            <a:ext cx="758793" cy="1180662"/>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29" name="28 - Τόξο"/>
          <p:cNvSpPr/>
          <p:nvPr/>
        </p:nvSpPr>
        <p:spPr>
          <a:xfrm rot="2135539">
            <a:off x="6775645" y="1971290"/>
            <a:ext cx="1135952" cy="1554490"/>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30" name="29 - Τόξο"/>
          <p:cNvSpPr/>
          <p:nvPr/>
        </p:nvSpPr>
        <p:spPr>
          <a:xfrm rot="12714216">
            <a:off x="6754357" y="1682932"/>
            <a:ext cx="1135952" cy="1554490"/>
          </a:xfrm>
          <a:prstGeom prst="arc">
            <a:avLst/>
          </a:prstGeom>
          <a:ln w="25400">
            <a:solidFill>
              <a:srgbClr val="C00000"/>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a:solidFill>
                <a:srgbClr val="FF0000"/>
              </a:solidFill>
            </a:endParaRPr>
          </a:p>
        </p:txBody>
      </p:sp>
      <p:sp>
        <p:nvSpPr>
          <p:cNvPr id="32" name="31 - TextBox"/>
          <p:cNvSpPr txBox="1"/>
          <p:nvPr/>
        </p:nvSpPr>
        <p:spPr>
          <a:xfrm>
            <a:off x="214282" y="1500174"/>
            <a:ext cx="3214710" cy="461665"/>
          </a:xfrm>
          <a:prstGeom prst="rect">
            <a:avLst/>
          </a:prstGeom>
          <a:noFill/>
        </p:spPr>
        <p:txBody>
          <a:bodyPr wrap="square" rtlCol="0">
            <a:spAutoFit/>
          </a:bodyPr>
          <a:lstStyle/>
          <a:p>
            <a:r>
              <a:rPr lang="el-GR" sz="2400" dirty="0" smtClean="0">
                <a:solidFill>
                  <a:srgbClr val="FF0000"/>
                </a:solidFill>
              </a:rPr>
              <a:t>7</a:t>
            </a:r>
            <a:r>
              <a:rPr lang="en-US" sz="2400" dirty="0" smtClean="0">
                <a:solidFill>
                  <a:srgbClr val="FF0000"/>
                </a:solidFill>
              </a:rPr>
              <a:t>cm =…………. m </a:t>
            </a:r>
            <a:endParaRPr lang="el-GR" sz="2400" dirty="0">
              <a:solidFill>
                <a:srgbClr val="FF0000"/>
              </a:solidFill>
            </a:endParaRPr>
          </a:p>
        </p:txBody>
      </p:sp>
      <p:sp>
        <p:nvSpPr>
          <p:cNvPr id="36" name="35 - TextBox"/>
          <p:cNvSpPr txBox="1"/>
          <p:nvPr/>
        </p:nvSpPr>
        <p:spPr>
          <a:xfrm>
            <a:off x="357158" y="642918"/>
            <a:ext cx="2214578" cy="461665"/>
          </a:xfrm>
          <a:prstGeom prst="rect">
            <a:avLst/>
          </a:prstGeom>
          <a:noFill/>
        </p:spPr>
        <p:txBody>
          <a:bodyPr wrap="square" rtlCol="0">
            <a:spAutoFit/>
          </a:bodyPr>
          <a:lstStyle/>
          <a:p>
            <a:r>
              <a:rPr lang="el-GR" sz="2400" b="1" dirty="0" smtClean="0"/>
              <a:t>Άσκηση λυμένη</a:t>
            </a:r>
            <a:endParaRPr lang="el-GR" sz="2400" b="1" dirty="0"/>
          </a:p>
        </p:txBody>
      </p:sp>
      <p:sp>
        <p:nvSpPr>
          <p:cNvPr id="37" name="36 - TextBox"/>
          <p:cNvSpPr txBox="1"/>
          <p:nvPr/>
        </p:nvSpPr>
        <p:spPr>
          <a:xfrm>
            <a:off x="0" y="1071546"/>
            <a:ext cx="3786214" cy="369332"/>
          </a:xfrm>
          <a:prstGeom prst="rect">
            <a:avLst/>
          </a:prstGeom>
          <a:noFill/>
        </p:spPr>
        <p:txBody>
          <a:bodyPr wrap="square" rtlCol="0">
            <a:spAutoFit/>
          </a:bodyPr>
          <a:lstStyle/>
          <a:p>
            <a:r>
              <a:rPr lang="el-GR" dirty="0" smtClean="0"/>
              <a:t>Να συμπληρώσετε τα παρακάτω κενά:</a:t>
            </a:r>
            <a:endParaRPr lang="el-GR" dirty="0"/>
          </a:p>
        </p:txBody>
      </p:sp>
      <p:sp>
        <p:nvSpPr>
          <p:cNvPr id="38" name="37 - TextBox"/>
          <p:cNvSpPr txBox="1"/>
          <p:nvPr/>
        </p:nvSpPr>
        <p:spPr>
          <a:xfrm>
            <a:off x="214282" y="2000240"/>
            <a:ext cx="3214710" cy="461665"/>
          </a:xfrm>
          <a:prstGeom prst="rect">
            <a:avLst/>
          </a:prstGeom>
          <a:noFill/>
        </p:spPr>
        <p:txBody>
          <a:bodyPr wrap="square" rtlCol="0">
            <a:spAutoFit/>
          </a:bodyPr>
          <a:lstStyle/>
          <a:p>
            <a:r>
              <a:rPr lang="en-US" sz="2400" dirty="0" smtClean="0">
                <a:solidFill>
                  <a:srgbClr val="FF0000"/>
                </a:solidFill>
              </a:rPr>
              <a:t>5,2km =…………. m </a:t>
            </a:r>
            <a:endParaRPr lang="el-GR" sz="2400" dirty="0">
              <a:solidFill>
                <a:srgbClr val="FF0000"/>
              </a:solidFill>
            </a:endParaRPr>
          </a:p>
        </p:txBody>
      </p:sp>
      <p:sp>
        <p:nvSpPr>
          <p:cNvPr id="39" name="38 - TextBox"/>
          <p:cNvSpPr txBox="1"/>
          <p:nvPr/>
        </p:nvSpPr>
        <p:spPr>
          <a:xfrm>
            <a:off x="1785918" y="2500306"/>
            <a:ext cx="1643074" cy="400110"/>
          </a:xfrm>
          <a:prstGeom prst="rect">
            <a:avLst/>
          </a:prstGeom>
          <a:noFill/>
        </p:spPr>
        <p:txBody>
          <a:bodyPr wrap="square" rtlCol="0">
            <a:spAutoFit/>
          </a:bodyPr>
          <a:lstStyle/>
          <a:p>
            <a:r>
              <a:rPr lang="el-GR" sz="2000" b="1" dirty="0" smtClean="0"/>
              <a:t>Λύση</a:t>
            </a:r>
            <a:endParaRPr lang="el-GR" sz="2000" b="1" dirty="0"/>
          </a:p>
        </p:txBody>
      </p:sp>
      <p:sp>
        <p:nvSpPr>
          <p:cNvPr id="40" name="39 - TextBox"/>
          <p:cNvSpPr txBox="1"/>
          <p:nvPr/>
        </p:nvSpPr>
        <p:spPr>
          <a:xfrm>
            <a:off x="500034" y="3429000"/>
            <a:ext cx="3214710" cy="461665"/>
          </a:xfrm>
          <a:prstGeom prst="rect">
            <a:avLst/>
          </a:prstGeom>
          <a:noFill/>
        </p:spPr>
        <p:txBody>
          <a:bodyPr wrap="square" rtlCol="0">
            <a:spAutoFit/>
          </a:bodyPr>
          <a:lstStyle/>
          <a:p>
            <a:r>
              <a:rPr lang="el-GR" sz="2400" dirty="0" smtClean="0">
                <a:solidFill>
                  <a:srgbClr val="FF0000"/>
                </a:solidFill>
              </a:rPr>
              <a:t>7</a:t>
            </a:r>
            <a:r>
              <a:rPr lang="en-US" sz="2400" dirty="0" smtClean="0">
                <a:solidFill>
                  <a:srgbClr val="FF0000"/>
                </a:solidFill>
              </a:rPr>
              <a:t>cm =</a:t>
            </a:r>
            <a:r>
              <a:rPr lang="el-GR" sz="2400" dirty="0" smtClean="0">
                <a:solidFill>
                  <a:srgbClr val="FF0000"/>
                </a:solidFill>
              </a:rPr>
              <a:t>  7:100  = 0,07 </a:t>
            </a:r>
            <a:r>
              <a:rPr lang="en-US" sz="2400" dirty="0" smtClean="0">
                <a:solidFill>
                  <a:srgbClr val="FF0000"/>
                </a:solidFill>
              </a:rPr>
              <a:t>m </a:t>
            </a:r>
            <a:endParaRPr lang="el-GR" sz="2400" dirty="0">
              <a:solidFill>
                <a:srgbClr val="FF0000"/>
              </a:solidFill>
            </a:endParaRPr>
          </a:p>
        </p:txBody>
      </p:sp>
      <p:sp>
        <p:nvSpPr>
          <p:cNvPr id="42" name="41 - Τόξο"/>
          <p:cNvSpPr/>
          <p:nvPr/>
        </p:nvSpPr>
        <p:spPr>
          <a:xfrm rot="2135539">
            <a:off x="6477552" y="3006606"/>
            <a:ext cx="1978639" cy="2273547"/>
          </a:xfrm>
          <a:prstGeom prst="arc">
            <a:avLst>
              <a:gd name="adj1" fmla="val 15920357"/>
              <a:gd name="adj2" fmla="val 650813"/>
            </a:avLst>
          </a:prstGeom>
          <a:ln w="254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43" name="42 - TextBox"/>
          <p:cNvSpPr txBox="1"/>
          <p:nvPr/>
        </p:nvSpPr>
        <p:spPr>
          <a:xfrm>
            <a:off x="8600718" y="3786190"/>
            <a:ext cx="543282" cy="309102"/>
          </a:xfrm>
          <a:prstGeom prst="rect">
            <a:avLst/>
          </a:prstGeom>
          <a:noFill/>
        </p:spPr>
        <p:txBody>
          <a:bodyPr wrap="square" rtlCol="0">
            <a:spAutoFit/>
          </a:bodyPr>
          <a:lstStyle/>
          <a:p>
            <a:r>
              <a:rPr lang="el-GR" sz="1400" b="1" dirty="0" smtClean="0">
                <a:solidFill>
                  <a:schemeClr val="tx2">
                    <a:lumMod val="75000"/>
                  </a:schemeClr>
                </a:solidFill>
              </a:rPr>
              <a:t>:</a:t>
            </a:r>
            <a:r>
              <a:rPr lang="en-US" sz="1400" b="1" dirty="0" smtClean="0">
                <a:solidFill>
                  <a:schemeClr val="tx2">
                    <a:lumMod val="75000"/>
                  </a:schemeClr>
                </a:solidFill>
              </a:rPr>
              <a:t> </a:t>
            </a:r>
            <a:r>
              <a:rPr lang="en-US" sz="1400" b="1" dirty="0" smtClean="0">
                <a:solidFill>
                  <a:schemeClr val="tx2">
                    <a:lumMod val="75000"/>
                  </a:schemeClr>
                </a:solidFill>
              </a:rPr>
              <a:t>1</a:t>
            </a:r>
            <a:r>
              <a:rPr lang="el-GR" sz="1400" b="1" dirty="0" smtClean="0">
                <a:solidFill>
                  <a:schemeClr val="tx2">
                    <a:lumMod val="75000"/>
                  </a:schemeClr>
                </a:solidFill>
              </a:rPr>
              <a:t>0</a:t>
            </a:r>
            <a:r>
              <a:rPr lang="en-US" sz="1400" b="1" dirty="0" smtClean="0">
                <a:solidFill>
                  <a:schemeClr val="tx2">
                    <a:lumMod val="75000"/>
                  </a:schemeClr>
                </a:solidFill>
              </a:rPr>
              <a:t>0  </a:t>
            </a:r>
            <a:endParaRPr lang="el-GR" sz="1400" b="1" dirty="0">
              <a:solidFill>
                <a:schemeClr val="tx2">
                  <a:lumMod val="75000"/>
                </a:schemeClr>
              </a:solidFill>
            </a:endParaRPr>
          </a:p>
        </p:txBody>
      </p:sp>
      <p:sp>
        <p:nvSpPr>
          <p:cNvPr id="44" name="43 - TextBox"/>
          <p:cNvSpPr txBox="1"/>
          <p:nvPr/>
        </p:nvSpPr>
        <p:spPr>
          <a:xfrm>
            <a:off x="357158" y="4714884"/>
            <a:ext cx="4857784" cy="461665"/>
          </a:xfrm>
          <a:prstGeom prst="rect">
            <a:avLst/>
          </a:prstGeom>
          <a:noFill/>
        </p:spPr>
        <p:txBody>
          <a:bodyPr wrap="square" rtlCol="0">
            <a:spAutoFit/>
          </a:bodyPr>
          <a:lstStyle/>
          <a:p>
            <a:r>
              <a:rPr lang="en-US" sz="2400" dirty="0" smtClean="0">
                <a:solidFill>
                  <a:srgbClr val="FF0000"/>
                </a:solidFill>
              </a:rPr>
              <a:t>5,2km =</a:t>
            </a:r>
            <a:r>
              <a:rPr lang="el-GR" sz="2400" dirty="0" smtClean="0">
                <a:solidFill>
                  <a:srgbClr val="FF0000"/>
                </a:solidFill>
              </a:rPr>
              <a:t> 5,2 </a:t>
            </a:r>
            <a:r>
              <a:rPr lang="en-US" sz="2400" dirty="0" smtClean="0">
                <a:solidFill>
                  <a:srgbClr val="FF0000"/>
                </a:solidFill>
              </a:rPr>
              <a:t> x 1000 = 5200 m </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linds(horizontal)">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animBg="1"/>
      <p:bldP spid="43" grpId="0"/>
      <p:bldP spid="4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1428728" y="1571612"/>
            <a:ext cx="5500726" cy="1815882"/>
          </a:xfrm>
          <a:prstGeom prst="rect">
            <a:avLst/>
          </a:prstGeom>
          <a:noFill/>
        </p:spPr>
        <p:txBody>
          <a:bodyPr wrap="square" rtlCol="0">
            <a:spAutoFit/>
          </a:bodyPr>
          <a:lstStyle/>
          <a:p>
            <a:r>
              <a:rPr lang="el-GR" sz="2800" dirty="0"/>
              <a:t>Για να υπολογίσω το χρονικό διάστημα  (χρόνο) μεταξύ δύο χρονικών στιγμών χρησιμοποιώ το χρόνο.</a:t>
            </a:r>
            <a:endParaRPr lang="en-US" sz="2800" dirty="0"/>
          </a:p>
        </p:txBody>
      </p:sp>
      <p:sp>
        <p:nvSpPr>
          <p:cNvPr id="10" name="9 - TextBox"/>
          <p:cNvSpPr txBox="1"/>
          <p:nvPr/>
        </p:nvSpPr>
        <p:spPr>
          <a:xfrm>
            <a:off x="1714480" y="285728"/>
            <a:ext cx="4429156" cy="584775"/>
          </a:xfrm>
          <a:prstGeom prst="rect">
            <a:avLst/>
          </a:prstGeom>
          <a:noFill/>
        </p:spPr>
        <p:txBody>
          <a:bodyPr wrap="square" rtlCol="0">
            <a:spAutoFit/>
          </a:bodyPr>
          <a:lstStyle/>
          <a:p>
            <a:r>
              <a:rPr lang="el-GR" sz="3200" b="1" dirty="0"/>
              <a:t>Χρόνος</a:t>
            </a:r>
            <a:endParaRPr lang="en-US" sz="3200" b="1" dirty="0"/>
          </a:p>
        </p:txBody>
      </p:sp>
      <p:pic>
        <p:nvPicPr>
          <p:cNvPr id="4" name="Picture 2"/>
          <p:cNvPicPr>
            <a:picLocks noChangeAspect="1" noChangeArrowheads="1"/>
          </p:cNvPicPr>
          <p:nvPr/>
        </p:nvPicPr>
        <p:blipFill>
          <a:blip r:embed="rId2"/>
          <a:srcRect/>
          <a:stretch>
            <a:fillRect/>
          </a:stretch>
        </p:blipFill>
        <p:spPr bwMode="auto">
          <a:xfrm>
            <a:off x="7214244" y="4643446"/>
            <a:ext cx="1929756" cy="221455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Χρόνος </a:t>
            </a:r>
            <a:endParaRPr lang="en-US" sz="3200" b="1" dirty="0"/>
          </a:p>
        </p:txBody>
      </p:sp>
      <p:sp>
        <p:nvSpPr>
          <p:cNvPr id="6" name="5 - TextBox"/>
          <p:cNvSpPr txBox="1"/>
          <p:nvPr/>
        </p:nvSpPr>
        <p:spPr>
          <a:xfrm>
            <a:off x="2857488" y="2143116"/>
            <a:ext cx="3500462" cy="2677656"/>
          </a:xfrm>
          <a:prstGeom prst="rect">
            <a:avLst/>
          </a:prstGeom>
          <a:noFill/>
        </p:spPr>
        <p:txBody>
          <a:bodyPr wrap="square" rtlCol="0">
            <a:spAutoFit/>
          </a:bodyPr>
          <a:lstStyle/>
          <a:p>
            <a:endParaRPr lang="el-GR" sz="2400" dirty="0">
              <a:solidFill>
                <a:srgbClr val="FF0000"/>
              </a:solidFill>
            </a:endParaRPr>
          </a:p>
          <a:p>
            <a:r>
              <a:rPr lang="el-GR" sz="2400" dirty="0">
                <a:solidFill>
                  <a:srgbClr val="FF0000"/>
                </a:solidFill>
              </a:rPr>
              <a:t> </a:t>
            </a:r>
            <a:r>
              <a:rPr lang="en-US" sz="2400" dirty="0">
                <a:solidFill>
                  <a:srgbClr val="FF0000"/>
                </a:solidFill>
              </a:rPr>
              <a:t>s ,  sec   =  </a:t>
            </a:r>
            <a:r>
              <a:rPr lang="el-GR" sz="2400" dirty="0">
                <a:solidFill>
                  <a:srgbClr val="FF0000"/>
                </a:solidFill>
              </a:rPr>
              <a:t>δευτερόλεπτα</a:t>
            </a:r>
          </a:p>
          <a:p>
            <a:endParaRPr lang="el-GR" sz="2400" dirty="0">
              <a:solidFill>
                <a:srgbClr val="FF0000"/>
              </a:solidFill>
            </a:endParaRPr>
          </a:p>
          <a:p>
            <a:r>
              <a:rPr lang="en-US" sz="2400" dirty="0">
                <a:solidFill>
                  <a:srgbClr val="FF0000"/>
                </a:solidFill>
              </a:rPr>
              <a:t>min  =</a:t>
            </a:r>
            <a:r>
              <a:rPr lang="el-GR" sz="2400" dirty="0">
                <a:solidFill>
                  <a:srgbClr val="FF0000"/>
                </a:solidFill>
              </a:rPr>
              <a:t>    λεπτά</a:t>
            </a:r>
            <a:endParaRPr lang="en-US" sz="2400" dirty="0">
              <a:solidFill>
                <a:srgbClr val="FF0000"/>
              </a:solidFill>
            </a:endParaRPr>
          </a:p>
          <a:p>
            <a:endParaRPr lang="en-US" sz="2400" dirty="0">
              <a:solidFill>
                <a:srgbClr val="FF0000"/>
              </a:solidFill>
            </a:endParaRPr>
          </a:p>
          <a:p>
            <a:r>
              <a:rPr lang="en-US" sz="2400" dirty="0">
                <a:solidFill>
                  <a:srgbClr val="FF0000"/>
                </a:solidFill>
              </a:rPr>
              <a:t>h  = </a:t>
            </a:r>
            <a:r>
              <a:rPr lang="el-GR" sz="2400" dirty="0">
                <a:solidFill>
                  <a:srgbClr val="FF0000"/>
                </a:solidFill>
              </a:rPr>
              <a:t>ώρες</a:t>
            </a:r>
            <a:endParaRPr lang="en-US" sz="2400" dirty="0">
              <a:solidFill>
                <a:srgbClr val="FF0000"/>
              </a:solidFill>
            </a:endParaRPr>
          </a:p>
          <a:p>
            <a:endParaRPr lang="en-US" sz="2400" dirty="0">
              <a:solidFill>
                <a:srgbClr val="FF0000"/>
              </a:solidFill>
            </a:endParaRPr>
          </a:p>
        </p:txBody>
      </p:sp>
      <p:sp>
        <p:nvSpPr>
          <p:cNvPr id="8" name="7 - Ορθογώνιο"/>
          <p:cNvSpPr/>
          <p:nvPr/>
        </p:nvSpPr>
        <p:spPr>
          <a:xfrm>
            <a:off x="285720" y="857232"/>
            <a:ext cx="4875887" cy="523220"/>
          </a:xfrm>
          <a:prstGeom prst="rect">
            <a:avLst/>
          </a:prstGeom>
        </p:spPr>
        <p:txBody>
          <a:bodyPr wrap="none">
            <a:spAutoFit/>
          </a:bodyPr>
          <a:lstStyle/>
          <a:p>
            <a:r>
              <a:rPr lang="el-GR" sz="2800" dirty="0">
                <a:solidFill>
                  <a:srgbClr val="0070C0"/>
                </a:solidFill>
              </a:rPr>
              <a:t>Μονάδες μέτρησης του χρόνου:</a:t>
            </a:r>
          </a:p>
        </p:txBody>
      </p:sp>
      <p:pic>
        <p:nvPicPr>
          <p:cNvPr id="7" name="Picture 2"/>
          <p:cNvPicPr>
            <a:picLocks noChangeAspect="1" noChangeArrowheads="1"/>
          </p:cNvPicPr>
          <p:nvPr/>
        </p:nvPicPr>
        <p:blipFill>
          <a:blip r:embed="rId2"/>
          <a:srcRect/>
          <a:stretch>
            <a:fillRect/>
          </a:stretch>
        </p:blipFill>
        <p:spPr bwMode="auto">
          <a:xfrm>
            <a:off x="7214244" y="4643446"/>
            <a:ext cx="1929756" cy="2214554"/>
          </a:xfrm>
          <a:prstGeom prst="rect">
            <a:avLst/>
          </a:prstGeom>
          <a:noFill/>
          <a:ln w="9525">
            <a:noFill/>
            <a:miter lim="800000"/>
            <a:headEnd/>
            <a:tailEnd/>
          </a:ln>
          <a:effectLst/>
        </p:spPr>
      </p:pic>
      <p:sp>
        <p:nvSpPr>
          <p:cNvPr id="9" name="8 - TextBox"/>
          <p:cNvSpPr txBox="1"/>
          <p:nvPr/>
        </p:nvSpPr>
        <p:spPr>
          <a:xfrm>
            <a:off x="357158" y="5715016"/>
            <a:ext cx="4857784" cy="830997"/>
          </a:xfrm>
          <a:prstGeom prst="rect">
            <a:avLst/>
          </a:prstGeom>
          <a:noFill/>
        </p:spPr>
        <p:txBody>
          <a:bodyPr wrap="square" rtlCol="0">
            <a:spAutoFit/>
          </a:bodyPr>
          <a:lstStyle/>
          <a:p>
            <a:r>
              <a:rPr lang="el-GR" sz="2400" dirty="0"/>
              <a:t>Η μονάδα μέτρησης του χρόνου στο </a:t>
            </a:r>
            <a:r>
              <a:rPr lang="en-US" sz="2400" dirty="0"/>
              <a:t>S.I. </a:t>
            </a:r>
            <a:r>
              <a:rPr lang="el-GR" sz="2400" dirty="0"/>
              <a:t> </a:t>
            </a:r>
            <a:r>
              <a:rPr lang="el-GR" sz="2400" dirty="0" smtClean="0"/>
              <a:t>είναι </a:t>
            </a:r>
            <a:r>
              <a:rPr lang="el-GR" sz="2400" dirty="0"/>
              <a:t>τα δευτερόλεπτα  (</a:t>
            </a:r>
            <a:r>
              <a:rPr lang="en-US" sz="2400" dirty="0"/>
              <a:t>s ,  sec)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Χρόνος </a:t>
            </a:r>
            <a:endParaRPr lang="en-US" sz="3200" b="1" dirty="0"/>
          </a:p>
        </p:txBody>
      </p:sp>
      <p:sp>
        <p:nvSpPr>
          <p:cNvPr id="8" name="7 - Ορθογώνιο"/>
          <p:cNvSpPr/>
          <p:nvPr/>
        </p:nvSpPr>
        <p:spPr>
          <a:xfrm>
            <a:off x="285720" y="857232"/>
            <a:ext cx="4875887" cy="523220"/>
          </a:xfrm>
          <a:prstGeom prst="rect">
            <a:avLst/>
          </a:prstGeom>
        </p:spPr>
        <p:txBody>
          <a:bodyPr wrap="none">
            <a:spAutoFit/>
          </a:bodyPr>
          <a:lstStyle/>
          <a:p>
            <a:r>
              <a:rPr lang="el-GR" sz="2800" dirty="0">
                <a:solidFill>
                  <a:srgbClr val="0070C0"/>
                </a:solidFill>
              </a:rPr>
              <a:t>Μονάδες μέτρησης του χρόνου:</a:t>
            </a:r>
          </a:p>
        </p:txBody>
      </p:sp>
      <p:sp>
        <p:nvSpPr>
          <p:cNvPr id="11" name="10 - TextBox"/>
          <p:cNvSpPr txBox="1"/>
          <p:nvPr/>
        </p:nvSpPr>
        <p:spPr>
          <a:xfrm>
            <a:off x="3143240" y="2428868"/>
            <a:ext cx="3071834" cy="3416320"/>
          </a:xfrm>
          <a:prstGeom prst="rect">
            <a:avLst/>
          </a:prstGeom>
          <a:noFill/>
        </p:spPr>
        <p:txBody>
          <a:bodyPr wrap="square" rtlCol="0">
            <a:spAutoFit/>
          </a:bodyPr>
          <a:lstStyle/>
          <a:p>
            <a:endParaRPr lang="el-GR" sz="2400" dirty="0">
              <a:solidFill>
                <a:srgbClr val="FF0000"/>
              </a:solidFill>
            </a:endParaRPr>
          </a:p>
          <a:p>
            <a:r>
              <a:rPr lang="el-GR" sz="2400" dirty="0">
                <a:solidFill>
                  <a:srgbClr val="FF0000"/>
                </a:solidFill>
              </a:rPr>
              <a:t> 1</a:t>
            </a:r>
            <a:r>
              <a:rPr lang="en-US" sz="2400" dirty="0">
                <a:solidFill>
                  <a:srgbClr val="FF0000"/>
                </a:solidFill>
              </a:rPr>
              <a:t>h   =  60min</a:t>
            </a:r>
            <a:endParaRPr lang="el-GR" sz="2400" dirty="0">
              <a:solidFill>
                <a:srgbClr val="FF0000"/>
              </a:solidFill>
            </a:endParaRPr>
          </a:p>
          <a:p>
            <a:endParaRPr lang="el-GR" sz="2400" dirty="0">
              <a:solidFill>
                <a:srgbClr val="FF0000"/>
              </a:solidFill>
            </a:endParaRPr>
          </a:p>
          <a:p>
            <a:r>
              <a:rPr lang="en-US" sz="2400" dirty="0">
                <a:solidFill>
                  <a:srgbClr val="FF0000"/>
                </a:solidFill>
              </a:rPr>
              <a:t>1 min=</a:t>
            </a:r>
            <a:r>
              <a:rPr lang="el-GR" sz="2400" dirty="0">
                <a:solidFill>
                  <a:srgbClr val="FF0000"/>
                </a:solidFill>
              </a:rPr>
              <a:t>    </a:t>
            </a:r>
            <a:r>
              <a:rPr lang="en-US" sz="2400" dirty="0">
                <a:solidFill>
                  <a:srgbClr val="FF0000"/>
                </a:solidFill>
              </a:rPr>
              <a:t>60sec</a:t>
            </a:r>
          </a:p>
          <a:p>
            <a:endParaRPr lang="en-US" sz="2400" dirty="0">
              <a:solidFill>
                <a:srgbClr val="FF0000"/>
              </a:solidFill>
            </a:endParaRPr>
          </a:p>
          <a:p>
            <a:r>
              <a:rPr lang="en-US" sz="2400" dirty="0">
                <a:solidFill>
                  <a:srgbClr val="FF0000"/>
                </a:solidFill>
              </a:rPr>
              <a:t>1 h= 3600sec</a:t>
            </a:r>
          </a:p>
          <a:p>
            <a:endParaRPr lang="en-US" sz="2400" dirty="0">
              <a:solidFill>
                <a:srgbClr val="FF0000"/>
              </a:solidFill>
            </a:endParaRPr>
          </a:p>
          <a:p>
            <a:endParaRPr lang="en-US" sz="2400" dirty="0">
              <a:solidFill>
                <a:srgbClr val="FF0000"/>
              </a:solidFill>
            </a:endParaRPr>
          </a:p>
          <a:p>
            <a:r>
              <a:rPr lang="en-US" sz="2400" dirty="0">
                <a:solidFill>
                  <a:srgbClr val="FF0000"/>
                </a:solidFill>
              </a:rPr>
              <a:t>   </a:t>
            </a:r>
          </a:p>
        </p:txBody>
      </p:sp>
      <p:pic>
        <p:nvPicPr>
          <p:cNvPr id="1026" name="Picture 2"/>
          <p:cNvPicPr>
            <a:picLocks noChangeAspect="1" noChangeArrowheads="1"/>
          </p:cNvPicPr>
          <p:nvPr/>
        </p:nvPicPr>
        <p:blipFill>
          <a:blip r:embed="rId2"/>
          <a:srcRect/>
          <a:stretch>
            <a:fillRect/>
          </a:stretch>
        </p:blipFill>
        <p:spPr bwMode="auto">
          <a:xfrm>
            <a:off x="7358082" y="4808510"/>
            <a:ext cx="1785918" cy="20494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Χρόνος </a:t>
            </a:r>
            <a:endParaRPr lang="en-US" sz="3200" b="1" dirty="0"/>
          </a:p>
        </p:txBody>
      </p:sp>
      <p:sp>
        <p:nvSpPr>
          <p:cNvPr id="8" name="7 - Ορθογώνιο"/>
          <p:cNvSpPr/>
          <p:nvPr/>
        </p:nvSpPr>
        <p:spPr>
          <a:xfrm>
            <a:off x="285720" y="857232"/>
            <a:ext cx="4875887" cy="523220"/>
          </a:xfrm>
          <a:prstGeom prst="rect">
            <a:avLst/>
          </a:prstGeom>
        </p:spPr>
        <p:txBody>
          <a:bodyPr wrap="none">
            <a:spAutoFit/>
          </a:bodyPr>
          <a:lstStyle/>
          <a:p>
            <a:r>
              <a:rPr lang="el-GR" sz="2800" dirty="0">
                <a:solidFill>
                  <a:srgbClr val="0070C0"/>
                </a:solidFill>
              </a:rPr>
              <a:t>Μονάδες μέτρησης του χρόνου:</a:t>
            </a:r>
          </a:p>
        </p:txBody>
      </p:sp>
      <p:pic>
        <p:nvPicPr>
          <p:cNvPr id="1026" name="Picture 2"/>
          <p:cNvPicPr>
            <a:picLocks noChangeAspect="1" noChangeArrowheads="1"/>
          </p:cNvPicPr>
          <p:nvPr/>
        </p:nvPicPr>
        <p:blipFill>
          <a:blip r:embed="rId2" cstate="print"/>
          <a:srcRect/>
          <a:stretch>
            <a:fillRect/>
          </a:stretch>
        </p:blipFill>
        <p:spPr bwMode="auto">
          <a:xfrm>
            <a:off x="7643834" y="5000636"/>
            <a:ext cx="1500166" cy="1721565"/>
          </a:xfrm>
          <a:prstGeom prst="rect">
            <a:avLst/>
          </a:prstGeom>
          <a:noFill/>
          <a:ln w="9525">
            <a:noFill/>
            <a:miter lim="800000"/>
            <a:headEnd/>
            <a:tailEnd/>
          </a:ln>
          <a:effectLst/>
        </p:spPr>
      </p:pic>
      <p:sp>
        <p:nvSpPr>
          <p:cNvPr id="6" name="5 - Τόξο"/>
          <p:cNvSpPr/>
          <p:nvPr/>
        </p:nvSpPr>
        <p:spPr>
          <a:xfrm rot="12714216">
            <a:off x="2152591" y="2184899"/>
            <a:ext cx="1643074" cy="1857388"/>
          </a:xfrm>
          <a:prstGeom prst="arc">
            <a:avLst>
              <a:gd name="adj1" fmla="val 16200000"/>
              <a:gd name="adj2" fmla="val 363454"/>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Τόξο"/>
          <p:cNvSpPr/>
          <p:nvPr/>
        </p:nvSpPr>
        <p:spPr>
          <a:xfrm rot="2135539">
            <a:off x="2387232" y="2338535"/>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9" name="8 - Τόξο"/>
          <p:cNvSpPr/>
          <p:nvPr/>
        </p:nvSpPr>
        <p:spPr>
          <a:xfrm rot="13437616">
            <a:off x="1253265" y="2432735"/>
            <a:ext cx="2681661" cy="3046749"/>
          </a:xfrm>
          <a:prstGeom prst="arc">
            <a:avLst>
              <a:gd name="adj1" fmla="val 14878347"/>
              <a:gd name="adj2" fmla="val 1568981"/>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12" name="11 - TextBox"/>
          <p:cNvSpPr txBox="1"/>
          <p:nvPr/>
        </p:nvSpPr>
        <p:spPr>
          <a:xfrm>
            <a:off x="2500266" y="2533955"/>
            <a:ext cx="1000132" cy="646331"/>
          </a:xfrm>
          <a:prstGeom prst="rect">
            <a:avLst/>
          </a:prstGeom>
          <a:noFill/>
          <a:ln>
            <a:solidFill>
              <a:schemeClr val="accent1"/>
            </a:solidFill>
          </a:ln>
        </p:spPr>
        <p:txBody>
          <a:bodyPr wrap="square" rtlCol="0">
            <a:spAutoFit/>
          </a:bodyPr>
          <a:lstStyle/>
          <a:p>
            <a:pPr algn="ctr"/>
            <a:r>
              <a:rPr lang="en-US" dirty="0" smtClean="0"/>
              <a:t>h</a:t>
            </a:r>
          </a:p>
          <a:p>
            <a:pPr algn="ctr"/>
            <a:r>
              <a:rPr lang="el-GR" dirty="0" smtClean="0"/>
              <a:t>ώρες</a:t>
            </a:r>
            <a:endParaRPr lang="el-GR" dirty="0"/>
          </a:p>
        </p:txBody>
      </p:sp>
      <p:sp>
        <p:nvSpPr>
          <p:cNvPr id="13" name="12 - TextBox"/>
          <p:cNvSpPr txBox="1"/>
          <p:nvPr/>
        </p:nvSpPr>
        <p:spPr>
          <a:xfrm>
            <a:off x="2571704" y="3748401"/>
            <a:ext cx="1052520" cy="646331"/>
          </a:xfrm>
          <a:prstGeom prst="rect">
            <a:avLst/>
          </a:prstGeom>
          <a:noFill/>
          <a:ln>
            <a:solidFill>
              <a:schemeClr val="accent1"/>
            </a:solidFill>
          </a:ln>
        </p:spPr>
        <p:txBody>
          <a:bodyPr wrap="square" rtlCol="0">
            <a:spAutoFit/>
          </a:bodyPr>
          <a:lstStyle/>
          <a:p>
            <a:pPr algn="ctr"/>
            <a:r>
              <a:rPr lang="en-US" dirty="0" smtClean="0"/>
              <a:t> min</a:t>
            </a:r>
            <a:endParaRPr lang="el-GR" dirty="0" smtClean="0"/>
          </a:p>
          <a:p>
            <a:pPr algn="ctr"/>
            <a:r>
              <a:rPr lang="el-GR" dirty="0" smtClean="0"/>
              <a:t>λεπτά</a:t>
            </a:r>
            <a:endParaRPr lang="el-GR" dirty="0"/>
          </a:p>
        </p:txBody>
      </p:sp>
      <p:sp>
        <p:nvSpPr>
          <p:cNvPr id="14" name="13 - TextBox"/>
          <p:cNvSpPr txBox="1"/>
          <p:nvPr/>
        </p:nvSpPr>
        <p:spPr>
          <a:xfrm>
            <a:off x="2285952" y="4962847"/>
            <a:ext cx="1785950" cy="646331"/>
          </a:xfrm>
          <a:prstGeom prst="rect">
            <a:avLst/>
          </a:prstGeom>
          <a:noFill/>
          <a:ln>
            <a:solidFill>
              <a:schemeClr val="accent1"/>
            </a:solidFill>
          </a:ln>
        </p:spPr>
        <p:txBody>
          <a:bodyPr wrap="square" rtlCol="0">
            <a:spAutoFit/>
          </a:bodyPr>
          <a:lstStyle/>
          <a:p>
            <a:pPr algn="ctr"/>
            <a:r>
              <a:rPr lang="en-US" dirty="0" smtClean="0"/>
              <a:t>s, sec</a:t>
            </a:r>
            <a:endParaRPr lang="el-GR" dirty="0" smtClean="0"/>
          </a:p>
          <a:p>
            <a:pPr algn="ctr"/>
            <a:r>
              <a:rPr lang="el-GR" dirty="0" smtClean="0"/>
              <a:t>δευτερόλεπτα</a:t>
            </a:r>
            <a:endParaRPr lang="el-GR" dirty="0"/>
          </a:p>
        </p:txBody>
      </p:sp>
      <p:sp>
        <p:nvSpPr>
          <p:cNvPr id="15" name="14 - Τόξο"/>
          <p:cNvSpPr/>
          <p:nvPr/>
        </p:nvSpPr>
        <p:spPr>
          <a:xfrm rot="12714216">
            <a:off x="2264554" y="3417809"/>
            <a:ext cx="1238723" cy="2089946"/>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6" name="15 - TextBox"/>
          <p:cNvSpPr txBox="1"/>
          <p:nvPr/>
        </p:nvSpPr>
        <p:spPr>
          <a:xfrm>
            <a:off x="1571604" y="3143248"/>
            <a:ext cx="1000164" cy="369332"/>
          </a:xfrm>
          <a:prstGeom prst="rect">
            <a:avLst/>
          </a:prstGeom>
          <a:noFill/>
        </p:spPr>
        <p:txBody>
          <a:bodyPr wrap="square" rtlCol="0">
            <a:spAutoFit/>
          </a:bodyPr>
          <a:lstStyle/>
          <a:p>
            <a:r>
              <a:rPr lang="en-US" dirty="0" smtClean="0"/>
              <a:t>x </a:t>
            </a:r>
            <a:r>
              <a:rPr lang="el-GR" dirty="0" smtClean="0"/>
              <a:t>60</a:t>
            </a:r>
            <a:endParaRPr lang="el-GR" dirty="0"/>
          </a:p>
        </p:txBody>
      </p:sp>
      <p:sp>
        <p:nvSpPr>
          <p:cNvPr id="17" name="16 - TextBox"/>
          <p:cNvSpPr txBox="1"/>
          <p:nvPr/>
        </p:nvSpPr>
        <p:spPr>
          <a:xfrm>
            <a:off x="1643010" y="4391343"/>
            <a:ext cx="571504" cy="369332"/>
          </a:xfrm>
          <a:prstGeom prst="rect">
            <a:avLst/>
          </a:prstGeom>
          <a:noFill/>
        </p:spPr>
        <p:txBody>
          <a:bodyPr wrap="square" rtlCol="0">
            <a:spAutoFit/>
          </a:bodyPr>
          <a:lstStyle/>
          <a:p>
            <a:r>
              <a:rPr lang="en-US" dirty="0" smtClean="0"/>
              <a:t>x </a:t>
            </a:r>
            <a:r>
              <a:rPr lang="el-GR" dirty="0" smtClean="0"/>
              <a:t>6</a:t>
            </a:r>
            <a:r>
              <a:rPr lang="en-US" dirty="0" smtClean="0"/>
              <a:t>0  </a:t>
            </a:r>
            <a:endParaRPr lang="el-GR" dirty="0"/>
          </a:p>
        </p:txBody>
      </p:sp>
      <p:sp>
        <p:nvSpPr>
          <p:cNvPr id="18" name="17 - TextBox"/>
          <p:cNvSpPr txBox="1"/>
          <p:nvPr/>
        </p:nvSpPr>
        <p:spPr>
          <a:xfrm>
            <a:off x="4071902" y="2891145"/>
            <a:ext cx="714412" cy="369332"/>
          </a:xfrm>
          <a:prstGeom prst="rect">
            <a:avLst/>
          </a:prstGeom>
          <a:noFill/>
        </p:spPr>
        <p:txBody>
          <a:bodyPr wrap="square" rtlCol="0">
            <a:spAutoFit/>
          </a:bodyPr>
          <a:lstStyle/>
          <a:p>
            <a:r>
              <a:rPr lang="el-GR" dirty="0" smtClean="0"/>
              <a:t>:</a:t>
            </a:r>
            <a:r>
              <a:rPr lang="en-US" dirty="0" smtClean="0"/>
              <a:t> </a:t>
            </a:r>
            <a:r>
              <a:rPr lang="el-GR" dirty="0" smtClean="0"/>
              <a:t>60</a:t>
            </a:r>
            <a:endParaRPr lang="el-GR" dirty="0"/>
          </a:p>
        </p:txBody>
      </p:sp>
      <p:sp>
        <p:nvSpPr>
          <p:cNvPr id="19" name="18 - TextBox"/>
          <p:cNvSpPr txBox="1"/>
          <p:nvPr/>
        </p:nvSpPr>
        <p:spPr>
          <a:xfrm>
            <a:off x="4429092" y="4391343"/>
            <a:ext cx="571504" cy="369332"/>
          </a:xfrm>
          <a:prstGeom prst="rect">
            <a:avLst/>
          </a:prstGeom>
          <a:noFill/>
        </p:spPr>
        <p:txBody>
          <a:bodyPr wrap="square" rtlCol="0">
            <a:spAutoFit/>
          </a:bodyPr>
          <a:lstStyle/>
          <a:p>
            <a:r>
              <a:rPr lang="el-GR" dirty="0" smtClean="0"/>
              <a:t>: 60</a:t>
            </a:r>
            <a:r>
              <a:rPr lang="en-US" dirty="0" smtClean="0"/>
              <a:t>  </a:t>
            </a:r>
            <a:endParaRPr lang="el-GR" dirty="0"/>
          </a:p>
        </p:txBody>
      </p:sp>
      <p:sp>
        <p:nvSpPr>
          <p:cNvPr id="20" name="19 - Τόξο"/>
          <p:cNvSpPr/>
          <p:nvPr/>
        </p:nvSpPr>
        <p:spPr>
          <a:xfrm rot="2135539">
            <a:off x="2672985" y="3910171"/>
            <a:ext cx="1643074" cy="1857388"/>
          </a:xfrm>
          <a:prstGeom prst="arc">
            <a:avLst>
              <a:gd name="adj1" fmla="val 14878347"/>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1" name="20 - TextBox"/>
          <p:cNvSpPr txBox="1"/>
          <p:nvPr/>
        </p:nvSpPr>
        <p:spPr>
          <a:xfrm>
            <a:off x="285720" y="3857628"/>
            <a:ext cx="1214446" cy="369332"/>
          </a:xfrm>
          <a:prstGeom prst="rect">
            <a:avLst/>
          </a:prstGeom>
          <a:noFill/>
        </p:spPr>
        <p:txBody>
          <a:bodyPr wrap="square" rtlCol="0">
            <a:spAutoFit/>
          </a:bodyPr>
          <a:lstStyle/>
          <a:p>
            <a:r>
              <a:rPr lang="en-US" dirty="0" smtClean="0"/>
              <a:t>x </a:t>
            </a:r>
            <a:r>
              <a:rPr lang="el-GR" dirty="0" smtClean="0"/>
              <a:t>36</a:t>
            </a:r>
            <a:r>
              <a:rPr lang="en-US" dirty="0" smtClean="0"/>
              <a:t>0</a:t>
            </a:r>
            <a:r>
              <a:rPr lang="el-GR" dirty="0" smtClean="0"/>
              <a:t>0</a:t>
            </a:r>
            <a:r>
              <a:rPr lang="en-US" dirty="0" smtClean="0"/>
              <a:t>  </a:t>
            </a:r>
            <a:endParaRPr lang="el-GR" dirty="0"/>
          </a:p>
        </p:txBody>
      </p:sp>
      <p:sp>
        <p:nvSpPr>
          <p:cNvPr id="22" name="21 - Τόξο"/>
          <p:cNvSpPr/>
          <p:nvPr/>
        </p:nvSpPr>
        <p:spPr>
          <a:xfrm rot="2456105">
            <a:off x="2384704" y="2577657"/>
            <a:ext cx="2681661" cy="3046749"/>
          </a:xfrm>
          <a:prstGeom prst="arc">
            <a:avLst>
              <a:gd name="adj1" fmla="val 14878347"/>
              <a:gd name="adj2" fmla="val 1568981"/>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3" name="22 - TextBox"/>
          <p:cNvSpPr txBox="1"/>
          <p:nvPr/>
        </p:nvSpPr>
        <p:spPr>
          <a:xfrm>
            <a:off x="5214942" y="3714752"/>
            <a:ext cx="1214446" cy="369332"/>
          </a:xfrm>
          <a:prstGeom prst="rect">
            <a:avLst/>
          </a:prstGeom>
          <a:noFill/>
        </p:spPr>
        <p:txBody>
          <a:bodyPr wrap="square" rtlCol="0">
            <a:spAutoFit/>
          </a:bodyPr>
          <a:lstStyle/>
          <a:p>
            <a:r>
              <a:rPr lang="el-GR" dirty="0" smtClean="0"/>
              <a:t>:</a:t>
            </a:r>
            <a:r>
              <a:rPr lang="en-US" dirty="0" smtClean="0"/>
              <a:t> </a:t>
            </a:r>
            <a:r>
              <a:rPr lang="el-GR" dirty="0" smtClean="0"/>
              <a:t>36</a:t>
            </a:r>
            <a:r>
              <a:rPr lang="en-US" dirty="0" smtClean="0"/>
              <a:t>0</a:t>
            </a:r>
            <a:r>
              <a:rPr lang="el-GR" dirty="0" smtClean="0"/>
              <a:t>0</a:t>
            </a:r>
            <a:r>
              <a:rPr lang="en-US" dirty="0" smtClean="0"/>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blinds(horizontal)">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linds(horizontal)">
                                      <p:cBhvr>
                                        <p:cTn id="6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5" grpId="0" animBg="1"/>
      <p:bldP spid="16" grpId="0"/>
      <p:bldP spid="17" grpId="0"/>
      <p:bldP spid="18" grpId="0"/>
      <p:bldP spid="19" grpId="0"/>
      <p:bldP spid="20" grpId="0" animBg="1"/>
      <p:bldP spid="21" grpId="0"/>
      <p:bldP spid="22" grpId="0" animBg="1"/>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Χρόνος </a:t>
            </a:r>
            <a:endParaRPr lang="en-US" sz="3200" b="1" dirty="0"/>
          </a:p>
        </p:txBody>
      </p:sp>
      <p:pic>
        <p:nvPicPr>
          <p:cNvPr id="1026" name="Picture 2"/>
          <p:cNvPicPr>
            <a:picLocks noChangeAspect="1" noChangeArrowheads="1"/>
          </p:cNvPicPr>
          <p:nvPr/>
        </p:nvPicPr>
        <p:blipFill>
          <a:blip r:embed="rId2" cstate="print"/>
          <a:srcRect/>
          <a:stretch>
            <a:fillRect/>
          </a:stretch>
        </p:blipFill>
        <p:spPr bwMode="auto">
          <a:xfrm>
            <a:off x="8079590" y="5636501"/>
            <a:ext cx="1064410" cy="1221499"/>
          </a:xfrm>
          <a:prstGeom prst="rect">
            <a:avLst/>
          </a:prstGeom>
          <a:noFill/>
          <a:ln w="9525">
            <a:noFill/>
            <a:miter lim="800000"/>
            <a:headEnd/>
            <a:tailEnd/>
          </a:ln>
          <a:effectLst/>
        </p:spPr>
      </p:pic>
      <p:sp>
        <p:nvSpPr>
          <p:cNvPr id="6" name="5 - Τόξο"/>
          <p:cNvSpPr/>
          <p:nvPr/>
        </p:nvSpPr>
        <p:spPr>
          <a:xfrm rot="12714216">
            <a:off x="6654407" y="320391"/>
            <a:ext cx="1080863" cy="1430847"/>
          </a:xfrm>
          <a:prstGeom prst="arc">
            <a:avLst>
              <a:gd name="adj1" fmla="val 16200000"/>
              <a:gd name="adj2" fmla="val 363454"/>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a:p>
        </p:txBody>
      </p:sp>
      <p:sp>
        <p:nvSpPr>
          <p:cNvPr id="7" name="6 - Τόξο"/>
          <p:cNvSpPr/>
          <p:nvPr/>
        </p:nvSpPr>
        <p:spPr>
          <a:xfrm rot="1511992">
            <a:off x="6959339" y="1557560"/>
            <a:ext cx="1260048" cy="142872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dirty="0"/>
          </a:p>
        </p:txBody>
      </p:sp>
      <p:sp>
        <p:nvSpPr>
          <p:cNvPr id="9" name="8 - Τόξο"/>
          <p:cNvSpPr/>
          <p:nvPr/>
        </p:nvSpPr>
        <p:spPr>
          <a:xfrm rot="13437616">
            <a:off x="5884631" y="564566"/>
            <a:ext cx="2027969" cy="2014091"/>
          </a:xfrm>
          <a:prstGeom prst="arc">
            <a:avLst>
              <a:gd name="adj1" fmla="val 14878347"/>
              <a:gd name="adj2" fmla="val 1568981"/>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dirty="0"/>
          </a:p>
        </p:txBody>
      </p:sp>
      <p:sp>
        <p:nvSpPr>
          <p:cNvPr id="12" name="11 - TextBox"/>
          <p:cNvSpPr txBox="1"/>
          <p:nvPr/>
        </p:nvSpPr>
        <p:spPr>
          <a:xfrm>
            <a:off x="6786578" y="571480"/>
            <a:ext cx="1000132" cy="307777"/>
          </a:xfrm>
          <a:prstGeom prst="rect">
            <a:avLst/>
          </a:prstGeom>
          <a:noFill/>
          <a:ln>
            <a:solidFill>
              <a:schemeClr val="accent1"/>
            </a:solidFill>
          </a:ln>
        </p:spPr>
        <p:txBody>
          <a:bodyPr wrap="square" rtlCol="0">
            <a:spAutoFit/>
          </a:bodyPr>
          <a:lstStyle/>
          <a:p>
            <a:pPr algn="ctr"/>
            <a:r>
              <a:rPr lang="en-US" sz="1400" dirty="0" smtClean="0"/>
              <a:t>h</a:t>
            </a:r>
            <a:endParaRPr lang="en-US" sz="1400" dirty="0" smtClean="0"/>
          </a:p>
        </p:txBody>
      </p:sp>
      <p:sp>
        <p:nvSpPr>
          <p:cNvPr id="13" name="12 - TextBox"/>
          <p:cNvSpPr txBox="1"/>
          <p:nvPr/>
        </p:nvSpPr>
        <p:spPr>
          <a:xfrm>
            <a:off x="6858016" y="1428736"/>
            <a:ext cx="1052520" cy="307777"/>
          </a:xfrm>
          <a:prstGeom prst="rect">
            <a:avLst/>
          </a:prstGeom>
          <a:noFill/>
          <a:ln>
            <a:solidFill>
              <a:schemeClr val="accent1"/>
            </a:solidFill>
          </a:ln>
        </p:spPr>
        <p:txBody>
          <a:bodyPr wrap="square" rtlCol="0">
            <a:spAutoFit/>
          </a:bodyPr>
          <a:lstStyle/>
          <a:p>
            <a:pPr algn="ctr"/>
            <a:r>
              <a:rPr lang="en-US" sz="1400" dirty="0" smtClean="0"/>
              <a:t> </a:t>
            </a:r>
            <a:r>
              <a:rPr lang="en-US" sz="1400" dirty="0" smtClean="0"/>
              <a:t>min</a:t>
            </a:r>
            <a:endParaRPr lang="el-GR" sz="1400" dirty="0" smtClean="0"/>
          </a:p>
        </p:txBody>
      </p:sp>
      <p:sp>
        <p:nvSpPr>
          <p:cNvPr id="14" name="13 - TextBox"/>
          <p:cNvSpPr txBox="1"/>
          <p:nvPr/>
        </p:nvSpPr>
        <p:spPr>
          <a:xfrm>
            <a:off x="6858016" y="2285992"/>
            <a:ext cx="1214446" cy="307777"/>
          </a:xfrm>
          <a:prstGeom prst="rect">
            <a:avLst/>
          </a:prstGeom>
          <a:noFill/>
          <a:ln>
            <a:solidFill>
              <a:schemeClr val="accent1"/>
            </a:solidFill>
          </a:ln>
        </p:spPr>
        <p:txBody>
          <a:bodyPr wrap="square" rtlCol="0">
            <a:spAutoFit/>
          </a:bodyPr>
          <a:lstStyle/>
          <a:p>
            <a:pPr algn="ctr"/>
            <a:r>
              <a:rPr lang="en-US" sz="1400" dirty="0" smtClean="0"/>
              <a:t>s, </a:t>
            </a:r>
            <a:r>
              <a:rPr lang="en-US" sz="1400" dirty="0" smtClean="0"/>
              <a:t>sec</a:t>
            </a:r>
            <a:endParaRPr lang="el-GR" sz="1400" dirty="0" smtClean="0"/>
          </a:p>
        </p:txBody>
      </p:sp>
      <p:sp>
        <p:nvSpPr>
          <p:cNvPr id="15" name="14 - Τόξο"/>
          <p:cNvSpPr/>
          <p:nvPr/>
        </p:nvSpPr>
        <p:spPr>
          <a:xfrm rot="12714216">
            <a:off x="6710110" y="1393894"/>
            <a:ext cx="775888" cy="128412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a:p>
        </p:txBody>
      </p:sp>
      <p:sp>
        <p:nvSpPr>
          <p:cNvPr id="16" name="15 - TextBox"/>
          <p:cNvSpPr txBox="1"/>
          <p:nvPr/>
        </p:nvSpPr>
        <p:spPr>
          <a:xfrm>
            <a:off x="6143636" y="1071546"/>
            <a:ext cx="642910" cy="307777"/>
          </a:xfrm>
          <a:prstGeom prst="rect">
            <a:avLst/>
          </a:prstGeom>
          <a:noFill/>
        </p:spPr>
        <p:txBody>
          <a:bodyPr wrap="square" rtlCol="0">
            <a:spAutoFit/>
          </a:bodyPr>
          <a:lstStyle/>
          <a:p>
            <a:r>
              <a:rPr lang="en-US" sz="1400" dirty="0" smtClean="0"/>
              <a:t>x </a:t>
            </a:r>
            <a:r>
              <a:rPr lang="el-GR" sz="1400" dirty="0" smtClean="0"/>
              <a:t>60</a:t>
            </a:r>
            <a:endParaRPr lang="el-GR" sz="1400" dirty="0"/>
          </a:p>
        </p:txBody>
      </p:sp>
      <p:sp>
        <p:nvSpPr>
          <p:cNvPr id="17" name="16 - TextBox"/>
          <p:cNvSpPr txBox="1"/>
          <p:nvPr/>
        </p:nvSpPr>
        <p:spPr>
          <a:xfrm>
            <a:off x="6215074" y="2071678"/>
            <a:ext cx="571504" cy="307777"/>
          </a:xfrm>
          <a:prstGeom prst="rect">
            <a:avLst/>
          </a:prstGeom>
          <a:noFill/>
        </p:spPr>
        <p:txBody>
          <a:bodyPr wrap="square" rtlCol="0">
            <a:spAutoFit/>
          </a:bodyPr>
          <a:lstStyle/>
          <a:p>
            <a:r>
              <a:rPr lang="en-US" sz="1400" dirty="0" smtClean="0"/>
              <a:t>x </a:t>
            </a:r>
            <a:r>
              <a:rPr lang="el-GR" sz="1400" dirty="0" smtClean="0"/>
              <a:t>6</a:t>
            </a:r>
            <a:r>
              <a:rPr lang="en-US" sz="1400" dirty="0" smtClean="0"/>
              <a:t>0  </a:t>
            </a:r>
            <a:endParaRPr lang="el-GR" sz="1400" dirty="0"/>
          </a:p>
        </p:txBody>
      </p:sp>
      <p:sp>
        <p:nvSpPr>
          <p:cNvPr id="18" name="17 - TextBox"/>
          <p:cNvSpPr txBox="1"/>
          <p:nvPr/>
        </p:nvSpPr>
        <p:spPr>
          <a:xfrm>
            <a:off x="8143900" y="714356"/>
            <a:ext cx="714412" cy="307777"/>
          </a:xfrm>
          <a:prstGeom prst="rect">
            <a:avLst/>
          </a:prstGeom>
          <a:noFill/>
        </p:spPr>
        <p:txBody>
          <a:bodyPr wrap="square" rtlCol="0">
            <a:spAutoFit/>
          </a:bodyPr>
          <a:lstStyle/>
          <a:p>
            <a:r>
              <a:rPr lang="el-GR" sz="1400" dirty="0" smtClean="0"/>
              <a:t>:</a:t>
            </a:r>
            <a:r>
              <a:rPr lang="en-US" sz="1400" dirty="0" smtClean="0"/>
              <a:t> </a:t>
            </a:r>
            <a:r>
              <a:rPr lang="el-GR" sz="1400" dirty="0" smtClean="0"/>
              <a:t>60</a:t>
            </a:r>
            <a:endParaRPr lang="el-GR" sz="1400" dirty="0"/>
          </a:p>
        </p:txBody>
      </p:sp>
      <p:sp>
        <p:nvSpPr>
          <p:cNvPr id="19" name="18 - TextBox"/>
          <p:cNvSpPr txBox="1"/>
          <p:nvPr/>
        </p:nvSpPr>
        <p:spPr>
          <a:xfrm>
            <a:off x="8215338" y="1857364"/>
            <a:ext cx="571504" cy="307777"/>
          </a:xfrm>
          <a:prstGeom prst="rect">
            <a:avLst/>
          </a:prstGeom>
          <a:noFill/>
        </p:spPr>
        <p:txBody>
          <a:bodyPr wrap="square" rtlCol="0">
            <a:spAutoFit/>
          </a:bodyPr>
          <a:lstStyle/>
          <a:p>
            <a:r>
              <a:rPr lang="el-GR" sz="1400" dirty="0" smtClean="0"/>
              <a:t>: 60</a:t>
            </a:r>
            <a:r>
              <a:rPr lang="en-US" sz="1400" dirty="0" smtClean="0"/>
              <a:t>  </a:t>
            </a:r>
            <a:endParaRPr lang="el-GR" sz="1400" dirty="0"/>
          </a:p>
        </p:txBody>
      </p:sp>
      <p:sp>
        <p:nvSpPr>
          <p:cNvPr id="20" name="19 - Τόξο"/>
          <p:cNvSpPr/>
          <p:nvPr/>
        </p:nvSpPr>
        <p:spPr>
          <a:xfrm rot="2135539">
            <a:off x="7145998" y="600420"/>
            <a:ext cx="961666" cy="1156566"/>
          </a:xfrm>
          <a:prstGeom prst="arc">
            <a:avLst>
              <a:gd name="adj1" fmla="val 14878347"/>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dirty="0"/>
          </a:p>
        </p:txBody>
      </p:sp>
      <p:sp>
        <p:nvSpPr>
          <p:cNvPr id="21" name="20 - TextBox"/>
          <p:cNvSpPr txBox="1"/>
          <p:nvPr/>
        </p:nvSpPr>
        <p:spPr>
          <a:xfrm>
            <a:off x="5143504" y="1571612"/>
            <a:ext cx="857256" cy="307777"/>
          </a:xfrm>
          <a:prstGeom prst="rect">
            <a:avLst/>
          </a:prstGeom>
          <a:noFill/>
        </p:spPr>
        <p:txBody>
          <a:bodyPr wrap="square" rtlCol="0">
            <a:spAutoFit/>
          </a:bodyPr>
          <a:lstStyle/>
          <a:p>
            <a:r>
              <a:rPr lang="en-US" sz="1400" dirty="0" smtClean="0"/>
              <a:t>x </a:t>
            </a:r>
            <a:r>
              <a:rPr lang="el-GR" sz="1400" dirty="0" smtClean="0"/>
              <a:t>36</a:t>
            </a:r>
            <a:r>
              <a:rPr lang="en-US" sz="1400" dirty="0" smtClean="0"/>
              <a:t>0</a:t>
            </a:r>
            <a:r>
              <a:rPr lang="el-GR" sz="1400" dirty="0" smtClean="0"/>
              <a:t>0</a:t>
            </a:r>
            <a:r>
              <a:rPr lang="en-US" sz="1400" dirty="0" smtClean="0"/>
              <a:t>  </a:t>
            </a:r>
            <a:endParaRPr lang="el-GR" sz="1400" dirty="0"/>
          </a:p>
        </p:txBody>
      </p:sp>
      <p:sp>
        <p:nvSpPr>
          <p:cNvPr id="22" name="21 - Τόξο"/>
          <p:cNvSpPr/>
          <p:nvPr/>
        </p:nvSpPr>
        <p:spPr>
          <a:xfrm rot="2456105">
            <a:off x="7000925" y="581021"/>
            <a:ext cx="1868051" cy="2005713"/>
          </a:xfrm>
          <a:prstGeom prst="arc">
            <a:avLst>
              <a:gd name="adj1" fmla="val 14878347"/>
              <a:gd name="adj2" fmla="val 1568981"/>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dirty="0"/>
          </a:p>
        </p:txBody>
      </p:sp>
      <p:sp>
        <p:nvSpPr>
          <p:cNvPr id="23" name="22 - TextBox"/>
          <p:cNvSpPr txBox="1"/>
          <p:nvPr/>
        </p:nvSpPr>
        <p:spPr>
          <a:xfrm>
            <a:off x="8286776" y="1285860"/>
            <a:ext cx="857224" cy="307777"/>
          </a:xfrm>
          <a:prstGeom prst="rect">
            <a:avLst/>
          </a:prstGeom>
          <a:noFill/>
        </p:spPr>
        <p:txBody>
          <a:bodyPr wrap="square" rtlCol="0">
            <a:spAutoFit/>
          </a:bodyPr>
          <a:lstStyle/>
          <a:p>
            <a:r>
              <a:rPr lang="el-GR" sz="1400" dirty="0" smtClean="0"/>
              <a:t>:</a:t>
            </a:r>
            <a:r>
              <a:rPr lang="en-US" sz="1400" dirty="0" smtClean="0"/>
              <a:t> </a:t>
            </a:r>
            <a:r>
              <a:rPr lang="el-GR" sz="1400" dirty="0" smtClean="0"/>
              <a:t>36</a:t>
            </a:r>
            <a:r>
              <a:rPr lang="en-US" sz="1400" dirty="0" smtClean="0"/>
              <a:t>0</a:t>
            </a:r>
            <a:r>
              <a:rPr lang="el-GR" sz="1400" dirty="0" smtClean="0"/>
              <a:t>0</a:t>
            </a:r>
            <a:r>
              <a:rPr lang="en-US" sz="1400" dirty="0" smtClean="0"/>
              <a:t>  </a:t>
            </a:r>
            <a:endParaRPr lang="el-GR" sz="1400" dirty="0"/>
          </a:p>
        </p:txBody>
      </p:sp>
      <p:sp>
        <p:nvSpPr>
          <p:cNvPr id="24" name="23 - TextBox"/>
          <p:cNvSpPr txBox="1"/>
          <p:nvPr/>
        </p:nvSpPr>
        <p:spPr>
          <a:xfrm>
            <a:off x="214282" y="1500174"/>
            <a:ext cx="3214710" cy="461665"/>
          </a:xfrm>
          <a:prstGeom prst="rect">
            <a:avLst/>
          </a:prstGeom>
          <a:noFill/>
        </p:spPr>
        <p:txBody>
          <a:bodyPr wrap="square" rtlCol="0">
            <a:spAutoFit/>
          </a:bodyPr>
          <a:lstStyle/>
          <a:p>
            <a:r>
              <a:rPr lang="en-US" sz="2400" dirty="0" smtClean="0">
                <a:solidFill>
                  <a:srgbClr val="FF0000"/>
                </a:solidFill>
              </a:rPr>
              <a:t>10min</a:t>
            </a:r>
            <a:r>
              <a:rPr lang="en-US" sz="2400" dirty="0" smtClean="0">
                <a:solidFill>
                  <a:srgbClr val="FF0000"/>
                </a:solidFill>
              </a:rPr>
              <a:t> =…………. h </a:t>
            </a:r>
            <a:endParaRPr lang="el-GR" sz="2400" dirty="0">
              <a:solidFill>
                <a:srgbClr val="FF0000"/>
              </a:solidFill>
            </a:endParaRPr>
          </a:p>
        </p:txBody>
      </p:sp>
      <p:sp>
        <p:nvSpPr>
          <p:cNvPr id="25" name="24 - TextBox"/>
          <p:cNvSpPr txBox="1"/>
          <p:nvPr/>
        </p:nvSpPr>
        <p:spPr>
          <a:xfrm>
            <a:off x="357158" y="642918"/>
            <a:ext cx="2214578" cy="461665"/>
          </a:xfrm>
          <a:prstGeom prst="rect">
            <a:avLst/>
          </a:prstGeom>
          <a:noFill/>
        </p:spPr>
        <p:txBody>
          <a:bodyPr wrap="square" rtlCol="0">
            <a:spAutoFit/>
          </a:bodyPr>
          <a:lstStyle/>
          <a:p>
            <a:r>
              <a:rPr lang="el-GR" sz="2400" b="1" dirty="0" smtClean="0"/>
              <a:t>Άσκηση λυμένη</a:t>
            </a:r>
            <a:endParaRPr lang="el-GR" sz="2400" b="1" dirty="0"/>
          </a:p>
        </p:txBody>
      </p:sp>
      <p:sp>
        <p:nvSpPr>
          <p:cNvPr id="26" name="25 - TextBox"/>
          <p:cNvSpPr txBox="1"/>
          <p:nvPr/>
        </p:nvSpPr>
        <p:spPr>
          <a:xfrm>
            <a:off x="0" y="1071546"/>
            <a:ext cx="3786214" cy="369332"/>
          </a:xfrm>
          <a:prstGeom prst="rect">
            <a:avLst/>
          </a:prstGeom>
          <a:noFill/>
        </p:spPr>
        <p:txBody>
          <a:bodyPr wrap="square" rtlCol="0">
            <a:spAutoFit/>
          </a:bodyPr>
          <a:lstStyle/>
          <a:p>
            <a:r>
              <a:rPr lang="el-GR" dirty="0" smtClean="0"/>
              <a:t>Να συμπληρώσετε τα παρακάτω κενά:</a:t>
            </a:r>
            <a:endParaRPr lang="el-GR" dirty="0"/>
          </a:p>
        </p:txBody>
      </p:sp>
      <p:sp>
        <p:nvSpPr>
          <p:cNvPr id="27" name="26 - TextBox"/>
          <p:cNvSpPr txBox="1"/>
          <p:nvPr/>
        </p:nvSpPr>
        <p:spPr>
          <a:xfrm>
            <a:off x="214282" y="2000240"/>
            <a:ext cx="3214710" cy="461665"/>
          </a:xfrm>
          <a:prstGeom prst="rect">
            <a:avLst/>
          </a:prstGeom>
          <a:noFill/>
        </p:spPr>
        <p:txBody>
          <a:bodyPr wrap="square" rtlCol="0">
            <a:spAutoFit/>
          </a:bodyPr>
          <a:lstStyle/>
          <a:p>
            <a:r>
              <a:rPr lang="en-US" sz="2400" dirty="0" smtClean="0">
                <a:solidFill>
                  <a:srgbClr val="FF0000"/>
                </a:solidFill>
              </a:rPr>
              <a:t>5,2h =………….s</a:t>
            </a:r>
            <a:endParaRPr lang="el-GR" sz="2400" dirty="0">
              <a:solidFill>
                <a:srgbClr val="FF0000"/>
              </a:solidFill>
            </a:endParaRPr>
          </a:p>
        </p:txBody>
      </p:sp>
      <p:sp>
        <p:nvSpPr>
          <p:cNvPr id="28" name="27 - TextBox"/>
          <p:cNvSpPr txBox="1"/>
          <p:nvPr/>
        </p:nvSpPr>
        <p:spPr>
          <a:xfrm>
            <a:off x="1785918" y="2500306"/>
            <a:ext cx="1643074" cy="400110"/>
          </a:xfrm>
          <a:prstGeom prst="rect">
            <a:avLst/>
          </a:prstGeom>
          <a:noFill/>
        </p:spPr>
        <p:txBody>
          <a:bodyPr wrap="square" rtlCol="0">
            <a:spAutoFit/>
          </a:bodyPr>
          <a:lstStyle/>
          <a:p>
            <a:r>
              <a:rPr lang="el-GR" sz="2000" b="1" dirty="0" smtClean="0"/>
              <a:t>Λύση</a:t>
            </a:r>
            <a:endParaRPr lang="el-GR" sz="2000" b="1" dirty="0"/>
          </a:p>
        </p:txBody>
      </p:sp>
      <p:sp>
        <p:nvSpPr>
          <p:cNvPr id="29" name="28 - TextBox"/>
          <p:cNvSpPr txBox="1"/>
          <p:nvPr/>
        </p:nvSpPr>
        <p:spPr>
          <a:xfrm>
            <a:off x="500034" y="3429000"/>
            <a:ext cx="4714908" cy="461665"/>
          </a:xfrm>
          <a:prstGeom prst="rect">
            <a:avLst/>
          </a:prstGeom>
          <a:noFill/>
        </p:spPr>
        <p:txBody>
          <a:bodyPr wrap="square" rtlCol="0">
            <a:spAutoFit/>
          </a:bodyPr>
          <a:lstStyle/>
          <a:p>
            <a:r>
              <a:rPr lang="en-US" sz="2400" dirty="0" smtClean="0">
                <a:solidFill>
                  <a:srgbClr val="FF0000"/>
                </a:solidFill>
              </a:rPr>
              <a:t>10min =</a:t>
            </a:r>
            <a:r>
              <a:rPr lang="el-GR" sz="2400" dirty="0" smtClean="0">
                <a:solidFill>
                  <a:srgbClr val="FF0000"/>
                </a:solidFill>
              </a:rPr>
              <a:t>  </a:t>
            </a:r>
            <a:r>
              <a:rPr lang="en-US" sz="2400" dirty="0" smtClean="0">
                <a:solidFill>
                  <a:srgbClr val="FF0000"/>
                </a:solidFill>
              </a:rPr>
              <a:t>10</a:t>
            </a:r>
            <a:r>
              <a:rPr lang="el-GR" sz="2400" dirty="0" smtClean="0">
                <a:solidFill>
                  <a:srgbClr val="FF0000"/>
                </a:solidFill>
              </a:rPr>
              <a:t>:</a:t>
            </a:r>
            <a:r>
              <a:rPr lang="en-US" sz="2400" dirty="0" smtClean="0">
                <a:solidFill>
                  <a:srgbClr val="FF0000"/>
                </a:solidFill>
              </a:rPr>
              <a:t>60 </a:t>
            </a:r>
            <a:r>
              <a:rPr lang="el-GR" sz="2400" dirty="0" smtClean="0">
                <a:solidFill>
                  <a:srgbClr val="FF0000"/>
                </a:solidFill>
              </a:rPr>
              <a:t> = 0,</a:t>
            </a:r>
            <a:r>
              <a:rPr lang="en-US" sz="2400" dirty="0" smtClean="0">
                <a:solidFill>
                  <a:srgbClr val="FF0000"/>
                </a:solidFill>
              </a:rPr>
              <a:t>167</a:t>
            </a:r>
            <a:r>
              <a:rPr lang="el-GR" sz="2400" dirty="0" smtClean="0">
                <a:solidFill>
                  <a:srgbClr val="FF0000"/>
                </a:solidFill>
              </a:rPr>
              <a:t> </a:t>
            </a:r>
            <a:r>
              <a:rPr lang="en-US" sz="2400" dirty="0" smtClean="0">
                <a:solidFill>
                  <a:srgbClr val="FF0000"/>
                </a:solidFill>
              </a:rPr>
              <a:t>h </a:t>
            </a:r>
            <a:endParaRPr lang="el-GR" sz="2400" dirty="0">
              <a:solidFill>
                <a:srgbClr val="FF0000"/>
              </a:solidFill>
            </a:endParaRPr>
          </a:p>
        </p:txBody>
      </p:sp>
      <p:sp>
        <p:nvSpPr>
          <p:cNvPr id="30" name="29 - TextBox"/>
          <p:cNvSpPr txBox="1"/>
          <p:nvPr/>
        </p:nvSpPr>
        <p:spPr>
          <a:xfrm>
            <a:off x="357158" y="4714884"/>
            <a:ext cx="4857784" cy="461665"/>
          </a:xfrm>
          <a:prstGeom prst="rect">
            <a:avLst/>
          </a:prstGeom>
          <a:noFill/>
        </p:spPr>
        <p:txBody>
          <a:bodyPr wrap="square" rtlCol="0">
            <a:spAutoFit/>
          </a:bodyPr>
          <a:lstStyle/>
          <a:p>
            <a:r>
              <a:rPr lang="en-US" sz="2400" dirty="0" smtClean="0">
                <a:solidFill>
                  <a:srgbClr val="FF0000"/>
                </a:solidFill>
              </a:rPr>
              <a:t>5,2h =</a:t>
            </a:r>
            <a:r>
              <a:rPr lang="el-GR" sz="2400" dirty="0" smtClean="0">
                <a:solidFill>
                  <a:srgbClr val="FF0000"/>
                </a:solidFill>
              </a:rPr>
              <a:t> 5,2 </a:t>
            </a:r>
            <a:r>
              <a:rPr lang="en-US" sz="2400" dirty="0" smtClean="0">
                <a:solidFill>
                  <a:srgbClr val="FF0000"/>
                </a:solidFill>
              </a:rPr>
              <a:t> x 3600 = 18720s </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Χρόνος</a:t>
            </a:r>
            <a:endParaRPr lang="en-US" sz="3200" b="1" dirty="0"/>
          </a:p>
        </p:txBody>
      </p:sp>
      <p:sp>
        <p:nvSpPr>
          <p:cNvPr id="6" name="5 - TextBox"/>
          <p:cNvSpPr txBox="1"/>
          <p:nvPr/>
        </p:nvSpPr>
        <p:spPr>
          <a:xfrm>
            <a:off x="2714612" y="1000108"/>
            <a:ext cx="3071834" cy="1938992"/>
          </a:xfrm>
          <a:prstGeom prst="rect">
            <a:avLst/>
          </a:prstGeom>
          <a:noFill/>
        </p:spPr>
        <p:txBody>
          <a:bodyPr wrap="square" rtlCol="0">
            <a:spAutoFit/>
          </a:bodyPr>
          <a:lstStyle/>
          <a:p>
            <a:r>
              <a:rPr lang="el-GR" sz="2400" dirty="0">
                <a:solidFill>
                  <a:srgbClr val="FF0000"/>
                </a:solidFill>
              </a:rPr>
              <a:t>Χρόνος που πέρασε από την αρχή του μαθήματος μέχρι το τέλος του μαθήματος είναι 45 </a:t>
            </a:r>
            <a:r>
              <a:rPr lang="en-US" sz="2400" dirty="0">
                <a:solidFill>
                  <a:srgbClr val="FF0000"/>
                </a:solidFill>
              </a:rPr>
              <a:t>min</a:t>
            </a:r>
          </a:p>
        </p:txBody>
      </p:sp>
      <p:sp>
        <p:nvSpPr>
          <p:cNvPr id="8" name="7 - Ορθογώνιο"/>
          <p:cNvSpPr/>
          <p:nvPr/>
        </p:nvSpPr>
        <p:spPr>
          <a:xfrm>
            <a:off x="0" y="500042"/>
            <a:ext cx="2338845" cy="523220"/>
          </a:xfrm>
          <a:prstGeom prst="rect">
            <a:avLst/>
          </a:prstGeom>
        </p:spPr>
        <p:txBody>
          <a:bodyPr wrap="none">
            <a:spAutoFit/>
          </a:bodyPr>
          <a:lstStyle/>
          <a:p>
            <a:r>
              <a:rPr lang="el-GR" sz="2800" dirty="0">
                <a:solidFill>
                  <a:srgbClr val="0070C0"/>
                </a:solidFill>
              </a:rPr>
              <a:t>Παραδείγματα</a:t>
            </a:r>
          </a:p>
        </p:txBody>
      </p:sp>
      <p:sp>
        <p:nvSpPr>
          <p:cNvPr id="20" name="19 - TextBox"/>
          <p:cNvSpPr txBox="1"/>
          <p:nvPr/>
        </p:nvSpPr>
        <p:spPr>
          <a:xfrm>
            <a:off x="1857356" y="5072074"/>
            <a:ext cx="2786082" cy="1569660"/>
          </a:xfrm>
          <a:prstGeom prst="rect">
            <a:avLst/>
          </a:prstGeom>
          <a:noFill/>
        </p:spPr>
        <p:txBody>
          <a:bodyPr wrap="square" rtlCol="0">
            <a:spAutoFit/>
          </a:bodyPr>
          <a:lstStyle/>
          <a:p>
            <a:r>
              <a:rPr lang="el-GR" sz="2400" dirty="0">
                <a:solidFill>
                  <a:srgbClr val="FF0000"/>
                </a:solidFill>
              </a:rPr>
              <a:t>Το φορτηγό έκανε 5</a:t>
            </a:r>
            <a:r>
              <a:rPr lang="en-US" sz="2400" dirty="0">
                <a:solidFill>
                  <a:srgbClr val="FF0000"/>
                </a:solidFill>
              </a:rPr>
              <a:t>h </a:t>
            </a:r>
            <a:r>
              <a:rPr lang="el-GR" sz="2400" dirty="0">
                <a:solidFill>
                  <a:srgbClr val="FF0000"/>
                </a:solidFill>
              </a:rPr>
              <a:t>για να φτάσει από την Αθήνα στη Λαμία</a:t>
            </a:r>
            <a:endParaRPr lang="en-US" sz="2400" dirty="0">
              <a:solidFill>
                <a:srgbClr val="FF0000"/>
              </a:solidFill>
            </a:endParaRPr>
          </a:p>
        </p:txBody>
      </p:sp>
      <p:pic>
        <p:nvPicPr>
          <p:cNvPr id="17" name="Picture 2"/>
          <p:cNvPicPr>
            <a:picLocks noChangeAspect="1" noChangeArrowheads="1"/>
          </p:cNvPicPr>
          <p:nvPr/>
        </p:nvPicPr>
        <p:blipFill>
          <a:blip r:embed="rId3" cstate="print"/>
          <a:srcRect/>
          <a:stretch>
            <a:fillRect/>
          </a:stretch>
        </p:blipFill>
        <p:spPr bwMode="auto">
          <a:xfrm>
            <a:off x="214282" y="5929330"/>
            <a:ext cx="1310144" cy="928670"/>
          </a:xfrm>
          <a:prstGeom prst="rect">
            <a:avLst/>
          </a:prstGeom>
          <a:noFill/>
          <a:ln w="9525">
            <a:noFill/>
            <a:miter lim="800000"/>
            <a:headEnd/>
            <a:tailEnd/>
          </a:ln>
          <a:effectLst/>
        </p:spPr>
      </p:pic>
      <p:pic>
        <p:nvPicPr>
          <p:cNvPr id="7" name="Picture 2"/>
          <p:cNvPicPr>
            <a:picLocks noChangeAspect="1" noChangeArrowheads="1"/>
          </p:cNvPicPr>
          <p:nvPr/>
        </p:nvPicPr>
        <p:blipFill>
          <a:blip r:embed="rId4"/>
          <a:srcRect/>
          <a:stretch>
            <a:fillRect/>
          </a:stretch>
        </p:blipFill>
        <p:spPr bwMode="auto">
          <a:xfrm>
            <a:off x="7358082" y="4808510"/>
            <a:ext cx="1785918" cy="2049489"/>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Επεξήγηση με σύννεφο"/>
          <p:cNvSpPr/>
          <p:nvPr/>
        </p:nvSpPr>
        <p:spPr>
          <a:xfrm>
            <a:off x="642910" y="357166"/>
            <a:ext cx="3857652" cy="3357586"/>
          </a:xfrm>
          <a:prstGeom prst="cloudCallout">
            <a:avLst>
              <a:gd name="adj1" fmla="val 91756"/>
              <a:gd name="adj2" fmla="val 721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TextBox"/>
          <p:cNvSpPr txBox="1"/>
          <p:nvPr/>
        </p:nvSpPr>
        <p:spPr>
          <a:xfrm>
            <a:off x="1071538" y="1000108"/>
            <a:ext cx="3071834" cy="1569660"/>
          </a:xfrm>
          <a:prstGeom prst="rect">
            <a:avLst/>
          </a:prstGeom>
          <a:noFill/>
        </p:spPr>
        <p:txBody>
          <a:bodyPr wrap="square" rtlCol="0">
            <a:spAutoFit/>
          </a:bodyPr>
          <a:lstStyle/>
          <a:p>
            <a:r>
              <a:rPr lang="el-GR" sz="2400" u="sng" dirty="0"/>
              <a:t>Φυσικό μέγεθος  </a:t>
            </a:r>
            <a:r>
              <a:rPr lang="el-GR" sz="2400" dirty="0"/>
              <a:t>ή </a:t>
            </a:r>
            <a:r>
              <a:rPr lang="el-GR" sz="2400" u="sng" dirty="0"/>
              <a:t>μέγεθος</a:t>
            </a:r>
            <a:r>
              <a:rPr lang="el-GR" sz="2400" dirty="0"/>
              <a:t> είναι ότι μπορούμε να μετρήσουμε…</a:t>
            </a:r>
            <a:endParaRPr lang="en-US" sz="2400" dirty="0"/>
          </a:p>
        </p:txBody>
      </p:sp>
      <p:pic>
        <p:nvPicPr>
          <p:cNvPr id="4" name="Picture 1"/>
          <p:cNvPicPr>
            <a:picLocks noChangeAspect="1" noChangeArrowheads="1"/>
          </p:cNvPicPr>
          <p:nvPr/>
        </p:nvPicPr>
        <p:blipFill>
          <a:blip r:embed="rId2"/>
          <a:srcRect/>
          <a:stretch>
            <a:fillRect/>
          </a:stretch>
        </p:blipFill>
        <p:spPr bwMode="auto">
          <a:xfrm>
            <a:off x="6286512" y="4243398"/>
            <a:ext cx="1688597" cy="261460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Επεξήγηση με σύννεφο"/>
          <p:cNvSpPr/>
          <p:nvPr/>
        </p:nvSpPr>
        <p:spPr>
          <a:xfrm>
            <a:off x="0" y="357166"/>
            <a:ext cx="6072198" cy="3357586"/>
          </a:xfrm>
          <a:prstGeom prst="cloudCallout">
            <a:avLst>
              <a:gd name="adj1" fmla="val 69348"/>
              <a:gd name="adj2" fmla="val 822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TextBox"/>
          <p:cNvSpPr txBox="1"/>
          <p:nvPr/>
        </p:nvSpPr>
        <p:spPr>
          <a:xfrm>
            <a:off x="1071538" y="1000108"/>
            <a:ext cx="4071966" cy="1938992"/>
          </a:xfrm>
          <a:prstGeom prst="rect">
            <a:avLst/>
          </a:prstGeom>
          <a:noFill/>
        </p:spPr>
        <p:txBody>
          <a:bodyPr wrap="square" rtlCol="0">
            <a:spAutoFit/>
          </a:bodyPr>
          <a:lstStyle/>
          <a:p>
            <a:r>
              <a:rPr lang="el-GR" sz="2400" u="sng" dirty="0"/>
              <a:t>Φυσικά μεγέθη ή μεγέθη </a:t>
            </a:r>
            <a:r>
              <a:rPr lang="el-GR" sz="2400" dirty="0"/>
              <a:t>είναι: η απόσταση, ο χρόνος,  η μάζα των σωμάτων,  οι δυνάμεις …… όπως η δύναμη της βαρύτητας  και άλλα….</a:t>
            </a:r>
            <a:endParaRPr lang="en-US" sz="2400" dirty="0"/>
          </a:p>
        </p:txBody>
      </p:sp>
      <p:pic>
        <p:nvPicPr>
          <p:cNvPr id="4" name="Picture 1"/>
          <p:cNvPicPr>
            <a:picLocks noChangeAspect="1" noChangeArrowheads="1"/>
          </p:cNvPicPr>
          <p:nvPr/>
        </p:nvPicPr>
        <p:blipFill>
          <a:blip r:embed="rId2"/>
          <a:srcRect/>
          <a:stretch>
            <a:fillRect/>
          </a:stretch>
        </p:blipFill>
        <p:spPr bwMode="auto">
          <a:xfrm>
            <a:off x="7358082" y="4714884"/>
            <a:ext cx="1245685" cy="192880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214282" y="214290"/>
            <a:ext cx="1428760" cy="584775"/>
          </a:xfrm>
          <a:prstGeom prst="rect">
            <a:avLst/>
          </a:prstGeom>
          <a:noFill/>
        </p:spPr>
        <p:txBody>
          <a:bodyPr wrap="square" rtlCol="0">
            <a:spAutoFit/>
          </a:bodyPr>
          <a:lstStyle/>
          <a:p>
            <a:r>
              <a:rPr lang="el-GR" sz="3200" b="1" dirty="0"/>
              <a:t>13 </a:t>
            </a:r>
            <a:r>
              <a:rPr lang="en-US" sz="3200" b="1" dirty="0"/>
              <a:t>m</a:t>
            </a:r>
          </a:p>
        </p:txBody>
      </p:sp>
      <p:sp>
        <p:nvSpPr>
          <p:cNvPr id="7" name="6 - TextBox"/>
          <p:cNvSpPr txBox="1"/>
          <p:nvPr/>
        </p:nvSpPr>
        <p:spPr>
          <a:xfrm>
            <a:off x="2143108" y="357166"/>
            <a:ext cx="1428760" cy="646331"/>
          </a:xfrm>
          <a:prstGeom prst="rect">
            <a:avLst/>
          </a:prstGeom>
          <a:noFill/>
        </p:spPr>
        <p:txBody>
          <a:bodyPr wrap="square" rtlCol="0">
            <a:spAutoFit/>
          </a:bodyPr>
          <a:lstStyle/>
          <a:p>
            <a:r>
              <a:rPr lang="el-GR" sz="3600" b="1" dirty="0"/>
              <a:t>13 </a:t>
            </a:r>
            <a:r>
              <a:rPr lang="en-US" sz="3600" b="1" dirty="0"/>
              <a:t>m</a:t>
            </a:r>
          </a:p>
        </p:txBody>
      </p:sp>
      <p:sp>
        <p:nvSpPr>
          <p:cNvPr id="8" name="7 - Επεξήγηση με σύννεφο"/>
          <p:cNvSpPr/>
          <p:nvPr/>
        </p:nvSpPr>
        <p:spPr>
          <a:xfrm>
            <a:off x="6072198" y="642918"/>
            <a:ext cx="3286148" cy="3214710"/>
          </a:xfrm>
          <a:prstGeom prst="cloudCallout">
            <a:avLst>
              <a:gd name="adj1" fmla="val -824"/>
              <a:gd name="adj2" fmla="val 8042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9 - TextBox"/>
          <p:cNvSpPr txBox="1"/>
          <p:nvPr/>
        </p:nvSpPr>
        <p:spPr>
          <a:xfrm>
            <a:off x="6929454" y="1071546"/>
            <a:ext cx="2214546" cy="2308324"/>
          </a:xfrm>
          <a:prstGeom prst="rect">
            <a:avLst/>
          </a:prstGeom>
          <a:noFill/>
        </p:spPr>
        <p:txBody>
          <a:bodyPr wrap="square" rtlCol="0">
            <a:spAutoFit/>
          </a:bodyPr>
          <a:lstStyle/>
          <a:p>
            <a:r>
              <a:rPr lang="el-GR" sz="2400" b="1" dirty="0"/>
              <a:t>Για να θυμηθούμε  τι είναι </a:t>
            </a:r>
            <a:r>
              <a:rPr lang="el-GR" sz="2400" b="1" u="sng" dirty="0">
                <a:solidFill>
                  <a:srgbClr val="FF0000"/>
                </a:solidFill>
              </a:rPr>
              <a:t>μονάδα μέτρησης </a:t>
            </a:r>
            <a:r>
              <a:rPr lang="el-GR" sz="2400" b="1" dirty="0"/>
              <a:t>ή μονάδα στη φυσική….</a:t>
            </a:r>
            <a:endParaRPr lang="en-US" sz="2400" b="1" dirty="0"/>
          </a:p>
        </p:txBody>
      </p:sp>
      <p:sp>
        <p:nvSpPr>
          <p:cNvPr id="11" name="10 - TextBox"/>
          <p:cNvSpPr txBox="1"/>
          <p:nvPr/>
        </p:nvSpPr>
        <p:spPr>
          <a:xfrm>
            <a:off x="428596" y="2786058"/>
            <a:ext cx="1428760" cy="646331"/>
          </a:xfrm>
          <a:prstGeom prst="rect">
            <a:avLst/>
          </a:prstGeom>
          <a:noFill/>
        </p:spPr>
        <p:txBody>
          <a:bodyPr wrap="square" rtlCol="0">
            <a:spAutoFit/>
          </a:bodyPr>
          <a:lstStyle/>
          <a:p>
            <a:r>
              <a:rPr lang="el-GR" sz="3600" b="1" dirty="0"/>
              <a:t>40  Ν</a:t>
            </a:r>
            <a:endParaRPr lang="en-US" sz="3600" b="1" dirty="0"/>
          </a:p>
        </p:txBody>
      </p:sp>
      <p:sp>
        <p:nvSpPr>
          <p:cNvPr id="12" name="11 - TextBox"/>
          <p:cNvSpPr txBox="1"/>
          <p:nvPr/>
        </p:nvSpPr>
        <p:spPr>
          <a:xfrm>
            <a:off x="3643306" y="4714884"/>
            <a:ext cx="1428760" cy="646331"/>
          </a:xfrm>
          <a:prstGeom prst="rect">
            <a:avLst/>
          </a:prstGeom>
          <a:noFill/>
        </p:spPr>
        <p:txBody>
          <a:bodyPr wrap="square" rtlCol="0">
            <a:spAutoFit/>
          </a:bodyPr>
          <a:lstStyle/>
          <a:p>
            <a:r>
              <a:rPr lang="el-GR" sz="3600" b="1" dirty="0"/>
              <a:t>9</a:t>
            </a:r>
            <a:r>
              <a:rPr lang="en-US" sz="3600" b="1" dirty="0"/>
              <a:t> </a:t>
            </a:r>
            <a:r>
              <a:rPr lang="el-GR" sz="3600" b="1" dirty="0"/>
              <a:t> </a:t>
            </a:r>
            <a:r>
              <a:rPr lang="en-US" sz="3600" b="1" dirty="0"/>
              <a:t>kg</a:t>
            </a:r>
          </a:p>
        </p:txBody>
      </p:sp>
      <p:sp>
        <p:nvSpPr>
          <p:cNvPr id="13" name="12 - Επεξήγηση με σύννεφο"/>
          <p:cNvSpPr/>
          <p:nvPr/>
        </p:nvSpPr>
        <p:spPr>
          <a:xfrm>
            <a:off x="4000496" y="4714884"/>
            <a:ext cx="857256" cy="714380"/>
          </a:xfrm>
          <a:prstGeom prst="cloudCallout">
            <a:avLst>
              <a:gd name="adj1" fmla="val 18012"/>
              <a:gd name="adj2" fmla="val 725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13 - TextBox"/>
          <p:cNvSpPr txBox="1"/>
          <p:nvPr/>
        </p:nvSpPr>
        <p:spPr>
          <a:xfrm>
            <a:off x="1714480" y="5643578"/>
            <a:ext cx="5429288" cy="400110"/>
          </a:xfrm>
          <a:prstGeom prst="rect">
            <a:avLst/>
          </a:prstGeom>
          <a:noFill/>
        </p:spPr>
        <p:txBody>
          <a:bodyPr wrap="square" rtlCol="0">
            <a:spAutoFit/>
          </a:bodyPr>
          <a:lstStyle/>
          <a:p>
            <a:r>
              <a:rPr lang="el-GR" sz="2000" dirty="0"/>
              <a:t>Τα </a:t>
            </a:r>
            <a:r>
              <a:rPr lang="en-US" sz="2000" dirty="0"/>
              <a:t> kg</a:t>
            </a:r>
            <a:r>
              <a:rPr lang="el-GR" sz="2000" dirty="0"/>
              <a:t> λέγεται μονάδα μέτρησης ή μονάδα</a:t>
            </a:r>
            <a:endParaRPr lang="en-US" sz="2000" dirty="0"/>
          </a:p>
        </p:txBody>
      </p:sp>
      <p:sp>
        <p:nvSpPr>
          <p:cNvPr id="15" name="14 - Επεξήγηση με σύννεφο"/>
          <p:cNvSpPr/>
          <p:nvPr/>
        </p:nvSpPr>
        <p:spPr>
          <a:xfrm>
            <a:off x="2714612" y="428604"/>
            <a:ext cx="857256" cy="714380"/>
          </a:xfrm>
          <a:prstGeom prst="cloudCallout">
            <a:avLst>
              <a:gd name="adj1" fmla="val 18012"/>
              <a:gd name="adj2" fmla="val 725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15 - Επεξήγηση με σύννεφο"/>
          <p:cNvSpPr/>
          <p:nvPr/>
        </p:nvSpPr>
        <p:spPr>
          <a:xfrm>
            <a:off x="1071538" y="2786058"/>
            <a:ext cx="866780" cy="581028"/>
          </a:xfrm>
          <a:prstGeom prst="cloudCallout">
            <a:avLst>
              <a:gd name="adj1" fmla="val 18012"/>
              <a:gd name="adj2" fmla="val 725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16 - TextBox"/>
          <p:cNvSpPr txBox="1"/>
          <p:nvPr/>
        </p:nvSpPr>
        <p:spPr>
          <a:xfrm>
            <a:off x="214282" y="3643314"/>
            <a:ext cx="5429288" cy="400110"/>
          </a:xfrm>
          <a:prstGeom prst="rect">
            <a:avLst/>
          </a:prstGeom>
          <a:noFill/>
        </p:spPr>
        <p:txBody>
          <a:bodyPr wrap="square" rtlCol="0">
            <a:spAutoFit/>
          </a:bodyPr>
          <a:lstStyle/>
          <a:p>
            <a:r>
              <a:rPr lang="el-GR" sz="2000" dirty="0"/>
              <a:t>Το Ν λέγεται μονάδα μέτρησης ή μονάδα</a:t>
            </a:r>
            <a:endParaRPr lang="en-US" sz="2000" dirty="0"/>
          </a:p>
        </p:txBody>
      </p:sp>
      <p:sp>
        <p:nvSpPr>
          <p:cNvPr id="18" name="17 - TextBox"/>
          <p:cNvSpPr txBox="1"/>
          <p:nvPr/>
        </p:nvSpPr>
        <p:spPr>
          <a:xfrm>
            <a:off x="1000100" y="1357298"/>
            <a:ext cx="5429288" cy="400110"/>
          </a:xfrm>
          <a:prstGeom prst="rect">
            <a:avLst/>
          </a:prstGeom>
          <a:noFill/>
        </p:spPr>
        <p:txBody>
          <a:bodyPr wrap="square" rtlCol="0">
            <a:spAutoFit/>
          </a:bodyPr>
          <a:lstStyle/>
          <a:p>
            <a:r>
              <a:rPr lang="el-GR" sz="2000" dirty="0"/>
              <a:t>Το </a:t>
            </a:r>
            <a:r>
              <a:rPr lang="en-US" sz="2000" dirty="0"/>
              <a:t> m</a:t>
            </a:r>
            <a:r>
              <a:rPr lang="el-GR" sz="2000" dirty="0"/>
              <a:t> λέγεται μονάδα μέτρησης ή μονάδα</a:t>
            </a:r>
            <a:endParaRPr lang="en-US" sz="2000" dirty="0"/>
          </a:p>
        </p:txBody>
      </p:sp>
      <p:sp>
        <p:nvSpPr>
          <p:cNvPr id="19" name="18 - TextBox"/>
          <p:cNvSpPr txBox="1"/>
          <p:nvPr/>
        </p:nvSpPr>
        <p:spPr>
          <a:xfrm>
            <a:off x="3357554" y="2428868"/>
            <a:ext cx="1428760" cy="584775"/>
          </a:xfrm>
          <a:prstGeom prst="rect">
            <a:avLst/>
          </a:prstGeom>
          <a:noFill/>
        </p:spPr>
        <p:txBody>
          <a:bodyPr wrap="square" rtlCol="0">
            <a:spAutoFit/>
          </a:bodyPr>
          <a:lstStyle/>
          <a:p>
            <a:r>
              <a:rPr lang="el-GR" sz="3200" b="1" dirty="0"/>
              <a:t>40Ν</a:t>
            </a:r>
            <a:endParaRPr lang="en-US" sz="3200" b="1" dirty="0"/>
          </a:p>
        </p:txBody>
      </p:sp>
      <p:pic>
        <p:nvPicPr>
          <p:cNvPr id="20" name="Picture 1"/>
          <p:cNvPicPr>
            <a:picLocks noChangeAspect="1" noChangeArrowheads="1"/>
          </p:cNvPicPr>
          <p:nvPr/>
        </p:nvPicPr>
        <p:blipFill>
          <a:blip r:embed="rId2"/>
          <a:srcRect/>
          <a:stretch>
            <a:fillRect/>
          </a:stretch>
        </p:blipFill>
        <p:spPr bwMode="auto">
          <a:xfrm>
            <a:off x="7806041" y="4786322"/>
            <a:ext cx="1337959" cy="20716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14282" y="642918"/>
            <a:ext cx="8786874" cy="830997"/>
          </a:xfrm>
          <a:prstGeom prst="rect">
            <a:avLst/>
          </a:prstGeom>
          <a:noFill/>
        </p:spPr>
        <p:txBody>
          <a:bodyPr wrap="square" rtlCol="0">
            <a:spAutoFit/>
          </a:bodyPr>
          <a:lstStyle/>
          <a:p>
            <a:r>
              <a:rPr lang="el-GR" sz="2400" dirty="0" smtClean="0"/>
              <a:t>Αν ένας αριθμός </a:t>
            </a:r>
            <a:r>
              <a:rPr lang="el-GR" sz="2400" b="1" dirty="0" smtClean="0"/>
              <a:t>δεν έχει υποδιαστολή </a:t>
            </a:r>
            <a:r>
              <a:rPr lang="el-GR" sz="2400" dirty="0" smtClean="0"/>
              <a:t>(άρα θα λέγεται </a:t>
            </a:r>
            <a:r>
              <a:rPr lang="el-GR" sz="2400" b="1" dirty="0" smtClean="0"/>
              <a:t>ακέραιος αριθμός</a:t>
            </a:r>
            <a:r>
              <a:rPr lang="el-GR" sz="2400" dirty="0" smtClean="0"/>
              <a:t>)… τότε  μπορεί να γραφεί:</a:t>
            </a:r>
            <a:endParaRPr lang="el-GR" sz="2400" dirty="0"/>
          </a:p>
        </p:txBody>
      </p:sp>
      <p:sp>
        <p:nvSpPr>
          <p:cNvPr id="5" name="4 - TextBox"/>
          <p:cNvSpPr txBox="1"/>
          <p:nvPr/>
        </p:nvSpPr>
        <p:spPr>
          <a:xfrm>
            <a:off x="1142976" y="2357430"/>
            <a:ext cx="3429024" cy="707886"/>
          </a:xfrm>
          <a:prstGeom prst="rect">
            <a:avLst/>
          </a:prstGeom>
          <a:noFill/>
        </p:spPr>
        <p:txBody>
          <a:bodyPr wrap="square" rtlCol="0">
            <a:spAutoFit/>
          </a:bodyPr>
          <a:lstStyle/>
          <a:p>
            <a:r>
              <a:rPr lang="el-GR" sz="4000" b="1" dirty="0" smtClean="0"/>
              <a:t>34 = 34,</a:t>
            </a:r>
            <a:endParaRPr lang="el-GR" sz="4000" b="1" dirty="0"/>
          </a:p>
        </p:txBody>
      </p:sp>
      <p:sp>
        <p:nvSpPr>
          <p:cNvPr id="6" name="5 - TextBox"/>
          <p:cNvSpPr txBox="1"/>
          <p:nvPr/>
        </p:nvSpPr>
        <p:spPr>
          <a:xfrm>
            <a:off x="4500562" y="3357562"/>
            <a:ext cx="3429024" cy="707886"/>
          </a:xfrm>
          <a:prstGeom prst="rect">
            <a:avLst/>
          </a:prstGeom>
          <a:noFill/>
        </p:spPr>
        <p:txBody>
          <a:bodyPr wrap="square" rtlCol="0">
            <a:spAutoFit/>
          </a:bodyPr>
          <a:lstStyle/>
          <a:p>
            <a:r>
              <a:rPr lang="el-GR" sz="4000" b="1" dirty="0" smtClean="0"/>
              <a:t>30= 30,</a:t>
            </a:r>
            <a:endParaRPr lang="el-GR" sz="4000" b="1" dirty="0"/>
          </a:p>
        </p:txBody>
      </p:sp>
      <p:sp>
        <p:nvSpPr>
          <p:cNvPr id="7" name="6 - TextBox"/>
          <p:cNvSpPr txBox="1"/>
          <p:nvPr/>
        </p:nvSpPr>
        <p:spPr>
          <a:xfrm>
            <a:off x="1500166" y="5357826"/>
            <a:ext cx="3429024" cy="707886"/>
          </a:xfrm>
          <a:prstGeom prst="rect">
            <a:avLst/>
          </a:prstGeom>
          <a:noFill/>
        </p:spPr>
        <p:txBody>
          <a:bodyPr wrap="square" rtlCol="0">
            <a:spAutoFit/>
          </a:bodyPr>
          <a:lstStyle/>
          <a:p>
            <a:r>
              <a:rPr lang="el-GR" sz="4000" b="1" dirty="0" smtClean="0"/>
              <a:t>4567 = 4567,</a:t>
            </a:r>
            <a:endParaRPr lang="el-GR" sz="4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 TextBox"/>
          <p:cNvSpPr txBox="1"/>
          <p:nvPr/>
        </p:nvSpPr>
        <p:spPr>
          <a:xfrm>
            <a:off x="0" y="0"/>
            <a:ext cx="7572396" cy="461665"/>
          </a:xfrm>
          <a:prstGeom prst="rect">
            <a:avLst/>
          </a:prstGeom>
          <a:noFill/>
        </p:spPr>
        <p:txBody>
          <a:bodyPr wrap="square" rtlCol="0">
            <a:spAutoFit/>
          </a:bodyPr>
          <a:lstStyle/>
          <a:p>
            <a:r>
              <a:rPr lang="el-GR" sz="2400" b="1" dirty="0" smtClean="0">
                <a:solidFill>
                  <a:srgbClr val="FF0000"/>
                </a:solidFill>
              </a:rPr>
              <a:t>      Πολλαπλασιασμοί με       10,            100,      1000 , ….</a:t>
            </a:r>
            <a:endParaRPr lang="en-US" sz="2400" b="1" dirty="0">
              <a:solidFill>
                <a:srgbClr val="FF0000"/>
              </a:solidFill>
            </a:endParaRPr>
          </a:p>
        </p:txBody>
      </p:sp>
      <p:sp>
        <p:nvSpPr>
          <p:cNvPr id="6" name="5 - TextBox"/>
          <p:cNvSpPr txBox="1"/>
          <p:nvPr/>
        </p:nvSpPr>
        <p:spPr>
          <a:xfrm>
            <a:off x="5214942" y="928670"/>
            <a:ext cx="1571636" cy="523220"/>
          </a:xfrm>
          <a:prstGeom prst="rect">
            <a:avLst/>
          </a:prstGeom>
          <a:noFill/>
        </p:spPr>
        <p:txBody>
          <a:bodyPr wrap="square" rtlCol="0">
            <a:spAutoFit/>
          </a:bodyPr>
          <a:lstStyle/>
          <a:p>
            <a:r>
              <a:rPr lang="en-US" sz="2800" dirty="0" smtClean="0"/>
              <a:t>3</a:t>
            </a:r>
            <a:r>
              <a:rPr lang="el-GR" sz="2800" dirty="0" smtClean="0"/>
              <a:t> </a:t>
            </a:r>
            <a:r>
              <a:rPr lang="el-GR" sz="2800" baseline="30000" dirty="0" smtClean="0"/>
              <a:t>.</a:t>
            </a:r>
            <a:r>
              <a:rPr lang="el-GR" sz="2800" dirty="0" smtClean="0"/>
              <a:t> 10  =</a:t>
            </a:r>
            <a:endParaRPr lang="en-US" sz="2800" dirty="0"/>
          </a:p>
        </p:txBody>
      </p:sp>
      <p:sp>
        <p:nvSpPr>
          <p:cNvPr id="7" name="6 - Ορθογώνιο"/>
          <p:cNvSpPr/>
          <p:nvPr/>
        </p:nvSpPr>
        <p:spPr>
          <a:xfrm>
            <a:off x="6429388" y="928670"/>
            <a:ext cx="642942" cy="523220"/>
          </a:xfrm>
          <a:prstGeom prst="rect">
            <a:avLst/>
          </a:prstGeom>
        </p:spPr>
        <p:txBody>
          <a:bodyPr wrap="square">
            <a:spAutoFit/>
          </a:bodyPr>
          <a:lstStyle/>
          <a:p>
            <a:r>
              <a:rPr lang="el-GR" sz="2800" dirty="0" smtClean="0"/>
              <a:t>30</a:t>
            </a:r>
            <a:endParaRPr lang="en-US" sz="2800" dirty="0"/>
          </a:p>
        </p:txBody>
      </p:sp>
      <p:sp>
        <p:nvSpPr>
          <p:cNvPr id="8" name="7 - TextBox"/>
          <p:cNvSpPr txBox="1"/>
          <p:nvPr/>
        </p:nvSpPr>
        <p:spPr>
          <a:xfrm>
            <a:off x="5000628" y="1571612"/>
            <a:ext cx="3214710" cy="523220"/>
          </a:xfrm>
          <a:prstGeom prst="rect">
            <a:avLst/>
          </a:prstGeom>
          <a:noFill/>
        </p:spPr>
        <p:txBody>
          <a:bodyPr wrap="square" rtlCol="0">
            <a:spAutoFit/>
          </a:bodyPr>
          <a:lstStyle/>
          <a:p>
            <a:r>
              <a:rPr lang="el-GR" sz="2800" dirty="0" smtClean="0"/>
              <a:t>45 </a:t>
            </a:r>
            <a:r>
              <a:rPr lang="el-GR" sz="2800" baseline="30000" dirty="0" smtClean="0"/>
              <a:t>.</a:t>
            </a:r>
            <a:r>
              <a:rPr lang="el-GR" sz="2800" dirty="0" smtClean="0"/>
              <a:t> 1000  =  45000</a:t>
            </a:r>
            <a:endParaRPr lang="en-US" sz="2800" dirty="0"/>
          </a:p>
        </p:txBody>
      </p:sp>
      <p:sp>
        <p:nvSpPr>
          <p:cNvPr id="10" name="9 - TextBox"/>
          <p:cNvSpPr txBox="1"/>
          <p:nvPr/>
        </p:nvSpPr>
        <p:spPr>
          <a:xfrm>
            <a:off x="2571736" y="2714620"/>
            <a:ext cx="2857520" cy="523220"/>
          </a:xfrm>
          <a:prstGeom prst="rect">
            <a:avLst/>
          </a:prstGeom>
          <a:noFill/>
        </p:spPr>
        <p:txBody>
          <a:bodyPr wrap="square" rtlCol="0">
            <a:spAutoFit/>
          </a:bodyPr>
          <a:lstStyle/>
          <a:p>
            <a:r>
              <a:rPr lang="el-GR" sz="2800" dirty="0" smtClean="0"/>
              <a:t>3,24 </a:t>
            </a:r>
            <a:r>
              <a:rPr lang="el-GR" sz="2800" baseline="30000" dirty="0" smtClean="0"/>
              <a:t>.</a:t>
            </a:r>
            <a:r>
              <a:rPr lang="el-GR" sz="2800" dirty="0" smtClean="0"/>
              <a:t> 10  = 32,4</a:t>
            </a:r>
            <a:endParaRPr lang="en-US" sz="2800" dirty="0"/>
          </a:p>
        </p:txBody>
      </p:sp>
      <p:sp>
        <p:nvSpPr>
          <p:cNvPr id="12" name="11 - TextBox"/>
          <p:cNvSpPr txBox="1"/>
          <p:nvPr/>
        </p:nvSpPr>
        <p:spPr>
          <a:xfrm>
            <a:off x="2428860" y="3643314"/>
            <a:ext cx="3714776" cy="523220"/>
          </a:xfrm>
          <a:prstGeom prst="rect">
            <a:avLst/>
          </a:prstGeom>
          <a:noFill/>
        </p:spPr>
        <p:txBody>
          <a:bodyPr wrap="square" rtlCol="0">
            <a:spAutoFit/>
          </a:bodyPr>
          <a:lstStyle/>
          <a:p>
            <a:r>
              <a:rPr lang="el-GR" sz="2800" dirty="0" smtClean="0"/>
              <a:t>53,45 </a:t>
            </a:r>
            <a:r>
              <a:rPr lang="el-GR" sz="2800" baseline="30000" dirty="0" smtClean="0"/>
              <a:t>.</a:t>
            </a:r>
            <a:r>
              <a:rPr lang="el-GR" sz="2800" dirty="0" smtClean="0"/>
              <a:t> 1000  =53450</a:t>
            </a:r>
            <a:endParaRPr lang="en-US" sz="2800" dirty="0"/>
          </a:p>
        </p:txBody>
      </p:sp>
      <p:sp>
        <p:nvSpPr>
          <p:cNvPr id="24" name="23 - TextBox"/>
          <p:cNvSpPr txBox="1"/>
          <p:nvPr/>
        </p:nvSpPr>
        <p:spPr>
          <a:xfrm>
            <a:off x="428596" y="5000636"/>
            <a:ext cx="8358214" cy="1569660"/>
          </a:xfrm>
          <a:prstGeom prst="rect">
            <a:avLst/>
          </a:prstGeom>
          <a:noFill/>
        </p:spPr>
        <p:txBody>
          <a:bodyPr wrap="square" rtlCol="0">
            <a:spAutoFit/>
          </a:bodyPr>
          <a:lstStyle/>
          <a:p>
            <a:r>
              <a:rPr lang="el-GR" sz="2400" dirty="0" smtClean="0"/>
              <a:t>Όταν πολλαπλασιάζω  ένα δεκαδικό αριθμό με 10, 100…, μετακινώ την υποδιαστολή (αν δεν έχει υποδιαστολή, θεωρώ ότι υπάρχει υποδιαστολή στο τέλος του αριθμού)  δεξιά </a:t>
            </a:r>
            <a:r>
              <a:rPr lang="el-GR" sz="2400" dirty="0" smtClean="0"/>
              <a:t>(πίσω) τόσες </a:t>
            </a:r>
            <a:r>
              <a:rPr lang="el-GR" sz="2400" dirty="0" smtClean="0"/>
              <a:t>θέσεις όσα είναι και τα μηδενικά στο 10,  100, 1000….</a:t>
            </a:r>
            <a:endParaRPr lang="el-GR" sz="24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strVal val="#ppt_w*0.05"/>
                                          </p:val>
                                        </p:tav>
                                        <p:tav tm="100000">
                                          <p:val>
                                            <p:strVal val="#ppt_w"/>
                                          </p:val>
                                        </p:tav>
                                      </p:tavLst>
                                    </p:anim>
                                    <p:anim calcmode="lin" valueType="num">
                                      <p:cBhvr>
                                        <p:cTn id="22" dur="500" fill="hold"/>
                                        <p:tgtEl>
                                          <p:spTgt spid="8"/>
                                        </p:tgtEl>
                                        <p:attrNameLst>
                                          <p:attrName>ppt_h</p:attrName>
                                        </p:attrNameLst>
                                      </p:cBhvr>
                                      <p:tavLst>
                                        <p:tav tm="0">
                                          <p:val>
                                            <p:strVal val="#ppt_h"/>
                                          </p:val>
                                        </p:tav>
                                        <p:tav tm="100000">
                                          <p:val>
                                            <p:strVal val="#ppt_h"/>
                                          </p:val>
                                        </p:tav>
                                      </p:tavLst>
                                    </p:anim>
                                    <p:anim calcmode="lin" valueType="num">
                                      <p:cBhvr>
                                        <p:cTn id="23" dur="500" fill="hold"/>
                                        <p:tgtEl>
                                          <p:spTgt spid="8"/>
                                        </p:tgtEl>
                                        <p:attrNameLst>
                                          <p:attrName>ppt_x</p:attrName>
                                        </p:attrNameLst>
                                      </p:cBhvr>
                                      <p:tavLst>
                                        <p:tav tm="0">
                                          <p:val>
                                            <p:strVal val="#ppt_x-.2"/>
                                          </p:val>
                                        </p:tav>
                                        <p:tav tm="100000">
                                          <p:val>
                                            <p:strVal val="#ppt_x"/>
                                          </p:val>
                                        </p:tav>
                                      </p:tavLst>
                                    </p:anim>
                                    <p:anim calcmode="lin" valueType="num">
                                      <p:cBhvr>
                                        <p:cTn id="24" dur="500" fill="hold"/>
                                        <p:tgtEl>
                                          <p:spTgt spid="8"/>
                                        </p:tgtEl>
                                        <p:attrNameLst>
                                          <p:attrName>ppt_y</p:attrName>
                                        </p:attrNameLst>
                                      </p:cBhvr>
                                      <p:tavLst>
                                        <p:tav tm="0">
                                          <p:val>
                                            <p:strVal val="#ppt_y"/>
                                          </p:val>
                                        </p:tav>
                                        <p:tav tm="100000">
                                          <p:val>
                                            <p:strVal val="#ppt_y"/>
                                          </p:val>
                                        </p:tav>
                                      </p:tavLst>
                                    </p:anim>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ppt_w*0.05"/>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anim calcmode="lin" valueType="num">
                                      <p:cBhvr>
                                        <p:cTn id="32" dur="500" fill="hold"/>
                                        <p:tgtEl>
                                          <p:spTgt spid="10"/>
                                        </p:tgtEl>
                                        <p:attrNameLst>
                                          <p:attrName>ppt_x</p:attrName>
                                        </p:attrNameLst>
                                      </p:cBhvr>
                                      <p:tavLst>
                                        <p:tav tm="0">
                                          <p:val>
                                            <p:strVal val="#ppt_x-.2"/>
                                          </p:val>
                                        </p:tav>
                                        <p:tav tm="100000">
                                          <p:val>
                                            <p:strVal val="#ppt_x"/>
                                          </p:val>
                                        </p:tav>
                                      </p:tavLst>
                                    </p:anim>
                                    <p:anim calcmode="lin" valueType="num">
                                      <p:cBhvr>
                                        <p:cTn id="33" dur="500" fill="hold"/>
                                        <p:tgtEl>
                                          <p:spTgt spid="10"/>
                                        </p:tgtEl>
                                        <p:attrNameLst>
                                          <p:attrName>ppt_y</p:attrName>
                                        </p:attrNameLst>
                                      </p:cBhvr>
                                      <p:tavLst>
                                        <p:tav tm="0">
                                          <p:val>
                                            <p:strVal val="#ppt_y"/>
                                          </p:val>
                                        </p:tav>
                                        <p:tav tm="100000">
                                          <p:val>
                                            <p:strVal val="#ppt_y"/>
                                          </p:val>
                                        </p:tav>
                                      </p:tavLst>
                                    </p:anim>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strVal val="#ppt_w*0.05"/>
                                          </p:val>
                                        </p:tav>
                                        <p:tav tm="100000">
                                          <p:val>
                                            <p:strVal val="#ppt_w"/>
                                          </p:val>
                                        </p:tav>
                                      </p:tavLst>
                                    </p:anim>
                                    <p:anim calcmode="lin" valueType="num">
                                      <p:cBhvr>
                                        <p:cTn id="40" dur="500" fill="hold"/>
                                        <p:tgtEl>
                                          <p:spTgt spid="12"/>
                                        </p:tgtEl>
                                        <p:attrNameLst>
                                          <p:attrName>ppt_h</p:attrName>
                                        </p:attrNameLst>
                                      </p:cBhvr>
                                      <p:tavLst>
                                        <p:tav tm="0">
                                          <p:val>
                                            <p:strVal val="#ppt_h"/>
                                          </p:val>
                                        </p:tav>
                                        <p:tav tm="100000">
                                          <p:val>
                                            <p:strVal val="#ppt_h"/>
                                          </p:val>
                                        </p:tav>
                                      </p:tavLst>
                                    </p:anim>
                                    <p:anim calcmode="lin" valueType="num">
                                      <p:cBhvr>
                                        <p:cTn id="41" dur="500" fill="hold"/>
                                        <p:tgtEl>
                                          <p:spTgt spid="12"/>
                                        </p:tgtEl>
                                        <p:attrNameLst>
                                          <p:attrName>ppt_x</p:attrName>
                                        </p:attrNameLst>
                                      </p:cBhvr>
                                      <p:tavLst>
                                        <p:tav tm="0">
                                          <p:val>
                                            <p:strVal val="#ppt_x-.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 TextBox"/>
          <p:cNvSpPr txBox="1"/>
          <p:nvPr/>
        </p:nvSpPr>
        <p:spPr>
          <a:xfrm>
            <a:off x="0" y="0"/>
            <a:ext cx="7572396" cy="461665"/>
          </a:xfrm>
          <a:prstGeom prst="rect">
            <a:avLst/>
          </a:prstGeom>
          <a:noFill/>
        </p:spPr>
        <p:txBody>
          <a:bodyPr wrap="square" rtlCol="0">
            <a:spAutoFit/>
          </a:bodyPr>
          <a:lstStyle/>
          <a:p>
            <a:r>
              <a:rPr lang="el-GR" sz="2400" b="1" dirty="0" smtClean="0">
                <a:solidFill>
                  <a:srgbClr val="FF0000"/>
                </a:solidFill>
              </a:rPr>
              <a:t>                   Διαίρεση με      10,            100,      1000 , ….</a:t>
            </a:r>
            <a:endParaRPr lang="en-US" sz="2400" b="1" dirty="0">
              <a:solidFill>
                <a:srgbClr val="FF0000"/>
              </a:solidFill>
            </a:endParaRPr>
          </a:p>
        </p:txBody>
      </p:sp>
      <p:sp>
        <p:nvSpPr>
          <p:cNvPr id="6" name="5 - TextBox"/>
          <p:cNvSpPr txBox="1"/>
          <p:nvPr/>
        </p:nvSpPr>
        <p:spPr>
          <a:xfrm>
            <a:off x="5214942" y="928670"/>
            <a:ext cx="1571636" cy="523220"/>
          </a:xfrm>
          <a:prstGeom prst="rect">
            <a:avLst/>
          </a:prstGeom>
          <a:noFill/>
        </p:spPr>
        <p:txBody>
          <a:bodyPr wrap="square" rtlCol="0">
            <a:spAutoFit/>
          </a:bodyPr>
          <a:lstStyle/>
          <a:p>
            <a:r>
              <a:rPr lang="en-US" sz="2800" dirty="0" smtClean="0"/>
              <a:t>3</a:t>
            </a:r>
            <a:r>
              <a:rPr lang="el-GR" sz="2800" dirty="0" smtClean="0"/>
              <a:t> </a:t>
            </a:r>
            <a:r>
              <a:rPr lang="en-US" sz="2800" dirty="0" smtClean="0"/>
              <a:t>: </a:t>
            </a:r>
            <a:r>
              <a:rPr lang="el-GR" sz="2800" dirty="0" smtClean="0"/>
              <a:t>10  =</a:t>
            </a:r>
            <a:endParaRPr lang="en-US" sz="2800" dirty="0"/>
          </a:p>
        </p:txBody>
      </p:sp>
      <p:sp>
        <p:nvSpPr>
          <p:cNvPr id="7" name="6 - Ορθογώνιο"/>
          <p:cNvSpPr/>
          <p:nvPr/>
        </p:nvSpPr>
        <p:spPr>
          <a:xfrm>
            <a:off x="6429388" y="928670"/>
            <a:ext cx="642942" cy="523220"/>
          </a:xfrm>
          <a:prstGeom prst="rect">
            <a:avLst/>
          </a:prstGeom>
        </p:spPr>
        <p:txBody>
          <a:bodyPr wrap="square">
            <a:spAutoFit/>
          </a:bodyPr>
          <a:lstStyle/>
          <a:p>
            <a:r>
              <a:rPr lang="el-GR" sz="2800" dirty="0" smtClean="0"/>
              <a:t>0,3</a:t>
            </a:r>
            <a:endParaRPr lang="en-US" sz="2800" dirty="0"/>
          </a:p>
        </p:txBody>
      </p:sp>
      <p:sp>
        <p:nvSpPr>
          <p:cNvPr id="8" name="7 - TextBox"/>
          <p:cNvSpPr txBox="1"/>
          <p:nvPr/>
        </p:nvSpPr>
        <p:spPr>
          <a:xfrm>
            <a:off x="5000628" y="1571612"/>
            <a:ext cx="3214710" cy="523220"/>
          </a:xfrm>
          <a:prstGeom prst="rect">
            <a:avLst/>
          </a:prstGeom>
          <a:noFill/>
        </p:spPr>
        <p:txBody>
          <a:bodyPr wrap="square" rtlCol="0">
            <a:spAutoFit/>
          </a:bodyPr>
          <a:lstStyle/>
          <a:p>
            <a:r>
              <a:rPr lang="el-GR" sz="2800" dirty="0" smtClean="0"/>
              <a:t>45 </a:t>
            </a:r>
            <a:r>
              <a:rPr lang="en-US" sz="2800" dirty="0" smtClean="0"/>
              <a:t>: </a:t>
            </a:r>
            <a:r>
              <a:rPr lang="el-GR" sz="2800" dirty="0" smtClean="0"/>
              <a:t>1000  = 0,045 </a:t>
            </a:r>
            <a:endParaRPr lang="en-US" sz="2800" dirty="0"/>
          </a:p>
        </p:txBody>
      </p:sp>
      <p:sp>
        <p:nvSpPr>
          <p:cNvPr id="10" name="9 - TextBox"/>
          <p:cNvSpPr txBox="1"/>
          <p:nvPr/>
        </p:nvSpPr>
        <p:spPr>
          <a:xfrm>
            <a:off x="2571736" y="2714620"/>
            <a:ext cx="2857520" cy="523220"/>
          </a:xfrm>
          <a:prstGeom prst="rect">
            <a:avLst/>
          </a:prstGeom>
          <a:noFill/>
        </p:spPr>
        <p:txBody>
          <a:bodyPr wrap="square" rtlCol="0">
            <a:spAutoFit/>
          </a:bodyPr>
          <a:lstStyle/>
          <a:p>
            <a:r>
              <a:rPr lang="el-GR" sz="2800" dirty="0" smtClean="0"/>
              <a:t>3</a:t>
            </a:r>
            <a:r>
              <a:rPr lang="en-US" sz="2800" dirty="0" smtClean="0"/>
              <a:t> </a:t>
            </a:r>
            <a:r>
              <a:rPr lang="el-GR" sz="2800" dirty="0" smtClean="0"/>
              <a:t>2</a:t>
            </a:r>
            <a:r>
              <a:rPr lang="en-US" sz="2800" dirty="0" smtClean="0"/>
              <a:t> , </a:t>
            </a:r>
            <a:r>
              <a:rPr lang="el-GR" sz="2800" dirty="0" smtClean="0"/>
              <a:t>4</a:t>
            </a:r>
            <a:r>
              <a:rPr lang="en-US" sz="2800" dirty="0" smtClean="0"/>
              <a:t> : </a:t>
            </a:r>
            <a:r>
              <a:rPr lang="el-GR" sz="2800" dirty="0" smtClean="0"/>
              <a:t>10  = 2</a:t>
            </a:r>
            <a:r>
              <a:rPr lang="en-US" sz="2800" dirty="0" smtClean="0"/>
              <a:t>,</a:t>
            </a:r>
            <a:r>
              <a:rPr lang="el-GR" sz="2800" dirty="0" smtClean="0"/>
              <a:t>3</a:t>
            </a:r>
            <a:r>
              <a:rPr lang="en-US" sz="2800" dirty="0" smtClean="0"/>
              <a:t> </a:t>
            </a:r>
            <a:r>
              <a:rPr lang="el-GR" sz="2800" dirty="0" smtClean="0"/>
              <a:t>4</a:t>
            </a:r>
            <a:endParaRPr lang="en-US" sz="2800" dirty="0"/>
          </a:p>
        </p:txBody>
      </p:sp>
      <p:sp>
        <p:nvSpPr>
          <p:cNvPr id="12" name="11 - TextBox"/>
          <p:cNvSpPr txBox="1"/>
          <p:nvPr/>
        </p:nvSpPr>
        <p:spPr>
          <a:xfrm>
            <a:off x="2428860" y="3643314"/>
            <a:ext cx="3714776" cy="523220"/>
          </a:xfrm>
          <a:prstGeom prst="rect">
            <a:avLst/>
          </a:prstGeom>
          <a:noFill/>
        </p:spPr>
        <p:txBody>
          <a:bodyPr wrap="square" rtlCol="0">
            <a:spAutoFit/>
          </a:bodyPr>
          <a:lstStyle/>
          <a:p>
            <a:r>
              <a:rPr lang="el-GR" sz="2800" dirty="0" smtClean="0"/>
              <a:t>53,45 </a:t>
            </a:r>
            <a:r>
              <a:rPr lang="en-US" sz="2800" dirty="0" smtClean="0"/>
              <a:t>:</a:t>
            </a:r>
            <a:r>
              <a:rPr lang="el-GR" sz="2800" dirty="0" smtClean="0"/>
              <a:t> 1000  =</a:t>
            </a:r>
            <a:r>
              <a:rPr lang="en-US" sz="2800" dirty="0" smtClean="0"/>
              <a:t>0,0</a:t>
            </a:r>
            <a:r>
              <a:rPr lang="el-GR" sz="2800" dirty="0" smtClean="0"/>
              <a:t>5345</a:t>
            </a:r>
            <a:r>
              <a:rPr lang="en-US" sz="2800" dirty="0" smtClean="0"/>
              <a:t> </a:t>
            </a:r>
            <a:endParaRPr lang="en-US" sz="2800" dirty="0"/>
          </a:p>
        </p:txBody>
      </p:sp>
      <p:sp>
        <p:nvSpPr>
          <p:cNvPr id="24" name="23 - TextBox"/>
          <p:cNvSpPr txBox="1"/>
          <p:nvPr/>
        </p:nvSpPr>
        <p:spPr>
          <a:xfrm>
            <a:off x="500034" y="4786322"/>
            <a:ext cx="7858180" cy="1569660"/>
          </a:xfrm>
          <a:prstGeom prst="rect">
            <a:avLst/>
          </a:prstGeom>
          <a:noFill/>
        </p:spPr>
        <p:txBody>
          <a:bodyPr wrap="square" rtlCol="0">
            <a:spAutoFit/>
          </a:bodyPr>
          <a:lstStyle/>
          <a:p>
            <a:r>
              <a:rPr lang="el-GR" sz="2400" dirty="0" smtClean="0"/>
              <a:t>Όταν διαιρώ ένα δεκαδικό αριθμό με 10, 100…, μετακινώ την υποδιαστολή (αν δεν έχει υποδιαστολή, θεωρώ ότι υπάρχει υποδιαστολή στο τέλος του αριθμού)   αριστερά τόσες θέσεις όσα είναι και τα μηδενικά στο 10,  100, 1000….</a:t>
            </a:r>
            <a:endParaRPr lang="el-GR" sz="24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strVal val="#ppt_w*0.05"/>
                                          </p:val>
                                        </p:tav>
                                        <p:tav tm="100000">
                                          <p:val>
                                            <p:strVal val="#ppt_w"/>
                                          </p:val>
                                        </p:tav>
                                      </p:tavLst>
                                    </p:anim>
                                    <p:anim calcmode="lin" valueType="num">
                                      <p:cBhvr>
                                        <p:cTn id="22" dur="500" fill="hold"/>
                                        <p:tgtEl>
                                          <p:spTgt spid="8"/>
                                        </p:tgtEl>
                                        <p:attrNameLst>
                                          <p:attrName>ppt_h</p:attrName>
                                        </p:attrNameLst>
                                      </p:cBhvr>
                                      <p:tavLst>
                                        <p:tav tm="0">
                                          <p:val>
                                            <p:strVal val="#ppt_h"/>
                                          </p:val>
                                        </p:tav>
                                        <p:tav tm="100000">
                                          <p:val>
                                            <p:strVal val="#ppt_h"/>
                                          </p:val>
                                        </p:tav>
                                      </p:tavLst>
                                    </p:anim>
                                    <p:anim calcmode="lin" valueType="num">
                                      <p:cBhvr>
                                        <p:cTn id="23" dur="500" fill="hold"/>
                                        <p:tgtEl>
                                          <p:spTgt spid="8"/>
                                        </p:tgtEl>
                                        <p:attrNameLst>
                                          <p:attrName>ppt_x</p:attrName>
                                        </p:attrNameLst>
                                      </p:cBhvr>
                                      <p:tavLst>
                                        <p:tav tm="0">
                                          <p:val>
                                            <p:strVal val="#ppt_x-.2"/>
                                          </p:val>
                                        </p:tav>
                                        <p:tav tm="100000">
                                          <p:val>
                                            <p:strVal val="#ppt_x"/>
                                          </p:val>
                                        </p:tav>
                                      </p:tavLst>
                                    </p:anim>
                                    <p:anim calcmode="lin" valueType="num">
                                      <p:cBhvr>
                                        <p:cTn id="24" dur="500" fill="hold"/>
                                        <p:tgtEl>
                                          <p:spTgt spid="8"/>
                                        </p:tgtEl>
                                        <p:attrNameLst>
                                          <p:attrName>ppt_y</p:attrName>
                                        </p:attrNameLst>
                                      </p:cBhvr>
                                      <p:tavLst>
                                        <p:tav tm="0">
                                          <p:val>
                                            <p:strVal val="#ppt_y"/>
                                          </p:val>
                                        </p:tav>
                                        <p:tav tm="100000">
                                          <p:val>
                                            <p:strVal val="#ppt_y"/>
                                          </p:val>
                                        </p:tav>
                                      </p:tavLst>
                                    </p:anim>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ppt_w*0.05"/>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anim calcmode="lin" valueType="num">
                                      <p:cBhvr>
                                        <p:cTn id="32" dur="500" fill="hold"/>
                                        <p:tgtEl>
                                          <p:spTgt spid="10"/>
                                        </p:tgtEl>
                                        <p:attrNameLst>
                                          <p:attrName>ppt_x</p:attrName>
                                        </p:attrNameLst>
                                      </p:cBhvr>
                                      <p:tavLst>
                                        <p:tav tm="0">
                                          <p:val>
                                            <p:strVal val="#ppt_x-.2"/>
                                          </p:val>
                                        </p:tav>
                                        <p:tav tm="100000">
                                          <p:val>
                                            <p:strVal val="#ppt_x"/>
                                          </p:val>
                                        </p:tav>
                                      </p:tavLst>
                                    </p:anim>
                                    <p:anim calcmode="lin" valueType="num">
                                      <p:cBhvr>
                                        <p:cTn id="33" dur="500" fill="hold"/>
                                        <p:tgtEl>
                                          <p:spTgt spid="10"/>
                                        </p:tgtEl>
                                        <p:attrNameLst>
                                          <p:attrName>ppt_y</p:attrName>
                                        </p:attrNameLst>
                                      </p:cBhvr>
                                      <p:tavLst>
                                        <p:tav tm="0">
                                          <p:val>
                                            <p:strVal val="#ppt_y"/>
                                          </p:val>
                                        </p:tav>
                                        <p:tav tm="100000">
                                          <p:val>
                                            <p:strVal val="#ppt_y"/>
                                          </p:val>
                                        </p:tav>
                                      </p:tavLst>
                                    </p:anim>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strVal val="#ppt_w*0.05"/>
                                          </p:val>
                                        </p:tav>
                                        <p:tav tm="100000">
                                          <p:val>
                                            <p:strVal val="#ppt_w"/>
                                          </p:val>
                                        </p:tav>
                                      </p:tavLst>
                                    </p:anim>
                                    <p:anim calcmode="lin" valueType="num">
                                      <p:cBhvr>
                                        <p:cTn id="40" dur="500" fill="hold"/>
                                        <p:tgtEl>
                                          <p:spTgt spid="12"/>
                                        </p:tgtEl>
                                        <p:attrNameLst>
                                          <p:attrName>ppt_h</p:attrName>
                                        </p:attrNameLst>
                                      </p:cBhvr>
                                      <p:tavLst>
                                        <p:tav tm="0">
                                          <p:val>
                                            <p:strVal val="#ppt_h"/>
                                          </p:val>
                                        </p:tav>
                                        <p:tav tm="100000">
                                          <p:val>
                                            <p:strVal val="#ppt_h"/>
                                          </p:val>
                                        </p:tav>
                                      </p:tavLst>
                                    </p:anim>
                                    <p:anim calcmode="lin" valueType="num">
                                      <p:cBhvr>
                                        <p:cTn id="41" dur="500" fill="hold"/>
                                        <p:tgtEl>
                                          <p:spTgt spid="12"/>
                                        </p:tgtEl>
                                        <p:attrNameLst>
                                          <p:attrName>ppt_x</p:attrName>
                                        </p:attrNameLst>
                                      </p:cBhvr>
                                      <p:tavLst>
                                        <p:tav tm="0">
                                          <p:val>
                                            <p:strVal val="#ppt_x-.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a:srcRect/>
          <a:stretch>
            <a:fillRect/>
          </a:stretch>
        </p:blipFill>
        <p:spPr bwMode="auto">
          <a:xfrm>
            <a:off x="7572395" y="4424548"/>
            <a:ext cx="1571605" cy="2433452"/>
          </a:xfrm>
          <a:prstGeom prst="rect">
            <a:avLst/>
          </a:prstGeom>
          <a:noFill/>
          <a:ln w="9525">
            <a:noFill/>
            <a:miter lim="800000"/>
            <a:headEnd/>
            <a:tailEnd/>
          </a:ln>
          <a:effectLst/>
        </p:spPr>
      </p:pic>
      <p:sp>
        <p:nvSpPr>
          <p:cNvPr id="9" name="8 - TextBox"/>
          <p:cNvSpPr txBox="1"/>
          <p:nvPr/>
        </p:nvSpPr>
        <p:spPr>
          <a:xfrm>
            <a:off x="785786" y="1285860"/>
            <a:ext cx="6286544" cy="1815882"/>
          </a:xfrm>
          <a:prstGeom prst="rect">
            <a:avLst/>
          </a:prstGeom>
          <a:noFill/>
          <a:ln>
            <a:solidFill>
              <a:srgbClr val="FF0000"/>
            </a:solidFill>
          </a:ln>
        </p:spPr>
        <p:txBody>
          <a:bodyPr wrap="square" rtlCol="0">
            <a:spAutoFit/>
          </a:bodyPr>
          <a:lstStyle/>
          <a:p>
            <a:r>
              <a:rPr lang="el-GR" sz="2800" dirty="0"/>
              <a:t>Για να υπολογίσω </a:t>
            </a:r>
            <a:r>
              <a:rPr lang="el-GR" sz="2800" u="sng" dirty="0"/>
              <a:t>πόσο κοντά ή πόσο μακριά </a:t>
            </a:r>
            <a:r>
              <a:rPr lang="el-GR" sz="2800" dirty="0"/>
              <a:t>βρίσκονται </a:t>
            </a:r>
            <a:r>
              <a:rPr lang="el-GR" sz="2800" u="sng" dirty="0"/>
              <a:t>δύο</a:t>
            </a:r>
            <a:r>
              <a:rPr lang="el-GR" sz="2800" dirty="0"/>
              <a:t> διαφορετικά </a:t>
            </a:r>
            <a:r>
              <a:rPr lang="el-GR" sz="2800" u="sng" dirty="0"/>
              <a:t>σημεία</a:t>
            </a:r>
            <a:r>
              <a:rPr lang="el-GR" sz="2800" dirty="0"/>
              <a:t> </a:t>
            </a:r>
            <a:r>
              <a:rPr lang="en-US" sz="2800" dirty="0" smtClean="0"/>
              <a:t>(</a:t>
            </a:r>
            <a:r>
              <a:rPr lang="el-GR" sz="2800" dirty="0" smtClean="0"/>
              <a:t>ή σώματα)στο </a:t>
            </a:r>
            <a:r>
              <a:rPr lang="el-GR" sz="2800" dirty="0"/>
              <a:t>χώρο χρησιμοποιώ την απόσταση……</a:t>
            </a:r>
            <a:endParaRPr lang="en-US" sz="2800" dirty="0"/>
          </a:p>
        </p:txBody>
      </p:sp>
      <p:sp>
        <p:nvSpPr>
          <p:cNvPr id="10" name="9 - TextBox"/>
          <p:cNvSpPr txBox="1"/>
          <p:nvPr/>
        </p:nvSpPr>
        <p:spPr>
          <a:xfrm>
            <a:off x="1714480" y="285728"/>
            <a:ext cx="4429156" cy="584775"/>
          </a:xfrm>
          <a:prstGeom prst="rect">
            <a:avLst/>
          </a:prstGeom>
          <a:noFill/>
        </p:spPr>
        <p:txBody>
          <a:bodyPr wrap="square" rtlCol="0">
            <a:spAutoFit/>
          </a:bodyPr>
          <a:lstStyle/>
          <a:p>
            <a:r>
              <a:rPr lang="el-GR" sz="3200" b="1" dirty="0"/>
              <a:t>Απόσταση  =  μήκος</a:t>
            </a:r>
            <a:endParaRPr lang="en-US" sz="3200" b="1" dirty="0"/>
          </a:p>
        </p:txBody>
      </p:sp>
      <p:sp>
        <p:nvSpPr>
          <p:cNvPr id="8" name="7 - Έλλειψη"/>
          <p:cNvSpPr/>
          <p:nvPr/>
        </p:nvSpPr>
        <p:spPr>
          <a:xfrm>
            <a:off x="571472" y="4143380"/>
            <a:ext cx="71438"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10 - Έλλειψη"/>
          <p:cNvSpPr/>
          <p:nvPr/>
        </p:nvSpPr>
        <p:spPr>
          <a:xfrm>
            <a:off x="4643438" y="5572140"/>
            <a:ext cx="142876"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11 - TextBox"/>
          <p:cNvSpPr txBox="1"/>
          <p:nvPr/>
        </p:nvSpPr>
        <p:spPr>
          <a:xfrm>
            <a:off x="500034" y="4214818"/>
            <a:ext cx="357190" cy="369332"/>
          </a:xfrm>
          <a:prstGeom prst="rect">
            <a:avLst/>
          </a:prstGeom>
          <a:noFill/>
        </p:spPr>
        <p:txBody>
          <a:bodyPr wrap="square" rtlCol="0">
            <a:spAutoFit/>
          </a:bodyPr>
          <a:lstStyle/>
          <a:p>
            <a:r>
              <a:rPr lang="el-GR" dirty="0"/>
              <a:t>Α</a:t>
            </a:r>
            <a:endParaRPr lang="en-US" dirty="0"/>
          </a:p>
        </p:txBody>
      </p:sp>
      <p:sp>
        <p:nvSpPr>
          <p:cNvPr id="13" name="12 - TextBox"/>
          <p:cNvSpPr txBox="1"/>
          <p:nvPr/>
        </p:nvSpPr>
        <p:spPr>
          <a:xfrm>
            <a:off x="4500562" y="5715016"/>
            <a:ext cx="357190" cy="369332"/>
          </a:xfrm>
          <a:prstGeom prst="rect">
            <a:avLst/>
          </a:prstGeom>
          <a:noFill/>
        </p:spPr>
        <p:txBody>
          <a:bodyPr wrap="square" rtlCol="0">
            <a:spAutoFit/>
          </a:bodyPr>
          <a:lstStyle/>
          <a:p>
            <a:r>
              <a:rPr lang="el-GR" dirty="0"/>
              <a:t>Β</a:t>
            </a:r>
            <a:endParaRPr lang="en-US" dirty="0"/>
          </a:p>
        </p:txBody>
      </p:sp>
      <p:sp>
        <p:nvSpPr>
          <p:cNvPr id="14" name="13 - TextBox"/>
          <p:cNvSpPr txBox="1"/>
          <p:nvPr/>
        </p:nvSpPr>
        <p:spPr>
          <a:xfrm>
            <a:off x="0" y="5934670"/>
            <a:ext cx="2857520" cy="923330"/>
          </a:xfrm>
          <a:prstGeom prst="rect">
            <a:avLst/>
          </a:prstGeom>
          <a:noFill/>
        </p:spPr>
        <p:txBody>
          <a:bodyPr wrap="square" rtlCol="0">
            <a:spAutoFit/>
          </a:bodyPr>
          <a:lstStyle/>
          <a:p>
            <a:r>
              <a:rPr lang="el-GR" dirty="0"/>
              <a:t>Η απόσταση από το σημείο Α στο σημείο Β είναι 10 εκατοστά</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Απόσταση  =  μήκος</a:t>
            </a:r>
            <a:endParaRPr lang="en-US" sz="3200" b="1" dirty="0"/>
          </a:p>
        </p:txBody>
      </p:sp>
      <p:sp>
        <p:nvSpPr>
          <p:cNvPr id="6" name="5 - TextBox"/>
          <p:cNvSpPr txBox="1"/>
          <p:nvPr/>
        </p:nvSpPr>
        <p:spPr>
          <a:xfrm>
            <a:off x="1928794" y="1714488"/>
            <a:ext cx="5929354" cy="4154984"/>
          </a:xfrm>
          <a:prstGeom prst="rect">
            <a:avLst/>
          </a:prstGeom>
          <a:noFill/>
        </p:spPr>
        <p:txBody>
          <a:bodyPr wrap="square" rtlCol="0">
            <a:spAutoFit/>
          </a:bodyPr>
          <a:lstStyle/>
          <a:p>
            <a:endParaRPr lang="el-GR" sz="2400" dirty="0">
              <a:solidFill>
                <a:srgbClr val="FF0000"/>
              </a:solidFill>
            </a:endParaRPr>
          </a:p>
          <a:p>
            <a:r>
              <a:rPr lang="el-GR" sz="2400" dirty="0">
                <a:solidFill>
                  <a:srgbClr val="FF0000"/>
                </a:solidFill>
              </a:rPr>
              <a:t> </a:t>
            </a:r>
            <a:r>
              <a:rPr lang="en-US" sz="2400" dirty="0">
                <a:solidFill>
                  <a:srgbClr val="FF0000"/>
                </a:solidFill>
              </a:rPr>
              <a:t>m   =  </a:t>
            </a:r>
            <a:r>
              <a:rPr lang="el-GR" sz="2400" dirty="0">
                <a:solidFill>
                  <a:srgbClr val="FF0000"/>
                </a:solidFill>
              </a:rPr>
              <a:t>μέτρα</a:t>
            </a:r>
          </a:p>
          <a:p>
            <a:endParaRPr lang="el-GR" sz="2400" dirty="0">
              <a:solidFill>
                <a:srgbClr val="FF0000"/>
              </a:solidFill>
            </a:endParaRPr>
          </a:p>
          <a:p>
            <a:r>
              <a:rPr lang="en-US" sz="2400" dirty="0">
                <a:solidFill>
                  <a:srgbClr val="FF0000"/>
                </a:solidFill>
              </a:rPr>
              <a:t>cm    =</a:t>
            </a:r>
            <a:r>
              <a:rPr lang="el-GR" sz="2400" dirty="0">
                <a:solidFill>
                  <a:srgbClr val="FF0000"/>
                </a:solidFill>
              </a:rPr>
              <a:t>    εκατοστά</a:t>
            </a:r>
            <a:endParaRPr lang="en-US" sz="2400" dirty="0">
              <a:solidFill>
                <a:srgbClr val="FF0000"/>
              </a:solidFill>
            </a:endParaRPr>
          </a:p>
          <a:p>
            <a:endParaRPr lang="en-US" sz="2400" dirty="0">
              <a:solidFill>
                <a:srgbClr val="FF0000"/>
              </a:solidFill>
            </a:endParaRPr>
          </a:p>
          <a:p>
            <a:r>
              <a:rPr lang="en-US" sz="2400" dirty="0">
                <a:solidFill>
                  <a:srgbClr val="FF0000"/>
                </a:solidFill>
              </a:rPr>
              <a:t>dm  = </a:t>
            </a:r>
            <a:r>
              <a:rPr lang="el-GR" sz="2400" dirty="0">
                <a:solidFill>
                  <a:srgbClr val="FF0000"/>
                </a:solidFill>
              </a:rPr>
              <a:t>δέκατα  ή δεκατόμετρα</a:t>
            </a:r>
            <a:endParaRPr lang="en-US" sz="2400" dirty="0">
              <a:solidFill>
                <a:srgbClr val="FF0000"/>
              </a:solidFill>
            </a:endParaRPr>
          </a:p>
          <a:p>
            <a:endParaRPr lang="en-US" sz="2400" dirty="0">
              <a:solidFill>
                <a:srgbClr val="FF0000"/>
              </a:solidFill>
            </a:endParaRPr>
          </a:p>
          <a:p>
            <a:r>
              <a:rPr lang="en-US" sz="2400" dirty="0">
                <a:solidFill>
                  <a:srgbClr val="FF0000"/>
                </a:solidFill>
              </a:rPr>
              <a:t>mm  =</a:t>
            </a:r>
            <a:r>
              <a:rPr lang="el-GR" sz="2400" dirty="0">
                <a:solidFill>
                  <a:srgbClr val="FF0000"/>
                </a:solidFill>
              </a:rPr>
              <a:t> χιλιοστά</a:t>
            </a:r>
            <a:endParaRPr lang="en-US" sz="2400" dirty="0">
              <a:solidFill>
                <a:srgbClr val="FF0000"/>
              </a:solidFill>
            </a:endParaRPr>
          </a:p>
          <a:p>
            <a:endParaRPr lang="en-US" sz="2400" dirty="0">
              <a:solidFill>
                <a:srgbClr val="FF0000"/>
              </a:solidFill>
            </a:endParaRPr>
          </a:p>
          <a:p>
            <a:r>
              <a:rPr lang="en-US" sz="2400" dirty="0">
                <a:solidFill>
                  <a:srgbClr val="FF0000"/>
                </a:solidFill>
              </a:rPr>
              <a:t>km  = </a:t>
            </a:r>
            <a:r>
              <a:rPr lang="el-GR" sz="2400" dirty="0">
                <a:solidFill>
                  <a:srgbClr val="FF0000"/>
                </a:solidFill>
              </a:rPr>
              <a:t> χιλιόμετρα</a:t>
            </a:r>
            <a:r>
              <a:rPr lang="en-US" sz="2400" dirty="0">
                <a:solidFill>
                  <a:srgbClr val="FF0000"/>
                </a:solidFill>
              </a:rPr>
              <a:t>  </a:t>
            </a:r>
          </a:p>
          <a:p>
            <a:r>
              <a:rPr lang="en-US" sz="2400" dirty="0">
                <a:solidFill>
                  <a:srgbClr val="FF0000"/>
                </a:solidFill>
              </a:rPr>
              <a:t>   </a:t>
            </a:r>
          </a:p>
        </p:txBody>
      </p:sp>
      <p:sp>
        <p:nvSpPr>
          <p:cNvPr id="8" name="7 - Ορθογώνιο"/>
          <p:cNvSpPr/>
          <p:nvPr/>
        </p:nvSpPr>
        <p:spPr>
          <a:xfrm>
            <a:off x="285720" y="857232"/>
            <a:ext cx="5420908" cy="523220"/>
          </a:xfrm>
          <a:prstGeom prst="rect">
            <a:avLst/>
          </a:prstGeom>
        </p:spPr>
        <p:txBody>
          <a:bodyPr wrap="none">
            <a:spAutoFit/>
          </a:bodyPr>
          <a:lstStyle/>
          <a:p>
            <a:r>
              <a:rPr lang="el-GR" sz="2800" dirty="0">
                <a:solidFill>
                  <a:srgbClr val="0070C0"/>
                </a:solidFill>
              </a:rPr>
              <a:t>Μονάδες μέτρησης της απόστασης:</a:t>
            </a:r>
          </a:p>
        </p:txBody>
      </p:sp>
      <p:sp>
        <p:nvSpPr>
          <p:cNvPr id="7" name="6 - TextBox"/>
          <p:cNvSpPr txBox="1"/>
          <p:nvPr/>
        </p:nvSpPr>
        <p:spPr>
          <a:xfrm>
            <a:off x="4000496" y="5857892"/>
            <a:ext cx="4857784" cy="830997"/>
          </a:xfrm>
          <a:prstGeom prst="rect">
            <a:avLst/>
          </a:prstGeom>
          <a:noFill/>
        </p:spPr>
        <p:txBody>
          <a:bodyPr wrap="square" rtlCol="0">
            <a:spAutoFit/>
          </a:bodyPr>
          <a:lstStyle/>
          <a:p>
            <a:r>
              <a:rPr lang="el-GR" sz="2400" dirty="0"/>
              <a:t>Η μονάδα μέτρησης του μήκους στο </a:t>
            </a:r>
            <a:r>
              <a:rPr lang="en-US" sz="2400" dirty="0"/>
              <a:t>S.I. </a:t>
            </a:r>
            <a:r>
              <a:rPr lang="el-GR" sz="2400" dirty="0"/>
              <a:t> είναι τα μέτρα (</a:t>
            </a:r>
            <a:r>
              <a:rPr lang="en-US" sz="2400" dirty="0"/>
              <a:t>m)</a:t>
            </a:r>
          </a:p>
        </p:txBody>
      </p:sp>
      <p:pic>
        <p:nvPicPr>
          <p:cNvPr id="2050" name="Picture 2"/>
          <p:cNvPicPr>
            <a:picLocks noChangeAspect="1" noChangeArrowheads="1"/>
          </p:cNvPicPr>
          <p:nvPr/>
        </p:nvPicPr>
        <p:blipFill>
          <a:blip r:embed="rId2"/>
          <a:srcRect/>
          <a:stretch>
            <a:fillRect/>
          </a:stretch>
        </p:blipFill>
        <p:spPr bwMode="auto">
          <a:xfrm rot="1337887">
            <a:off x="6901666" y="400332"/>
            <a:ext cx="1753503" cy="148871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2345</TotalTime>
  <Words>672</Words>
  <Application>Microsoft Office PowerPoint</Application>
  <PresentationFormat>Προβολή στην οθόνη (4:3)</PresentationFormat>
  <Paragraphs>165</Paragraphs>
  <Slides>18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Panorea</dc:creator>
  <cp:lastModifiedBy>hp pc</cp:lastModifiedBy>
  <cp:revision>239</cp:revision>
  <dcterms:created xsi:type="dcterms:W3CDTF">2020-04-19T13:58:38Z</dcterms:created>
  <dcterms:modified xsi:type="dcterms:W3CDTF">2023-09-13T15:04:34Z</dcterms:modified>
</cp:coreProperties>
</file>