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71" r:id="rId9"/>
    <p:sldId id="272" r:id="rId10"/>
    <p:sldId id="266" r:id="rId11"/>
    <p:sldId id="267" r:id="rId12"/>
    <p:sldId id="268" r:id="rId13"/>
    <p:sldId id="269" r:id="rId14"/>
    <p:sldId id="270" r:id="rId15"/>
    <p:sldId id="274" r:id="rId16"/>
    <p:sldId id="275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80" autoAdjust="0"/>
  </p:normalViewPr>
  <p:slideViewPr>
    <p:cSldViewPr>
      <p:cViewPr varScale="1">
        <p:scale>
          <a:sx n="66" d="100"/>
          <a:sy n="66" d="100"/>
        </p:scale>
        <p:origin x="-178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500174"/>
            <a:ext cx="8858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3214678" y="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Ελατήρια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71612"/>
            <a:ext cx="885825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0" y="2285992"/>
            <a:ext cx="2286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Ελατήριο  </a:t>
            </a:r>
            <a:r>
              <a:rPr lang="el-GR" b="1" dirty="0" smtClean="0"/>
              <a:t>στο  φυσικό  του  μέγεθος</a:t>
            </a:r>
            <a:r>
              <a:rPr lang="el-GR" dirty="0" smtClean="0"/>
              <a:t> (δεν  είναι  δηλαδή ούτε  τεντωμένο  ούτε  συμπιεσμένο)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572264" y="2571744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Ελατήριο  τεντωμένο (σε  επιμήκυνση) – παραμορφωμένο  ελατήριο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88582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500174"/>
            <a:ext cx="88582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0" y="642918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Ελατήριο  </a:t>
            </a:r>
            <a:r>
              <a:rPr lang="el-GR" b="1" dirty="0" smtClean="0"/>
              <a:t>στο  φυσικό  του  μέγεθος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2071670" y="714356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Ελατήριο  τεντωμένο γιατί δέχεται δύναμη </a:t>
            </a:r>
            <a:r>
              <a:rPr lang="en-US" sz="1400" dirty="0" smtClean="0"/>
              <a:t>F =5</a:t>
            </a:r>
            <a:r>
              <a:rPr lang="el-GR" sz="1400" dirty="0" smtClean="0"/>
              <a:t>Ν</a:t>
            </a:r>
            <a:endParaRPr lang="en-US" sz="14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1795477" y="5134017"/>
            <a:ext cx="4162425" cy="57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357158" y="3643314"/>
            <a:ext cx="271464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428596" y="4357694"/>
            <a:ext cx="3143272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Δεξιό άγκιστρο"/>
          <p:cNvSpPr/>
          <p:nvPr/>
        </p:nvSpPr>
        <p:spPr>
          <a:xfrm>
            <a:off x="11215734" y="4857760"/>
            <a:ext cx="45719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142844" y="4857760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1071538" y="0"/>
            <a:ext cx="671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Δύναμη (</a:t>
            </a:r>
            <a:r>
              <a:rPr lang="en-US" sz="1600" b="1" dirty="0" smtClean="0">
                <a:solidFill>
                  <a:srgbClr val="FF0000"/>
                </a:solidFill>
              </a:rPr>
              <a:t>F) </a:t>
            </a:r>
            <a:r>
              <a:rPr lang="el-GR" sz="1600" b="1" dirty="0" smtClean="0">
                <a:solidFill>
                  <a:srgbClr val="FF0000"/>
                </a:solidFill>
              </a:rPr>
              <a:t>ασκείται σε ελατήριο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5400000">
            <a:off x="2429654" y="4642652"/>
            <a:ext cx="5715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928926" y="471488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 5N</a:t>
            </a:r>
            <a:endParaRPr lang="en-US" b="1" dirty="0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500174"/>
            <a:ext cx="88582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32 - TextBox"/>
          <p:cNvSpPr txBox="1"/>
          <p:nvPr/>
        </p:nvSpPr>
        <p:spPr>
          <a:xfrm>
            <a:off x="4357686" y="714356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Ελατήριο  που δέχεται δύναμη </a:t>
            </a:r>
            <a:r>
              <a:rPr lang="en-US" sz="1400" dirty="0" smtClean="0"/>
              <a:t>F =10</a:t>
            </a:r>
            <a:r>
              <a:rPr lang="el-GR" sz="1400" dirty="0" smtClean="0"/>
              <a:t>Ν</a:t>
            </a:r>
            <a:endParaRPr lang="en-US" sz="1400" dirty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rot="5400000">
            <a:off x="4679951" y="5321313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528638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 10N</a:t>
            </a:r>
            <a:endParaRPr lang="en-US" b="1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1571612"/>
            <a:ext cx="885825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" name="36 - TextBox"/>
          <p:cNvSpPr txBox="1"/>
          <p:nvPr/>
        </p:nvSpPr>
        <p:spPr>
          <a:xfrm>
            <a:off x="7000860" y="857232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Ελατήριο  που δέχεται δύναμη </a:t>
            </a:r>
            <a:r>
              <a:rPr lang="en-US" sz="1400" dirty="0" smtClean="0"/>
              <a:t>F =5</a:t>
            </a:r>
            <a:r>
              <a:rPr lang="el-GR" sz="1400" dirty="0" smtClean="0"/>
              <a:t>Ν</a:t>
            </a:r>
            <a:endParaRPr lang="en-US" sz="1400" dirty="0"/>
          </a:p>
        </p:txBody>
      </p:sp>
      <p:cxnSp>
        <p:nvCxnSpPr>
          <p:cNvPr id="38" name="37 - Ευθύγραμμο βέλος σύνδεσης"/>
          <p:cNvCxnSpPr/>
          <p:nvPr/>
        </p:nvCxnSpPr>
        <p:spPr>
          <a:xfrm rot="5400000">
            <a:off x="7180281" y="6035693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643834" y="585789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15</a:t>
            </a:r>
            <a:endParaRPr lang="en-US" b="1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 flipV="1">
            <a:off x="357158" y="5000636"/>
            <a:ext cx="5776924" cy="95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Έλλειψη"/>
          <p:cNvSpPr/>
          <p:nvPr/>
        </p:nvSpPr>
        <p:spPr>
          <a:xfrm>
            <a:off x="142844" y="4143380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142844" y="5572140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 flipV="1">
            <a:off x="357158" y="5715016"/>
            <a:ext cx="7858180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4" grpId="0" animBg="1"/>
      <p:bldP spid="31" grpId="0"/>
      <p:bldP spid="33" grpId="0"/>
      <p:bldP spid="35" grpId="0"/>
      <p:bldP spid="37" grpId="0"/>
      <p:bldP spid="39" grpId="0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8582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42852"/>
            <a:ext cx="88582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1795477" y="3776695"/>
            <a:ext cx="4162425" cy="57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357158" y="2285992"/>
            <a:ext cx="271464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428596" y="3000372"/>
            <a:ext cx="3143272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Δεξιό άγκιστρο"/>
          <p:cNvSpPr/>
          <p:nvPr/>
        </p:nvSpPr>
        <p:spPr>
          <a:xfrm>
            <a:off x="11215734" y="4500570"/>
            <a:ext cx="45719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142844" y="350043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5400000">
            <a:off x="2429654" y="3285330"/>
            <a:ext cx="5715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928926" y="335756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 5N</a:t>
            </a:r>
            <a:endParaRPr lang="en-US" b="1" dirty="0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42852"/>
            <a:ext cx="88582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4" name="33 - Ευθύγραμμο βέλος σύνδεσης"/>
          <p:cNvCxnSpPr/>
          <p:nvPr/>
        </p:nvCxnSpPr>
        <p:spPr>
          <a:xfrm rot="5400000">
            <a:off x="4679951" y="3963991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392906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 10N</a:t>
            </a:r>
            <a:endParaRPr lang="en-US" b="1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14290"/>
            <a:ext cx="885825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8" name="37 - Ευθύγραμμο βέλος σύνδεσης"/>
          <p:cNvCxnSpPr/>
          <p:nvPr/>
        </p:nvCxnSpPr>
        <p:spPr>
          <a:xfrm rot="5400000">
            <a:off x="7180281" y="4678371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643834" y="450057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15</a:t>
            </a:r>
            <a:endParaRPr lang="en-US" b="1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 flipV="1">
            <a:off x="357158" y="3643314"/>
            <a:ext cx="5776924" cy="95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Έλλειψη"/>
          <p:cNvSpPr/>
          <p:nvPr/>
        </p:nvSpPr>
        <p:spPr>
          <a:xfrm>
            <a:off x="142844" y="278605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142844" y="421481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 flipV="1">
            <a:off x="357158" y="4357694"/>
            <a:ext cx="7858180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0" y="142852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785786" y="4572008"/>
            <a:ext cx="7000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παραπάνω σχήμα παρατηρώ: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Όταν στο ελατήριο ασκείται δύναμη </a:t>
            </a:r>
            <a:r>
              <a:rPr lang="en-US" dirty="0" smtClean="0"/>
              <a:t>F = 5N, </a:t>
            </a:r>
            <a:r>
              <a:rPr lang="el-GR" dirty="0" smtClean="0"/>
              <a:t>η επιμήκυνση είναι 2</a:t>
            </a:r>
            <a:r>
              <a:rPr lang="en-US" dirty="0" smtClean="0"/>
              <a:t>cm</a:t>
            </a:r>
          </a:p>
          <a:p>
            <a:endParaRPr lang="en-US" dirty="0" smtClean="0"/>
          </a:p>
          <a:p>
            <a:r>
              <a:rPr lang="el-GR" dirty="0" smtClean="0"/>
              <a:t>Όταν στο ελατήριο ασκείται δύναμη </a:t>
            </a:r>
            <a:r>
              <a:rPr lang="en-US" dirty="0" smtClean="0"/>
              <a:t>F = 10N, </a:t>
            </a:r>
            <a:r>
              <a:rPr lang="el-GR" dirty="0" smtClean="0"/>
              <a:t>η επιμήκυνση είναι </a:t>
            </a:r>
            <a:r>
              <a:rPr lang="en-US" dirty="0" smtClean="0"/>
              <a:t>4cm</a:t>
            </a:r>
            <a:r>
              <a:rPr lang="el-GR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Όταν στο ελατήριο ασκείται δύναμη </a:t>
            </a:r>
            <a:r>
              <a:rPr lang="en-US" dirty="0" smtClean="0"/>
              <a:t>F = 15N, </a:t>
            </a:r>
            <a:r>
              <a:rPr lang="el-GR" dirty="0" smtClean="0"/>
              <a:t>η επιμήκυνση είναι </a:t>
            </a:r>
            <a:r>
              <a:rPr lang="en-US" dirty="0" smtClean="0"/>
              <a:t>6cm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8582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42852"/>
            <a:ext cx="88582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1795477" y="3776695"/>
            <a:ext cx="4162425" cy="57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357158" y="2285992"/>
            <a:ext cx="271464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428596" y="3000372"/>
            <a:ext cx="3143272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Δεξιό άγκιστρο"/>
          <p:cNvSpPr/>
          <p:nvPr/>
        </p:nvSpPr>
        <p:spPr>
          <a:xfrm>
            <a:off x="11215734" y="4500570"/>
            <a:ext cx="45719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142844" y="350043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5400000">
            <a:off x="2429654" y="3285330"/>
            <a:ext cx="5715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928926" y="335756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 5N</a:t>
            </a:r>
            <a:endParaRPr lang="en-US" b="1" dirty="0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42852"/>
            <a:ext cx="88582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4" name="33 - Ευθύγραμμο βέλος σύνδεσης"/>
          <p:cNvCxnSpPr/>
          <p:nvPr/>
        </p:nvCxnSpPr>
        <p:spPr>
          <a:xfrm rot="5400000">
            <a:off x="4679951" y="3963991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392906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 10N</a:t>
            </a:r>
            <a:endParaRPr lang="en-US" b="1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14290"/>
            <a:ext cx="885825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8" name="37 - Ευθύγραμμο βέλος σύνδεσης"/>
          <p:cNvCxnSpPr/>
          <p:nvPr/>
        </p:nvCxnSpPr>
        <p:spPr>
          <a:xfrm rot="5400000">
            <a:off x="7180281" y="4678371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643834" y="450057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15</a:t>
            </a:r>
            <a:endParaRPr lang="en-US" b="1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 flipV="1">
            <a:off x="357158" y="3643314"/>
            <a:ext cx="5776924" cy="95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Έλλειψη"/>
          <p:cNvSpPr/>
          <p:nvPr/>
        </p:nvSpPr>
        <p:spPr>
          <a:xfrm>
            <a:off x="142844" y="278605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142844" y="421481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 flipV="1">
            <a:off x="357158" y="4357694"/>
            <a:ext cx="7858180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0" y="142852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1000100" y="5143512"/>
            <a:ext cx="70009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παραπάνω σχήμα παρατηρώ: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Όταν η  </a:t>
            </a:r>
            <a:r>
              <a:rPr lang="el-GR" u="sng" dirty="0" smtClean="0"/>
              <a:t>δύναμη</a:t>
            </a:r>
            <a:r>
              <a:rPr lang="el-GR" dirty="0" smtClean="0"/>
              <a:t> </a:t>
            </a:r>
            <a:r>
              <a:rPr lang="en-US" dirty="0" smtClean="0"/>
              <a:t>F = 5N</a:t>
            </a:r>
            <a:r>
              <a:rPr lang="el-GR" dirty="0" smtClean="0"/>
              <a:t> </a:t>
            </a:r>
            <a:r>
              <a:rPr lang="el-GR" u="sng" dirty="0" smtClean="0"/>
              <a:t>διπλασιάζεται</a:t>
            </a:r>
            <a:r>
              <a:rPr lang="el-GR" dirty="0" smtClean="0"/>
              <a:t> και γίνεται </a:t>
            </a:r>
            <a:r>
              <a:rPr lang="en-US" dirty="0" smtClean="0"/>
              <a:t>F = </a:t>
            </a:r>
            <a:r>
              <a:rPr lang="el-GR" dirty="0" smtClean="0"/>
              <a:t>10</a:t>
            </a:r>
            <a:r>
              <a:rPr lang="en-US" dirty="0" smtClean="0"/>
              <a:t>N</a:t>
            </a:r>
            <a:r>
              <a:rPr lang="el-GR" dirty="0" smtClean="0"/>
              <a:t> </a:t>
            </a:r>
            <a:r>
              <a:rPr lang="en-US" dirty="0" smtClean="0"/>
              <a:t>, </a:t>
            </a:r>
            <a:r>
              <a:rPr lang="el-GR" dirty="0" smtClean="0"/>
              <a:t>τότε </a:t>
            </a:r>
            <a:r>
              <a:rPr lang="el-GR" u="sng" dirty="0" smtClean="0"/>
              <a:t>και</a:t>
            </a:r>
            <a:r>
              <a:rPr lang="el-GR" dirty="0" smtClean="0"/>
              <a:t> η </a:t>
            </a:r>
            <a:r>
              <a:rPr lang="el-GR" u="sng" dirty="0" smtClean="0"/>
              <a:t>επιμήκυνση</a:t>
            </a:r>
            <a:r>
              <a:rPr lang="el-GR" dirty="0" smtClean="0"/>
              <a:t> του ελατηρίου επίσης </a:t>
            </a:r>
            <a:r>
              <a:rPr lang="el-GR" u="sng" dirty="0" smtClean="0"/>
              <a:t>διπλασιάζεται</a:t>
            </a:r>
            <a:r>
              <a:rPr lang="el-GR" dirty="0" smtClean="0"/>
              <a:t> και από 2</a:t>
            </a:r>
            <a:r>
              <a:rPr lang="en-US" dirty="0" smtClean="0"/>
              <a:t>cm,  </a:t>
            </a:r>
            <a:r>
              <a:rPr lang="el-GR" dirty="0" smtClean="0"/>
              <a:t> γίνεται 4</a:t>
            </a:r>
            <a:r>
              <a:rPr lang="en-US" dirty="0" smtClean="0"/>
              <a:t>cm</a:t>
            </a:r>
          </a:p>
          <a:p>
            <a:endParaRPr lang="en-US" dirty="0" smtClean="0"/>
          </a:p>
          <a:p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8582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42852"/>
            <a:ext cx="88582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1795477" y="3776695"/>
            <a:ext cx="4162425" cy="57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357158" y="2285992"/>
            <a:ext cx="271464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428596" y="3000372"/>
            <a:ext cx="3143272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Δεξιό άγκιστρο"/>
          <p:cNvSpPr/>
          <p:nvPr/>
        </p:nvSpPr>
        <p:spPr>
          <a:xfrm>
            <a:off x="11215734" y="4500570"/>
            <a:ext cx="45719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142844" y="350043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5400000">
            <a:off x="2429654" y="3285330"/>
            <a:ext cx="5715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928926" y="335756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 5N</a:t>
            </a:r>
            <a:endParaRPr lang="en-US" b="1" dirty="0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42852"/>
            <a:ext cx="88582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4" name="33 - Ευθύγραμμο βέλος σύνδεσης"/>
          <p:cNvCxnSpPr/>
          <p:nvPr/>
        </p:nvCxnSpPr>
        <p:spPr>
          <a:xfrm rot="5400000">
            <a:off x="4679951" y="3963991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392906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 10N</a:t>
            </a:r>
            <a:endParaRPr lang="en-US" b="1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14290"/>
            <a:ext cx="885825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8" name="37 - Ευθύγραμμο βέλος σύνδεσης"/>
          <p:cNvCxnSpPr/>
          <p:nvPr/>
        </p:nvCxnSpPr>
        <p:spPr>
          <a:xfrm rot="5400000">
            <a:off x="7180281" y="4678371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643834" y="450057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15</a:t>
            </a:r>
            <a:endParaRPr lang="en-US" b="1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 flipV="1">
            <a:off x="357158" y="3643314"/>
            <a:ext cx="5776924" cy="95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Έλλειψη"/>
          <p:cNvSpPr/>
          <p:nvPr/>
        </p:nvSpPr>
        <p:spPr>
          <a:xfrm>
            <a:off x="142844" y="278605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142844" y="421481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 flipV="1">
            <a:off x="357158" y="4357694"/>
            <a:ext cx="7858180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0" y="142852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1000100" y="5143512"/>
            <a:ext cx="70009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παραπάνω σχήμα παρατηρώ: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Όταν η  </a:t>
            </a:r>
            <a:r>
              <a:rPr lang="el-GR" u="sng" dirty="0" smtClean="0"/>
              <a:t>δύναμη</a:t>
            </a:r>
            <a:r>
              <a:rPr lang="el-GR" dirty="0" smtClean="0"/>
              <a:t> </a:t>
            </a:r>
            <a:r>
              <a:rPr lang="en-US" dirty="0" smtClean="0"/>
              <a:t>F = </a:t>
            </a:r>
            <a:r>
              <a:rPr lang="el-GR" dirty="0" smtClean="0"/>
              <a:t>5</a:t>
            </a:r>
            <a:r>
              <a:rPr lang="en-US" dirty="0" smtClean="0"/>
              <a:t>N</a:t>
            </a:r>
            <a:r>
              <a:rPr lang="el-GR" dirty="0" smtClean="0"/>
              <a:t> </a:t>
            </a:r>
            <a:r>
              <a:rPr lang="el-GR" u="sng" dirty="0" smtClean="0"/>
              <a:t>τριπλασιάζεται</a:t>
            </a:r>
            <a:r>
              <a:rPr lang="el-GR" dirty="0" smtClean="0"/>
              <a:t> και γίνεται </a:t>
            </a:r>
            <a:r>
              <a:rPr lang="en-US" dirty="0" smtClean="0"/>
              <a:t>F = </a:t>
            </a:r>
            <a:r>
              <a:rPr lang="el-GR" dirty="0" smtClean="0"/>
              <a:t>15</a:t>
            </a:r>
            <a:r>
              <a:rPr lang="en-US" dirty="0" smtClean="0"/>
              <a:t>N</a:t>
            </a:r>
            <a:r>
              <a:rPr lang="el-GR" dirty="0" smtClean="0"/>
              <a:t> </a:t>
            </a:r>
            <a:r>
              <a:rPr lang="en-US" dirty="0" smtClean="0"/>
              <a:t>, </a:t>
            </a:r>
            <a:r>
              <a:rPr lang="el-GR" dirty="0" smtClean="0"/>
              <a:t>τότε </a:t>
            </a:r>
            <a:r>
              <a:rPr lang="el-GR" u="sng" dirty="0" smtClean="0"/>
              <a:t>και</a:t>
            </a:r>
            <a:r>
              <a:rPr lang="el-GR" dirty="0" smtClean="0"/>
              <a:t> η </a:t>
            </a:r>
            <a:r>
              <a:rPr lang="el-GR" u="sng" dirty="0" smtClean="0"/>
              <a:t>επιμήκυνση</a:t>
            </a:r>
            <a:r>
              <a:rPr lang="el-GR" dirty="0" smtClean="0"/>
              <a:t> του ελατηρίου επίσης </a:t>
            </a:r>
            <a:r>
              <a:rPr lang="el-GR" u="sng" dirty="0" smtClean="0"/>
              <a:t>τριπλασιάζεται</a:t>
            </a:r>
            <a:r>
              <a:rPr lang="el-GR" dirty="0" smtClean="0"/>
              <a:t> και από 2</a:t>
            </a:r>
            <a:r>
              <a:rPr lang="en-US" dirty="0" smtClean="0"/>
              <a:t>cm,  </a:t>
            </a:r>
            <a:r>
              <a:rPr lang="el-GR" dirty="0" smtClean="0"/>
              <a:t> γίνεται 6</a:t>
            </a:r>
            <a:r>
              <a:rPr lang="en-US" dirty="0" smtClean="0"/>
              <a:t>cm</a:t>
            </a:r>
          </a:p>
          <a:p>
            <a:endParaRPr lang="en-US" dirty="0" smtClean="0"/>
          </a:p>
          <a:p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8582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42852"/>
            <a:ext cx="88582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1795477" y="3776695"/>
            <a:ext cx="4162425" cy="57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357158" y="2285992"/>
            <a:ext cx="271464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428596" y="3000372"/>
            <a:ext cx="3143272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Δεξιό άγκιστρο"/>
          <p:cNvSpPr/>
          <p:nvPr/>
        </p:nvSpPr>
        <p:spPr>
          <a:xfrm>
            <a:off x="11215734" y="4500570"/>
            <a:ext cx="45719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142844" y="350043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5400000">
            <a:off x="2429654" y="3285330"/>
            <a:ext cx="5715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928926" y="335756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 5N</a:t>
            </a:r>
            <a:endParaRPr lang="en-US" b="1" dirty="0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42852"/>
            <a:ext cx="88582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4" name="33 - Ευθύγραμμο βέλος σύνδεσης"/>
          <p:cNvCxnSpPr/>
          <p:nvPr/>
        </p:nvCxnSpPr>
        <p:spPr>
          <a:xfrm rot="5400000">
            <a:off x="4679951" y="3963991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392906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 10N</a:t>
            </a:r>
            <a:endParaRPr lang="en-US" b="1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14290"/>
            <a:ext cx="885825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8" name="37 - Ευθύγραμμο βέλος σύνδεσης"/>
          <p:cNvCxnSpPr/>
          <p:nvPr/>
        </p:nvCxnSpPr>
        <p:spPr>
          <a:xfrm rot="5400000">
            <a:off x="7180281" y="4678371"/>
            <a:ext cx="64294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643834" y="450057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  = 15</a:t>
            </a:r>
            <a:endParaRPr lang="en-US" b="1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 flipV="1">
            <a:off x="357158" y="3643314"/>
            <a:ext cx="5776924" cy="95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Έλλειψη"/>
          <p:cNvSpPr/>
          <p:nvPr/>
        </p:nvSpPr>
        <p:spPr>
          <a:xfrm>
            <a:off x="142844" y="278605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142844" y="421481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 flipV="1">
            <a:off x="357158" y="4357694"/>
            <a:ext cx="7858180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0" y="142852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1000100" y="5143512"/>
            <a:ext cx="7000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Συμπέρασμα </a:t>
            </a:r>
            <a:endParaRPr lang="en-US" b="1" dirty="0" smtClean="0"/>
          </a:p>
          <a:p>
            <a:r>
              <a:rPr lang="el-GR" b="1" dirty="0" smtClean="0"/>
              <a:t>  Η δύναμη που ασκείται σε ένα ελατήριο είναι ανάλογη με την επιμήκυνση του ελατηρίου, </a:t>
            </a:r>
          </a:p>
          <a:p>
            <a:r>
              <a:rPr lang="el-GR" dirty="0" smtClean="0"/>
              <a:t>Γιατί όταν η δύναμη μεταβάλλεται  καθώς πολλαπλασιάζεται με ένα αριθμό, τότε η επιμήκυνση μεταβάλλεται και αυτή πολλαπλασιαζόμενη με τον ίδιο αριθμό….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8582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42852"/>
            <a:ext cx="88582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Δεξιό άγκιστρο"/>
          <p:cNvSpPr/>
          <p:nvPr/>
        </p:nvSpPr>
        <p:spPr>
          <a:xfrm>
            <a:off x="11215734" y="4500570"/>
            <a:ext cx="45719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0" y="142852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142812" y="3714752"/>
            <a:ext cx="90011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</a:rPr>
              <a:t>ΝΟΜΟΣ ΤΟΥ  </a:t>
            </a:r>
            <a:r>
              <a:rPr lang="en-US" sz="2800" b="1" dirty="0" smtClean="0">
                <a:solidFill>
                  <a:srgbClr val="FF0000"/>
                </a:solidFill>
              </a:rPr>
              <a:t>XOYK (</a:t>
            </a:r>
            <a:r>
              <a:rPr lang="el-GR" sz="2800" b="1" dirty="0" smtClean="0">
                <a:solidFill>
                  <a:srgbClr val="FF0000"/>
                </a:solidFill>
              </a:rPr>
              <a:t>ΗΟΟΚ)</a:t>
            </a:r>
          </a:p>
          <a:p>
            <a:endParaRPr lang="el-GR" sz="2800" b="1" dirty="0" smtClean="0"/>
          </a:p>
          <a:p>
            <a:endParaRPr lang="en-US" sz="2800" b="1" dirty="0" smtClean="0"/>
          </a:p>
          <a:p>
            <a:r>
              <a:rPr lang="el-GR" sz="2800" b="1" dirty="0" smtClean="0"/>
              <a:t>  Η δύναμη που ασκείται σε ένα ελατήριο είναι ανάλογη με την επιμήκυνση (παραμόρφωση) του ελατηρίου, που προκαλεί αυτή </a:t>
            </a:r>
            <a:r>
              <a:rPr lang="el-GR" sz="2800" b="1" smtClean="0"/>
              <a:t>η δύναμη . </a:t>
            </a:r>
            <a:endParaRPr lang="el-G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8582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42852"/>
            <a:ext cx="88582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1795477" y="3776695"/>
            <a:ext cx="4162425" cy="57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357158" y="2285992"/>
            <a:ext cx="271464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428596" y="3000372"/>
            <a:ext cx="3143272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Δεξιό άγκιστρο"/>
          <p:cNvSpPr/>
          <p:nvPr/>
        </p:nvSpPr>
        <p:spPr>
          <a:xfrm>
            <a:off x="11215734" y="4500570"/>
            <a:ext cx="45719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142844" y="350043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5400000">
            <a:off x="2429654" y="3285330"/>
            <a:ext cx="57150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928926" y="335756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F  =  5N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3" name="42 - Έλλειψη"/>
          <p:cNvSpPr/>
          <p:nvPr/>
        </p:nvSpPr>
        <p:spPr>
          <a:xfrm>
            <a:off x="142844" y="278605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142844" y="421481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0" y="142852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4643438" y="857232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το νόμο του </a:t>
            </a:r>
            <a:r>
              <a:rPr lang="el-GR" dirty="0" err="1" smtClean="0"/>
              <a:t>Χουκ</a:t>
            </a:r>
            <a:r>
              <a:rPr lang="el-GR" dirty="0" smtClean="0"/>
              <a:t> υπάρχει ο τύπος: </a:t>
            </a:r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5072066" y="1643050"/>
            <a:ext cx="257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F</a:t>
            </a:r>
            <a:r>
              <a:rPr lang="en-US" sz="6000" b="1" dirty="0" smtClean="0"/>
              <a:t>= k</a:t>
            </a:r>
            <a:r>
              <a:rPr lang="en-US" sz="6000" b="1" baseline="30000" dirty="0" smtClean="0"/>
              <a:t>.</a:t>
            </a:r>
            <a:r>
              <a:rPr lang="en-US" sz="6000" b="1" dirty="0" smtClean="0"/>
              <a:t> </a:t>
            </a:r>
            <a:r>
              <a:rPr lang="en-US" sz="6000" b="1" dirty="0" smtClean="0">
                <a:solidFill>
                  <a:srgbClr val="FF0000"/>
                </a:solidFill>
              </a:rPr>
              <a:t>x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5072066" y="3357562"/>
            <a:ext cx="371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F </a:t>
            </a:r>
            <a:r>
              <a:rPr lang="el-GR" b="1" dirty="0" smtClean="0">
                <a:solidFill>
                  <a:srgbClr val="7030A0"/>
                </a:solidFill>
              </a:rPr>
              <a:t> είναι η δύναμη που ασκείται στο ελατήριο </a:t>
            </a:r>
            <a:r>
              <a:rPr lang="el-GR" b="1" dirty="0" err="1" smtClean="0">
                <a:solidFill>
                  <a:srgbClr val="7030A0"/>
                </a:solidFill>
              </a:rPr>
              <a:t>π.χ</a:t>
            </a:r>
            <a:r>
              <a:rPr lang="el-GR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 F= 5N 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5143504" y="4429132"/>
            <a:ext cx="3429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k</a:t>
            </a:r>
            <a:r>
              <a:rPr lang="el-GR" b="1" dirty="0" smtClean="0"/>
              <a:t> είναι η σταθερά του ελατηρίου (εξαρτάται κάθε φορά από τα χαρακτηριστικά του ελατηρίου)</a:t>
            </a:r>
            <a:r>
              <a:rPr lang="en-US" b="1" dirty="0" smtClean="0"/>
              <a:t> </a:t>
            </a:r>
            <a:endParaRPr lang="el-GR" b="1" dirty="0" smtClean="0"/>
          </a:p>
          <a:p>
            <a:r>
              <a:rPr lang="el-GR" b="1" dirty="0" err="1" smtClean="0"/>
              <a:t>Π.χ</a:t>
            </a:r>
            <a:r>
              <a:rPr lang="el-GR" b="1" dirty="0" smtClean="0"/>
              <a:t> </a:t>
            </a:r>
            <a:r>
              <a:rPr lang="en-US" b="1" dirty="0" smtClean="0"/>
              <a:t>k = 1N/</a:t>
            </a:r>
            <a:r>
              <a:rPr lang="en-US" b="1" dirty="0" smtClean="0"/>
              <a:t>m</a:t>
            </a:r>
            <a:endParaRPr lang="el-GR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5286380" y="5929330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 </a:t>
            </a:r>
            <a:r>
              <a:rPr lang="el-GR" b="1" dirty="0" smtClean="0">
                <a:solidFill>
                  <a:srgbClr val="FF0000"/>
                </a:solidFill>
              </a:rPr>
              <a:t>είναι η παραμόρφωση του ελατηρίου 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x = 0,02m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500174"/>
            <a:ext cx="8858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3286116" y="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Ελατήρια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500174"/>
            <a:ext cx="885825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357158" y="2428868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Ελατήριο  στο  φυσικό  του  μέγεθος</a:t>
            </a:r>
            <a:endParaRPr lang="en-US" dirty="0"/>
          </a:p>
        </p:txBody>
      </p:sp>
      <p:sp>
        <p:nvSpPr>
          <p:cNvPr id="12" name="11 - TextBox"/>
          <p:cNvSpPr txBox="1"/>
          <p:nvPr/>
        </p:nvSpPr>
        <p:spPr>
          <a:xfrm>
            <a:off x="6572264" y="2071678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Ελατήριο  συμπιεσμένο</a:t>
            </a:r>
            <a:r>
              <a:rPr lang="en-US" dirty="0" smtClean="0"/>
              <a:t> – </a:t>
            </a:r>
            <a:r>
              <a:rPr lang="el-GR" dirty="0" smtClean="0"/>
              <a:t>παραμορφωμένο</a:t>
            </a:r>
            <a:endParaRPr lang="en-US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500174"/>
            <a:ext cx="8858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214546" y="0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 Παραμόρφωση Ελατηρίου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00174"/>
            <a:ext cx="885825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1214414" y="85723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Ελατήριο  </a:t>
            </a:r>
            <a:r>
              <a:rPr lang="el-GR" b="1" dirty="0" smtClean="0"/>
              <a:t>στο  φυσικό  του  μέγεθος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5715008" y="92867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Ελατήριο  τεντωμένο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1862138" y="5557868"/>
            <a:ext cx="4162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428596" y="4000504"/>
            <a:ext cx="271464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438150" y="5705505"/>
            <a:ext cx="5776924" cy="95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571736" y="6211669"/>
            <a:ext cx="6572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Εδώ  η επιμήκυνση  του  ελατηρίου είναι  5</a:t>
            </a:r>
            <a:r>
              <a:rPr lang="en-US" sz="2400" dirty="0" smtClean="0"/>
              <a:t>cm</a:t>
            </a:r>
            <a:endParaRPr lang="en-US" sz="2400" dirty="0"/>
          </a:p>
        </p:txBody>
      </p:sp>
      <p:sp>
        <p:nvSpPr>
          <p:cNvPr id="17" name="16 - Δεξιό άγκιστρο"/>
          <p:cNvSpPr/>
          <p:nvPr/>
        </p:nvSpPr>
        <p:spPr>
          <a:xfrm>
            <a:off x="6715140" y="3929066"/>
            <a:ext cx="45719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Ορθογώνιο"/>
          <p:cNvSpPr/>
          <p:nvPr/>
        </p:nvSpPr>
        <p:spPr>
          <a:xfrm>
            <a:off x="7072330" y="4214818"/>
            <a:ext cx="24288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επιμήκυνση  του  ελατήριου (5</a:t>
            </a:r>
            <a:r>
              <a:rPr lang="en-US" dirty="0" smtClean="0"/>
              <a:t>cm)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4" name="13 - Έλλειψη"/>
          <p:cNvSpPr/>
          <p:nvPr/>
        </p:nvSpPr>
        <p:spPr>
          <a:xfrm>
            <a:off x="71406" y="5572140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6" grpId="0"/>
      <p:bldP spid="17" grpId="0" animBg="1"/>
      <p:bldP spid="18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500174"/>
            <a:ext cx="8858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928926" y="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Ελατήρια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00174"/>
            <a:ext cx="88582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5643570" y="107154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Ελατήριο  τεντωμένο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1862138" y="5557868"/>
            <a:ext cx="4162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428596" y="4000504"/>
            <a:ext cx="271464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428596" y="5000636"/>
            <a:ext cx="6215106" cy="714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Δεξιό άγκιστρο"/>
          <p:cNvSpPr/>
          <p:nvPr/>
        </p:nvSpPr>
        <p:spPr>
          <a:xfrm>
            <a:off x="6715140" y="3929066"/>
            <a:ext cx="45719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2214546" y="6027003"/>
            <a:ext cx="6929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Εδώ  η επιμήκυνση (παραμόρφωση)  του  ελατηρίου είναι  3</a:t>
            </a:r>
            <a:r>
              <a:rPr lang="en-US" sz="2400" dirty="0" smtClean="0"/>
              <a:t>cm</a:t>
            </a:r>
            <a:endParaRPr lang="en-US" sz="2400" dirty="0"/>
          </a:p>
        </p:txBody>
      </p:sp>
      <p:sp>
        <p:nvSpPr>
          <p:cNvPr id="17" name="16 - Έλλειψη"/>
          <p:cNvSpPr/>
          <p:nvPr/>
        </p:nvSpPr>
        <p:spPr>
          <a:xfrm>
            <a:off x="71406" y="492919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1214414" y="85723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Ελατήριο  </a:t>
            </a:r>
            <a:r>
              <a:rPr lang="el-GR" b="1" dirty="0" smtClean="0"/>
              <a:t>στο  φυσικό  του  μέγεθος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7072330" y="4214818"/>
            <a:ext cx="24288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επιμήκυνση  του  ελατήριου (3</a:t>
            </a:r>
            <a:r>
              <a:rPr lang="en-US" dirty="0" smtClean="0"/>
              <a:t>cm)</a:t>
            </a:r>
            <a:r>
              <a:rPr lang="el-GR" dirty="0" smtClean="0"/>
              <a:t> </a:t>
            </a:r>
            <a:endParaRPr lang="en-US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 animBg="1"/>
      <p:bldP spid="14" grpId="0"/>
      <p:bldP spid="17" grpId="0" animBg="1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500174"/>
            <a:ext cx="8858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714612" y="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Ελατήρια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00174"/>
            <a:ext cx="885825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5572132" y="85723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Ελατήριο  συμπιεσμένο</a:t>
            </a:r>
            <a:endParaRPr lang="en-US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428596" y="4000504"/>
            <a:ext cx="271464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285720" y="2857496"/>
            <a:ext cx="6215106" cy="714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1785918" y="5429264"/>
            <a:ext cx="714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Εδώ  η παραμόρφωση  (συμπίεση) του  ελατηρίου είναι  3 </a:t>
            </a:r>
            <a:r>
              <a:rPr lang="en-US" dirty="0" smtClean="0"/>
              <a:t>cm</a:t>
            </a:r>
            <a:endParaRPr lang="en-US" dirty="0"/>
          </a:p>
        </p:txBody>
      </p:sp>
      <p:sp>
        <p:nvSpPr>
          <p:cNvPr id="15" name="14 - Δεξιό άγκιστρο"/>
          <p:cNvSpPr/>
          <p:nvPr/>
        </p:nvSpPr>
        <p:spPr>
          <a:xfrm>
            <a:off x="6715140" y="3000372"/>
            <a:ext cx="71438" cy="7858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Ορθογώνιο"/>
          <p:cNvSpPr/>
          <p:nvPr/>
        </p:nvSpPr>
        <p:spPr>
          <a:xfrm>
            <a:off x="6929454" y="3143248"/>
            <a:ext cx="24288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παραμόρφωση του  ελατήριου 3</a:t>
            </a:r>
            <a:r>
              <a:rPr lang="en-US" dirty="0" smtClean="0"/>
              <a:t>cm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4" name="13 - TextBox"/>
          <p:cNvSpPr txBox="1"/>
          <p:nvPr/>
        </p:nvSpPr>
        <p:spPr>
          <a:xfrm>
            <a:off x="1285852" y="85723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Ελατήριο  </a:t>
            </a:r>
            <a:r>
              <a:rPr lang="el-GR" b="1" dirty="0" smtClean="0"/>
              <a:t>στο  φυσικό  του  μέγεθος</a:t>
            </a:r>
            <a:endParaRPr lang="en-US" dirty="0"/>
          </a:p>
        </p:txBody>
      </p:sp>
      <p:sp>
        <p:nvSpPr>
          <p:cNvPr id="17" name="16 - Έλλειψη"/>
          <p:cNvSpPr/>
          <p:nvPr/>
        </p:nvSpPr>
        <p:spPr>
          <a:xfrm>
            <a:off x="142844" y="278605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-1862137" y="2004990"/>
            <a:ext cx="4162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19 - Έλλειψη"/>
          <p:cNvSpPr/>
          <p:nvPr/>
        </p:nvSpPr>
        <p:spPr>
          <a:xfrm>
            <a:off x="142844" y="278605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5" grpId="0" animBg="1"/>
      <p:bldP spid="18" grpId="0"/>
      <p:bldP spid="14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357166"/>
            <a:ext cx="6072198" cy="3357586"/>
          </a:xfrm>
          <a:prstGeom prst="cloudCallout">
            <a:avLst>
              <a:gd name="adj1" fmla="val 69348"/>
              <a:gd name="adj2" fmla="val 822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1071538" y="1000108"/>
            <a:ext cx="45005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Φυσικά μεγέθη ή μεγέθη </a:t>
            </a:r>
            <a:r>
              <a:rPr lang="el-GR" sz="2400" dirty="0" smtClean="0"/>
              <a:t>είναι ότι μπορούμε να μετρήσουμε .</a:t>
            </a:r>
          </a:p>
          <a:p>
            <a:endParaRPr lang="el-GR" sz="2400" dirty="0" smtClean="0"/>
          </a:p>
          <a:p>
            <a:r>
              <a:rPr lang="el-GR" sz="2400" dirty="0" smtClean="0"/>
              <a:t> </a:t>
            </a:r>
            <a:r>
              <a:rPr lang="el-GR" sz="2400" u="sng" dirty="0" smtClean="0"/>
              <a:t>Παράδειγμα</a:t>
            </a:r>
            <a:r>
              <a:rPr lang="el-GR" sz="2400" dirty="0" smtClean="0"/>
              <a:t> η απόσταση είναι μέγεθος γιατί   την μετράμε…</a:t>
            </a:r>
            <a:endParaRPr lang="en-US" sz="24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4714884"/>
            <a:ext cx="1245685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Έλλειψη"/>
          <p:cNvSpPr/>
          <p:nvPr/>
        </p:nvSpPr>
        <p:spPr>
          <a:xfrm>
            <a:off x="2857488" y="3000372"/>
            <a:ext cx="2500330" cy="1214446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>
            <a:off x="2928926" y="3143248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Φυσικά μεγέθη ή μεγέθη</a:t>
            </a:r>
            <a:endParaRPr lang="en-US" sz="2400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5400000" flipH="1" flipV="1">
            <a:off x="4357686" y="2000240"/>
            <a:ext cx="1428760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Έλλειψη"/>
          <p:cNvSpPr/>
          <p:nvPr/>
        </p:nvSpPr>
        <p:spPr>
          <a:xfrm>
            <a:off x="4857752" y="285728"/>
            <a:ext cx="2214578" cy="14287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5000628" y="500042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Χρονική στιγμή – χρονικό διάστημα</a:t>
            </a:r>
          </a:p>
          <a:p>
            <a:r>
              <a:rPr lang="el-GR" b="1" dirty="0" smtClean="0"/>
              <a:t>π.χ. ( 4</a:t>
            </a:r>
            <a:r>
              <a:rPr lang="en-US" b="1" dirty="0" smtClean="0"/>
              <a:t>s )</a:t>
            </a:r>
            <a:endParaRPr lang="en-US" b="1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6200000" flipV="1">
            <a:off x="2357422" y="2071678"/>
            <a:ext cx="1428760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Έλλειψη"/>
          <p:cNvSpPr/>
          <p:nvPr/>
        </p:nvSpPr>
        <p:spPr>
          <a:xfrm>
            <a:off x="2000232" y="571480"/>
            <a:ext cx="1857388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2071670" y="642918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Απόσταση </a:t>
            </a:r>
          </a:p>
          <a:p>
            <a:pPr>
              <a:buFontTx/>
              <a:buChar char="-"/>
            </a:pPr>
            <a:r>
              <a:rPr lang="el-GR" b="1" dirty="0" smtClean="0"/>
              <a:t>Θέση – μήκος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b="1" dirty="0" smtClean="0"/>
              <a:t>  </a:t>
            </a:r>
            <a:r>
              <a:rPr lang="el-GR" b="1" dirty="0" smtClean="0"/>
              <a:t>π.χ. ( </a:t>
            </a:r>
            <a:r>
              <a:rPr lang="en-US" b="1" dirty="0" smtClean="0"/>
              <a:t>7m )</a:t>
            </a:r>
          </a:p>
          <a:p>
            <a:endParaRPr lang="en-US" b="1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2143108" y="3500438"/>
            <a:ext cx="723904" cy="1428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Έλλειψη"/>
          <p:cNvSpPr/>
          <p:nvPr/>
        </p:nvSpPr>
        <p:spPr>
          <a:xfrm>
            <a:off x="785786" y="3143248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785786" y="335756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ταχύτητα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10800000" flipV="1">
            <a:off x="2214546" y="4000504"/>
            <a:ext cx="928694" cy="857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Έλλειψη"/>
          <p:cNvSpPr/>
          <p:nvPr/>
        </p:nvSpPr>
        <p:spPr>
          <a:xfrm>
            <a:off x="938186" y="4557891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1142976" y="4786322"/>
            <a:ext cx="990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μάζα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 rot="5400000">
            <a:off x="3798002" y="4703064"/>
            <a:ext cx="1200329" cy="2238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Έλλειψη"/>
          <p:cNvSpPr/>
          <p:nvPr/>
        </p:nvSpPr>
        <p:spPr>
          <a:xfrm>
            <a:off x="3714744" y="5429264"/>
            <a:ext cx="857256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3714744" y="550070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όγκος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5357818" y="3000372"/>
            <a:ext cx="633418" cy="42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Έλλειψη"/>
          <p:cNvSpPr/>
          <p:nvPr/>
        </p:nvSpPr>
        <p:spPr>
          <a:xfrm>
            <a:off x="6143636" y="2428868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6143636" y="264318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πυκνότητα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>
            <a:off x="5286380" y="3929066"/>
            <a:ext cx="1214446" cy="6429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Έλλειψη"/>
          <p:cNvSpPr/>
          <p:nvPr/>
        </p:nvSpPr>
        <p:spPr>
          <a:xfrm>
            <a:off x="6572264" y="4357694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6643702" y="4572008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Δύναμη 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 rot="16200000" flipH="1">
            <a:off x="4822033" y="4179099"/>
            <a:ext cx="785818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Έλλειψη"/>
          <p:cNvSpPr/>
          <p:nvPr/>
        </p:nvSpPr>
        <p:spPr>
          <a:xfrm>
            <a:off x="5072066" y="4857760"/>
            <a:ext cx="1285884" cy="10142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TextBox"/>
          <p:cNvSpPr txBox="1"/>
          <p:nvPr/>
        </p:nvSpPr>
        <p:spPr>
          <a:xfrm>
            <a:off x="5214942" y="514351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ενέργεια</a:t>
            </a:r>
            <a:endParaRPr lang="en-US" b="1" dirty="0" smtClean="0"/>
          </a:p>
          <a:p>
            <a:endParaRPr lang="en-US" b="1" dirty="0"/>
          </a:p>
        </p:txBody>
      </p:sp>
      <p:cxnSp>
        <p:nvCxnSpPr>
          <p:cNvPr id="46" name="45 - Ευθύγραμμο βέλος σύνδεσης"/>
          <p:cNvCxnSpPr>
            <a:endCxn id="47" idx="6"/>
          </p:cNvCxnSpPr>
          <p:nvPr/>
        </p:nvCxnSpPr>
        <p:spPr>
          <a:xfrm rot="10800000">
            <a:off x="1857356" y="2571746"/>
            <a:ext cx="1143008" cy="64294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Έλλειψη"/>
          <p:cNvSpPr/>
          <p:nvPr/>
        </p:nvSpPr>
        <p:spPr>
          <a:xfrm>
            <a:off x="938186" y="2214555"/>
            <a:ext cx="919170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TextBox"/>
          <p:cNvSpPr txBox="1"/>
          <p:nvPr/>
        </p:nvSpPr>
        <p:spPr>
          <a:xfrm>
            <a:off x="938186" y="2428868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πίεση</a:t>
            </a:r>
            <a:endParaRPr lang="en-US" b="1" dirty="0" smtClean="0"/>
          </a:p>
          <a:p>
            <a:endParaRPr lang="en-US" b="1" dirty="0"/>
          </a:p>
        </p:txBody>
      </p:sp>
      <p:sp>
        <p:nvSpPr>
          <p:cNvPr id="51" name="50 - TextBox"/>
          <p:cNvSpPr txBox="1"/>
          <p:nvPr/>
        </p:nvSpPr>
        <p:spPr>
          <a:xfrm>
            <a:off x="0" y="6077570"/>
            <a:ext cx="8929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Αυτά είναι μόνο  μερικά από τα </a:t>
            </a:r>
            <a:r>
              <a:rPr lang="el-GR" b="1" dirty="0" err="1" smtClean="0"/>
              <a:t>μεγέθη…υπάρχουν</a:t>
            </a:r>
            <a:r>
              <a:rPr lang="el-GR" b="1" dirty="0" smtClean="0"/>
              <a:t> ..και πολλά άλλα, όπως το εμβαδόν, το  ηλεκτρικό φορτίο, η θερμοκρασία κ. α.</a:t>
            </a:r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6" grpId="0" animBg="1"/>
      <p:bldP spid="17" grpId="0"/>
      <p:bldP spid="20" grpId="0" animBg="1"/>
      <p:bldP spid="21" grpId="0"/>
      <p:bldP spid="24" grpId="0" animBg="1"/>
      <p:bldP spid="25" grpId="0"/>
      <p:bldP spid="30" grpId="0" animBg="1"/>
      <p:bldP spid="31" grpId="0"/>
      <p:bldP spid="34" grpId="0" animBg="1"/>
      <p:bldP spid="35" grpId="0"/>
      <p:bldP spid="38" grpId="0" animBg="1"/>
      <p:bldP spid="39" grpId="0"/>
      <p:bldP spid="43" grpId="0" animBg="1"/>
      <p:bldP spid="44" grpId="0"/>
      <p:bldP spid="47" grpId="0" animBg="1"/>
      <p:bldP spid="48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71538" y="0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Ανάλογα μεγέθη </a:t>
            </a:r>
            <a:endParaRPr lang="en-US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57224" y="1428736"/>
            <a:ext cx="57864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Δύο μεγέθη  </a:t>
            </a:r>
            <a:r>
              <a:rPr lang="el-GR" dirty="0" smtClean="0"/>
              <a:t>είναι μεταξύ τους </a:t>
            </a:r>
            <a:r>
              <a:rPr lang="el-GR" b="1" dirty="0" smtClean="0"/>
              <a:t>ανάλογα</a:t>
            </a:r>
            <a:r>
              <a:rPr lang="el-GR" dirty="0" smtClean="0"/>
              <a:t> όταν :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u="sng" dirty="0" smtClean="0"/>
              <a:t>Μεταβάλλονται (δηλαδή αυξάνονται ή μειώνονται)</a:t>
            </a:r>
            <a:r>
              <a:rPr lang="el-GR" dirty="0" smtClean="0"/>
              <a:t> και τα δύο μεγέθη.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Και   όταν  το ένα μέγεθος </a:t>
            </a:r>
            <a:r>
              <a:rPr lang="el-GR" u="sng" dirty="0" smtClean="0"/>
              <a:t>μεταβάλλεται</a:t>
            </a:r>
            <a:r>
              <a:rPr lang="el-GR" dirty="0" smtClean="0"/>
              <a:t> επειδή </a:t>
            </a:r>
            <a:r>
              <a:rPr lang="el-GR" u="sng" dirty="0" smtClean="0"/>
              <a:t>πολλαπλασιάζεται</a:t>
            </a:r>
            <a:r>
              <a:rPr lang="el-GR" dirty="0" smtClean="0"/>
              <a:t>  (ή διαιρείται)   </a:t>
            </a:r>
            <a:r>
              <a:rPr lang="el-GR" u="sng" dirty="0" smtClean="0"/>
              <a:t>με έναν αριθμό</a:t>
            </a:r>
            <a:r>
              <a:rPr lang="el-GR" dirty="0" smtClean="0"/>
              <a:t> , τότε και </a:t>
            </a:r>
            <a:r>
              <a:rPr lang="el-GR" u="sng" dirty="0" smtClean="0"/>
              <a:t>το άλλο μέγεθος </a:t>
            </a:r>
            <a:r>
              <a:rPr lang="el-GR" dirty="0" smtClean="0"/>
              <a:t>θα μεταβληθεί </a:t>
            </a:r>
            <a:r>
              <a:rPr lang="el-GR" u="sng" dirty="0" smtClean="0"/>
              <a:t>πολλαπλασιαζόμενο</a:t>
            </a:r>
            <a:r>
              <a:rPr lang="el-GR" dirty="0" smtClean="0"/>
              <a:t> (ή διαιρούμενο)  </a:t>
            </a:r>
            <a:r>
              <a:rPr lang="el-GR" u="sng" dirty="0" smtClean="0"/>
              <a:t>με τον ίδιο ακριβώς αριθμό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dirty="0" smtClean="0"/>
          </a:p>
          <a:p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857760"/>
            <a:ext cx="4214810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7000892" y="4143380"/>
            <a:ext cx="171451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2 ευρώ το κιλό</a:t>
            </a:r>
            <a:endParaRPr lang="en-US" dirty="0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7643834" y="4500570"/>
            <a:ext cx="428628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71538" y="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24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Ανάλογα μεγέθη  -  Παράδειγμα </a:t>
            </a:r>
            <a:endParaRPr lang="en-US" sz="24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2714620"/>
            <a:ext cx="57864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 πολλαπλασιάσω το </a:t>
            </a:r>
            <a:r>
              <a:rPr lang="el-GR" sz="2000" b="1" dirty="0" smtClean="0"/>
              <a:t>μέγεθος Α</a:t>
            </a:r>
            <a:r>
              <a:rPr lang="el-GR" sz="2000" dirty="0" smtClean="0"/>
              <a:t>  π.χ. αν το πολλαπλασιάσω με το 3 (= </a:t>
            </a:r>
            <a:r>
              <a:rPr lang="el-GR" sz="2000" u="sng" dirty="0" smtClean="0"/>
              <a:t>τριπλασιάσω</a:t>
            </a:r>
            <a:r>
              <a:rPr lang="el-GR" sz="2000" dirty="0" smtClean="0"/>
              <a:t>)  το 1 </a:t>
            </a:r>
            <a:r>
              <a:rPr lang="el-GR" sz="2000" u="sng" dirty="0" smtClean="0"/>
              <a:t>κιλό</a:t>
            </a:r>
            <a:r>
              <a:rPr lang="el-GR" sz="2000" dirty="0" smtClean="0"/>
              <a:t> των πορτοκαλιών  (3 </a:t>
            </a:r>
            <a:r>
              <a:rPr lang="el-GR" sz="2000" b="1" baseline="30000" dirty="0" smtClean="0"/>
              <a:t>.</a:t>
            </a:r>
            <a:r>
              <a:rPr lang="el-GR" sz="2000" dirty="0" smtClean="0"/>
              <a:t>1 = 3)    τότε :</a:t>
            </a:r>
          </a:p>
          <a:p>
            <a:endParaRPr lang="el-GR" sz="2000" dirty="0" smtClean="0"/>
          </a:p>
          <a:p>
            <a:r>
              <a:rPr lang="el-GR" sz="2000" dirty="0" smtClean="0"/>
              <a:t>Το </a:t>
            </a:r>
            <a:r>
              <a:rPr lang="el-GR" sz="2000" b="1" dirty="0" smtClean="0"/>
              <a:t>μέγεθος Β</a:t>
            </a:r>
            <a:r>
              <a:rPr lang="el-GR" sz="2000" dirty="0" smtClean="0"/>
              <a:t> που είναι ή </a:t>
            </a:r>
            <a:r>
              <a:rPr lang="el-GR" sz="2000" u="sng" dirty="0" smtClean="0"/>
              <a:t>τιμή</a:t>
            </a:r>
            <a:r>
              <a:rPr lang="el-GR" sz="2000" dirty="0" smtClean="0"/>
              <a:t> 1 κιλού πορτοκαλιών  (= 2ευρώ) επίσης θα </a:t>
            </a:r>
            <a:r>
              <a:rPr lang="el-GR" sz="2000" u="sng" dirty="0" smtClean="0"/>
              <a:t>τριπλασιαστεί</a:t>
            </a:r>
            <a:r>
              <a:rPr lang="el-GR" sz="2000" dirty="0" smtClean="0"/>
              <a:t> (3 </a:t>
            </a:r>
            <a:r>
              <a:rPr lang="el-GR" sz="2000" b="1" baseline="30000" dirty="0" smtClean="0"/>
              <a:t>.</a:t>
            </a:r>
            <a:r>
              <a:rPr lang="el-GR" sz="2000" dirty="0" smtClean="0"/>
              <a:t>2 =6) </a:t>
            </a:r>
          </a:p>
          <a:p>
            <a:pPr>
              <a:buFont typeface="Wingdings" pitchFamily="2" charset="2"/>
              <a:buChar char="Ø"/>
            </a:pPr>
            <a:endParaRPr lang="el-GR" sz="2000" dirty="0" smtClean="0"/>
          </a:p>
          <a:p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857760"/>
            <a:ext cx="4214810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7000892" y="4143380"/>
            <a:ext cx="171451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2 ευρώ το κιλό</a:t>
            </a:r>
            <a:endParaRPr lang="en-US" dirty="0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7643834" y="4500570"/>
            <a:ext cx="428628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0" y="1214422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Μέγεθός Α:    </a:t>
            </a:r>
            <a:r>
              <a:rPr lang="el-GR" sz="2000" dirty="0" smtClean="0"/>
              <a:t>Μάζα πορτοκαλιών (σε </a:t>
            </a:r>
            <a:r>
              <a:rPr lang="el-GR" sz="2000" u="sng" dirty="0" smtClean="0"/>
              <a:t>κιλά</a:t>
            </a:r>
            <a:r>
              <a:rPr lang="el-GR" sz="2000" dirty="0" smtClean="0"/>
              <a:t>)</a:t>
            </a:r>
            <a:endParaRPr lang="en-US" sz="2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0" y="1857364"/>
            <a:ext cx="56109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Μέγεθός Β</a:t>
            </a:r>
            <a:r>
              <a:rPr lang="el-GR" sz="2000" dirty="0" smtClean="0"/>
              <a:t>:    </a:t>
            </a:r>
            <a:r>
              <a:rPr lang="el-GR" sz="2000" u="sng" dirty="0" smtClean="0"/>
              <a:t>Τιμή  για κάθε  ένα κιλό </a:t>
            </a:r>
            <a:r>
              <a:rPr lang="el-GR" sz="2000" dirty="0" smtClean="0"/>
              <a:t>πορτοκαλιών.</a:t>
            </a:r>
            <a:endParaRPr lang="en-US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85720" y="714356"/>
            <a:ext cx="2076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Έστω δύο μεγέθη: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714348" y="535782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Άρα μεγέθη Α και Β είναι μεταξύ τους ανάλογα μεγέθη.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681</Words>
  <PresentationFormat>Προβολή στην οθόνη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67</cp:revision>
  <dcterms:created xsi:type="dcterms:W3CDTF">2021-01-13T09:46:02Z</dcterms:created>
  <dcterms:modified xsi:type="dcterms:W3CDTF">2023-12-03T20:35:04Z</dcterms:modified>
</cp:coreProperties>
</file>