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8" r:id="rId3"/>
    <p:sldId id="289" r:id="rId4"/>
    <p:sldId id="291" r:id="rId5"/>
    <p:sldId id="292" r:id="rId6"/>
    <p:sldId id="295" r:id="rId7"/>
    <p:sldId id="296" r:id="rId8"/>
    <p:sldId id="301" r:id="rId9"/>
    <p:sldId id="303" r:id="rId10"/>
    <p:sldId id="293" r:id="rId11"/>
    <p:sldId id="294" r:id="rId12"/>
    <p:sldId id="305" r:id="rId13"/>
    <p:sldId id="306" r:id="rId14"/>
    <p:sldId id="307" r:id="rId15"/>
    <p:sldId id="308" r:id="rId16"/>
    <p:sldId id="310" r:id="rId17"/>
    <p:sldId id="322" r:id="rId18"/>
    <p:sldId id="321" r:id="rId19"/>
    <p:sldId id="323" r:id="rId20"/>
    <p:sldId id="324" r:id="rId21"/>
    <p:sldId id="325" r:id="rId22"/>
    <p:sldId id="326" r:id="rId23"/>
    <p:sldId id="312" r:id="rId24"/>
    <p:sldId id="313" r:id="rId25"/>
    <p:sldId id="314" r:id="rId26"/>
    <p:sldId id="315" r:id="rId27"/>
    <p:sldId id="316" r:id="rId28"/>
    <p:sldId id="317" r:id="rId29"/>
    <p:sldId id="319" r:id="rId30"/>
    <p:sldId id="320" r:id="rId31"/>
    <p:sldId id="327" r:id="rId32"/>
    <p:sldId id="328" r:id="rId33"/>
    <p:sldId id="329" r:id="rId34"/>
    <p:sldId id="330" r:id="rId3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0D8F"/>
    <a:srgbClr val="951F0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6" autoAdjust="0"/>
    <p:restoredTop sz="94624" autoAdjust="0"/>
  </p:normalViewPr>
  <p:slideViewPr>
    <p:cSldViewPr>
      <p:cViewPr varScale="1">
        <p:scale>
          <a:sx n="73" d="100"/>
          <a:sy n="73" d="100"/>
        </p:scale>
        <p:origin x="-1714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9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22/9/2023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22/9/2023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22/9/2023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22/9/2023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22/9/2023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22/9/2023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22/9/2023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22/9/2023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22/9/2023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22/9/2023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22/9/2023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22/9/2023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ΔΙΑΣΤΑΣΕΙΣ</a:t>
            </a:r>
            <a:endParaRPr lang="en-US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1565" y="1500174"/>
            <a:ext cx="5014947" cy="417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 rot="19172258">
            <a:off x="5156617" y="5101990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πλάτος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2857488" y="5715016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μήκος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 rot="16372983">
            <a:off x="5688541" y="2780426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ύψος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ΟΓΚΟΣ</a:t>
            </a:r>
            <a:endParaRPr lang="en-US" sz="3200" b="1" dirty="0"/>
          </a:p>
        </p:txBody>
      </p:sp>
      <p:sp>
        <p:nvSpPr>
          <p:cNvPr id="9" name="8 - TextBox"/>
          <p:cNvSpPr txBox="1"/>
          <p:nvPr/>
        </p:nvSpPr>
        <p:spPr>
          <a:xfrm>
            <a:off x="500034" y="1357298"/>
            <a:ext cx="607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Μονάδες μέτρησης όγκου</a:t>
            </a:r>
            <a:endParaRPr lang="en-US" sz="2800" b="1" dirty="0"/>
          </a:p>
        </p:txBody>
      </p:sp>
      <p:sp>
        <p:nvSpPr>
          <p:cNvPr id="11" name="10 - TextBox"/>
          <p:cNvSpPr txBox="1"/>
          <p:nvPr/>
        </p:nvSpPr>
        <p:spPr>
          <a:xfrm>
            <a:off x="785786" y="2285992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1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en-US" sz="2400" b="1" baseline="300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= 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κυβικό  μέτρο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571472" y="3571876"/>
            <a:ext cx="3786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1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en-US" sz="2400" b="1" baseline="300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= 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κυβικό  μέτρο  είναι ο χώρος που «πιάνει»  ένας  κύβος  που όλες  οι ακμές του είναι  1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m (1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μέτρο)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071942"/>
            <a:ext cx="2100278" cy="175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- TextBox"/>
          <p:cNvSpPr txBox="1"/>
          <p:nvPr/>
        </p:nvSpPr>
        <p:spPr>
          <a:xfrm>
            <a:off x="7143768" y="5429264"/>
            <a:ext cx="868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7643834" y="4643446"/>
            <a:ext cx="868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6143636" y="5643578"/>
            <a:ext cx="868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18 - TextBox"/>
          <p:cNvSpPr txBox="1"/>
          <p:nvPr/>
        </p:nvSpPr>
        <p:spPr>
          <a:xfrm>
            <a:off x="6643702" y="3857628"/>
            <a:ext cx="868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19 - TextBox"/>
          <p:cNvSpPr txBox="1"/>
          <p:nvPr/>
        </p:nvSpPr>
        <p:spPr>
          <a:xfrm>
            <a:off x="6000760" y="4357694"/>
            <a:ext cx="868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20 - TextBox"/>
          <p:cNvSpPr txBox="1"/>
          <p:nvPr/>
        </p:nvSpPr>
        <p:spPr>
          <a:xfrm>
            <a:off x="5643570" y="4000504"/>
            <a:ext cx="868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1m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1" grpId="1"/>
      <p:bldP spid="12" grpId="0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ΟΓΚΟΣ</a:t>
            </a:r>
            <a:endParaRPr lang="en-US" sz="3200" b="1" dirty="0"/>
          </a:p>
        </p:txBody>
      </p:sp>
      <p:sp>
        <p:nvSpPr>
          <p:cNvPr id="9" name="8 - TextBox"/>
          <p:cNvSpPr txBox="1"/>
          <p:nvPr/>
        </p:nvSpPr>
        <p:spPr>
          <a:xfrm>
            <a:off x="500034" y="1357298"/>
            <a:ext cx="607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Μονάδες μέτρησης όγκου</a:t>
            </a:r>
            <a:endParaRPr lang="en-US" sz="2800" b="1" dirty="0"/>
          </a:p>
        </p:txBody>
      </p:sp>
      <p:sp>
        <p:nvSpPr>
          <p:cNvPr id="11" name="10 - TextBox"/>
          <p:cNvSpPr txBox="1"/>
          <p:nvPr/>
        </p:nvSpPr>
        <p:spPr>
          <a:xfrm>
            <a:off x="785786" y="2285992"/>
            <a:ext cx="6572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1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cm</a:t>
            </a:r>
            <a:r>
              <a:rPr lang="en-US" sz="2400" b="1" baseline="300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= 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κυβικό  εκατοστό  = 1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ml  =</a:t>
            </a:r>
            <a:r>
              <a:rPr lang="el-GR" sz="2400" b="1" dirty="0" err="1" smtClean="0">
                <a:solidFill>
                  <a:schemeClr val="accent1">
                    <a:lumMod val="75000"/>
                  </a:schemeClr>
                </a:solidFill>
              </a:rPr>
              <a:t>εμ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 ελ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571472" y="3571876"/>
            <a:ext cx="3786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1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ml  =  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είναι ο χώρος που «πιάνει»  ένας  κύβος  που όλες  οι ακμές του είναι  1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cm (1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εκατοστό)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857760"/>
            <a:ext cx="1071570" cy="89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16 - TextBox"/>
          <p:cNvSpPr txBox="1"/>
          <p:nvPr/>
        </p:nvSpPr>
        <p:spPr>
          <a:xfrm>
            <a:off x="7072330" y="5072074"/>
            <a:ext cx="868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1cm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6215074" y="4572008"/>
            <a:ext cx="868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1cm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5857884" y="5572140"/>
            <a:ext cx="868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1cm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1" grpId="1"/>
      <p:bldP spid="12" grpId="0"/>
      <p:bldP spid="17" grpId="0"/>
      <p:bldP spid="17" grpId="1"/>
      <p:bldP spid="14" grpId="0"/>
      <p:bldP spid="14" grpId="1"/>
      <p:bldP spid="15" grpId="0"/>
      <p:bldP spid="1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ΟΓΚΟΣ</a:t>
            </a:r>
            <a:endParaRPr lang="en-US" sz="3200" b="1" dirty="0"/>
          </a:p>
        </p:txBody>
      </p:sp>
      <p:sp>
        <p:nvSpPr>
          <p:cNvPr id="9" name="8 - TextBox"/>
          <p:cNvSpPr txBox="1"/>
          <p:nvPr/>
        </p:nvSpPr>
        <p:spPr>
          <a:xfrm>
            <a:off x="1357290" y="1071546"/>
            <a:ext cx="60722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Το φυσικό μέγεθος </a:t>
            </a:r>
            <a:r>
              <a:rPr lang="el-GR" sz="2800" b="1" dirty="0" smtClean="0">
                <a:solidFill>
                  <a:srgbClr val="FF0000"/>
                </a:solidFill>
              </a:rPr>
              <a:t>όγκος</a:t>
            </a:r>
            <a:r>
              <a:rPr lang="el-GR" sz="2800" b="1" dirty="0" smtClean="0"/>
              <a:t> έχει μονάδες μέτρησης</a:t>
            </a:r>
            <a:endParaRPr lang="en-US" sz="2800" b="1" dirty="0"/>
          </a:p>
        </p:txBody>
      </p:sp>
      <p:sp>
        <p:nvSpPr>
          <p:cNvPr id="11" name="10 - TextBox"/>
          <p:cNvSpPr txBox="1"/>
          <p:nvPr/>
        </p:nvSpPr>
        <p:spPr>
          <a:xfrm>
            <a:off x="571472" y="3929066"/>
            <a:ext cx="207170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1 </a:t>
            </a:r>
            <a:r>
              <a:rPr lang="en-US" sz="2800" b="1" dirty="0" smtClean="0">
                <a:solidFill>
                  <a:srgbClr val="FF0000"/>
                </a:solidFill>
              </a:rPr>
              <a:t>cm</a:t>
            </a:r>
            <a:r>
              <a:rPr lang="el-GR" sz="2800" b="1" baseline="30000" dirty="0" smtClean="0">
                <a:solidFill>
                  <a:srgbClr val="FF0000"/>
                </a:solidFill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l-GR" sz="2800" b="1" dirty="0" smtClean="0">
                <a:solidFill>
                  <a:srgbClr val="FF0000"/>
                </a:solidFill>
              </a:rPr>
              <a:t> = 1</a:t>
            </a:r>
            <a:r>
              <a:rPr lang="en-US" sz="2800" b="1" dirty="0" smtClean="0">
                <a:solidFill>
                  <a:srgbClr val="FF0000"/>
                </a:solidFill>
              </a:rPr>
              <a:t>ml </a:t>
            </a:r>
            <a:r>
              <a:rPr lang="el-GR" dirty="0" smtClean="0">
                <a:solidFill>
                  <a:srgbClr val="FF0000"/>
                </a:solidFill>
              </a:rPr>
              <a:t>κυβικό</a:t>
            </a:r>
            <a:r>
              <a:rPr lang="el-GR" sz="2800" b="1" dirty="0" smtClean="0">
                <a:solidFill>
                  <a:srgbClr val="FF0000"/>
                </a:solidFill>
              </a:rPr>
              <a:t> </a:t>
            </a:r>
            <a:r>
              <a:rPr lang="el-GR" dirty="0" smtClean="0">
                <a:solidFill>
                  <a:srgbClr val="FF0000"/>
                </a:solidFill>
              </a:rPr>
              <a:t>εκατοστό</a:t>
            </a:r>
            <a:r>
              <a:rPr lang="en-US" dirty="0" smtClean="0">
                <a:solidFill>
                  <a:srgbClr val="FF0000"/>
                </a:solidFill>
              </a:rPr>
              <a:t>= </a:t>
            </a:r>
            <a:r>
              <a:rPr lang="el-GR" dirty="0" err="1" smtClean="0">
                <a:solidFill>
                  <a:srgbClr val="FF0000"/>
                </a:solidFill>
              </a:rPr>
              <a:t>εμ</a:t>
            </a:r>
            <a:r>
              <a:rPr lang="el-GR" dirty="0" smtClean="0">
                <a:solidFill>
                  <a:srgbClr val="FF0000"/>
                </a:solidFill>
              </a:rPr>
              <a:t> ελ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13 - Ευθύγραμμο βέλος σύνδεσης"/>
          <p:cNvCxnSpPr/>
          <p:nvPr/>
        </p:nvCxnSpPr>
        <p:spPr>
          <a:xfrm rot="5400000">
            <a:off x="1428728" y="2500306"/>
            <a:ext cx="1714512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- TextBox"/>
          <p:cNvSpPr txBox="1"/>
          <p:nvPr/>
        </p:nvSpPr>
        <p:spPr>
          <a:xfrm>
            <a:off x="6929454" y="2786058"/>
            <a:ext cx="14287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1 </a:t>
            </a:r>
            <a:r>
              <a:rPr lang="en-US" sz="2800" b="1" dirty="0" smtClean="0">
                <a:solidFill>
                  <a:srgbClr val="FF0000"/>
                </a:solidFill>
              </a:rPr>
              <a:t>m</a:t>
            </a:r>
            <a:r>
              <a:rPr lang="el-GR" sz="2800" b="1" baseline="30000" dirty="0" smtClean="0">
                <a:solidFill>
                  <a:srgbClr val="FF0000"/>
                </a:solidFill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l-GR" dirty="0" smtClean="0">
                <a:solidFill>
                  <a:srgbClr val="FF0000"/>
                </a:solidFill>
              </a:rPr>
              <a:t>κυβικό μέτρο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6" name="25 - Ευθύγραμμο βέλος σύνδεσης"/>
          <p:cNvCxnSpPr/>
          <p:nvPr/>
        </p:nvCxnSpPr>
        <p:spPr>
          <a:xfrm>
            <a:off x="5572132" y="2000240"/>
            <a:ext cx="1214446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429264"/>
            <a:ext cx="1071570" cy="89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18 - TextBox"/>
          <p:cNvSpPr txBox="1"/>
          <p:nvPr/>
        </p:nvSpPr>
        <p:spPr>
          <a:xfrm>
            <a:off x="1643042" y="5643578"/>
            <a:ext cx="868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1cm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19 - TextBox"/>
          <p:cNvSpPr txBox="1"/>
          <p:nvPr/>
        </p:nvSpPr>
        <p:spPr>
          <a:xfrm>
            <a:off x="1214414" y="6143644"/>
            <a:ext cx="868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1cm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24 - TextBox"/>
          <p:cNvSpPr txBox="1"/>
          <p:nvPr/>
        </p:nvSpPr>
        <p:spPr>
          <a:xfrm>
            <a:off x="500034" y="5286388"/>
            <a:ext cx="868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1cm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071942"/>
            <a:ext cx="2100278" cy="175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27 - TextBox"/>
          <p:cNvSpPr txBox="1"/>
          <p:nvPr/>
        </p:nvSpPr>
        <p:spPr>
          <a:xfrm>
            <a:off x="7143768" y="5429264"/>
            <a:ext cx="868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9" name="28 - TextBox"/>
          <p:cNvSpPr txBox="1"/>
          <p:nvPr/>
        </p:nvSpPr>
        <p:spPr>
          <a:xfrm>
            <a:off x="7643834" y="4643446"/>
            <a:ext cx="868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0" name="29 - TextBox"/>
          <p:cNvSpPr txBox="1"/>
          <p:nvPr/>
        </p:nvSpPr>
        <p:spPr>
          <a:xfrm>
            <a:off x="6143636" y="5643578"/>
            <a:ext cx="868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1" name="30 - TextBox"/>
          <p:cNvSpPr txBox="1"/>
          <p:nvPr/>
        </p:nvSpPr>
        <p:spPr>
          <a:xfrm>
            <a:off x="6643702" y="3857628"/>
            <a:ext cx="868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2" name="31 - TextBox"/>
          <p:cNvSpPr txBox="1"/>
          <p:nvPr/>
        </p:nvSpPr>
        <p:spPr>
          <a:xfrm>
            <a:off x="6000760" y="4357694"/>
            <a:ext cx="868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3" name="32 - TextBox"/>
          <p:cNvSpPr txBox="1"/>
          <p:nvPr/>
        </p:nvSpPr>
        <p:spPr>
          <a:xfrm>
            <a:off x="5643570" y="4000504"/>
            <a:ext cx="868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1m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19" grpId="0"/>
      <p:bldP spid="20" grpId="0"/>
      <p:bldP spid="25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ΟΓΚΟΣ</a:t>
            </a:r>
            <a:endParaRPr lang="en-US" sz="3200" b="1" dirty="0"/>
          </a:p>
        </p:txBody>
      </p:sp>
      <p:sp>
        <p:nvSpPr>
          <p:cNvPr id="11" name="10 - TextBox"/>
          <p:cNvSpPr txBox="1"/>
          <p:nvPr/>
        </p:nvSpPr>
        <p:spPr>
          <a:xfrm>
            <a:off x="214282" y="3357562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κύβος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13 - Ευθύγραμμο βέλος σύνδεσης"/>
          <p:cNvCxnSpPr/>
          <p:nvPr/>
        </p:nvCxnSpPr>
        <p:spPr>
          <a:xfrm rot="5400000">
            <a:off x="572266" y="2999578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- TextBox"/>
          <p:cNvSpPr txBox="1"/>
          <p:nvPr/>
        </p:nvSpPr>
        <p:spPr>
          <a:xfrm>
            <a:off x="5286380" y="3643314"/>
            <a:ext cx="3357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Ορθογώνιο παραλληλεπίπεδο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6" name="25 - Ευθύγραμμο βέλος σύνδεσης"/>
          <p:cNvCxnSpPr/>
          <p:nvPr/>
        </p:nvCxnSpPr>
        <p:spPr>
          <a:xfrm rot="16200000" flipH="1">
            <a:off x="6750859" y="3036091"/>
            <a:ext cx="71438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1071570" cy="89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571612"/>
            <a:ext cx="3643338" cy="96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ΟΓΚΟΣ</a:t>
            </a:r>
            <a:endParaRPr lang="en-US" sz="3200" b="1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500702"/>
            <a:ext cx="1071570" cy="89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5893587"/>
            <a:ext cx="3643338" cy="96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TextBox"/>
          <p:cNvSpPr txBox="1"/>
          <p:nvPr/>
        </p:nvSpPr>
        <p:spPr>
          <a:xfrm>
            <a:off x="500034" y="1928802"/>
            <a:ext cx="757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Για να βρω τον όγκο  σε ένα κύβο  ή ένα ορθογώνιο παραλληλεπίπεδο ….πολλαπλασιάζω τις τρεις ακμές τους…  ακολουθούν παραδείγματα </a:t>
            </a:r>
            <a:endParaRPr lang="en-US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428860" y="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0ΓΚΟΣ</a:t>
            </a:r>
            <a:endParaRPr lang="en-US" sz="32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214282" y="714356"/>
            <a:ext cx="707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Άσκηση 1</a:t>
            </a:r>
          </a:p>
          <a:p>
            <a:r>
              <a:rPr lang="el-GR" sz="2400" dirty="0" smtClean="0"/>
              <a:t>Να βρείτε τον όγκο του παρακάτω κύβου , που η κάθε</a:t>
            </a:r>
            <a:r>
              <a:rPr lang="en-US" sz="2400" dirty="0" smtClean="0"/>
              <a:t> </a:t>
            </a:r>
            <a:r>
              <a:rPr lang="el-GR" sz="2400" dirty="0" smtClean="0"/>
              <a:t>του ακμή είναι  3</a:t>
            </a:r>
            <a:r>
              <a:rPr lang="en-US" sz="2400" dirty="0" smtClean="0"/>
              <a:t>m</a:t>
            </a:r>
            <a:r>
              <a:rPr lang="el-GR" sz="2400" dirty="0" smtClean="0"/>
              <a:t>:</a:t>
            </a:r>
            <a:endParaRPr lang="en-US" sz="2400" dirty="0"/>
          </a:p>
        </p:txBody>
      </p:sp>
      <p:sp>
        <p:nvSpPr>
          <p:cNvPr id="11" name="10 - Ορθογώνιο"/>
          <p:cNvSpPr/>
          <p:nvPr/>
        </p:nvSpPr>
        <p:spPr>
          <a:xfrm>
            <a:off x="642910" y="3786190"/>
            <a:ext cx="486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3</a:t>
            </a:r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2" name="11 - Ορθογώνιο"/>
          <p:cNvSpPr/>
          <p:nvPr/>
        </p:nvSpPr>
        <p:spPr>
          <a:xfrm>
            <a:off x="214282" y="2500306"/>
            <a:ext cx="486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2</a:t>
            </a:r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4" name="13 - Ορθογώνιο"/>
          <p:cNvSpPr/>
          <p:nvPr/>
        </p:nvSpPr>
        <p:spPr>
          <a:xfrm>
            <a:off x="2071670" y="2643182"/>
            <a:ext cx="486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3</a:t>
            </a:r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5" name="14 - TextBox"/>
          <p:cNvSpPr txBox="1"/>
          <p:nvPr/>
        </p:nvSpPr>
        <p:spPr>
          <a:xfrm>
            <a:off x="4286248" y="3357562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Λύση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1214414" y="4786322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Όγκος</a:t>
            </a:r>
            <a:r>
              <a:rPr lang="el-GR" sz="2400" dirty="0" smtClean="0"/>
              <a:t>:</a:t>
            </a:r>
            <a:endParaRPr lang="en-US" sz="2400" baseline="30000" dirty="0"/>
          </a:p>
        </p:txBody>
      </p:sp>
      <p:sp>
        <p:nvSpPr>
          <p:cNvPr id="17" name="16 - TextBox"/>
          <p:cNvSpPr txBox="1"/>
          <p:nvPr/>
        </p:nvSpPr>
        <p:spPr>
          <a:xfrm>
            <a:off x="3714712" y="6072206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 smtClean="0">
                <a:solidFill>
                  <a:srgbClr val="FF0000"/>
                </a:solidFill>
              </a:rPr>
              <a:t>Άρα ο όγκος του κύβου είναι  27</a:t>
            </a:r>
            <a:r>
              <a:rPr lang="en-US" b="1" i="1" dirty="0" smtClean="0">
                <a:solidFill>
                  <a:srgbClr val="FF0000"/>
                </a:solidFill>
              </a:rPr>
              <a:t>m</a:t>
            </a:r>
            <a:r>
              <a:rPr lang="el-GR" b="1" i="1" baseline="30000" dirty="0" smtClean="0">
                <a:solidFill>
                  <a:srgbClr val="FF0000"/>
                </a:solidFill>
              </a:rPr>
              <a:t>3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8" name="17 - Ορθογώνιο"/>
          <p:cNvSpPr/>
          <p:nvPr/>
        </p:nvSpPr>
        <p:spPr>
          <a:xfrm>
            <a:off x="4214810" y="4786322"/>
            <a:ext cx="984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 smtClean="0"/>
              <a:t>3</a:t>
            </a:r>
            <a:r>
              <a:rPr lang="en-US" sz="2400" baseline="30000" dirty="0" smtClean="0"/>
              <a:t> </a:t>
            </a:r>
            <a:r>
              <a:rPr lang="en-US" sz="2400" baseline="30000" dirty="0" smtClean="0"/>
              <a:t>.</a:t>
            </a:r>
            <a:r>
              <a:rPr lang="en-US" sz="2400" dirty="0" smtClean="0"/>
              <a:t> </a:t>
            </a:r>
            <a:r>
              <a:rPr lang="el-GR" sz="2400" dirty="0" smtClean="0"/>
              <a:t>3</a:t>
            </a:r>
            <a:r>
              <a:rPr lang="en-US" sz="2400" dirty="0" smtClean="0"/>
              <a:t> </a:t>
            </a:r>
            <a:r>
              <a:rPr lang="en-US" sz="2400" baseline="30000" dirty="0" smtClean="0"/>
              <a:t>. </a:t>
            </a:r>
            <a:r>
              <a:rPr lang="el-GR" sz="2400" dirty="0" smtClean="0"/>
              <a:t>3</a:t>
            </a:r>
            <a:endParaRPr lang="en-US" sz="2400" dirty="0"/>
          </a:p>
        </p:txBody>
      </p:sp>
      <p:sp>
        <p:nvSpPr>
          <p:cNvPr id="19" name="18 - Ορθογώνιο"/>
          <p:cNvSpPr/>
          <p:nvPr/>
        </p:nvSpPr>
        <p:spPr>
          <a:xfrm>
            <a:off x="5214942" y="4753285"/>
            <a:ext cx="1321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=   </a:t>
            </a:r>
            <a:r>
              <a:rPr lang="el-GR" sz="2400" dirty="0" smtClean="0"/>
              <a:t>27 </a:t>
            </a:r>
            <a:r>
              <a:rPr lang="en-US" sz="2400" dirty="0" smtClean="0"/>
              <a:t>m</a:t>
            </a:r>
            <a:r>
              <a:rPr lang="el-GR" sz="2400" baseline="30000" dirty="0" smtClean="0"/>
              <a:t>3</a:t>
            </a:r>
            <a:r>
              <a:rPr lang="en-US" sz="2400" baseline="30000" dirty="0" smtClean="0"/>
              <a:t> </a:t>
            </a:r>
            <a:endParaRPr lang="en-US" sz="2400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14554"/>
            <a:ext cx="1928826" cy="160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Ορθογώνιο"/>
          <p:cNvSpPr/>
          <p:nvPr/>
        </p:nvSpPr>
        <p:spPr>
          <a:xfrm>
            <a:off x="1785918" y="3571876"/>
            <a:ext cx="486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3</a:t>
            </a:r>
            <a:r>
              <a:rPr lang="en-US" dirty="0" smtClean="0"/>
              <a:t>m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428860" y="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0ΓΚΟΣ</a:t>
            </a:r>
            <a:endParaRPr lang="en-US" sz="32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214282" y="714356"/>
            <a:ext cx="707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Άσκηση </a:t>
            </a:r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endParaRPr lang="el-GR" sz="2400" b="1" dirty="0" smtClean="0">
              <a:solidFill>
                <a:srgbClr val="FF0000"/>
              </a:solidFill>
            </a:endParaRPr>
          </a:p>
          <a:p>
            <a:r>
              <a:rPr lang="el-GR" sz="2400" dirty="0" smtClean="0"/>
              <a:t>Να βρείτε τον όγκο του παρακάτω παραλληλεπιπέδου, που έχει ακμές    5</a:t>
            </a:r>
            <a:r>
              <a:rPr lang="en-US" sz="2400" dirty="0" smtClean="0"/>
              <a:t>m,   2m,   4m</a:t>
            </a:r>
            <a:r>
              <a:rPr lang="el-GR" sz="2400" dirty="0" smtClean="0"/>
              <a:t>:</a:t>
            </a:r>
            <a:endParaRPr lang="en-US" sz="2400" dirty="0"/>
          </a:p>
        </p:txBody>
      </p:sp>
      <p:sp>
        <p:nvSpPr>
          <p:cNvPr id="12" name="11 - Ορθογώνιο"/>
          <p:cNvSpPr/>
          <p:nvPr/>
        </p:nvSpPr>
        <p:spPr>
          <a:xfrm>
            <a:off x="3571868" y="3143248"/>
            <a:ext cx="486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2</a:t>
            </a:r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4" name="13 - Ορθογώνιο"/>
          <p:cNvSpPr/>
          <p:nvPr/>
        </p:nvSpPr>
        <p:spPr>
          <a:xfrm>
            <a:off x="2857488" y="3857628"/>
            <a:ext cx="486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4</a:t>
            </a:r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5" name="14 - TextBox"/>
          <p:cNvSpPr txBox="1"/>
          <p:nvPr/>
        </p:nvSpPr>
        <p:spPr>
          <a:xfrm>
            <a:off x="5715008" y="3929066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Λύση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3071802" y="4786322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Όγκος</a:t>
            </a:r>
            <a:r>
              <a:rPr lang="el-GR" sz="2400" dirty="0" smtClean="0"/>
              <a:t>:</a:t>
            </a:r>
            <a:endParaRPr lang="en-US" sz="2400" baseline="30000" dirty="0"/>
          </a:p>
        </p:txBody>
      </p:sp>
      <p:sp>
        <p:nvSpPr>
          <p:cNvPr id="17" name="16 - TextBox"/>
          <p:cNvSpPr txBox="1"/>
          <p:nvPr/>
        </p:nvSpPr>
        <p:spPr>
          <a:xfrm>
            <a:off x="3714712" y="6072206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 smtClean="0">
                <a:solidFill>
                  <a:srgbClr val="FF0000"/>
                </a:solidFill>
              </a:rPr>
              <a:t>Άρα ο όγκος του παραλληλεπιπέδου είναι  40 </a:t>
            </a:r>
            <a:r>
              <a:rPr lang="en-US" b="1" i="1" dirty="0" smtClean="0">
                <a:solidFill>
                  <a:srgbClr val="FF0000"/>
                </a:solidFill>
              </a:rPr>
              <a:t>m</a:t>
            </a:r>
            <a:r>
              <a:rPr lang="el-GR" b="1" i="1" baseline="30000" dirty="0" smtClean="0">
                <a:solidFill>
                  <a:srgbClr val="FF0000"/>
                </a:solidFill>
              </a:rPr>
              <a:t>3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8" name="17 - Ορθογώνιο"/>
          <p:cNvSpPr/>
          <p:nvPr/>
        </p:nvSpPr>
        <p:spPr>
          <a:xfrm>
            <a:off x="4214810" y="4786322"/>
            <a:ext cx="984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5</a:t>
            </a:r>
            <a:r>
              <a:rPr lang="en-US" sz="2400" baseline="30000" dirty="0" smtClean="0"/>
              <a:t> </a:t>
            </a:r>
            <a:r>
              <a:rPr lang="en-US" sz="2400" baseline="30000" dirty="0" smtClean="0"/>
              <a:t>.</a:t>
            </a:r>
            <a:r>
              <a:rPr lang="en-US" sz="2400" dirty="0" smtClean="0"/>
              <a:t> 4 </a:t>
            </a:r>
            <a:r>
              <a:rPr lang="en-US" sz="2400" baseline="30000" dirty="0" smtClean="0"/>
              <a:t>. </a:t>
            </a:r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9" name="18 - Ορθογώνιο"/>
          <p:cNvSpPr/>
          <p:nvPr/>
        </p:nvSpPr>
        <p:spPr>
          <a:xfrm>
            <a:off x="5286380" y="4786322"/>
            <a:ext cx="1321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=   40</a:t>
            </a:r>
            <a:r>
              <a:rPr lang="el-GR" sz="2400" dirty="0" smtClean="0"/>
              <a:t> </a:t>
            </a:r>
            <a:r>
              <a:rPr lang="en-US" sz="2400" dirty="0" smtClean="0"/>
              <a:t>m</a:t>
            </a:r>
            <a:r>
              <a:rPr lang="el-GR" sz="2400" baseline="30000" dirty="0" smtClean="0"/>
              <a:t>3</a:t>
            </a:r>
            <a:r>
              <a:rPr lang="en-US" sz="2400" baseline="30000" dirty="0" smtClean="0"/>
              <a:t> </a:t>
            </a:r>
            <a:endParaRPr lang="en-US" sz="2400" dirty="0"/>
          </a:p>
        </p:txBody>
      </p:sp>
      <p:sp>
        <p:nvSpPr>
          <p:cNvPr id="7" name="6 - Ορθογώνιο"/>
          <p:cNvSpPr/>
          <p:nvPr/>
        </p:nvSpPr>
        <p:spPr>
          <a:xfrm>
            <a:off x="1000100" y="3857628"/>
            <a:ext cx="486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5m</a:t>
            </a:r>
            <a:endParaRPr lang="en-US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28934"/>
            <a:ext cx="3643338" cy="96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428860" y="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0ΓΚΟΣ</a:t>
            </a:r>
            <a:endParaRPr lang="en-US" sz="32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500034" y="1214422"/>
            <a:ext cx="70723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Πως μπορώ να μετρήσω τον όγκο ενός σώματος με ακανόνιστο σχήμα;;;</a:t>
            </a:r>
          </a:p>
          <a:p>
            <a:endParaRPr lang="el-GR" sz="2800" dirty="0" smtClean="0"/>
          </a:p>
          <a:p>
            <a:r>
              <a:rPr lang="el-GR" sz="2800" i="1" dirty="0" smtClean="0"/>
              <a:t>Πως θα μετρήσω τον όγκο  του παιχνιδιού; </a:t>
            </a:r>
            <a:endParaRPr lang="en-US" sz="28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3500438"/>
            <a:ext cx="1612441" cy="225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428860" y="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0ΓΚΟΣ</a:t>
            </a:r>
            <a:endParaRPr lang="en-US" sz="32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4786314" y="2071678"/>
            <a:ext cx="36433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Αυτό το δοχείο ονομάζεται </a:t>
            </a:r>
            <a:r>
              <a:rPr lang="el-GR" sz="2400" b="1" dirty="0" smtClean="0">
                <a:solidFill>
                  <a:srgbClr val="FF0000"/>
                </a:solidFill>
              </a:rPr>
              <a:t>ογκομετρικός κύλινδρος.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endParaRPr lang="el-GR" sz="2400" dirty="0" smtClean="0"/>
          </a:p>
          <a:p>
            <a:r>
              <a:rPr lang="el-GR" sz="2400" dirty="0" smtClean="0"/>
              <a:t>Είναι ένα δοχείο που χρησιμοποιείται για να μετράει τον όγκο….</a:t>
            </a:r>
            <a:endParaRPr lang="en-US" sz="2400" dirty="0" smtClean="0"/>
          </a:p>
          <a:p>
            <a:endParaRPr lang="el-GR" sz="2400" dirty="0" smtClean="0"/>
          </a:p>
          <a:p>
            <a:r>
              <a:rPr lang="el-GR" sz="2400" dirty="0" smtClean="0"/>
              <a:t>Συνήθως μετράει τον όγκο σε </a:t>
            </a:r>
            <a:r>
              <a:rPr lang="en-US" sz="2400" dirty="0" smtClean="0"/>
              <a:t>ml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3476625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2" name="21 - Ευθύγραμμο βέλος σύνδεσης"/>
          <p:cNvCxnSpPr/>
          <p:nvPr/>
        </p:nvCxnSpPr>
        <p:spPr>
          <a:xfrm flipV="1">
            <a:off x="3714744" y="2571744"/>
            <a:ext cx="857256" cy="28575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Διάγραμμα ροής: Έξοδος σε μέσο άμεσης πρόσβασης"/>
          <p:cNvSpPr/>
          <p:nvPr/>
        </p:nvSpPr>
        <p:spPr>
          <a:xfrm rot="16200000">
            <a:off x="785786" y="4357694"/>
            <a:ext cx="1071570" cy="1928826"/>
          </a:xfrm>
          <a:prstGeom prst="flowChartMagneticDrum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- TextBox"/>
          <p:cNvSpPr txBox="1"/>
          <p:nvPr/>
        </p:nvSpPr>
        <p:spPr>
          <a:xfrm>
            <a:off x="2428860" y="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0ΓΚΟΣ</a:t>
            </a:r>
            <a:endParaRPr lang="en-US" sz="32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3500430" y="2571744"/>
            <a:ext cx="36433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Γεμίζω τον </a:t>
            </a:r>
            <a:r>
              <a:rPr lang="el-GR" sz="2400" b="1" dirty="0" smtClean="0">
                <a:solidFill>
                  <a:srgbClr val="FF0000"/>
                </a:solidFill>
              </a:rPr>
              <a:t>ογκομετρικό κύλινδρο με νερό.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endParaRPr lang="el-GR" sz="2400" dirty="0" smtClean="0"/>
          </a:p>
          <a:p>
            <a:endParaRPr lang="el-GR" sz="2400" dirty="0" smtClean="0"/>
          </a:p>
          <a:p>
            <a:r>
              <a:rPr lang="el-GR" sz="2400" dirty="0" smtClean="0"/>
              <a:t>Όπως φαίνεται ο όγκος του νερού είναι 100</a:t>
            </a:r>
            <a:r>
              <a:rPr lang="en-US" sz="2400" dirty="0" smtClean="0"/>
              <a:t>ml</a:t>
            </a:r>
            <a:endParaRPr lang="en-US" sz="2400" dirty="0"/>
          </a:p>
        </p:txBody>
      </p:sp>
      <p:cxnSp>
        <p:nvCxnSpPr>
          <p:cNvPr id="22" name="21 - Ευθύγραμμο βέλος σύνδεσης"/>
          <p:cNvCxnSpPr/>
          <p:nvPr/>
        </p:nvCxnSpPr>
        <p:spPr>
          <a:xfrm flipV="1">
            <a:off x="2357422" y="4572008"/>
            <a:ext cx="857256" cy="28575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Διάγραμμα ροής: Έξοδος σε μέσο άμεσης πρόσβασης"/>
          <p:cNvSpPr/>
          <p:nvPr/>
        </p:nvSpPr>
        <p:spPr>
          <a:xfrm rot="16200000">
            <a:off x="-357221" y="3250406"/>
            <a:ext cx="3357584" cy="2000264"/>
          </a:xfrm>
          <a:prstGeom prst="flowChartMagneticDrum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11 - Ευθεία γραμμή σύνδεσης"/>
          <p:cNvCxnSpPr/>
          <p:nvPr/>
        </p:nvCxnSpPr>
        <p:spPr>
          <a:xfrm rot="10800000" flipV="1">
            <a:off x="2143108" y="5214950"/>
            <a:ext cx="142876" cy="714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εία γραμμή σύνδεσης"/>
          <p:cNvCxnSpPr/>
          <p:nvPr/>
        </p:nvCxnSpPr>
        <p:spPr>
          <a:xfrm rot="10800000" flipV="1">
            <a:off x="2143108" y="4857760"/>
            <a:ext cx="142876" cy="714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εία γραμμή σύνδεσης"/>
          <p:cNvCxnSpPr/>
          <p:nvPr/>
        </p:nvCxnSpPr>
        <p:spPr>
          <a:xfrm rot="10800000" flipV="1">
            <a:off x="2143108" y="4500570"/>
            <a:ext cx="142876" cy="714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- Ευθεία γραμμή σύνδεσης"/>
          <p:cNvCxnSpPr/>
          <p:nvPr/>
        </p:nvCxnSpPr>
        <p:spPr>
          <a:xfrm rot="10800000" flipV="1">
            <a:off x="2143108" y="4071942"/>
            <a:ext cx="142876" cy="714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/>
          <p:nvPr/>
        </p:nvCxnSpPr>
        <p:spPr>
          <a:xfrm rot="10800000" flipV="1">
            <a:off x="2143109" y="3643314"/>
            <a:ext cx="142876" cy="714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- TextBox"/>
          <p:cNvSpPr txBox="1"/>
          <p:nvPr/>
        </p:nvSpPr>
        <p:spPr>
          <a:xfrm>
            <a:off x="1857356" y="5143512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rgbClr val="FF0000"/>
                </a:solidFill>
              </a:rPr>
              <a:t>50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9" name="18 - TextBox"/>
          <p:cNvSpPr txBox="1"/>
          <p:nvPr/>
        </p:nvSpPr>
        <p:spPr>
          <a:xfrm>
            <a:off x="1714480" y="4786322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rgbClr val="FF0000"/>
                </a:solidFill>
              </a:rPr>
              <a:t>100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0" name="19 - TextBox"/>
          <p:cNvSpPr txBox="1"/>
          <p:nvPr/>
        </p:nvSpPr>
        <p:spPr>
          <a:xfrm>
            <a:off x="1714480" y="4000504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rgbClr val="FF0000"/>
                </a:solidFill>
              </a:rPr>
              <a:t>200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1" name="20 - TextBox"/>
          <p:cNvSpPr txBox="1"/>
          <p:nvPr/>
        </p:nvSpPr>
        <p:spPr>
          <a:xfrm>
            <a:off x="1714480" y="4429132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rgbClr val="FF0000"/>
                </a:solidFill>
              </a:rPr>
              <a:t>150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3" name="22 - TextBox"/>
          <p:cNvSpPr txBox="1"/>
          <p:nvPr/>
        </p:nvSpPr>
        <p:spPr>
          <a:xfrm>
            <a:off x="1714480" y="3643314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rgbClr val="FF0000"/>
                </a:solidFill>
              </a:rPr>
              <a:t>250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ΔΙΑΣΤΑΣΕΙΣ</a:t>
            </a:r>
            <a:endParaRPr lang="en-US" sz="3200" b="1" dirty="0"/>
          </a:p>
        </p:txBody>
      </p:sp>
      <p:sp>
        <p:nvSpPr>
          <p:cNvPr id="5" name="4 - TextBox"/>
          <p:cNvSpPr txBox="1"/>
          <p:nvPr/>
        </p:nvSpPr>
        <p:spPr>
          <a:xfrm>
            <a:off x="0" y="1357298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Επίπεδα  -  επιφάνειες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rot="16200000" flipH="1">
            <a:off x="6286512" y="3929066"/>
            <a:ext cx="92869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- TextBox"/>
          <p:cNvSpPr txBox="1"/>
          <p:nvPr/>
        </p:nvSpPr>
        <p:spPr>
          <a:xfrm>
            <a:off x="4643438" y="4857760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Οι επιφάνειες έχουν </a:t>
            </a:r>
            <a:r>
              <a:rPr lang="el-GR" sz="2400" u="sng" dirty="0" smtClean="0"/>
              <a:t>δύο διαστάσεις το  μήκος  και το πλάτος</a:t>
            </a:r>
            <a:endParaRPr lang="en-US" sz="2400" u="sng" dirty="0"/>
          </a:p>
        </p:txBody>
      </p:sp>
      <p:sp>
        <p:nvSpPr>
          <p:cNvPr id="13" name="12 - Στρογγυλεμένο ορθογώνιο"/>
          <p:cNvSpPr/>
          <p:nvPr/>
        </p:nvSpPr>
        <p:spPr>
          <a:xfrm>
            <a:off x="4786314" y="1214422"/>
            <a:ext cx="3929090" cy="1785950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17 - TextBox"/>
          <p:cNvSpPr txBox="1"/>
          <p:nvPr/>
        </p:nvSpPr>
        <p:spPr>
          <a:xfrm>
            <a:off x="6286512" y="3071810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μήκος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18 - TextBox"/>
          <p:cNvSpPr txBox="1"/>
          <p:nvPr/>
        </p:nvSpPr>
        <p:spPr>
          <a:xfrm rot="16200000">
            <a:off x="3659826" y="2126598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πλάτος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143380"/>
            <a:ext cx="364807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 animBg="1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428736"/>
            <a:ext cx="928694" cy="1300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- Διάγραμμα ροής: Έξοδος σε μέσο άμεσης πρόσβασης"/>
          <p:cNvSpPr/>
          <p:nvPr/>
        </p:nvSpPr>
        <p:spPr>
          <a:xfrm rot="16200000">
            <a:off x="785786" y="4357694"/>
            <a:ext cx="1071570" cy="1928826"/>
          </a:xfrm>
          <a:prstGeom prst="flowChartMagneticDrum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- TextBox"/>
          <p:cNvSpPr txBox="1"/>
          <p:nvPr/>
        </p:nvSpPr>
        <p:spPr>
          <a:xfrm>
            <a:off x="2428860" y="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0ΓΚΟΣ</a:t>
            </a:r>
            <a:endParaRPr lang="en-US" sz="32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5000628" y="1643050"/>
            <a:ext cx="36433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Για να βρω τον όγκο του παιχνιδιού …θα βάλω  το παιχνίδι μέσα στον ογκομετρικό κύλινδρο…</a:t>
            </a:r>
            <a:endParaRPr lang="en-US" sz="2400" dirty="0"/>
          </a:p>
        </p:txBody>
      </p:sp>
      <p:cxnSp>
        <p:nvCxnSpPr>
          <p:cNvPr id="22" name="21 - Ευθύγραμμο βέλος σύνδεσης"/>
          <p:cNvCxnSpPr/>
          <p:nvPr/>
        </p:nvCxnSpPr>
        <p:spPr>
          <a:xfrm rot="5400000">
            <a:off x="1178695" y="2107397"/>
            <a:ext cx="2500330" cy="21431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Διάγραμμα ροής: Έξοδος σε μέσο άμεσης πρόσβασης"/>
          <p:cNvSpPr/>
          <p:nvPr/>
        </p:nvSpPr>
        <p:spPr>
          <a:xfrm rot="16200000">
            <a:off x="-357221" y="3250406"/>
            <a:ext cx="3357584" cy="2000264"/>
          </a:xfrm>
          <a:prstGeom prst="flowChartMagneticDrum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11 - Ευθεία γραμμή σύνδεσης"/>
          <p:cNvCxnSpPr/>
          <p:nvPr/>
        </p:nvCxnSpPr>
        <p:spPr>
          <a:xfrm rot="10800000" flipV="1">
            <a:off x="2143108" y="5214950"/>
            <a:ext cx="142876" cy="714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εία γραμμή σύνδεσης"/>
          <p:cNvCxnSpPr/>
          <p:nvPr/>
        </p:nvCxnSpPr>
        <p:spPr>
          <a:xfrm rot="10800000" flipV="1">
            <a:off x="2143108" y="4857760"/>
            <a:ext cx="142876" cy="714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εία γραμμή σύνδεσης"/>
          <p:cNvCxnSpPr/>
          <p:nvPr/>
        </p:nvCxnSpPr>
        <p:spPr>
          <a:xfrm rot="10800000" flipV="1">
            <a:off x="2143108" y="4500570"/>
            <a:ext cx="142876" cy="714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- Ευθεία γραμμή σύνδεσης"/>
          <p:cNvCxnSpPr/>
          <p:nvPr/>
        </p:nvCxnSpPr>
        <p:spPr>
          <a:xfrm rot="10800000" flipV="1">
            <a:off x="2143108" y="4071942"/>
            <a:ext cx="142876" cy="714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/>
          <p:nvPr/>
        </p:nvCxnSpPr>
        <p:spPr>
          <a:xfrm rot="10800000" flipV="1">
            <a:off x="2143109" y="3643314"/>
            <a:ext cx="142876" cy="714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- TextBox"/>
          <p:cNvSpPr txBox="1"/>
          <p:nvPr/>
        </p:nvSpPr>
        <p:spPr>
          <a:xfrm>
            <a:off x="1857356" y="5143512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rgbClr val="FF0000"/>
                </a:solidFill>
              </a:rPr>
              <a:t>50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9" name="18 - TextBox"/>
          <p:cNvSpPr txBox="1"/>
          <p:nvPr/>
        </p:nvSpPr>
        <p:spPr>
          <a:xfrm>
            <a:off x="1714480" y="4786322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rgbClr val="FF0000"/>
                </a:solidFill>
              </a:rPr>
              <a:t>100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0" name="19 - TextBox"/>
          <p:cNvSpPr txBox="1"/>
          <p:nvPr/>
        </p:nvSpPr>
        <p:spPr>
          <a:xfrm>
            <a:off x="1714480" y="4000504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rgbClr val="FF0000"/>
                </a:solidFill>
              </a:rPr>
              <a:t>200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1" name="20 - TextBox"/>
          <p:cNvSpPr txBox="1"/>
          <p:nvPr/>
        </p:nvSpPr>
        <p:spPr>
          <a:xfrm>
            <a:off x="1714480" y="4429132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rgbClr val="FF0000"/>
                </a:solidFill>
              </a:rPr>
              <a:t>150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3" name="22 - TextBox"/>
          <p:cNvSpPr txBox="1"/>
          <p:nvPr/>
        </p:nvSpPr>
        <p:spPr>
          <a:xfrm>
            <a:off x="1714480" y="3643314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rgbClr val="FF0000"/>
                </a:solidFill>
              </a:rPr>
              <a:t>250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Διάγραμμα ροής: Έξοδος σε μέσο άμεσης πρόσβασης"/>
          <p:cNvSpPr/>
          <p:nvPr/>
        </p:nvSpPr>
        <p:spPr>
          <a:xfrm rot="16200000">
            <a:off x="285720" y="3857628"/>
            <a:ext cx="2071702" cy="1928826"/>
          </a:xfrm>
          <a:prstGeom prst="flowChartMagneticDrum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- TextBox"/>
          <p:cNvSpPr txBox="1"/>
          <p:nvPr/>
        </p:nvSpPr>
        <p:spPr>
          <a:xfrm>
            <a:off x="2428860" y="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0ΓΚΟΣ</a:t>
            </a:r>
            <a:endParaRPr lang="en-US" sz="32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4929190" y="2714620"/>
            <a:ext cx="36433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Όταν βάλω το παιχνίδι μέσα στο νερό </a:t>
            </a:r>
            <a:r>
              <a:rPr lang="en-US" sz="2400" dirty="0" smtClean="0"/>
              <a:t>o </a:t>
            </a:r>
            <a:r>
              <a:rPr lang="el-GR" sz="2400" dirty="0" smtClean="0"/>
              <a:t>όγκος θα αυξηθεί ..και θα γίνει 200</a:t>
            </a:r>
            <a:r>
              <a:rPr lang="en-US" sz="2400" dirty="0" smtClean="0"/>
              <a:t>ml</a:t>
            </a:r>
            <a:endParaRPr lang="en-US" sz="2400" dirty="0"/>
          </a:p>
        </p:txBody>
      </p:sp>
      <p:sp>
        <p:nvSpPr>
          <p:cNvPr id="9" name="8 - Διάγραμμα ροής: Έξοδος σε μέσο άμεσης πρόσβασης"/>
          <p:cNvSpPr/>
          <p:nvPr/>
        </p:nvSpPr>
        <p:spPr>
          <a:xfrm rot="16200000">
            <a:off x="-357221" y="3250406"/>
            <a:ext cx="3357584" cy="2000264"/>
          </a:xfrm>
          <a:prstGeom prst="flowChartMagneticDrum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11 - Ευθεία γραμμή σύνδεσης"/>
          <p:cNvCxnSpPr/>
          <p:nvPr/>
        </p:nvCxnSpPr>
        <p:spPr>
          <a:xfrm rot="10800000" flipV="1">
            <a:off x="2143108" y="5214950"/>
            <a:ext cx="142876" cy="714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εία γραμμή σύνδεσης"/>
          <p:cNvCxnSpPr/>
          <p:nvPr/>
        </p:nvCxnSpPr>
        <p:spPr>
          <a:xfrm rot="10800000" flipV="1">
            <a:off x="2143108" y="4857760"/>
            <a:ext cx="142876" cy="714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εία γραμμή σύνδεσης"/>
          <p:cNvCxnSpPr/>
          <p:nvPr/>
        </p:nvCxnSpPr>
        <p:spPr>
          <a:xfrm rot="10800000" flipV="1">
            <a:off x="2143108" y="4500570"/>
            <a:ext cx="142876" cy="714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- Ευθεία γραμμή σύνδεσης"/>
          <p:cNvCxnSpPr/>
          <p:nvPr/>
        </p:nvCxnSpPr>
        <p:spPr>
          <a:xfrm rot="10800000" flipV="1">
            <a:off x="2143108" y="4071942"/>
            <a:ext cx="142876" cy="714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/>
          <p:nvPr/>
        </p:nvCxnSpPr>
        <p:spPr>
          <a:xfrm rot="10800000" flipV="1">
            <a:off x="2143109" y="3643314"/>
            <a:ext cx="142876" cy="714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- TextBox"/>
          <p:cNvSpPr txBox="1"/>
          <p:nvPr/>
        </p:nvSpPr>
        <p:spPr>
          <a:xfrm>
            <a:off x="1857356" y="5143512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rgbClr val="FF0000"/>
                </a:solidFill>
              </a:rPr>
              <a:t>50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9" name="18 - TextBox"/>
          <p:cNvSpPr txBox="1"/>
          <p:nvPr/>
        </p:nvSpPr>
        <p:spPr>
          <a:xfrm>
            <a:off x="1714480" y="4786322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rgbClr val="FF0000"/>
                </a:solidFill>
              </a:rPr>
              <a:t>100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0" name="19 - TextBox"/>
          <p:cNvSpPr txBox="1"/>
          <p:nvPr/>
        </p:nvSpPr>
        <p:spPr>
          <a:xfrm>
            <a:off x="1714480" y="4000504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rgbClr val="FF0000"/>
                </a:solidFill>
              </a:rPr>
              <a:t>200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1" name="20 - TextBox"/>
          <p:cNvSpPr txBox="1"/>
          <p:nvPr/>
        </p:nvSpPr>
        <p:spPr>
          <a:xfrm>
            <a:off x="1714480" y="4429132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rgbClr val="FF0000"/>
                </a:solidFill>
              </a:rPr>
              <a:t>150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3" name="22 - TextBox"/>
          <p:cNvSpPr txBox="1"/>
          <p:nvPr/>
        </p:nvSpPr>
        <p:spPr>
          <a:xfrm>
            <a:off x="1714480" y="3643314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rgbClr val="FF0000"/>
                </a:solidFill>
              </a:rPr>
              <a:t>250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214818"/>
            <a:ext cx="928694" cy="1300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6" name="25 - Ευθύγραμμο βέλος σύνδεσης"/>
          <p:cNvCxnSpPr/>
          <p:nvPr/>
        </p:nvCxnSpPr>
        <p:spPr>
          <a:xfrm>
            <a:off x="2500298" y="4071942"/>
            <a:ext cx="21431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Διάγραμμα ροής: Έξοδος σε μέσο άμεσης πρόσβασης"/>
          <p:cNvSpPr/>
          <p:nvPr/>
        </p:nvSpPr>
        <p:spPr>
          <a:xfrm rot="16200000">
            <a:off x="5607851" y="2000238"/>
            <a:ext cx="2071702" cy="1928826"/>
          </a:xfrm>
          <a:prstGeom prst="flowChartMagneticDrum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- TextBox"/>
          <p:cNvSpPr txBox="1"/>
          <p:nvPr/>
        </p:nvSpPr>
        <p:spPr>
          <a:xfrm>
            <a:off x="2428860" y="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0ΓΚΟΣ</a:t>
            </a:r>
            <a:endParaRPr lang="en-US" sz="3200" b="1" dirty="0"/>
          </a:p>
        </p:txBody>
      </p:sp>
      <p:sp>
        <p:nvSpPr>
          <p:cNvPr id="9" name="8 - Διάγραμμα ροής: Έξοδος σε μέσο άμεσης πρόσβασης"/>
          <p:cNvSpPr/>
          <p:nvPr/>
        </p:nvSpPr>
        <p:spPr>
          <a:xfrm rot="16200000">
            <a:off x="4964910" y="1393016"/>
            <a:ext cx="3357584" cy="2000264"/>
          </a:xfrm>
          <a:prstGeom prst="flowChartMagneticDrum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11 - Ευθεία γραμμή σύνδεσης"/>
          <p:cNvCxnSpPr/>
          <p:nvPr/>
        </p:nvCxnSpPr>
        <p:spPr>
          <a:xfrm rot="10800000" flipV="1">
            <a:off x="7465239" y="3357560"/>
            <a:ext cx="142876" cy="714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εία γραμμή σύνδεσης"/>
          <p:cNvCxnSpPr/>
          <p:nvPr/>
        </p:nvCxnSpPr>
        <p:spPr>
          <a:xfrm rot="10800000" flipV="1">
            <a:off x="7465239" y="3000370"/>
            <a:ext cx="142876" cy="714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εία γραμμή σύνδεσης"/>
          <p:cNvCxnSpPr/>
          <p:nvPr/>
        </p:nvCxnSpPr>
        <p:spPr>
          <a:xfrm rot="10800000" flipV="1">
            <a:off x="7465239" y="2643180"/>
            <a:ext cx="142876" cy="714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- Ευθεία γραμμή σύνδεσης"/>
          <p:cNvCxnSpPr/>
          <p:nvPr/>
        </p:nvCxnSpPr>
        <p:spPr>
          <a:xfrm rot="10800000" flipV="1">
            <a:off x="7465239" y="2214552"/>
            <a:ext cx="142876" cy="714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/>
          <p:nvPr/>
        </p:nvCxnSpPr>
        <p:spPr>
          <a:xfrm rot="10800000" flipV="1">
            <a:off x="7465240" y="1785924"/>
            <a:ext cx="142876" cy="714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- TextBox"/>
          <p:cNvSpPr txBox="1"/>
          <p:nvPr/>
        </p:nvSpPr>
        <p:spPr>
          <a:xfrm>
            <a:off x="7179487" y="3286122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rgbClr val="FF0000"/>
                </a:solidFill>
              </a:rPr>
              <a:t>50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9" name="18 - TextBox"/>
          <p:cNvSpPr txBox="1"/>
          <p:nvPr/>
        </p:nvSpPr>
        <p:spPr>
          <a:xfrm>
            <a:off x="7036611" y="2928932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rgbClr val="FF0000"/>
                </a:solidFill>
              </a:rPr>
              <a:t>100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0" name="19 - TextBox"/>
          <p:cNvSpPr txBox="1"/>
          <p:nvPr/>
        </p:nvSpPr>
        <p:spPr>
          <a:xfrm>
            <a:off x="7036611" y="2143114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rgbClr val="FF0000"/>
                </a:solidFill>
              </a:rPr>
              <a:t>200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1" name="20 - TextBox"/>
          <p:cNvSpPr txBox="1"/>
          <p:nvPr/>
        </p:nvSpPr>
        <p:spPr>
          <a:xfrm>
            <a:off x="7036611" y="2571742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rgbClr val="FF0000"/>
                </a:solidFill>
              </a:rPr>
              <a:t>150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3" name="22 - TextBox"/>
          <p:cNvSpPr txBox="1"/>
          <p:nvPr/>
        </p:nvSpPr>
        <p:spPr>
          <a:xfrm>
            <a:off x="7036611" y="1785924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rgbClr val="FF0000"/>
                </a:solidFill>
              </a:rPr>
              <a:t>250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9355" y="2357428"/>
            <a:ext cx="928694" cy="1300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21 - Διάγραμμα ροής: Έξοδος σε μέσο άμεσης πρόσβασης"/>
          <p:cNvSpPr/>
          <p:nvPr/>
        </p:nvSpPr>
        <p:spPr>
          <a:xfrm rot="16200000">
            <a:off x="785785" y="2500305"/>
            <a:ext cx="1071572" cy="1928826"/>
          </a:xfrm>
          <a:prstGeom prst="flowChartMagneticDrum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- Διάγραμμα ροής: Έξοδος σε μέσο άμεσης πρόσβασης"/>
          <p:cNvSpPr/>
          <p:nvPr/>
        </p:nvSpPr>
        <p:spPr>
          <a:xfrm rot="16200000">
            <a:off x="-357221" y="1393016"/>
            <a:ext cx="3357584" cy="2000264"/>
          </a:xfrm>
          <a:prstGeom prst="flowChartMagneticDrum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26 - Ευθεία γραμμή σύνδεσης"/>
          <p:cNvCxnSpPr/>
          <p:nvPr/>
        </p:nvCxnSpPr>
        <p:spPr>
          <a:xfrm rot="10800000" flipV="1">
            <a:off x="2143108" y="3357560"/>
            <a:ext cx="142876" cy="714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- Ευθεία γραμμή σύνδεσης"/>
          <p:cNvCxnSpPr/>
          <p:nvPr/>
        </p:nvCxnSpPr>
        <p:spPr>
          <a:xfrm rot="10800000" flipV="1">
            <a:off x="2143108" y="3000370"/>
            <a:ext cx="142876" cy="714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- Ευθεία γραμμή σύνδεσης"/>
          <p:cNvCxnSpPr/>
          <p:nvPr/>
        </p:nvCxnSpPr>
        <p:spPr>
          <a:xfrm rot="10800000" flipV="1">
            <a:off x="2143108" y="2643180"/>
            <a:ext cx="142876" cy="714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- Ευθεία γραμμή σύνδεσης"/>
          <p:cNvCxnSpPr/>
          <p:nvPr/>
        </p:nvCxnSpPr>
        <p:spPr>
          <a:xfrm rot="10800000" flipV="1">
            <a:off x="2143108" y="2214552"/>
            <a:ext cx="142876" cy="714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- Ευθεία γραμμή σύνδεσης"/>
          <p:cNvCxnSpPr/>
          <p:nvPr/>
        </p:nvCxnSpPr>
        <p:spPr>
          <a:xfrm rot="10800000" flipV="1">
            <a:off x="2143109" y="1785924"/>
            <a:ext cx="142876" cy="714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- TextBox"/>
          <p:cNvSpPr txBox="1"/>
          <p:nvPr/>
        </p:nvSpPr>
        <p:spPr>
          <a:xfrm>
            <a:off x="1857356" y="3286122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rgbClr val="FF0000"/>
                </a:solidFill>
              </a:rPr>
              <a:t>50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3" name="32 - TextBox"/>
          <p:cNvSpPr txBox="1"/>
          <p:nvPr/>
        </p:nvSpPr>
        <p:spPr>
          <a:xfrm>
            <a:off x="1714480" y="2928932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rgbClr val="FF0000"/>
                </a:solidFill>
              </a:rPr>
              <a:t>100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4" name="33 - TextBox"/>
          <p:cNvSpPr txBox="1"/>
          <p:nvPr/>
        </p:nvSpPr>
        <p:spPr>
          <a:xfrm>
            <a:off x="1714480" y="2143114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rgbClr val="FF0000"/>
                </a:solidFill>
              </a:rPr>
              <a:t>200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5" name="34 - TextBox"/>
          <p:cNvSpPr txBox="1"/>
          <p:nvPr/>
        </p:nvSpPr>
        <p:spPr>
          <a:xfrm>
            <a:off x="1714480" y="2571742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rgbClr val="FF0000"/>
                </a:solidFill>
              </a:rPr>
              <a:t>150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6" name="35 - TextBox"/>
          <p:cNvSpPr txBox="1"/>
          <p:nvPr/>
        </p:nvSpPr>
        <p:spPr>
          <a:xfrm>
            <a:off x="1714480" y="1785924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rgbClr val="FF0000"/>
                </a:solidFill>
              </a:rPr>
              <a:t>250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38" name="37 - Ευθύγραμμο βέλος σύνδεσης"/>
          <p:cNvCxnSpPr/>
          <p:nvPr/>
        </p:nvCxnSpPr>
        <p:spPr>
          <a:xfrm rot="5400000" flipH="1" flipV="1">
            <a:off x="2250266" y="2607464"/>
            <a:ext cx="428627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40 - TextBox"/>
          <p:cNvSpPr txBox="1"/>
          <p:nvPr/>
        </p:nvSpPr>
        <p:spPr>
          <a:xfrm>
            <a:off x="2428860" y="2214554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100ml</a:t>
            </a:r>
            <a:endParaRPr lang="en-US" dirty="0"/>
          </a:p>
        </p:txBody>
      </p:sp>
      <p:sp>
        <p:nvSpPr>
          <p:cNvPr id="42" name="41 - TextBox"/>
          <p:cNvSpPr txBox="1"/>
          <p:nvPr/>
        </p:nvSpPr>
        <p:spPr>
          <a:xfrm>
            <a:off x="7858148" y="1214422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200ml</a:t>
            </a:r>
            <a:endParaRPr lang="en-US" dirty="0"/>
          </a:p>
        </p:txBody>
      </p:sp>
      <p:cxnSp>
        <p:nvCxnSpPr>
          <p:cNvPr id="44" name="43 - Ευθύγραμμο βέλος σύνδεσης"/>
          <p:cNvCxnSpPr/>
          <p:nvPr/>
        </p:nvCxnSpPr>
        <p:spPr>
          <a:xfrm rot="5400000" flipH="1" flipV="1">
            <a:off x="7572396" y="1785926"/>
            <a:ext cx="50006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- TextBox"/>
          <p:cNvSpPr txBox="1"/>
          <p:nvPr/>
        </p:nvSpPr>
        <p:spPr>
          <a:xfrm>
            <a:off x="1571604" y="4429132"/>
            <a:ext cx="6215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Ο όγκος του παιχνιδιού θα είναι:</a:t>
            </a:r>
            <a:endParaRPr lang="en-US" sz="2400" dirty="0" smtClean="0"/>
          </a:p>
          <a:p>
            <a:endParaRPr lang="el-GR" sz="2400" dirty="0" smtClean="0"/>
          </a:p>
          <a:p>
            <a:r>
              <a:rPr lang="el-GR" sz="2400" dirty="0" smtClean="0"/>
              <a:t>200</a:t>
            </a:r>
            <a:r>
              <a:rPr lang="en-US" sz="2400" dirty="0" smtClean="0"/>
              <a:t>ml  - 100ml   =  100ml</a:t>
            </a:r>
            <a:endParaRPr lang="en-US" sz="2400" dirty="0"/>
          </a:p>
        </p:txBody>
      </p:sp>
      <p:sp>
        <p:nvSpPr>
          <p:cNvPr id="46" name="45 - TextBox"/>
          <p:cNvSpPr txBox="1"/>
          <p:nvPr/>
        </p:nvSpPr>
        <p:spPr>
          <a:xfrm>
            <a:off x="2857488" y="6072206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Ο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l-GR" b="1" dirty="0" smtClean="0">
                <a:solidFill>
                  <a:srgbClr val="FF0000"/>
                </a:solidFill>
              </a:rPr>
              <a:t>όγκος του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l-GR" b="1" dirty="0" smtClean="0">
                <a:solidFill>
                  <a:srgbClr val="FF0000"/>
                </a:solidFill>
              </a:rPr>
              <a:t>παιχνιδιού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l-GR" b="1" dirty="0" smtClean="0">
                <a:solidFill>
                  <a:srgbClr val="FF0000"/>
                </a:solidFill>
              </a:rPr>
              <a:t>είναι </a:t>
            </a:r>
            <a:r>
              <a:rPr lang="en-US" b="1" dirty="0" smtClean="0">
                <a:solidFill>
                  <a:srgbClr val="FF0000"/>
                </a:solidFill>
              </a:rPr>
              <a:t>  </a:t>
            </a:r>
            <a:r>
              <a:rPr lang="el-GR" b="1" dirty="0" smtClean="0">
                <a:solidFill>
                  <a:srgbClr val="FF0000"/>
                </a:solidFill>
              </a:rPr>
              <a:t>100</a:t>
            </a:r>
            <a:r>
              <a:rPr lang="en-US" b="1" dirty="0" smtClean="0">
                <a:solidFill>
                  <a:srgbClr val="FF0000"/>
                </a:solidFill>
              </a:rPr>
              <a:t>ml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18" grpId="0"/>
      <p:bldP spid="19" grpId="0"/>
      <p:bldP spid="20" grpId="0"/>
      <p:bldP spid="21" grpId="0"/>
      <p:bldP spid="23" grpId="0"/>
      <p:bldP spid="45" grpId="0"/>
      <p:bldP spid="4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ΠΥΚΝΟΤΗΤΑ</a:t>
            </a:r>
            <a:endParaRPr lang="en-US" sz="3200" b="1" dirty="0"/>
          </a:p>
        </p:txBody>
      </p:sp>
      <p:sp>
        <p:nvSpPr>
          <p:cNvPr id="17" name="16 - TextBox"/>
          <p:cNvSpPr txBox="1"/>
          <p:nvPr/>
        </p:nvSpPr>
        <p:spPr>
          <a:xfrm>
            <a:off x="500034" y="3429000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Σώμα     Α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15 - Ορθογώνιο"/>
          <p:cNvSpPr/>
          <p:nvPr/>
        </p:nvSpPr>
        <p:spPr>
          <a:xfrm>
            <a:off x="357158" y="1428736"/>
            <a:ext cx="2000264" cy="17145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- TextBox"/>
          <p:cNvSpPr txBox="1"/>
          <p:nvPr/>
        </p:nvSpPr>
        <p:spPr>
          <a:xfrm>
            <a:off x="6072198" y="3143248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Σώμα   Β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5715008" y="1214422"/>
            <a:ext cx="2000264" cy="17145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- Έλλειψη"/>
          <p:cNvSpPr/>
          <p:nvPr/>
        </p:nvSpPr>
        <p:spPr>
          <a:xfrm>
            <a:off x="1214414" y="1714488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- Έλλειψη"/>
          <p:cNvSpPr/>
          <p:nvPr/>
        </p:nvSpPr>
        <p:spPr>
          <a:xfrm>
            <a:off x="785786" y="1928802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17 - Έλλειψη"/>
          <p:cNvSpPr/>
          <p:nvPr/>
        </p:nvSpPr>
        <p:spPr>
          <a:xfrm>
            <a:off x="1785918" y="1785926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18 - Έλλειψη"/>
          <p:cNvSpPr/>
          <p:nvPr/>
        </p:nvSpPr>
        <p:spPr>
          <a:xfrm>
            <a:off x="1071538" y="2357430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19 - Έλλειψη"/>
          <p:cNvSpPr/>
          <p:nvPr/>
        </p:nvSpPr>
        <p:spPr>
          <a:xfrm>
            <a:off x="1142976" y="2857496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20 - Έλλειψη"/>
          <p:cNvSpPr/>
          <p:nvPr/>
        </p:nvSpPr>
        <p:spPr>
          <a:xfrm>
            <a:off x="1714480" y="2357430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21 - Έλλειψη"/>
          <p:cNvSpPr/>
          <p:nvPr/>
        </p:nvSpPr>
        <p:spPr>
          <a:xfrm>
            <a:off x="6429388" y="1357298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22 - Έλλειψη"/>
          <p:cNvSpPr/>
          <p:nvPr/>
        </p:nvSpPr>
        <p:spPr>
          <a:xfrm>
            <a:off x="6000760" y="1571612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- Έλλειψη"/>
          <p:cNvSpPr/>
          <p:nvPr/>
        </p:nvSpPr>
        <p:spPr>
          <a:xfrm>
            <a:off x="7000892" y="1428736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24 - Έλλειψη"/>
          <p:cNvSpPr/>
          <p:nvPr/>
        </p:nvSpPr>
        <p:spPr>
          <a:xfrm>
            <a:off x="6286512" y="2000240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25 - Έλλειψη"/>
          <p:cNvSpPr/>
          <p:nvPr/>
        </p:nvSpPr>
        <p:spPr>
          <a:xfrm>
            <a:off x="6357950" y="2500306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26 - Έλλειψη"/>
          <p:cNvSpPr/>
          <p:nvPr/>
        </p:nvSpPr>
        <p:spPr>
          <a:xfrm>
            <a:off x="6929454" y="2000240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27 - Έλλειψη"/>
          <p:cNvSpPr/>
          <p:nvPr/>
        </p:nvSpPr>
        <p:spPr>
          <a:xfrm>
            <a:off x="7072330" y="1866888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28 - Έλλειψη"/>
          <p:cNvSpPr/>
          <p:nvPr/>
        </p:nvSpPr>
        <p:spPr>
          <a:xfrm>
            <a:off x="6643702" y="2081202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29 - Έλλειψη"/>
          <p:cNvSpPr/>
          <p:nvPr/>
        </p:nvSpPr>
        <p:spPr>
          <a:xfrm>
            <a:off x="7643834" y="1938326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30 - Έλλειψη"/>
          <p:cNvSpPr/>
          <p:nvPr/>
        </p:nvSpPr>
        <p:spPr>
          <a:xfrm>
            <a:off x="6929454" y="2509830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31 - Έλλειψη"/>
          <p:cNvSpPr/>
          <p:nvPr/>
        </p:nvSpPr>
        <p:spPr>
          <a:xfrm>
            <a:off x="5929322" y="2714620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32 - Έλλειψη"/>
          <p:cNvSpPr/>
          <p:nvPr/>
        </p:nvSpPr>
        <p:spPr>
          <a:xfrm>
            <a:off x="7572396" y="2509830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33 - Έλλειψη"/>
          <p:cNvSpPr/>
          <p:nvPr/>
        </p:nvSpPr>
        <p:spPr>
          <a:xfrm>
            <a:off x="6929454" y="1285860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34 - Έλλειψη"/>
          <p:cNvSpPr/>
          <p:nvPr/>
        </p:nvSpPr>
        <p:spPr>
          <a:xfrm>
            <a:off x="6500826" y="1500174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35 - Έλλειψη"/>
          <p:cNvSpPr/>
          <p:nvPr/>
        </p:nvSpPr>
        <p:spPr>
          <a:xfrm>
            <a:off x="7500958" y="1357298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36 - Έλλειψη"/>
          <p:cNvSpPr/>
          <p:nvPr/>
        </p:nvSpPr>
        <p:spPr>
          <a:xfrm>
            <a:off x="6786578" y="1928802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37 - Έλλειψη"/>
          <p:cNvSpPr/>
          <p:nvPr/>
        </p:nvSpPr>
        <p:spPr>
          <a:xfrm>
            <a:off x="6858016" y="2428868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38 - Έλλειψη"/>
          <p:cNvSpPr/>
          <p:nvPr/>
        </p:nvSpPr>
        <p:spPr>
          <a:xfrm>
            <a:off x="7429520" y="1928802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39 - Έλλειψη"/>
          <p:cNvSpPr/>
          <p:nvPr/>
        </p:nvSpPr>
        <p:spPr>
          <a:xfrm>
            <a:off x="6072198" y="1866888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40 - Έλλειψη"/>
          <p:cNvSpPr/>
          <p:nvPr/>
        </p:nvSpPr>
        <p:spPr>
          <a:xfrm>
            <a:off x="6072198" y="2143116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41 - Έλλειψη"/>
          <p:cNvSpPr/>
          <p:nvPr/>
        </p:nvSpPr>
        <p:spPr>
          <a:xfrm>
            <a:off x="6643702" y="1938326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42 - Έλλειψη"/>
          <p:cNvSpPr/>
          <p:nvPr/>
        </p:nvSpPr>
        <p:spPr>
          <a:xfrm>
            <a:off x="5929322" y="2509830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43 - Έλλειψη"/>
          <p:cNvSpPr/>
          <p:nvPr/>
        </p:nvSpPr>
        <p:spPr>
          <a:xfrm>
            <a:off x="6643702" y="2643182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44 - Έλλειψη"/>
          <p:cNvSpPr/>
          <p:nvPr/>
        </p:nvSpPr>
        <p:spPr>
          <a:xfrm>
            <a:off x="6572264" y="2509830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45 - TextBox"/>
          <p:cNvSpPr txBox="1"/>
          <p:nvPr/>
        </p:nvSpPr>
        <p:spPr>
          <a:xfrm>
            <a:off x="642910" y="4357695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8F0D8F"/>
                </a:solidFill>
              </a:rPr>
              <a:t>Παρατηρώ ότι το σώμα Β έχει μεγαλύτερη πυκνότητα από το σώμα Α………</a:t>
            </a:r>
          </a:p>
          <a:p>
            <a:endParaRPr lang="en-US" sz="2400" b="1" dirty="0">
              <a:solidFill>
                <a:srgbClr val="8F0D8F"/>
              </a:solidFill>
            </a:endParaRPr>
          </a:p>
        </p:txBody>
      </p:sp>
      <p:sp>
        <p:nvSpPr>
          <p:cNvPr id="47" name="46 - TextBox"/>
          <p:cNvSpPr txBox="1"/>
          <p:nvPr/>
        </p:nvSpPr>
        <p:spPr>
          <a:xfrm>
            <a:off x="4000464" y="5657671"/>
            <a:ext cx="5143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</a:rPr>
              <a:t>Γιατί</a:t>
            </a:r>
            <a:r>
              <a:rPr lang="el-GR" sz="2400" b="1" dirty="0" smtClean="0">
                <a:solidFill>
                  <a:srgbClr val="8F0D8F"/>
                </a:solidFill>
              </a:rPr>
              <a:t>  το σώμα Β έχει περισσότερη υλη στον ίδιο χώρο από το σώμα Α………</a:t>
            </a:r>
          </a:p>
          <a:p>
            <a:endParaRPr lang="en-US" sz="2400" b="1" dirty="0">
              <a:solidFill>
                <a:srgbClr val="8F0D8F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 animBg="1"/>
      <p:bldP spid="14" grpId="0"/>
      <p:bldP spid="8" grpId="0" animBg="1"/>
      <p:bldP spid="46" grpId="0"/>
      <p:bldP spid="4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143108" y="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ΠΥΚΝΟΤΗΤΑ</a:t>
            </a:r>
            <a:endParaRPr lang="en-US" sz="3200" b="1" dirty="0"/>
          </a:p>
        </p:txBody>
      </p:sp>
      <p:sp>
        <p:nvSpPr>
          <p:cNvPr id="46" name="45 - TextBox"/>
          <p:cNvSpPr txBox="1"/>
          <p:nvPr/>
        </p:nvSpPr>
        <p:spPr>
          <a:xfrm>
            <a:off x="357158" y="785794"/>
            <a:ext cx="8072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8F0D8F"/>
                </a:solidFill>
              </a:rPr>
              <a:t>Για να βρω την πυκνότητα ενός σώματος  (γης, γάτας,  πέτρας…. </a:t>
            </a:r>
            <a:r>
              <a:rPr lang="el-GR" sz="2400" b="1" dirty="0" err="1" smtClean="0">
                <a:solidFill>
                  <a:srgbClr val="8F0D8F"/>
                </a:solidFill>
              </a:rPr>
              <a:t>κ.α</a:t>
            </a:r>
            <a:r>
              <a:rPr lang="el-GR" sz="2400" b="1" dirty="0" smtClean="0">
                <a:solidFill>
                  <a:srgbClr val="8F0D8F"/>
                </a:solidFill>
              </a:rPr>
              <a:t>) ακολουθώ τα παρακάτω βήματα:</a:t>
            </a:r>
          </a:p>
          <a:p>
            <a:endParaRPr lang="el-GR" sz="2400" b="1" dirty="0" smtClean="0">
              <a:solidFill>
                <a:srgbClr val="8F0D8F"/>
              </a:solidFill>
            </a:endParaRPr>
          </a:p>
          <a:p>
            <a:endParaRPr lang="en-US" sz="2400" b="1" dirty="0">
              <a:solidFill>
                <a:srgbClr val="8F0D8F"/>
              </a:solidFill>
            </a:endParaRPr>
          </a:p>
        </p:txBody>
      </p:sp>
      <p:sp>
        <p:nvSpPr>
          <p:cNvPr id="47" name="46 - TextBox"/>
          <p:cNvSpPr txBox="1"/>
          <p:nvPr/>
        </p:nvSpPr>
        <p:spPr>
          <a:xfrm>
            <a:off x="928662" y="2143116"/>
            <a:ext cx="5143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Μετράω την μάζα του σώματος  (π.χ. το σώμα έχει μάζα 10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kg)</a:t>
            </a:r>
            <a:r>
              <a:rPr lang="el-GR" sz="2000" b="1" dirty="0" smtClean="0">
                <a:solidFill>
                  <a:srgbClr val="8F0D8F"/>
                </a:solidFill>
                <a:latin typeface="Times New Roman" pitchFamily="18" charset="0"/>
                <a:cs typeface="Times New Roman" pitchFamily="18" charset="0"/>
              </a:rPr>
              <a:t>………</a:t>
            </a:r>
          </a:p>
          <a:p>
            <a:endParaRPr lang="en-US" sz="2000" b="1" dirty="0">
              <a:solidFill>
                <a:srgbClr val="8F0D8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47 - TextBox"/>
          <p:cNvSpPr txBox="1"/>
          <p:nvPr/>
        </p:nvSpPr>
        <p:spPr>
          <a:xfrm>
            <a:off x="214282" y="2143116"/>
            <a:ext cx="857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 smtClean="0"/>
              <a:t>1.</a:t>
            </a:r>
            <a:endParaRPr lang="en-US" sz="4000" dirty="0"/>
          </a:p>
        </p:txBody>
      </p:sp>
      <p:sp>
        <p:nvSpPr>
          <p:cNvPr id="49" name="48 - TextBox"/>
          <p:cNvSpPr txBox="1"/>
          <p:nvPr/>
        </p:nvSpPr>
        <p:spPr>
          <a:xfrm>
            <a:off x="928662" y="3429000"/>
            <a:ext cx="5143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Μετράω τον  όγκο  του σώματος  (π.χ. το σώμα έχει όγκο 2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l-GR" sz="2000" b="1" dirty="0" smtClean="0">
                <a:solidFill>
                  <a:srgbClr val="8F0D8F"/>
                </a:solidFill>
                <a:latin typeface="Times New Roman" pitchFamily="18" charset="0"/>
                <a:cs typeface="Times New Roman" pitchFamily="18" charset="0"/>
              </a:rPr>
              <a:t>………</a:t>
            </a:r>
          </a:p>
          <a:p>
            <a:endParaRPr lang="en-US" sz="2000" b="1" dirty="0">
              <a:solidFill>
                <a:srgbClr val="8F0D8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49 - TextBox"/>
          <p:cNvSpPr txBox="1"/>
          <p:nvPr/>
        </p:nvSpPr>
        <p:spPr>
          <a:xfrm>
            <a:off x="214282" y="3429000"/>
            <a:ext cx="857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2</a:t>
            </a:r>
            <a:r>
              <a:rPr lang="el-GR" sz="4000" dirty="0" smtClean="0"/>
              <a:t>.</a:t>
            </a:r>
            <a:endParaRPr lang="en-US" sz="4000" dirty="0"/>
          </a:p>
        </p:txBody>
      </p:sp>
      <p:sp>
        <p:nvSpPr>
          <p:cNvPr id="51" name="50 - TextBox"/>
          <p:cNvSpPr txBox="1"/>
          <p:nvPr/>
        </p:nvSpPr>
        <p:spPr>
          <a:xfrm>
            <a:off x="857224" y="4556477"/>
            <a:ext cx="7929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Διαιρώ την μάζα του σώματος (10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kg</a:t>
            </a:r>
            <a:r>
              <a:rPr lang="el-G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με τον όγκο του (2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l-G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)……και ο αριθμός που βρίσκω είναι η πυκνότητα του σώματος</a:t>
            </a:r>
            <a:r>
              <a:rPr lang="el-G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 (</a:t>
            </a:r>
            <a:r>
              <a:rPr lang="el-GR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π.χ</a:t>
            </a:r>
            <a:r>
              <a:rPr lang="el-G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10:2 =5)</a:t>
            </a:r>
            <a:endParaRPr lang="el-GR" sz="2000" b="1" dirty="0" smtClean="0">
              <a:solidFill>
                <a:srgbClr val="8F0D8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solidFill>
                <a:srgbClr val="8F0D8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51 - TextBox"/>
          <p:cNvSpPr txBox="1"/>
          <p:nvPr/>
        </p:nvSpPr>
        <p:spPr>
          <a:xfrm>
            <a:off x="142844" y="4556477"/>
            <a:ext cx="857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 smtClean="0"/>
              <a:t>3.</a:t>
            </a:r>
            <a:endParaRPr lang="en-US" sz="4000" dirty="0"/>
          </a:p>
        </p:txBody>
      </p:sp>
      <p:grpSp>
        <p:nvGrpSpPr>
          <p:cNvPr id="60" name="59 - Ομάδα"/>
          <p:cNvGrpSpPr/>
          <p:nvPr/>
        </p:nvGrpSpPr>
        <p:grpSpPr>
          <a:xfrm>
            <a:off x="1214414" y="5715016"/>
            <a:ext cx="3286148" cy="726522"/>
            <a:chOff x="1214414" y="5715016"/>
            <a:chExt cx="3286148" cy="726522"/>
          </a:xfrm>
        </p:grpSpPr>
        <p:sp>
          <p:nvSpPr>
            <p:cNvPr id="54" name="53 - Ορθογώνιο"/>
            <p:cNvSpPr/>
            <p:nvPr/>
          </p:nvSpPr>
          <p:spPr>
            <a:xfrm>
              <a:off x="1214414" y="5857892"/>
              <a:ext cx="17219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Πυκνότητα    = </a:t>
              </a:r>
              <a:endParaRPr lang="en-US" dirty="0"/>
            </a:p>
          </p:txBody>
        </p:sp>
        <p:cxnSp>
          <p:nvCxnSpPr>
            <p:cNvPr id="56" name="55 - Ευθεία γραμμή σύνδεσης"/>
            <p:cNvCxnSpPr>
              <a:stCxn id="54" idx="3"/>
            </p:cNvCxnSpPr>
            <p:nvPr/>
          </p:nvCxnSpPr>
          <p:spPr>
            <a:xfrm flipV="1">
              <a:off x="2936360" y="6000768"/>
              <a:ext cx="1564202" cy="4179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56 - Ορθογώνιο"/>
            <p:cNvSpPr/>
            <p:nvPr/>
          </p:nvSpPr>
          <p:spPr>
            <a:xfrm>
              <a:off x="3214678" y="5715016"/>
              <a:ext cx="7169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>
                  <a:solidFill>
                    <a:srgbClr val="8F0D8F"/>
                  </a:solidFill>
                  <a:latin typeface="Times New Roman" pitchFamily="18" charset="0"/>
                  <a:cs typeface="Times New Roman" pitchFamily="18" charset="0"/>
                </a:rPr>
                <a:t>μάζα </a:t>
              </a:r>
              <a:endParaRPr lang="en-US" b="1" dirty="0">
                <a:solidFill>
                  <a:srgbClr val="8F0D8F"/>
                </a:solidFill>
              </a:endParaRPr>
            </a:p>
          </p:txBody>
        </p:sp>
        <p:sp>
          <p:nvSpPr>
            <p:cNvPr id="59" name="58 - Ορθογώνιο"/>
            <p:cNvSpPr/>
            <p:nvPr/>
          </p:nvSpPr>
          <p:spPr>
            <a:xfrm>
              <a:off x="3143240" y="6072206"/>
              <a:ext cx="7999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όγκος 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61" name="60 - Ομάδα"/>
          <p:cNvGrpSpPr/>
          <p:nvPr/>
        </p:nvGrpSpPr>
        <p:grpSpPr>
          <a:xfrm>
            <a:off x="5072066" y="5643578"/>
            <a:ext cx="1357322" cy="726522"/>
            <a:chOff x="1214414" y="5715016"/>
            <a:chExt cx="1357322" cy="726522"/>
          </a:xfrm>
        </p:grpSpPr>
        <p:sp>
          <p:nvSpPr>
            <p:cNvPr id="62" name="61 - Ορθογώνιο"/>
            <p:cNvSpPr/>
            <p:nvPr/>
          </p:nvSpPr>
          <p:spPr>
            <a:xfrm>
              <a:off x="1214414" y="5857892"/>
              <a:ext cx="7280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ρ    = </a:t>
              </a:r>
              <a:endParaRPr lang="en-US" dirty="0"/>
            </a:p>
          </p:txBody>
        </p:sp>
        <p:cxnSp>
          <p:nvCxnSpPr>
            <p:cNvPr id="63" name="62 - Ευθεία γραμμή σύνδεσης"/>
            <p:cNvCxnSpPr/>
            <p:nvPr/>
          </p:nvCxnSpPr>
          <p:spPr>
            <a:xfrm>
              <a:off x="1857356" y="6072206"/>
              <a:ext cx="71438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63 - Ορθογώνιο"/>
            <p:cNvSpPr/>
            <p:nvPr/>
          </p:nvSpPr>
          <p:spPr>
            <a:xfrm>
              <a:off x="2000232" y="5715016"/>
              <a:ext cx="3770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8F0D8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endParaRPr lang="en-US" b="1" dirty="0">
                <a:solidFill>
                  <a:srgbClr val="8F0D8F"/>
                </a:solidFill>
              </a:endParaRPr>
            </a:p>
          </p:txBody>
        </p:sp>
        <p:sp>
          <p:nvSpPr>
            <p:cNvPr id="65" name="64 - Ορθογώνιο"/>
            <p:cNvSpPr/>
            <p:nvPr/>
          </p:nvSpPr>
          <p:spPr>
            <a:xfrm>
              <a:off x="2077482" y="6072206"/>
              <a:ext cx="3513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143108" y="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ΠΥΚΝΟΤΗΤΑ</a:t>
            </a:r>
            <a:endParaRPr lang="en-US" sz="3200" b="1" dirty="0"/>
          </a:p>
        </p:txBody>
      </p:sp>
      <p:grpSp>
        <p:nvGrpSpPr>
          <p:cNvPr id="2" name="59 - Ομάδα"/>
          <p:cNvGrpSpPr/>
          <p:nvPr/>
        </p:nvGrpSpPr>
        <p:grpSpPr>
          <a:xfrm>
            <a:off x="1357290" y="1643050"/>
            <a:ext cx="3929090" cy="1655216"/>
            <a:chOff x="1214414" y="5715016"/>
            <a:chExt cx="3012302" cy="726522"/>
          </a:xfrm>
        </p:grpSpPr>
        <p:sp>
          <p:nvSpPr>
            <p:cNvPr id="54" name="53 - Ορθογώνιο"/>
            <p:cNvSpPr/>
            <p:nvPr/>
          </p:nvSpPr>
          <p:spPr>
            <a:xfrm>
              <a:off x="1214414" y="5857892"/>
              <a:ext cx="17219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Πυκνότητα    = </a:t>
              </a:r>
              <a:endParaRPr lang="en-US" dirty="0"/>
            </a:p>
          </p:txBody>
        </p:sp>
        <p:cxnSp>
          <p:nvCxnSpPr>
            <p:cNvPr id="56" name="55 - Ευθεία γραμμή σύνδεσης"/>
            <p:cNvCxnSpPr/>
            <p:nvPr/>
          </p:nvCxnSpPr>
          <p:spPr>
            <a:xfrm flipV="1">
              <a:off x="2802719" y="5934509"/>
              <a:ext cx="1423997" cy="1043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56 - Ορθογώνιο"/>
            <p:cNvSpPr/>
            <p:nvPr/>
          </p:nvSpPr>
          <p:spPr>
            <a:xfrm>
              <a:off x="3214678" y="5715016"/>
              <a:ext cx="7169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>
                  <a:solidFill>
                    <a:srgbClr val="8F0D8F"/>
                  </a:solidFill>
                  <a:latin typeface="Times New Roman" pitchFamily="18" charset="0"/>
                  <a:cs typeface="Times New Roman" pitchFamily="18" charset="0"/>
                </a:rPr>
                <a:t>μάζα </a:t>
              </a:r>
              <a:endParaRPr lang="en-US" b="1" dirty="0">
                <a:solidFill>
                  <a:srgbClr val="8F0D8F"/>
                </a:solidFill>
              </a:endParaRPr>
            </a:p>
          </p:txBody>
        </p:sp>
        <p:sp>
          <p:nvSpPr>
            <p:cNvPr id="59" name="58 - Ορθογώνιο"/>
            <p:cNvSpPr/>
            <p:nvPr/>
          </p:nvSpPr>
          <p:spPr>
            <a:xfrm>
              <a:off x="3143240" y="6072206"/>
              <a:ext cx="7999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όγκος 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" name="60 - Ομάδα"/>
          <p:cNvGrpSpPr/>
          <p:nvPr/>
        </p:nvGrpSpPr>
        <p:grpSpPr>
          <a:xfrm>
            <a:off x="5000628" y="3929066"/>
            <a:ext cx="1357322" cy="726522"/>
            <a:chOff x="1214414" y="5715016"/>
            <a:chExt cx="1357322" cy="726522"/>
          </a:xfrm>
        </p:grpSpPr>
        <p:sp>
          <p:nvSpPr>
            <p:cNvPr id="62" name="61 - Ορθογώνιο"/>
            <p:cNvSpPr/>
            <p:nvPr/>
          </p:nvSpPr>
          <p:spPr>
            <a:xfrm>
              <a:off x="1214414" y="5857892"/>
              <a:ext cx="7280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ρ    = </a:t>
              </a:r>
              <a:endParaRPr lang="en-US" dirty="0"/>
            </a:p>
          </p:txBody>
        </p:sp>
        <p:cxnSp>
          <p:nvCxnSpPr>
            <p:cNvPr id="63" name="62 - Ευθεία γραμμή σύνδεσης"/>
            <p:cNvCxnSpPr/>
            <p:nvPr/>
          </p:nvCxnSpPr>
          <p:spPr>
            <a:xfrm>
              <a:off x="1857356" y="6072206"/>
              <a:ext cx="71438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63 - Ορθογώνιο"/>
            <p:cNvSpPr/>
            <p:nvPr/>
          </p:nvSpPr>
          <p:spPr>
            <a:xfrm>
              <a:off x="2000232" y="5715016"/>
              <a:ext cx="3770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8F0D8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endParaRPr lang="en-US" b="1" dirty="0">
                <a:solidFill>
                  <a:srgbClr val="8F0D8F"/>
                </a:solidFill>
              </a:endParaRPr>
            </a:p>
          </p:txBody>
        </p:sp>
        <p:sp>
          <p:nvSpPr>
            <p:cNvPr id="65" name="64 - Ορθογώνιο"/>
            <p:cNvSpPr/>
            <p:nvPr/>
          </p:nvSpPr>
          <p:spPr>
            <a:xfrm>
              <a:off x="2077482" y="6072206"/>
              <a:ext cx="3513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cxnSp>
        <p:nvCxnSpPr>
          <p:cNvPr id="24" name="23 - Ευθύγραμμο βέλος σύνδεσης"/>
          <p:cNvCxnSpPr/>
          <p:nvPr/>
        </p:nvCxnSpPr>
        <p:spPr>
          <a:xfrm rot="5400000">
            <a:off x="4929190" y="4572008"/>
            <a:ext cx="571504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- TextBox"/>
          <p:cNvSpPr txBox="1"/>
          <p:nvPr/>
        </p:nvSpPr>
        <p:spPr>
          <a:xfrm>
            <a:off x="3857620" y="5286388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τύπος , σχέση,  εξίσωση 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428860" y="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ΠΥΚΝΟΤΗΤΑ</a:t>
            </a:r>
            <a:endParaRPr lang="en-US" sz="32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214282" y="714356"/>
            <a:ext cx="707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Άσκηση 1</a:t>
            </a:r>
          </a:p>
          <a:p>
            <a:r>
              <a:rPr lang="el-GR" sz="2400" dirty="0" smtClean="0"/>
              <a:t>Ένα σώμα έχει μάζα  10</a:t>
            </a:r>
            <a:r>
              <a:rPr lang="en-US" sz="2400" dirty="0" smtClean="0"/>
              <a:t>kg  </a:t>
            </a:r>
            <a:r>
              <a:rPr lang="el-GR" sz="2400" dirty="0" smtClean="0"/>
              <a:t>και όγκο 2</a:t>
            </a:r>
            <a:r>
              <a:rPr lang="en-US" sz="2400" dirty="0" smtClean="0"/>
              <a:t> m</a:t>
            </a:r>
            <a:r>
              <a:rPr lang="el-GR" sz="2400" baseline="30000" dirty="0" smtClean="0"/>
              <a:t>3</a:t>
            </a:r>
            <a:r>
              <a:rPr lang="el-GR" sz="2400" dirty="0" smtClean="0"/>
              <a:t> . Ποια είναι η πυκνότητά του;</a:t>
            </a:r>
            <a:endParaRPr lang="en-US" sz="2400" dirty="0"/>
          </a:p>
        </p:txBody>
      </p:sp>
      <p:sp>
        <p:nvSpPr>
          <p:cNvPr id="15" name="14 - TextBox"/>
          <p:cNvSpPr txBox="1"/>
          <p:nvPr/>
        </p:nvSpPr>
        <p:spPr>
          <a:xfrm>
            <a:off x="1785918" y="2000240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Λύση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3714712" y="6072206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 smtClean="0">
                <a:solidFill>
                  <a:srgbClr val="FF0000"/>
                </a:solidFill>
              </a:rPr>
              <a:t>Άρα  η πυκνότητα είναι  5 </a:t>
            </a:r>
            <a:r>
              <a:rPr lang="en-US" b="1" i="1" dirty="0" smtClean="0">
                <a:solidFill>
                  <a:srgbClr val="FF0000"/>
                </a:solidFill>
              </a:rPr>
              <a:t>kg / m</a:t>
            </a:r>
            <a:r>
              <a:rPr lang="el-GR" b="1" i="1" baseline="30000" dirty="0" smtClean="0">
                <a:solidFill>
                  <a:srgbClr val="FF0000"/>
                </a:solidFill>
              </a:rPr>
              <a:t>3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2786058"/>
            <a:ext cx="1357322" cy="1041666"/>
          </a:xfrm>
          <a:prstGeom prst="rect">
            <a:avLst/>
          </a:prstGeom>
          <a:noFill/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5357826"/>
            <a:ext cx="1244212" cy="785818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4143380"/>
            <a:ext cx="1307311" cy="771528"/>
          </a:xfrm>
          <a:prstGeom prst="rect">
            <a:avLst/>
          </a:prstGeom>
          <a:noFill/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428860" y="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ΠΥΚΝΟΤΗΤΑ</a:t>
            </a:r>
            <a:endParaRPr lang="en-US" sz="32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214282" y="714356"/>
            <a:ext cx="707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Άσκηση </a:t>
            </a:r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l-GR" sz="2400" b="1" dirty="0" smtClean="0">
              <a:solidFill>
                <a:srgbClr val="FF0000"/>
              </a:solidFill>
            </a:endParaRPr>
          </a:p>
          <a:p>
            <a:r>
              <a:rPr lang="el-GR" sz="2400" dirty="0" smtClean="0"/>
              <a:t>Ένα σώμα έχει μάζα  </a:t>
            </a:r>
            <a:r>
              <a:rPr lang="en-US" sz="2400" dirty="0" smtClean="0"/>
              <a:t>2</a:t>
            </a:r>
            <a:r>
              <a:rPr lang="el-GR" sz="2400" dirty="0" smtClean="0"/>
              <a:t>0</a:t>
            </a:r>
            <a:r>
              <a:rPr lang="en-US" sz="2400" dirty="0" smtClean="0"/>
              <a:t>kg  </a:t>
            </a:r>
            <a:r>
              <a:rPr lang="el-GR" sz="2400" dirty="0" smtClean="0"/>
              <a:t>και όγκο </a:t>
            </a:r>
            <a:r>
              <a:rPr lang="en-US" sz="2400" dirty="0" smtClean="0"/>
              <a:t>5 m</a:t>
            </a:r>
            <a:r>
              <a:rPr lang="el-GR" sz="2400" baseline="30000" dirty="0" smtClean="0"/>
              <a:t>3</a:t>
            </a:r>
            <a:r>
              <a:rPr lang="el-GR" sz="2400" dirty="0" smtClean="0"/>
              <a:t> . Ποια είναι η πυκνότητά του;</a:t>
            </a:r>
            <a:endParaRPr lang="en-US" sz="2400" dirty="0"/>
          </a:p>
        </p:txBody>
      </p:sp>
      <p:sp>
        <p:nvSpPr>
          <p:cNvPr id="15" name="14 - TextBox"/>
          <p:cNvSpPr txBox="1"/>
          <p:nvPr/>
        </p:nvSpPr>
        <p:spPr>
          <a:xfrm>
            <a:off x="1785918" y="2143116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Λύση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3714712" y="6072206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 smtClean="0">
                <a:solidFill>
                  <a:srgbClr val="FF0000"/>
                </a:solidFill>
              </a:rPr>
              <a:t>Άρα  η  πυκνότητα   είναι    </a:t>
            </a:r>
            <a:r>
              <a:rPr lang="en-US" b="1" i="1" dirty="0" smtClean="0">
                <a:solidFill>
                  <a:srgbClr val="FF0000"/>
                </a:solidFill>
              </a:rPr>
              <a:t>4</a:t>
            </a:r>
            <a:r>
              <a:rPr lang="el-GR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kg / m</a:t>
            </a:r>
            <a:r>
              <a:rPr lang="el-GR" b="1" i="1" baseline="30000" dirty="0" smtClean="0">
                <a:solidFill>
                  <a:srgbClr val="FF0000"/>
                </a:solidFill>
              </a:rPr>
              <a:t>3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786058"/>
            <a:ext cx="1357322" cy="1041666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5357826"/>
            <a:ext cx="1221586" cy="771528"/>
          </a:xfrm>
          <a:prstGeom prst="rect">
            <a:avLst/>
          </a:prstGeom>
          <a:noFill/>
        </p:spPr>
      </p:pic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4143380"/>
            <a:ext cx="1428360" cy="842966"/>
          </a:xfrm>
          <a:prstGeom prst="rect">
            <a:avLst/>
          </a:prstGeom>
          <a:noFill/>
        </p:spPr>
      </p:pic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9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428860" y="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ΠΥΚΝΟΤΗΤΑ</a:t>
            </a:r>
            <a:endParaRPr lang="en-US" sz="32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214282" y="714356"/>
            <a:ext cx="707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Άσκηση </a:t>
            </a:r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endParaRPr lang="el-GR" sz="2400" b="1" dirty="0" smtClean="0">
              <a:solidFill>
                <a:srgbClr val="FF0000"/>
              </a:solidFill>
            </a:endParaRPr>
          </a:p>
          <a:p>
            <a:r>
              <a:rPr lang="el-GR" sz="2400" dirty="0" smtClean="0"/>
              <a:t>Ένα σώμα έχει μάζα  </a:t>
            </a:r>
            <a:r>
              <a:rPr lang="en-US" sz="2400" dirty="0" smtClean="0"/>
              <a:t>8gr  </a:t>
            </a:r>
            <a:r>
              <a:rPr lang="el-GR" sz="2400" dirty="0" smtClean="0"/>
              <a:t>και όγκο </a:t>
            </a:r>
            <a:r>
              <a:rPr lang="en-US" sz="2400" dirty="0" smtClean="0"/>
              <a:t>2ml</a:t>
            </a:r>
            <a:r>
              <a:rPr lang="el-GR" sz="2400" dirty="0" smtClean="0"/>
              <a:t> . Ποια είναι η πυκνότητά του;</a:t>
            </a:r>
            <a:endParaRPr lang="en-US" sz="2400" dirty="0"/>
          </a:p>
        </p:txBody>
      </p:sp>
      <p:sp>
        <p:nvSpPr>
          <p:cNvPr id="15" name="14 - TextBox"/>
          <p:cNvSpPr txBox="1"/>
          <p:nvPr/>
        </p:nvSpPr>
        <p:spPr>
          <a:xfrm>
            <a:off x="928662" y="2000240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Λύση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3714712" y="6072206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 smtClean="0">
                <a:solidFill>
                  <a:srgbClr val="FF0000"/>
                </a:solidFill>
              </a:rPr>
              <a:t>Άρα ο η πυκνότητα είναι  </a:t>
            </a:r>
            <a:r>
              <a:rPr lang="en-US" b="1" i="1" dirty="0" smtClean="0">
                <a:solidFill>
                  <a:srgbClr val="FF0000"/>
                </a:solidFill>
              </a:rPr>
              <a:t>4kg / m</a:t>
            </a:r>
            <a:r>
              <a:rPr lang="el-GR" b="1" i="1" baseline="30000" dirty="0" smtClean="0">
                <a:solidFill>
                  <a:srgbClr val="FF0000"/>
                </a:solidFill>
              </a:rPr>
              <a:t>3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2714620"/>
            <a:ext cx="1357322" cy="1041666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4071942"/>
            <a:ext cx="1262071" cy="857256"/>
          </a:xfrm>
          <a:prstGeom prst="rect">
            <a:avLst/>
          </a:prstGeom>
          <a:noFill/>
        </p:spPr>
      </p:pic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500702"/>
            <a:ext cx="1309697" cy="785818"/>
          </a:xfrm>
          <a:prstGeom prst="rect">
            <a:avLst/>
          </a:prstGeom>
          <a:noFill/>
        </p:spPr>
      </p:pic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7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428860" y="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ΠΥΚΝΟΤΗΤΑ</a:t>
            </a:r>
            <a:endParaRPr lang="en-US" sz="32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214282" y="714356"/>
            <a:ext cx="707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Άσκηση </a:t>
            </a:r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endParaRPr lang="el-GR" sz="2400" b="1" dirty="0" smtClean="0">
              <a:solidFill>
                <a:srgbClr val="FF0000"/>
              </a:solidFill>
            </a:endParaRPr>
          </a:p>
          <a:p>
            <a:r>
              <a:rPr lang="el-GR" sz="2400" dirty="0" smtClean="0"/>
              <a:t>Μια γάτα μάζα  500</a:t>
            </a:r>
            <a:r>
              <a:rPr lang="en-US" sz="2400" dirty="0" err="1" smtClean="0"/>
              <a:t>gr</a:t>
            </a:r>
            <a:r>
              <a:rPr lang="en-US" sz="2400" dirty="0" smtClean="0"/>
              <a:t>  </a:t>
            </a:r>
            <a:r>
              <a:rPr lang="el-GR" sz="2400" dirty="0" smtClean="0"/>
              <a:t>και όγκο 500</a:t>
            </a:r>
            <a:r>
              <a:rPr lang="en-US" sz="2400" dirty="0" smtClean="0"/>
              <a:t>ml</a:t>
            </a:r>
            <a:r>
              <a:rPr lang="el-GR" sz="2400" dirty="0" smtClean="0"/>
              <a:t> . Ποια είναι η πυκνότητά του;</a:t>
            </a:r>
            <a:endParaRPr lang="en-US" sz="2400" dirty="0"/>
          </a:p>
        </p:txBody>
      </p:sp>
      <p:sp>
        <p:nvSpPr>
          <p:cNvPr id="15" name="14 - TextBox"/>
          <p:cNvSpPr txBox="1"/>
          <p:nvPr/>
        </p:nvSpPr>
        <p:spPr>
          <a:xfrm>
            <a:off x="642910" y="2071678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Λύση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3714712" y="5929330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 smtClean="0">
                <a:solidFill>
                  <a:srgbClr val="FF0000"/>
                </a:solidFill>
              </a:rPr>
              <a:t>Άρα η πυκνότητα είναι  1</a:t>
            </a:r>
            <a:r>
              <a:rPr lang="en-US" b="1" i="1" dirty="0" smtClean="0">
                <a:solidFill>
                  <a:srgbClr val="FF0000"/>
                </a:solidFill>
              </a:rPr>
              <a:t>g / ml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2857496"/>
            <a:ext cx="1357322" cy="1041666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24 - Δεξιό βέλος"/>
          <p:cNvSpPr/>
          <p:nvPr/>
        </p:nvSpPr>
        <p:spPr>
          <a:xfrm>
            <a:off x="5000628" y="3857628"/>
            <a:ext cx="214314" cy="14287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5715016"/>
            <a:ext cx="1238255" cy="742953"/>
          </a:xfrm>
          <a:prstGeom prst="rect">
            <a:avLst/>
          </a:prstGeom>
          <a:noFill/>
        </p:spPr>
      </p:pic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4429132"/>
            <a:ext cx="1478762" cy="77152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ΔΙΑΣΤΑΣΕΙΣ</a:t>
            </a:r>
            <a:endParaRPr lang="en-US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1565" y="1500174"/>
            <a:ext cx="5014947" cy="417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 rot="19172258">
            <a:off x="5156617" y="5101990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πλάτος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2857488" y="5715016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μήκος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 rot="16372983">
            <a:off x="5688541" y="2780426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ύψος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 rot="16200000" flipH="1">
            <a:off x="6536545" y="3821909"/>
            <a:ext cx="57150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TextBox"/>
          <p:cNvSpPr txBox="1"/>
          <p:nvPr/>
        </p:nvSpPr>
        <p:spPr>
          <a:xfrm>
            <a:off x="6715140" y="4643446"/>
            <a:ext cx="2143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chemeClr val="accent1">
                    <a:lumMod val="75000"/>
                  </a:schemeClr>
                </a:solidFill>
              </a:rPr>
              <a:t>Τα </a:t>
            </a:r>
            <a:r>
              <a:rPr lang="el-GR" sz="2000" b="1" u="sng" dirty="0" smtClean="0">
                <a:solidFill>
                  <a:schemeClr val="accent1">
                    <a:lumMod val="75000"/>
                  </a:schemeClr>
                </a:solidFill>
              </a:rPr>
              <a:t>στερεά</a:t>
            </a:r>
            <a:r>
              <a:rPr lang="el-GR" sz="2000" b="1" dirty="0" smtClean="0">
                <a:solidFill>
                  <a:schemeClr val="accent1">
                    <a:lumMod val="75000"/>
                  </a:schemeClr>
                </a:solidFill>
              </a:rPr>
              <a:t> έχουν τρεις διαστάσεις: μήκος , πλάτος  ύψος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428860" y="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ΠΥΚΝΟΤΗΤΑ</a:t>
            </a:r>
            <a:endParaRPr lang="en-US" sz="32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214282" y="714356"/>
            <a:ext cx="707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Μονάδες μέτρησης πυκνότητας ..μπορεί να είναι</a:t>
            </a:r>
            <a:endParaRPr lang="en-US" sz="2400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1785926"/>
            <a:ext cx="714380" cy="1386738"/>
          </a:xfrm>
          <a:prstGeom prst="rect">
            <a:avLst/>
          </a:prstGeom>
          <a:noFill/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4357694"/>
            <a:ext cx="797724" cy="1104541"/>
          </a:xfrm>
          <a:prstGeom prst="rect">
            <a:avLst/>
          </a:prstGeom>
          <a:noFill/>
        </p:spPr>
      </p:pic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2285992"/>
            <a:ext cx="785818" cy="1488918"/>
          </a:xfrm>
          <a:prstGeom prst="rect">
            <a:avLst/>
          </a:prstGeom>
          <a:noFill/>
        </p:spPr>
      </p:pic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0" y="1457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26 - Ευθύγραμμο βέλος σύνδεσης"/>
          <p:cNvCxnSpPr/>
          <p:nvPr/>
        </p:nvCxnSpPr>
        <p:spPr>
          <a:xfrm rot="5400000">
            <a:off x="1000100" y="4286256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- TextBox"/>
          <p:cNvSpPr txBox="1"/>
          <p:nvPr/>
        </p:nvSpPr>
        <p:spPr>
          <a:xfrm>
            <a:off x="642910" y="5000636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l-GR" dirty="0" smtClean="0"/>
              <a:t>μονάδα πυκνότητας στο  </a:t>
            </a:r>
            <a:r>
              <a:rPr lang="en-US" dirty="0" smtClean="0"/>
              <a:t>S. I .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428860" y="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ΠΥΚΝΟΤΗΤΑ</a:t>
            </a:r>
            <a:endParaRPr lang="en-US" sz="32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0" y="2571744"/>
            <a:ext cx="7858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u="sng" dirty="0" smtClean="0">
                <a:solidFill>
                  <a:srgbClr val="8F0D8F"/>
                </a:solidFill>
              </a:rPr>
              <a:t>Απάντηση</a:t>
            </a:r>
            <a:endParaRPr lang="el-GR" sz="2400" dirty="0" smtClean="0"/>
          </a:p>
          <a:p>
            <a:r>
              <a:rPr lang="el-GR" sz="2400" dirty="0" smtClean="0"/>
              <a:t>Σημαίνει ότι</a:t>
            </a:r>
            <a:r>
              <a:rPr lang="en-US" sz="2400" dirty="0" smtClean="0"/>
              <a:t> </a:t>
            </a:r>
            <a:r>
              <a:rPr lang="el-GR" sz="2400" dirty="0" smtClean="0"/>
              <a:t>αν πάρω ένα κομμάτι του σώματος (ξύλο) που  </a:t>
            </a:r>
          </a:p>
          <a:p>
            <a:r>
              <a:rPr lang="el-GR" sz="2400" dirty="0" smtClean="0"/>
              <a:t>έχει </a:t>
            </a:r>
            <a:r>
              <a:rPr lang="el-GR" sz="2400" u="sng" dirty="0" smtClean="0"/>
              <a:t>όγκο 1 </a:t>
            </a:r>
            <a:r>
              <a:rPr lang="en-US" sz="2400" u="sng" dirty="0" smtClean="0"/>
              <a:t>m</a:t>
            </a:r>
            <a:r>
              <a:rPr lang="en-US" sz="2400" u="sng" baseline="30000" dirty="0" smtClean="0"/>
              <a:t>3</a:t>
            </a:r>
            <a:r>
              <a:rPr lang="en-US" sz="2400" dirty="0" smtClean="0"/>
              <a:t>,  </a:t>
            </a:r>
            <a:r>
              <a:rPr lang="el-GR" sz="2400" dirty="0" smtClean="0"/>
              <a:t>τότε μέσα σε αυτό το</a:t>
            </a:r>
          </a:p>
          <a:p>
            <a:r>
              <a:rPr lang="el-GR" sz="2400" dirty="0" smtClean="0"/>
              <a:t> χώρο θα υπάρχει ύλη που έχει </a:t>
            </a:r>
            <a:r>
              <a:rPr lang="el-GR" sz="2400" u="sng" dirty="0" smtClean="0"/>
              <a:t>μάζα 150</a:t>
            </a:r>
            <a:r>
              <a:rPr lang="en-US" sz="2400" u="sng" dirty="0" smtClean="0"/>
              <a:t>kg</a:t>
            </a:r>
            <a:endParaRPr lang="en-US" sz="2400" u="sng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26 - TextBox"/>
          <p:cNvSpPr txBox="1"/>
          <p:nvPr/>
        </p:nvSpPr>
        <p:spPr>
          <a:xfrm>
            <a:off x="0" y="42860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u="sng" dirty="0" smtClean="0">
                <a:solidFill>
                  <a:srgbClr val="8F0D8F"/>
                </a:solidFill>
              </a:rPr>
              <a:t>Ερώτηση</a:t>
            </a:r>
            <a:endParaRPr lang="en-US" sz="2400" b="1" u="sng" dirty="0" smtClean="0">
              <a:solidFill>
                <a:srgbClr val="8F0D8F"/>
              </a:solidFill>
            </a:endParaRPr>
          </a:p>
          <a:p>
            <a:endParaRPr lang="el-GR" sz="2400" b="1" u="sng" dirty="0" smtClean="0">
              <a:solidFill>
                <a:srgbClr val="8F0D8F"/>
              </a:solidFill>
            </a:endParaRPr>
          </a:p>
          <a:p>
            <a:r>
              <a:rPr lang="el-GR" sz="2400" dirty="0" smtClean="0"/>
              <a:t>Τι σημαίνει ότι ένα σώμα (π.χ. ξύλο)  έχει πυκνότητα                           ;;;</a:t>
            </a:r>
            <a:endParaRPr lang="en-US" sz="2400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572008"/>
            <a:ext cx="2500331" cy="2083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29 - TextBox"/>
          <p:cNvSpPr txBox="1"/>
          <p:nvPr/>
        </p:nvSpPr>
        <p:spPr>
          <a:xfrm>
            <a:off x="1357290" y="6396335"/>
            <a:ext cx="868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1" name="30 - TextBox"/>
          <p:cNvSpPr txBox="1"/>
          <p:nvPr/>
        </p:nvSpPr>
        <p:spPr>
          <a:xfrm>
            <a:off x="571472" y="6000768"/>
            <a:ext cx="868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2" name="31 - TextBox"/>
          <p:cNvSpPr txBox="1"/>
          <p:nvPr/>
        </p:nvSpPr>
        <p:spPr>
          <a:xfrm>
            <a:off x="2786050" y="5857892"/>
            <a:ext cx="868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37" name="36 - Ευθύγραμμο βέλος σύνδεσης"/>
          <p:cNvCxnSpPr/>
          <p:nvPr/>
        </p:nvCxnSpPr>
        <p:spPr>
          <a:xfrm rot="16200000" flipH="1">
            <a:off x="970335" y="3958831"/>
            <a:ext cx="738193" cy="250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- Ευθύγραμμο βέλος σύνδεσης"/>
          <p:cNvCxnSpPr/>
          <p:nvPr/>
        </p:nvCxnSpPr>
        <p:spPr>
          <a:xfrm rot="10800000" flipV="1">
            <a:off x="2000232" y="4071942"/>
            <a:ext cx="2643206" cy="1500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43 - Ορθογώνιο"/>
          <p:cNvSpPr/>
          <p:nvPr/>
        </p:nvSpPr>
        <p:spPr>
          <a:xfrm>
            <a:off x="1714480" y="5572140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u="sng" dirty="0" smtClean="0"/>
              <a:t>150</a:t>
            </a:r>
            <a:r>
              <a:rPr lang="en-US" u="sng" dirty="0" smtClean="0"/>
              <a:t>kg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4382" y="4357694"/>
            <a:ext cx="3369618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7" name="46 - Ευθύγραμμο βέλος σύνδεσης"/>
          <p:cNvCxnSpPr/>
          <p:nvPr/>
        </p:nvCxnSpPr>
        <p:spPr>
          <a:xfrm rot="10800000" flipV="1">
            <a:off x="4000496" y="5000636"/>
            <a:ext cx="1785950" cy="785818"/>
          </a:xfrm>
          <a:prstGeom prst="straightConnector1">
            <a:avLst/>
          </a:prstGeom>
          <a:ln w="28575">
            <a:solidFill>
              <a:srgbClr val="8F0D8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1071546"/>
            <a:ext cx="803278" cy="628652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0" grpId="0"/>
      <p:bldP spid="31" grpId="0"/>
      <p:bldP spid="32" grpId="0"/>
      <p:bldP spid="4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428860" y="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ΠΥΚΝΟΤΗΤΑ</a:t>
            </a:r>
            <a:endParaRPr lang="en-US" sz="32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214282" y="2928934"/>
            <a:ext cx="8929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u="sng" dirty="0" smtClean="0">
                <a:solidFill>
                  <a:srgbClr val="8F0D8F"/>
                </a:solidFill>
              </a:rPr>
              <a:t>Απάντηση</a:t>
            </a:r>
            <a:endParaRPr lang="el-GR" sz="2400" dirty="0" smtClean="0"/>
          </a:p>
          <a:p>
            <a:r>
              <a:rPr lang="el-GR" sz="2400" dirty="0" smtClean="0"/>
              <a:t>Σημαίνει ότι</a:t>
            </a:r>
            <a:r>
              <a:rPr lang="en-US" sz="2400" dirty="0" smtClean="0"/>
              <a:t> </a:t>
            </a:r>
            <a:r>
              <a:rPr lang="el-GR" sz="2400" dirty="0" smtClean="0"/>
              <a:t>αν πάρω ένα κομμάτι του σώματος (καφέ)  που  </a:t>
            </a:r>
          </a:p>
          <a:p>
            <a:r>
              <a:rPr lang="el-GR" sz="2400" dirty="0" smtClean="0"/>
              <a:t>έχει </a:t>
            </a:r>
            <a:r>
              <a:rPr lang="el-GR" sz="2400" u="sng" dirty="0" smtClean="0"/>
              <a:t>όγκο 1 </a:t>
            </a:r>
            <a:r>
              <a:rPr lang="en-US" sz="2400" u="sng" dirty="0" smtClean="0"/>
              <a:t>ml</a:t>
            </a:r>
            <a:r>
              <a:rPr lang="en-US" sz="2400" dirty="0" smtClean="0"/>
              <a:t>,  </a:t>
            </a:r>
            <a:r>
              <a:rPr lang="el-GR" sz="2400" dirty="0" smtClean="0"/>
              <a:t>τότε μέσα σε αυτό το</a:t>
            </a:r>
          </a:p>
          <a:p>
            <a:r>
              <a:rPr lang="el-GR" sz="2400" dirty="0" smtClean="0"/>
              <a:t> χώρο θα υπάρχει καφές που έχει </a:t>
            </a:r>
            <a:r>
              <a:rPr lang="el-GR" sz="2400" u="sng" dirty="0" smtClean="0"/>
              <a:t>μάζα </a:t>
            </a:r>
            <a:r>
              <a:rPr lang="en-US" sz="2400" u="sng" dirty="0" smtClean="0"/>
              <a:t>4g</a:t>
            </a:r>
            <a:endParaRPr lang="en-US" sz="2400" u="sng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26 - TextBox"/>
          <p:cNvSpPr txBox="1"/>
          <p:nvPr/>
        </p:nvSpPr>
        <p:spPr>
          <a:xfrm>
            <a:off x="0" y="1214422"/>
            <a:ext cx="7858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u="sng" dirty="0" smtClean="0">
                <a:solidFill>
                  <a:srgbClr val="8F0D8F"/>
                </a:solidFill>
              </a:rPr>
              <a:t>Ερώτηση</a:t>
            </a:r>
            <a:endParaRPr lang="en-US" sz="2400" b="1" u="sng" dirty="0" smtClean="0">
              <a:solidFill>
                <a:srgbClr val="8F0D8F"/>
              </a:solidFill>
            </a:endParaRPr>
          </a:p>
          <a:p>
            <a:endParaRPr lang="el-GR" sz="2400" b="1" u="sng" dirty="0" smtClean="0">
              <a:solidFill>
                <a:srgbClr val="8F0D8F"/>
              </a:solidFill>
            </a:endParaRPr>
          </a:p>
          <a:p>
            <a:r>
              <a:rPr lang="el-GR" sz="2400" dirty="0" smtClean="0"/>
              <a:t>Τι σημαίνει ότι ένα σώμα (π.χ. καφές)  έχει πυκνότητα                           ;;;</a:t>
            </a:r>
            <a:endParaRPr lang="en-US" sz="2400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5621529"/>
            <a:ext cx="1243023" cy="1035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30 - TextBox"/>
          <p:cNvSpPr txBox="1"/>
          <p:nvPr/>
        </p:nvSpPr>
        <p:spPr>
          <a:xfrm>
            <a:off x="3857620" y="6335909"/>
            <a:ext cx="868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1cm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37" name="36 - Ευθύγραμμο βέλος σύνδεσης"/>
          <p:cNvCxnSpPr/>
          <p:nvPr/>
        </p:nvCxnSpPr>
        <p:spPr>
          <a:xfrm rot="16200000" flipH="1">
            <a:off x="1607323" y="4179099"/>
            <a:ext cx="1643076" cy="1428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- Ευθύγραμμο βέλος σύνδεσης"/>
          <p:cNvCxnSpPr/>
          <p:nvPr/>
        </p:nvCxnSpPr>
        <p:spPr>
          <a:xfrm rot="5400000">
            <a:off x="3286116" y="4643446"/>
            <a:ext cx="1643074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43 - Ορθογώνιο"/>
          <p:cNvSpPr/>
          <p:nvPr/>
        </p:nvSpPr>
        <p:spPr>
          <a:xfrm>
            <a:off x="3214678" y="5978719"/>
            <a:ext cx="428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/>
              <a:t>4g</a:t>
            </a:r>
            <a:endParaRPr lang="en-US" dirty="0"/>
          </a:p>
        </p:txBody>
      </p:sp>
      <p:pic>
        <p:nvPicPr>
          <p:cNvPr id="2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1785926"/>
            <a:ext cx="1309697" cy="785818"/>
          </a:xfrm>
          <a:prstGeom prst="rect">
            <a:avLst/>
          </a:prstGeom>
          <a:noFill/>
        </p:spPr>
      </p:pic>
      <p:sp>
        <p:nvSpPr>
          <p:cNvPr id="34" name="33 - TextBox"/>
          <p:cNvSpPr txBox="1"/>
          <p:nvPr/>
        </p:nvSpPr>
        <p:spPr>
          <a:xfrm>
            <a:off x="2928926" y="6550223"/>
            <a:ext cx="868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1cm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35" name="34 - TextBox"/>
          <p:cNvSpPr txBox="1"/>
          <p:nvPr/>
        </p:nvSpPr>
        <p:spPr>
          <a:xfrm>
            <a:off x="2571736" y="6121595"/>
            <a:ext cx="868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1cm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99442" y="3981445"/>
            <a:ext cx="3244558" cy="2876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3" name="42 - Ευθύγραμμο βέλος σύνδεσης"/>
          <p:cNvCxnSpPr/>
          <p:nvPr/>
        </p:nvCxnSpPr>
        <p:spPr>
          <a:xfrm rot="10800000" flipV="1">
            <a:off x="5214942" y="5286388"/>
            <a:ext cx="642942" cy="500066"/>
          </a:xfrm>
          <a:prstGeom prst="straightConnector1">
            <a:avLst/>
          </a:prstGeom>
          <a:ln w="28575">
            <a:solidFill>
              <a:srgbClr val="8F0D8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1" grpId="0"/>
      <p:bldP spid="44" grpId="0"/>
      <p:bldP spid="34" grpId="0"/>
      <p:bldP spid="3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428860" y="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ΠΥΚΝΟΤΗΤΑ</a:t>
            </a:r>
            <a:endParaRPr lang="en-US" sz="32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0" y="2928934"/>
            <a:ext cx="8929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u="sng" dirty="0" smtClean="0">
                <a:solidFill>
                  <a:srgbClr val="8F0D8F"/>
                </a:solidFill>
              </a:rPr>
              <a:t>Απάντηση</a:t>
            </a:r>
            <a:endParaRPr lang="el-GR" sz="2400" dirty="0" smtClean="0"/>
          </a:p>
          <a:p>
            <a:r>
              <a:rPr lang="el-GR" sz="2400" dirty="0" smtClean="0"/>
              <a:t>Σημαίνει ότι</a:t>
            </a:r>
            <a:r>
              <a:rPr lang="en-US" sz="2400" dirty="0" smtClean="0"/>
              <a:t> </a:t>
            </a:r>
            <a:r>
              <a:rPr lang="el-GR" sz="2400" dirty="0" smtClean="0"/>
              <a:t>αν πάρω ένα κομμάτι ζάχαρη που  </a:t>
            </a:r>
          </a:p>
          <a:p>
            <a:r>
              <a:rPr lang="el-GR" sz="2400" dirty="0" smtClean="0"/>
              <a:t>έχει </a:t>
            </a:r>
            <a:r>
              <a:rPr lang="el-GR" sz="2400" u="sng" dirty="0" smtClean="0"/>
              <a:t>όγκο 1 </a:t>
            </a:r>
            <a:r>
              <a:rPr lang="en-US" sz="2400" u="sng" dirty="0" smtClean="0"/>
              <a:t>cm</a:t>
            </a:r>
            <a:r>
              <a:rPr lang="en-US" sz="2400" u="sng" baseline="30000" dirty="0" smtClean="0"/>
              <a:t>3</a:t>
            </a:r>
            <a:r>
              <a:rPr lang="en-US" sz="2400" dirty="0" smtClean="0"/>
              <a:t>,  </a:t>
            </a:r>
            <a:r>
              <a:rPr lang="el-GR" sz="2400" dirty="0" smtClean="0"/>
              <a:t>τότε μέσα σε αυτό το</a:t>
            </a:r>
          </a:p>
          <a:p>
            <a:r>
              <a:rPr lang="el-GR" sz="2400" dirty="0" smtClean="0"/>
              <a:t> χώρο θα υπάρχει ζάχαρη που έχει </a:t>
            </a:r>
            <a:r>
              <a:rPr lang="el-GR" sz="2400" u="sng" dirty="0" smtClean="0"/>
              <a:t>μάζα 10</a:t>
            </a:r>
            <a:r>
              <a:rPr lang="en-US" sz="2400" u="sng" dirty="0" smtClean="0"/>
              <a:t>g</a:t>
            </a:r>
            <a:endParaRPr lang="en-US" sz="2400" u="sng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26 - TextBox"/>
          <p:cNvSpPr txBox="1"/>
          <p:nvPr/>
        </p:nvSpPr>
        <p:spPr>
          <a:xfrm>
            <a:off x="0" y="78579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u="sng" dirty="0" smtClean="0">
                <a:solidFill>
                  <a:srgbClr val="8F0D8F"/>
                </a:solidFill>
              </a:rPr>
              <a:t>Ερώτηση</a:t>
            </a:r>
            <a:endParaRPr lang="en-US" sz="2400" b="1" u="sng" dirty="0" smtClean="0">
              <a:solidFill>
                <a:srgbClr val="8F0D8F"/>
              </a:solidFill>
            </a:endParaRPr>
          </a:p>
          <a:p>
            <a:endParaRPr lang="el-GR" sz="2400" b="1" u="sng" dirty="0" smtClean="0">
              <a:solidFill>
                <a:srgbClr val="8F0D8F"/>
              </a:solidFill>
            </a:endParaRPr>
          </a:p>
          <a:p>
            <a:r>
              <a:rPr lang="el-GR" sz="2400" dirty="0" smtClean="0"/>
              <a:t>Τι σημαίνει ότι ένα σώμα (π.χ. ζάχαρη)  έχει πυκνότητα                           ;;;</a:t>
            </a:r>
            <a:endParaRPr lang="en-US" sz="2400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5621529"/>
            <a:ext cx="1243023" cy="1035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30 - TextBox"/>
          <p:cNvSpPr txBox="1"/>
          <p:nvPr/>
        </p:nvSpPr>
        <p:spPr>
          <a:xfrm>
            <a:off x="3857620" y="6335909"/>
            <a:ext cx="868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1cm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37" name="36 - Ευθύγραμμο βέλος σύνδεσης"/>
          <p:cNvCxnSpPr/>
          <p:nvPr/>
        </p:nvCxnSpPr>
        <p:spPr>
          <a:xfrm rot="16200000" flipH="1">
            <a:off x="1607323" y="4179099"/>
            <a:ext cx="1643076" cy="1428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- Ευθύγραμμο βέλος σύνδεσης"/>
          <p:cNvCxnSpPr/>
          <p:nvPr/>
        </p:nvCxnSpPr>
        <p:spPr>
          <a:xfrm rot="5400000">
            <a:off x="3286116" y="4643446"/>
            <a:ext cx="1643074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43 - Ορθογώνιο"/>
          <p:cNvSpPr/>
          <p:nvPr/>
        </p:nvSpPr>
        <p:spPr>
          <a:xfrm>
            <a:off x="3143240" y="5978719"/>
            <a:ext cx="714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u="sng" dirty="0" smtClean="0"/>
              <a:t>10</a:t>
            </a:r>
            <a:r>
              <a:rPr lang="en-US" u="sng" dirty="0" smtClean="0"/>
              <a:t>g</a:t>
            </a:r>
            <a:endParaRPr lang="en-US" dirty="0"/>
          </a:p>
        </p:txBody>
      </p:sp>
      <p:sp>
        <p:nvSpPr>
          <p:cNvPr id="34" name="33 - TextBox"/>
          <p:cNvSpPr txBox="1"/>
          <p:nvPr/>
        </p:nvSpPr>
        <p:spPr>
          <a:xfrm>
            <a:off x="2928926" y="6550223"/>
            <a:ext cx="868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1cm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35" name="34 - TextBox"/>
          <p:cNvSpPr txBox="1"/>
          <p:nvPr/>
        </p:nvSpPr>
        <p:spPr>
          <a:xfrm>
            <a:off x="2571736" y="6121595"/>
            <a:ext cx="868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1cm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43" name="42 - Ευθύγραμμο βέλος σύνδεσης"/>
          <p:cNvCxnSpPr/>
          <p:nvPr/>
        </p:nvCxnSpPr>
        <p:spPr>
          <a:xfrm rot="10800000" flipV="1">
            <a:off x="5429256" y="5286388"/>
            <a:ext cx="1357322" cy="642942"/>
          </a:xfrm>
          <a:prstGeom prst="straightConnector1">
            <a:avLst/>
          </a:prstGeom>
          <a:ln w="28575">
            <a:solidFill>
              <a:srgbClr val="8F0D8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1500174"/>
            <a:ext cx="857256" cy="628654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77025" y="3286125"/>
            <a:ext cx="24669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1" grpId="0"/>
      <p:bldP spid="44" grpId="0"/>
      <p:bldP spid="34" grpId="0"/>
      <p:bldP spid="3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643314"/>
            <a:ext cx="4572032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TextBox"/>
          <p:cNvSpPr txBox="1"/>
          <p:nvPr/>
        </p:nvSpPr>
        <p:spPr>
          <a:xfrm>
            <a:off x="2428860" y="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ΠΥΚΝΟΤΗΤΑ</a:t>
            </a:r>
            <a:endParaRPr lang="en-US" sz="3200" b="1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26 - TextBox"/>
          <p:cNvSpPr txBox="1"/>
          <p:nvPr/>
        </p:nvSpPr>
        <p:spPr>
          <a:xfrm>
            <a:off x="0" y="857232"/>
            <a:ext cx="5357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Σύμφωνα με τον ορισμό της  πυκνότητας  ενός υλικού ..προκύπτει ότι </a:t>
            </a:r>
            <a:r>
              <a:rPr lang="el-GR" sz="2400" u="sng" dirty="0" smtClean="0">
                <a:solidFill>
                  <a:srgbClr val="8F0D8F"/>
                </a:solidFill>
              </a:rPr>
              <a:t>η πυκνότητα είναι  ίδια ….. για οποιοδήποτε κομμάτι του ίδιου  υλικού</a:t>
            </a:r>
            <a:endParaRPr lang="en-US" sz="2400" u="sng" dirty="0">
              <a:solidFill>
                <a:srgbClr val="8F0D8F"/>
              </a:solidFill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5715016"/>
            <a:ext cx="512764" cy="485776"/>
          </a:xfrm>
          <a:prstGeom prst="rect">
            <a:avLst/>
          </a:prstGeom>
          <a:noFill/>
        </p:spPr>
      </p:pic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5357826"/>
            <a:ext cx="512764" cy="485776"/>
          </a:xfrm>
          <a:prstGeom prst="rect">
            <a:avLst/>
          </a:prstGeom>
          <a:noFill/>
        </p:spPr>
      </p:pic>
      <p:pic>
        <p:nvPicPr>
          <p:cNvPr id="40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4000504"/>
            <a:ext cx="512764" cy="485776"/>
          </a:xfrm>
          <a:prstGeom prst="rect">
            <a:avLst/>
          </a:prstGeom>
          <a:noFill/>
        </p:spPr>
      </p:pic>
      <p:pic>
        <p:nvPicPr>
          <p:cNvPr id="41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4143380"/>
            <a:ext cx="512764" cy="485776"/>
          </a:xfrm>
          <a:prstGeom prst="rect">
            <a:avLst/>
          </a:prstGeom>
          <a:noFill/>
        </p:spPr>
      </p:pic>
      <p:pic>
        <p:nvPicPr>
          <p:cNvPr id="42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5072074"/>
            <a:ext cx="512764" cy="485776"/>
          </a:xfrm>
          <a:prstGeom prst="rect">
            <a:avLst/>
          </a:prstGeom>
          <a:noFill/>
        </p:spPr>
      </p:pic>
      <p:pic>
        <p:nvPicPr>
          <p:cNvPr id="4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6372224"/>
            <a:ext cx="512764" cy="485776"/>
          </a:xfrm>
          <a:prstGeom prst="rect">
            <a:avLst/>
          </a:prstGeom>
          <a:noFill/>
        </p:spPr>
      </p:pic>
      <p:pic>
        <p:nvPicPr>
          <p:cNvPr id="46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3929066"/>
            <a:ext cx="512764" cy="485776"/>
          </a:xfrm>
          <a:prstGeom prst="rect">
            <a:avLst/>
          </a:prstGeom>
          <a:noFill/>
        </p:spPr>
      </p:pic>
      <p:cxnSp>
        <p:nvCxnSpPr>
          <p:cNvPr id="48" name="47 - Ευθύγραμμο βέλος σύνδεσης"/>
          <p:cNvCxnSpPr>
            <a:stCxn id="61444" idx="3"/>
          </p:cNvCxnSpPr>
          <p:nvPr/>
        </p:nvCxnSpPr>
        <p:spPr>
          <a:xfrm flipV="1">
            <a:off x="4786314" y="4643446"/>
            <a:ext cx="1143008" cy="6072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48 - TextBox"/>
          <p:cNvSpPr txBox="1"/>
          <p:nvPr/>
        </p:nvSpPr>
        <p:spPr>
          <a:xfrm>
            <a:off x="6000760" y="3429000"/>
            <a:ext cx="3143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8F0D8F"/>
                </a:solidFill>
              </a:rPr>
              <a:t>Παράδειγμα </a:t>
            </a:r>
            <a:r>
              <a:rPr lang="el-GR" sz="2400" dirty="0" smtClean="0"/>
              <a:t>οποιαδήποτε ποσότητα χρυσού θα έχει την ίδια πυκνότητα που είναι: </a:t>
            </a:r>
            <a:endParaRPr lang="en-US" sz="2400" b="1" dirty="0">
              <a:solidFill>
                <a:srgbClr val="8F0D8F"/>
              </a:solidFill>
            </a:endParaRPr>
          </a:p>
        </p:txBody>
      </p:sp>
      <p:pic>
        <p:nvPicPr>
          <p:cNvPr id="50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24" y="5143512"/>
            <a:ext cx="857256" cy="81213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ΟΓΚΟΣ</a:t>
            </a:r>
            <a:endParaRPr lang="en-US" sz="3200" b="1" dirty="0"/>
          </a:p>
        </p:txBody>
      </p:sp>
      <p:sp>
        <p:nvSpPr>
          <p:cNvPr id="11" name="10 - TextBox"/>
          <p:cNvSpPr txBox="1"/>
          <p:nvPr/>
        </p:nvSpPr>
        <p:spPr>
          <a:xfrm>
            <a:off x="785786" y="1071546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Ο </a:t>
            </a:r>
            <a:r>
              <a:rPr lang="el-GR" sz="2400" b="1" u="sng" dirty="0" smtClean="0">
                <a:solidFill>
                  <a:schemeClr val="accent1">
                    <a:lumMod val="75000"/>
                  </a:schemeClr>
                </a:solidFill>
              </a:rPr>
              <a:t>όγκος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  είναι ένας αριθμός που δείχνει </a:t>
            </a:r>
            <a:r>
              <a:rPr lang="el-GR" sz="2400" b="1" u="sng" dirty="0" smtClean="0">
                <a:solidFill>
                  <a:schemeClr val="accent1">
                    <a:lumMod val="75000"/>
                  </a:schemeClr>
                </a:solidFill>
              </a:rPr>
              <a:t>πόσο χώρο «πιάνει»  ένα σώμα…</a:t>
            </a:r>
            <a:endParaRPr lang="en-US" sz="2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1335" y="2643182"/>
            <a:ext cx="3812665" cy="392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6500826" y="5214950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μπαλόνι</a:t>
            </a:r>
            <a:endParaRPr lang="en-US" sz="24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357826"/>
            <a:ext cx="1285884" cy="119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TextBox"/>
          <p:cNvSpPr txBox="1"/>
          <p:nvPr/>
        </p:nvSpPr>
        <p:spPr>
          <a:xfrm>
            <a:off x="1142976" y="607220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ξύστρα</a:t>
            </a:r>
            <a:endParaRPr lang="en-US" b="1" dirty="0"/>
          </a:p>
        </p:txBody>
      </p:sp>
      <p:sp>
        <p:nvSpPr>
          <p:cNvPr id="9" name="8 - TextBox"/>
          <p:cNvSpPr txBox="1"/>
          <p:nvPr/>
        </p:nvSpPr>
        <p:spPr>
          <a:xfrm>
            <a:off x="214282" y="2428868"/>
            <a:ext cx="4286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/>
              <a:t>…το μπαλόνι  έχει περισσότερο  όγκο από την   ξύστρα</a:t>
            </a:r>
            <a:endParaRPr lang="en-US" sz="36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6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ΟΓΚΟΣ</a:t>
            </a:r>
            <a:endParaRPr lang="en-US" sz="3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1335" y="2643182"/>
            <a:ext cx="3812665" cy="392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6500826" y="5214950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μπαλόνι</a:t>
            </a:r>
            <a:endParaRPr lang="en-US" sz="24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357826"/>
            <a:ext cx="1285884" cy="119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TextBox"/>
          <p:cNvSpPr txBox="1"/>
          <p:nvPr/>
        </p:nvSpPr>
        <p:spPr>
          <a:xfrm>
            <a:off x="1142976" y="607220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ξύστρα</a:t>
            </a:r>
            <a:endParaRPr lang="en-US" b="1" dirty="0"/>
          </a:p>
        </p:txBody>
      </p:sp>
      <p:sp>
        <p:nvSpPr>
          <p:cNvPr id="9" name="8 - TextBox"/>
          <p:cNvSpPr txBox="1"/>
          <p:nvPr/>
        </p:nvSpPr>
        <p:spPr>
          <a:xfrm>
            <a:off x="571472" y="1643050"/>
            <a:ext cx="4286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/>
              <a:t>…το μπαλόνι  έχει μικρότερη  μάζα   από την   ξύστρα</a:t>
            </a:r>
            <a:endParaRPr lang="en-US" sz="36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ΕΠΙΦΑΝΕΙΕΣ</a:t>
            </a:r>
            <a:endParaRPr lang="en-US" sz="3200" b="1" dirty="0"/>
          </a:p>
        </p:txBody>
      </p:sp>
      <p:sp>
        <p:nvSpPr>
          <p:cNvPr id="9" name="8 - TextBox"/>
          <p:cNvSpPr txBox="1"/>
          <p:nvPr/>
        </p:nvSpPr>
        <p:spPr>
          <a:xfrm>
            <a:off x="500034" y="1357298"/>
            <a:ext cx="607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Μονάδες μέτρησης επιφανειών</a:t>
            </a:r>
            <a:endParaRPr lang="en-US" sz="2800" b="1" dirty="0"/>
          </a:p>
        </p:txBody>
      </p:sp>
      <p:sp>
        <p:nvSpPr>
          <p:cNvPr id="11" name="10 - TextBox"/>
          <p:cNvSpPr txBox="1"/>
          <p:nvPr/>
        </p:nvSpPr>
        <p:spPr>
          <a:xfrm>
            <a:off x="785786" y="2285992"/>
            <a:ext cx="6143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1 </a:t>
            </a:r>
            <a:r>
              <a:rPr lang="en-US" sz="3200" b="1" dirty="0" smtClean="0">
                <a:solidFill>
                  <a:srgbClr val="FF0000"/>
                </a:solidFill>
              </a:rPr>
              <a:t>m</a:t>
            </a:r>
            <a:r>
              <a:rPr lang="el-GR" sz="32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</a:rPr>
              <a:t>  = </a:t>
            </a:r>
            <a:r>
              <a:rPr lang="el-GR" sz="3200" b="1" dirty="0" smtClean="0">
                <a:solidFill>
                  <a:srgbClr val="FF0000"/>
                </a:solidFill>
              </a:rPr>
              <a:t>τετραγωνικό  μέτρο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571472" y="3571876"/>
            <a:ext cx="3786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1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el-GR" sz="2400" b="1" baseline="30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=  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είναι ο χώρος που «πιάνει»  ένα τετράγωνο που όλες οι πλευρές  του  είναι 1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m (1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 μέτρο)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7929586" y="5143512"/>
            <a:ext cx="868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15 - Ορθογώνιο"/>
          <p:cNvSpPr/>
          <p:nvPr/>
        </p:nvSpPr>
        <p:spPr>
          <a:xfrm>
            <a:off x="5857884" y="4643446"/>
            <a:ext cx="2000264" cy="1714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17 - TextBox"/>
          <p:cNvSpPr txBox="1"/>
          <p:nvPr/>
        </p:nvSpPr>
        <p:spPr>
          <a:xfrm>
            <a:off x="6357950" y="4143380"/>
            <a:ext cx="868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18 - TextBox"/>
          <p:cNvSpPr txBox="1"/>
          <p:nvPr/>
        </p:nvSpPr>
        <p:spPr>
          <a:xfrm>
            <a:off x="5286380" y="5572140"/>
            <a:ext cx="868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19 - TextBox"/>
          <p:cNvSpPr txBox="1"/>
          <p:nvPr/>
        </p:nvSpPr>
        <p:spPr>
          <a:xfrm>
            <a:off x="6643702" y="6488668"/>
            <a:ext cx="868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1m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7" grpId="0"/>
      <p:bldP spid="16" grpId="0" animBg="1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ΕΠΙΦΑΝΕΙΕΣ</a:t>
            </a:r>
            <a:endParaRPr lang="en-US" sz="3200" b="1" dirty="0"/>
          </a:p>
        </p:txBody>
      </p:sp>
      <p:sp>
        <p:nvSpPr>
          <p:cNvPr id="9" name="8 - TextBox"/>
          <p:cNvSpPr txBox="1"/>
          <p:nvPr/>
        </p:nvSpPr>
        <p:spPr>
          <a:xfrm>
            <a:off x="500034" y="1357298"/>
            <a:ext cx="607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Μονάδες μέτρησης επιφανειών</a:t>
            </a:r>
            <a:endParaRPr lang="en-US" sz="2800" b="1" dirty="0"/>
          </a:p>
        </p:txBody>
      </p:sp>
      <p:sp>
        <p:nvSpPr>
          <p:cNvPr id="11" name="10 - TextBox"/>
          <p:cNvSpPr txBox="1"/>
          <p:nvPr/>
        </p:nvSpPr>
        <p:spPr>
          <a:xfrm>
            <a:off x="785786" y="2285992"/>
            <a:ext cx="600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1 </a:t>
            </a:r>
            <a:r>
              <a:rPr lang="en-US" sz="2800" b="1" dirty="0" smtClean="0">
                <a:solidFill>
                  <a:srgbClr val="FF0000"/>
                </a:solidFill>
              </a:rPr>
              <a:t>cm</a:t>
            </a:r>
            <a:r>
              <a:rPr lang="el-GR" sz="28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</a:rPr>
              <a:t>  = </a:t>
            </a:r>
            <a:r>
              <a:rPr lang="el-GR" sz="2800" b="1" dirty="0" smtClean="0">
                <a:solidFill>
                  <a:srgbClr val="FF0000"/>
                </a:solidFill>
              </a:rPr>
              <a:t>τετραγωνικό  εκατοστό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571472" y="3571876"/>
            <a:ext cx="3786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1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cm</a:t>
            </a:r>
            <a:r>
              <a:rPr lang="el-GR" sz="2400" b="1" baseline="30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=  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είναι ο χώρος που «πιάνει»  ένα τετράγωνο που όλες οι πλευρές  του  είναι 1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cm (1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 εκατοστό)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7929586" y="5143512"/>
            <a:ext cx="868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 cm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15 - Ορθογώνιο"/>
          <p:cNvSpPr/>
          <p:nvPr/>
        </p:nvSpPr>
        <p:spPr>
          <a:xfrm>
            <a:off x="5857884" y="4643446"/>
            <a:ext cx="2000264" cy="1714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17 - TextBox"/>
          <p:cNvSpPr txBox="1"/>
          <p:nvPr/>
        </p:nvSpPr>
        <p:spPr>
          <a:xfrm>
            <a:off x="6357950" y="4143380"/>
            <a:ext cx="868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 cm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18 - TextBox"/>
          <p:cNvSpPr txBox="1"/>
          <p:nvPr/>
        </p:nvSpPr>
        <p:spPr>
          <a:xfrm>
            <a:off x="5286380" y="5572140"/>
            <a:ext cx="868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 cm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19 - TextBox"/>
          <p:cNvSpPr txBox="1"/>
          <p:nvPr/>
        </p:nvSpPr>
        <p:spPr>
          <a:xfrm>
            <a:off x="6643702" y="6488668"/>
            <a:ext cx="868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 cm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6" grpId="0" animBg="1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ΕΠΙΦΑΝΕΙΕΣ</a:t>
            </a:r>
            <a:endParaRPr lang="en-US" sz="3200" b="1" dirty="0"/>
          </a:p>
        </p:txBody>
      </p:sp>
      <p:sp>
        <p:nvSpPr>
          <p:cNvPr id="9" name="8 - Ορθογώνιο"/>
          <p:cNvSpPr/>
          <p:nvPr/>
        </p:nvSpPr>
        <p:spPr>
          <a:xfrm>
            <a:off x="785786" y="2786058"/>
            <a:ext cx="2000264" cy="1714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 - TextBox"/>
          <p:cNvSpPr txBox="1"/>
          <p:nvPr/>
        </p:nvSpPr>
        <p:spPr>
          <a:xfrm>
            <a:off x="428596" y="1071546"/>
            <a:ext cx="707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Άσκηση 1</a:t>
            </a:r>
          </a:p>
          <a:p>
            <a:r>
              <a:rPr lang="el-GR" sz="2400" dirty="0" smtClean="0"/>
              <a:t>Να βρείτε το εμβαδόν του παρακάτω τετραγώνου, που η κάθε</a:t>
            </a:r>
            <a:r>
              <a:rPr lang="en-US" sz="2400" dirty="0" smtClean="0"/>
              <a:t> </a:t>
            </a:r>
            <a:r>
              <a:rPr lang="el-GR" sz="2400" dirty="0" smtClean="0"/>
              <a:t>του πλευρά είναι 2</a:t>
            </a:r>
            <a:r>
              <a:rPr lang="en-US" sz="2400" dirty="0" smtClean="0"/>
              <a:t>m</a:t>
            </a:r>
            <a:r>
              <a:rPr lang="el-GR" sz="2400" dirty="0" smtClean="0"/>
              <a:t>:</a:t>
            </a:r>
            <a:endParaRPr lang="en-US" sz="2400" dirty="0"/>
          </a:p>
        </p:txBody>
      </p:sp>
      <p:sp>
        <p:nvSpPr>
          <p:cNvPr id="7" name="6 - Ορθογώνιο"/>
          <p:cNvSpPr/>
          <p:nvPr/>
        </p:nvSpPr>
        <p:spPr>
          <a:xfrm>
            <a:off x="2928926" y="3357562"/>
            <a:ext cx="486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2</a:t>
            </a:r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1" name="10 - Ορθογώνιο"/>
          <p:cNvSpPr/>
          <p:nvPr/>
        </p:nvSpPr>
        <p:spPr>
          <a:xfrm>
            <a:off x="1500166" y="4714884"/>
            <a:ext cx="486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2</a:t>
            </a:r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2" name="11 - Ορθογώνιο"/>
          <p:cNvSpPr/>
          <p:nvPr/>
        </p:nvSpPr>
        <p:spPr>
          <a:xfrm>
            <a:off x="214282" y="3143248"/>
            <a:ext cx="486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2</a:t>
            </a:r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4" name="13 - Ορθογώνιο"/>
          <p:cNvSpPr/>
          <p:nvPr/>
        </p:nvSpPr>
        <p:spPr>
          <a:xfrm>
            <a:off x="1428728" y="2357430"/>
            <a:ext cx="486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2</a:t>
            </a:r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5" name="14 - TextBox"/>
          <p:cNvSpPr txBox="1"/>
          <p:nvPr/>
        </p:nvSpPr>
        <p:spPr>
          <a:xfrm>
            <a:off x="5857884" y="4071942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Λύση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3428992" y="4929198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Εμβαδόν:     </a:t>
            </a:r>
            <a:r>
              <a:rPr lang="el-GR" sz="2400" dirty="0" smtClean="0"/>
              <a:t>2 </a:t>
            </a:r>
            <a:r>
              <a:rPr lang="en-US" sz="2400" dirty="0" smtClean="0"/>
              <a:t>  </a:t>
            </a:r>
            <a:r>
              <a:rPr lang="en-US" sz="2400" baseline="30000" dirty="0" smtClean="0"/>
              <a:t>. </a:t>
            </a:r>
            <a:r>
              <a:rPr lang="el-GR" sz="2400" dirty="0" smtClean="0"/>
              <a:t>2 </a:t>
            </a:r>
            <a:endParaRPr lang="en-US" sz="2400" baseline="30000" dirty="0"/>
          </a:p>
        </p:txBody>
      </p:sp>
      <p:sp>
        <p:nvSpPr>
          <p:cNvPr id="17" name="16 - TextBox"/>
          <p:cNvSpPr txBox="1"/>
          <p:nvPr/>
        </p:nvSpPr>
        <p:spPr>
          <a:xfrm>
            <a:off x="3714712" y="6072206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 smtClean="0">
                <a:solidFill>
                  <a:srgbClr val="FF0000"/>
                </a:solidFill>
              </a:rPr>
              <a:t>Άρα το εμβαδόν του τετραγώνου είναι  </a:t>
            </a:r>
            <a:r>
              <a:rPr lang="en-US" b="1" i="1" dirty="0" smtClean="0">
                <a:solidFill>
                  <a:srgbClr val="FF0000"/>
                </a:solidFill>
              </a:rPr>
              <a:t>4m</a:t>
            </a:r>
            <a:r>
              <a:rPr lang="en-US" b="1" i="1" baseline="30000" dirty="0" smtClean="0">
                <a:solidFill>
                  <a:srgbClr val="FF0000"/>
                </a:solidFill>
              </a:rPr>
              <a:t>2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9" name="18 - Ορθογώνιο"/>
          <p:cNvSpPr/>
          <p:nvPr/>
        </p:nvSpPr>
        <p:spPr>
          <a:xfrm>
            <a:off x="5715008" y="4929198"/>
            <a:ext cx="10967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=   4m</a:t>
            </a:r>
            <a:r>
              <a:rPr lang="en-US" sz="2400" baseline="30000" dirty="0" smtClean="0"/>
              <a:t>2 </a:t>
            </a:r>
            <a:endParaRPr lang="en-US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ΕΠΙΦΑΝΕΙΕΣ</a:t>
            </a:r>
            <a:endParaRPr lang="en-US" sz="3200" b="1" dirty="0"/>
          </a:p>
        </p:txBody>
      </p:sp>
      <p:sp>
        <p:nvSpPr>
          <p:cNvPr id="9" name="8 - Ορθογώνιο"/>
          <p:cNvSpPr/>
          <p:nvPr/>
        </p:nvSpPr>
        <p:spPr>
          <a:xfrm>
            <a:off x="285720" y="2714620"/>
            <a:ext cx="3500462" cy="1285884"/>
          </a:xfrm>
          <a:prstGeom prst="rect">
            <a:avLst/>
          </a:prstGeom>
          <a:solidFill>
            <a:srgbClr val="8F0D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 - TextBox"/>
          <p:cNvSpPr txBox="1"/>
          <p:nvPr/>
        </p:nvSpPr>
        <p:spPr>
          <a:xfrm>
            <a:off x="428596" y="1071546"/>
            <a:ext cx="707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Άσκηση </a:t>
            </a:r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endParaRPr lang="el-GR" sz="2400" b="1" dirty="0" smtClean="0">
              <a:solidFill>
                <a:srgbClr val="FF0000"/>
              </a:solidFill>
            </a:endParaRPr>
          </a:p>
          <a:p>
            <a:r>
              <a:rPr lang="el-GR" sz="2400" dirty="0" smtClean="0"/>
              <a:t>Να βρείτε το εμβαδόν του παρακάτω ορθογωνίου , που έχει πλευρές είναι 5</a:t>
            </a:r>
            <a:r>
              <a:rPr lang="en-US" sz="2400" dirty="0" smtClean="0"/>
              <a:t>m</a:t>
            </a:r>
            <a:r>
              <a:rPr lang="el-GR" sz="2400" dirty="0" smtClean="0"/>
              <a:t> και  2</a:t>
            </a:r>
            <a:r>
              <a:rPr lang="en-US" sz="2400" dirty="0" smtClean="0"/>
              <a:t>m</a:t>
            </a:r>
            <a:r>
              <a:rPr lang="el-GR" sz="2400" dirty="0" smtClean="0"/>
              <a:t>:</a:t>
            </a:r>
            <a:endParaRPr lang="en-US" sz="2400" dirty="0"/>
          </a:p>
        </p:txBody>
      </p:sp>
      <p:sp>
        <p:nvSpPr>
          <p:cNvPr id="7" name="6 - Ορθογώνιο"/>
          <p:cNvSpPr/>
          <p:nvPr/>
        </p:nvSpPr>
        <p:spPr>
          <a:xfrm>
            <a:off x="3857620" y="3143248"/>
            <a:ext cx="486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2m</a:t>
            </a:r>
            <a:endParaRPr lang="en-US" dirty="0"/>
          </a:p>
        </p:txBody>
      </p:sp>
      <p:sp>
        <p:nvSpPr>
          <p:cNvPr id="11" name="10 - Ορθογώνιο"/>
          <p:cNvSpPr/>
          <p:nvPr/>
        </p:nvSpPr>
        <p:spPr>
          <a:xfrm>
            <a:off x="1357290" y="4071942"/>
            <a:ext cx="486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5</a:t>
            </a:r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5" name="14 - TextBox"/>
          <p:cNvSpPr txBox="1"/>
          <p:nvPr/>
        </p:nvSpPr>
        <p:spPr>
          <a:xfrm>
            <a:off x="5857884" y="4071942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Λύση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5143504" y="5000636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Εμβαδόν:     </a:t>
            </a:r>
            <a:r>
              <a:rPr lang="el-GR" sz="2400" dirty="0" smtClean="0"/>
              <a:t> </a:t>
            </a:r>
            <a:endParaRPr lang="en-US" sz="2400" baseline="30000" dirty="0"/>
          </a:p>
        </p:txBody>
      </p:sp>
      <p:sp>
        <p:nvSpPr>
          <p:cNvPr id="17" name="16 - TextBox"/>
          <p:cNvSpPr txBox="1"/>
          <p:nvPr/>
        </p:nvSpPr>
        <p:spPr>
          <a:xfrm>
            <a:off x="3714712" y="6072206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 smtClean="0">
                <a:solidFill>
                  <a:srgbClr val="FF0000"/>
                </a:solidFill>
              </a:rPr>
              <a:t>Άρα το εμβαδόν του ορθογωνίου είναι  10</a:t>
            </a:r>
            <a:r>
              <a:rPr lang="en-US" b="1" i="1" dirty="0" smtClean="0">
                <a:solidFill>
                  <a:srgbClr val="FF0000"/>
                </a:solidFill>
              </a:rPr>
              <a:t>m</a:t>
            </a:r>
            <a:r>
              <a:rPr lang="en-US" b="1" i="1" baseline="30000" dirty="0" smtClean="0">
                <a:solidFill>
                  <a:srgbClr val="FF0000"/>
                </a:solidFill>
              </a:rPr>
              <a:t>2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8" name="17 - Ορθογώνιο"/>
          <p:cNvSpPr/>
          <p:nvPr/>
        </p:nvSpPr>
        <p:spPr>
          <a:xfrm>
            <a:off x="7000892" y="5000636"/>
            <a:ext cx="7777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 smtClean="0"/>
              <a:t>5</a:t>
            </a:r>
            <a:r>
              <a:rPr lang="en-US" sz="2400" dirty="0" smtClean="0"/>
              <a:t> </a:t>
            </a:r>
            <a:r>
              <a:rPr lang="en-US" sz="2400" baseline="30000" dirty="0" smtClean="0"/>
              <a:t>. </a:t>
            </a:r>
            <a:r>
              <a:rPr lang="en-US" sz="2400" dirty="0" smtClean="0"/>
              <a:t>2 </a:t>
            </a:r>
            <a:r>
              <a:rPr lang="el-GR" sz="2400" baseline="30000" dirty="0" smtClean="0"/>
              <a:t> </a:t>
            </a:r>
            <a:endParaRPr lang="en-US" sz="2400" dirty="0"/>
          </a:p>
        </p:txBody>
      </p:sp>
      <p:sp>
        <p:nvSpPr>
          <p:cNvPr id="19" name="18 - Ορθογώνιο"/>
          <p:cNvSpPr/>
          <p:nvPr/>
        </p:nvSpPr>
        <p:spPr>
          <a:xfrm>
            <a:off x="7786710" y="5000636"/>
            <a:ext cx="12522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=   10m</a:t>
            </a:r>
            <a:r>
              <a:rPr lang="en-US" sz="2400" baseline="30000" dirty="0" smtClean="0"/>
              <a:t>2 </a:t>
            </a:r>
            <a:endParaRPr lang="en-US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1621</TotalTime>
  <Words>1095</Words>
  <PresentationFormat>Προβολή στην οθόνη (4:3)</PresentationFormat>
  <Paragraphs>258</Paragraphs>
  <Slides>34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34</vt:i4>
      </vt:variant>
    </vt:vector>
  </HeadingPairs>
  <TitlesOfParts>
    <vt:vector size="35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ΜΑΖΑ       -     ΒΑΡΟΣ (ή ΒΑΡΥΤΗΤΑ)</dc:title>
  <dc:creator>Panorea</dc:creator>
  <cp:lastModifiedBy>hp pc</cp:lastModifiedBy>
  <cp:revision>299</cp:revision>
  <dcterms:created xsi:type="dcterms:W3CDTF">2020-04-07T16:42:53Z</dcterms:created>
  <dcterms:modified xsi:type="dcterms:W3CDTF">2023-09-22T15:59:39Z</dcterms:modified>
</cp:coreProperties>
</file>