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32" r:id="rId2"/>
    <p:sldId id="333" r:id="rId3"/>
    <p:sldId id="334" r:id="rId4"/>
    <p:sldId id="342" r:id="rId5"/>
    <p:sldId id="335" r:id="rId6"/>
    <p:sldId id="336" r:id="rId7"/>
    <p:sldId id="337" r:id="rId8"/>
    <p:sldId id="338" r:id="rId9"/>
    <p:sldId id="339" r:id="rId10"/>
    <p:sldId id="340" r:id="rId11"/>
    <p:sldId id="341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D102F-A3DB-4B36-9077-9EABE5BB9DA8}" type="datetimeFigureOut">
              <a:rPr lang="el-GR" smtClean="0"/>
              <a:pPr/>
              <a:t>20/2/2023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3BC40-C451-4765-AE2E-4B237A438A9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ACD87-33B6-4D2B-8349-731FF8AA085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ACD87-33B6-4D2B-8349-731FF8AA085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ACD87-33B6-4D2B-8349-731FF8AA085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ACD87-33B6-4D2B-8349-731FF8AA085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20/2/2023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3714744" y="22145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6" name="25 - TextBox"/>
          <p:cNvSpPr txBox="1"/>
          <p:nvPr/>
        </p:nvSpPr>
        <p:spPr>
          <a:xfrm>
            <a:off x="214282" y="1142984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Δύναμη 10Ν, ασκείται κάθετα σε επιφάνεια 2</a:t>
            </a:r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l-GR" sz="2000" dirty="0" smtClean="0"/>
              <a:t>. Πόση πίεση δέχεται η επιφάνεια;</a:t>
            </a:r>
            <a:endParaRPr lang="en-US" sz="2000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000860" y="4857736"/>
            <a:ext cx="638175" cy="132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16 - Ορθογώνιο"/>
          <p:cNvSpPr/>
          <p:nvPr/>
        </p:nvSpPr>
        <p:spPr>
          <a:xfrm>
            <a:off x="5929290" y="6143620"/>
            <a:ext cx="2815735" cy="66698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8143868" y="648866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ξύλο</a:t>
            </a:r>
            <a:endParaRPr lang="en-US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6357950" y="6488668"/>
            <a:ext cx="1071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r>
              <a:rPr lang="el-GR" b="1" dirty="0" smtClean="0"/>
              <a:t> =10Ν</a:t>
            </a:r>
            <a:endParaRPr lang="en-US" b="1" dirty="0"/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rot="5400000">
            <a:off x="7001654" y="6428578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εία γραμμή σύνδεσης"/>
          <p:cNvCxnSpPr/>
          <p:nvPr/>
        </p:nvCxnSpPr>
        <p:spPr>
          <a:xfrm rot="10800000" flipH="1">
            <a:off x="7000892" y="6143644"/>
            <a:ext cx="638175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ύγραμμο βέλος σύνδεσης"/>
          <p:cNvCxnSpPr>
            <a:stCxn id="17" idx="0"/>
          </p:cNvCxnSpPr>
          <p:nvPr/>
        </p:nvCxnSpPr>
        <p:spPr>
          <a:xfrm rot="5400000" flipH="1" flipV="1">
            <a:off x="7276194" y="5418790"/>
            <a:ext cx="785794" cy="663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Ορθογώνιο"/>
          <p:cNvSpPr/>
          <p:nvPr/>
        </p:nvSpPr>
        <p:spPr>
          <a:xfrm>
            <a:off x="7286644" y="5000636"/>
            <a:ext cx="1655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επιφάνεια 2</a:t>
            </a:r>
            <a:r>
              <a:rPr lang="en-US" dirty="0" smtClean="0"/>
              <a:t>m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22 - Ορθογώνιο"/>
          <p:cNvSpPr/>
          <p:nvPr/>
        </p:nvSpPr>
        <p:spPr>
          <a:xfrm>
            <a:off x="3357554" y="0"/>
            <a:ext cx="1714512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πίεση</a:t>
            </a:r>
          </a:p>
        </p:txBody>
      </p:sp>
      <p:sp>
        <p:nvSpPr>
          <p:cNvPr id="27" name="26 - Ορθογώνιο"/>
          <p:cNvSpPr/>
          <p:nvPr/>
        </p:nvSpPr>
        <p:spPr>
          <a:xfrm>
            <a:off x="2500298" y="642918"/>
            <a:ext cx="1481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Άσκηση  1</a:t>
            </a:r>
          </a:p>
        </p:txBody>
      </p:sp>
      <p:sp>
        <p:nvSpPr>
          <p:cNvPr id="28" name="27 - TextBox"/>
          <p:cNvSpPr txBox="1"/>
          <p:nvPr/>
        </p:nvSpPr>
        <p:spPr>
          <a:xfrm>
            <a:off x="2500298" y="1714488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Λύση </a:t>
            </a:r>
            <a:r>
              <a:rPr lang="el-GR" sz="1400" dirty="0" smtClean="0"/>
              <a:t>(με μονάδες μέτρησης)</a:t>
            </a:r>
            <a:endParaRPr lang="en-US" sz="1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500034" y="307181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</a:t>
            </a:r>
            <a:endParaRPr lang="en-US" sz="2400" b="1" dirty="0"/>
          </a:p>
        </p:txBody>
      </p:sp>
      <p:sp>
        <p:nvSpPr>
          <p:cNvPr id="30" name="29 - Ορθογώνιο"/>
          <p:cNvSpPr/>
          <p:nvPr/>
        </p:nvSpPr>
        <p:spPr>
          <a:xfrm>
            <a:off x="1000100" y="3857628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</a:rPr>
              <a:t>0N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4" name="33 - Ορθογώνιο"/>
          <p:cNvSpPr/>
          <p:nvPr/>
        </p:nvSpPr>
        <p:spPr>
          <a:xfrm>
            <a:off x="1142976" y="3286124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A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35" name="34 - Ορθογώνιο"/>
          <p:cNvSpPr/>
          <p:nvPr/>
        </p:nvSpPr>
        <p:spPr>
          <a:xfrm>
            <a:off x="1000100" y="4357694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00B0F0"/>
                </a:solidFill>
              </a:rPr>
              <a:t>2</a:t>
            </a:r>
            <a:r>
              <a:rPr lang="en-US" sz="2400" b="1" dirty="0" smtClean="0">
                <a:solidFill>
                  <a:srgbClr val="00B0F0"/>
                </a:solidFill>
              </a:rPr>
              <a:t>m</a:t>
            </a:r>
            <a:r>
              <a:rPr lang="en-US" sz="2400" b="1" baseline="30000" dirty="0" smtClean="0">
                <a:solidFill>
                  <a:srgbClr val="00B0F0"/>
                </a:solidFill>
              </a:rPr>
              <a:t>2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36" name="35 - Ορθογώνιο"/>
          <p:cNvSpPr/>
          <p:nvPr/>
        </p:nvSpPr>
        <p:spPr>
          <a:xfrm>
            <a:off x="1071538" y="2928934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1071538" y="3357562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500034" y="4038905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</a:t>
            </a:r>
            <a:endParaRPr lang="en-US" sz="2400" b="1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1071538" y="4324657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Ορθογώνιο"/>
          <p:cNvSpPr/>
          <p:nvPr/>
        </p:nvSpPr>
        <p:spPr>
          <a:xfrm>
            <a:off x="1000100" y="4896161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1" name="40 - Ορθογώνιο"/>
          <p:cNvSpPr/>
          <p:nvPr/>
        </p:nvSpPr>
        <p:spPr>
          <a:xfrm>
            <a:off x="1000100" y="5396227"/>
            <a:ext cx="538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m</a:t>
            </a:r>
            <a:r>
              <a:rPr lang="en-US" sz="2400" b="1" baseline="30000" dirty="0" smtClean="0">
                <a:solidFill>
                  <a:srgbClr val="00B0F0"/>
                </a:solidFill>
              </a:rPr>
              <a:t>2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42" name="41 - TextBox"/>
          <p:cNvSpPr txBox="1"/>
          <p:nvPr/>
        </p:nvSpPr>
        <p:spPr>
          <a:xfrm>
            <a:off x="285720" y="5143512"/>
            <a:ext cx="1142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 </a:t>
            </a:r>
            <a:r>
              <a:rPr lang="el-GR" sz="2400" b="1" dirty="0" smtClean="0"/>
              <a:t>5</a:t>
            </a:r>
            <a:endParaRPr lang="en-US" sz="2400" b="1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1071538" y="5363190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Σύννεφο"/>
          <p:cNvSpPr/>
          <p:nvPr/>
        </p:nvSpPr>
        <p:spPr>
          <a:xfrm>
            <a:off x="7358082" y="214290"/>
            <a:ext cx="1643074" cy="928694"/>
          </a:xfrm>
          <a:prstGeom prst="clou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44 - TextBox"/>
          <p:cNvSpPr txBox="1"/>
          <p:nvPr/>
        </p:nvSpPr>
        <p:spPr>
          <a:xfrm>
            <a:off x="7500958" y="500042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</a:t>
            </a:r>
            <a:r>
              <a:rPr lang="el-GR" sz="2000" b="1" dirty="0" smtClean="0"/>
              <a:t>α</a:t>
            </a:r>
            <a:r>
              <a:rPr lang="en-US" sz="2000" b="1" dirty="0" smtClean="0"/>
              <a:t> =</a:t>
            </a:r>
            <a:endParaRPr lang="en-US" sz="20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8072462" y="357166"/>
            <a:ext cx="3571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Ν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8072462" y="714356"/>
            <a:ext cx="4796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m</a:t>
            </a:r>
            <a:r>
              <a:rPr lang="en-US" sz="2000" b="1" baseline="30000" dirty="0" smtClean="0"/>
              <a:t>2</a:t>
            </a:r>
            <a:endParaRPr lang="en-US" sz="2000" b="1" baseline="30000" dirty="0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>
            <a:off x="8143900" y="714356"/>
            <a:ext cx="28575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TextBox"/>
          <p:cNvSpPr txBox="1"/>
          <p:nvPr/>
        </p:nvSpPr>
        <p:spPr>
          <a:xfrm>
            <a:off x="285720" y="5929330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 </a:t>
            </a:r>
            <a:r>
              <a:rPr lang="el-GR" sz="2400" b="1" dirty="0" smtClean="0"/>
              <a:t>5 Ρα</a:t>
            </a:r>
            <a:endParaRPr lang="en-US" sz="24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1142976" y="3071810"/>
            <a:ext cx="214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FF0000"/>
                </a:solidFill>
              </a:rPr>
              <a:t>κ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49" name="48 - Ορθογώνιο"/>
          <p:cNvSpPr/>
          <p:nvPr/>
        </p:nvSpPr>
        <p:spPr>
          <a:xfrm>
            <a:off x="357158" y="2285992"/>
            <a:ext cx="8624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Δεδομένα </a:t>
            </a:r>
            <a:endParaRPr lang="el-GR" sz="1200" b="1" dirty="0"/>
          </a:p>
        </p:txBody>
      </p:sp>
      <p:sp>
        <p:nvSpPr>
          <p:cNvPr id="50" name="49 - Ορθογώνιο"/>
          <p:cNvSpPr/>
          <p:nvPr/>
        </p:nvSpPr>
        <p:spPr>
          <a:xfrm>
            <a:off x="357158" y="2571744"/>
            <a:ext cx="923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Ζητούμενα </a:t>
            </a:r>
            <a:endParaRPr lang="el-GR" sz="1200" b="1" dirty="0"/>
          </a:p>
        </p:txBody>
      </p:sp>
      <p:cxnSp>
        <p:nvCxnSpPr>
          <p:cNvPr id="51" name="50 - Ευθύγραμμο βέλος σύνδεσης"/>
          <p:cNvCxnSpPr/>
          <p:nvPr/>
        </p:nvCxnSpPr>
        <p:spPr>
          <a:xfrm>
            <a:off x="357158" y="2571744"/>
            <a:ext cx="378621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- TextBox"/>
          <p:cNvSpPr txBox="1"/>
          <p:nvPr/>
        </p:nvSpPr>
        <p:spPr>
          <a:xfrm>
            <a:off x="1571604" y="2285992"/>
            <a:ext cx="1785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lang="en-US" sz="1200" baseline="-250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l-GR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10N</a:t>
            </a:r>
            <a:r>
              <a:rPr lang="el-GR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  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 </a:t>
            </a:r>
            <a:r>
              <a:rPr lang="el-GR" sz="12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2m</a:t>
            </a:r>
            <a:r>
              <a:rPr lang="en-US" sz="1200" baseline="30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lang="el-GR" sz="1200" baseline="30000" dirty="0">
              <a:solidFill>
                <a:srgbClr val="0000FF"/>
              </a:solidFill>
            </a:endParaRPr>
          </a:p>
        </p:txBody>
      </p:sp>
      <p:sp>
        <p:nvSpPr>
          <p:cNvPr id="54" name="53 - Ορθογώνιο"/>
          <p:cNvSpPr/>
          <p:nvPr/>
        </p:nvSpPr>
        <p:spPr>
          <a:xfrm>
            <a:off x="1357291" y="2571744"/>
            <a:ext cx="4286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P</a:t>
            </a:r>
            <a:r>
              <a:rPr lang="en-US" baseline="-25000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  </a:t>
            </a:r>
            <a:r>
              <a:rPr lang="el-GR" dirty="0" smtClean="0"/>
              <a:t> 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baseline="-25000" dirty="0" smtClean="0"/>
              <a:t>  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endParaRPr lang="en-US" baseline="-25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9" grpId="0"/>
      <p:bldP spid="32" grpId="0"/>
      <p:bldP spid="29" grpId="0"/>
      <p:bldP spid="30" grpId="0"/>
      <p:bldP spid="34" grpId="0"/>
      <p:bldP spid="35" grpId="0"/>
      <p:bldP spid="36" grpId="0"/>
      <p:bldP spid="38" grpId="0"/>
      <p:bldP spid="40" grpId="0"/>
      <p:bldP spid="41" grpId="0"/>
      <p:bldP spid="42" grpId="0"/>
      <p:bldP spid="56" grpId="0"/>
      <p:bldP spid="47" grpId="0"/>
      <p:bldP spid="49" grpId="0"/>
      <p:bldP spid="50" grpId="0"/>
      <p:bldP spid="52" grpId="0"/>
      <p:bldP spid="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2857488" y="0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Άσκηση  </a:t>
            </a:r>
            <a:r>
              <a:rPr lang="el-GR" sz="2400" b="1" dirty="0" smtClean="0"/>
              <a:t>6</a:t>
            </a:r>
            <a:endParaRPr lang="en-US" sz="2400" b="1" dirty="0" smtClean="0"/>
          </a:p>
        </p:txBody>
      </p:sp>
      <p:sp>
        <p:nvSpPr>
          <p:cNvPr id="11" name="10 - TextBox"/>
          <p:cNvSpPr txBox="1"/>
          <p:nvPr/>
        </p:nvSpPr>
        <p:spPr>
          <a:xfrm>
            <a:off x="2214546" y="1285860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Λύση</a:t>
            </a:r>
            <a:endParaRPr lang="en-US" sz="2400" dirty="0" smtClean="0"/>
          </a:p>
        </p:txBody>
      </p:sp>
      <p:sp>
        <p:nvSpPr>
          <p:cNvPr id="12" name="11 - Ορθογώνιο"/>
          <p:cNvSpPr/>
          <p:nvPr/>
        </p:nvSpPr>
        <p:spPr>
          <a:xfrm>
            <a:off x="5929290" y="3714752"/>
            <a:ext cx="3214710" cy="2143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rot="5400000">
            <a:off x="7073124" y="3999710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Ορθογώνιο"/>
          <p:cNvSpPr/>
          <p:nvPr/>
        </p:nvSpPr>
        <p:spPr>
          <a:xfrm>
            <a:off x="6429388" y="2571744"/>
            <a:ext cx="178595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TextBox"/>
          <p:cNvSpPr txBox="1"/>
          <p:nvPr/>
        </p:nvSpPr>
        <p:spPr>
          <a:xfrm>
            <a:off x="3071802" y="1357298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συνέχεια</a:t>
            </a:r>
            <a:endParaRPr lang="en-US" sz="1400" dirty="0" smtClean="0"/>
          </a:p>
        </p:txBody>
      </p:sp>
      <p:sp>
        <p:nvSpPr>
          <p:cNvPr id="33" name="32 - TextBox"/>
          <p:cNvSpPr txBox="1"/>
          <p:nvPr/>
        </p:nvSpPr>
        <p:spPr>
          <a:xfrm>
            <a:off x="4286248" y="71414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συνέχεια</a:t>
            </a:r>
            <a:endParaRPr lang="en-US" sz="1400" dirty="0" smtClean="0"/>
          </a:p>
        </p:txBody>
      </p:sp>
      <p:sp>
        <p:nvSpPr>
          <p:cNvPr id="57" name="56 - TextBox"/>
          <p:cNvSpPr txBox="1"/>
          <p:nvPr/>
        </p:nvSpPr>
        <p:spPr>
          <a:xfrm>
            <a:off x="0" y="2000240"/>
            <a:ext cx="70009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Αφού βρήκα το βάρος   του κουτιού,  θα πάρω τον τύπο </a:t>
            </a:r>
            <a:r>
              <a:rPr lang="en-US" sz="2000" dirty="0" smtClean="0"/>
              <a:t>w = </a:t>
            </a:r>
            <a:r>
              <a:rPr lang="en-US" sz="2000" dirty="0" err="1" smtClean="0"/>
              <a:t>m</a:t>
            </a:r>
            <a:r>
              <a:rPr lang="en-US" sz="2000" baseline="30000" dirty="0" err="1" smtClean="0"/>
              <a:t>.</a:t>
            </a:r>
            <a:r>
              <a:rPr lang="en-US" sz="2000" dirty="0" err="1" smtClean="0"/>
              <a:t>g</a:t>
            </a:r>
            <a:r>
              <a:rPr lang="el-GR" sz="2000" dirty="0" smtClean="0"/>
              <a:t>, για να βρω την μάζα του κουτιού.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500034" y="3000372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 = </a:t>
            </a:r>
            <a:r>
              <a:rPr lang="en-US" sz="2400" dirty="0" err="1" smtClean="0"/>
              <a:t>m</a:t>
            </a:r>
            <a:r>
              <a:rPr lang="en-US" sz="2400" baseline="30000" dirty="0" err="1" smtClean="0"/>
              <a:t>.</a:t>
            </a:r>
            <a:r>
              <a:rPr lang="en-US" sz="2400" dirty="0" err="1" smtClean="0"/>
              <a:t>g</a:t>
            </a:r>
            <a:endParaRPr lang="en-US" sz="2400" dirty="0" smtClean="0"/>
          </a:p>
        </p:txBody>
      </p:sp>
      <p:cxnSp>
        <p:nvCxnSpPr>
          <p:cNvPr id="40" name="39 - Ευθύγραμμο βέλος σύνδεσης"/>
          <p:cNvCxnSpPr/>
          <p:nvPr/>
        </p:nvCxnSpPr>
        <p:spPr>
          <a:xfrm>
            <a:off x="1785918" y="3286124"/>
            <a:ext cx="164307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3643306" y="3500438"/>
            <a:ext cx="21431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Επειδή ο άγνωστος είναι η </a:t>
            </a:r>
            <a:r>
              <a:rPr lang="en-US" sz="1400" dirty="0" smtClean="0"/>
              <a:t>m, </a:t>
            </a:r>
            <a:r>
              <a:rPr lang="el-GR" sz="1400" dirty="0" smtClean="0"/>
              <a:t>θα λύσω πρώτα τον τύπο ως προς </a:t>
            </a:r>
            <a:r>
              <a:rPr lang="en-US" sz="1400" dirty="0" smtClean="0"/>
              <a:t>m</a:t>
            </a:r>
          </a:p>
        </p:txBody>
      </p:sp>
      <p:cxnSp>
        <p:nvCxnSpPr>
          <p:cNvPr id="42" name="41 - Ευθεία γραμμή σύνδεσης"/>
          <p:cNvCxnSpPr/>
          <p:nvPr/>
        </p:nvCxnSpPr>
        <p:spPr>
          <a:xfrm rot="5400000">
            <a:off x="1785918" y="3857628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- Ευθεία γραμμή σύνδεσης"/>
          <p:cNvCxnSpPr/>
          <p:nvPr/>
        </p:nvCxnSpPr>
        <p:spPr>
          <a:xfrm rot="5400000">
            <a:off x="1500166" y="4286256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Ορθογώνιο"/>
          <p:cNvSpPr/>
          <p:nvPr/>
        </p:nvSpPr>
        <p:spPr>
          <a:xfrm>
            <a:off x="357158" y="3834474"/>
            <a:ext cx="1214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5" name="44 - Ορθογώνιο"/>
          <p:cNvSpPr/>
          <p:nvPr/>
        </p:nvSpPr>
        <p:spPr>
          <a:xfrm>
            <a:off x="1000100" y="385762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400" dirty="0"/>
          </a:p>
        </p:txBody>
      </p:sp>
      <p:sp>
        <p:nvSpPr>
          <p:cNvPr id="46" name="45 - Ορθογώνιο"/>
          <p:cNvSpPr/>
          <p:nvPr/>
        </p:nvSpPr>
        <p:spPr>
          <a:xfrm>
            <a:off x="1357290" y="3714752"/>
            <a:ext cx="1214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 </a:t>
            </a:r>
            <a:r>
              <a:rPr lang="en-US" sz="24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285720" y="4214818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>
            <a:off x="1428728" y="4143380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- Ορθογώνιο"/>
          <p:cNvSpPr/>
          <p:nvPr/>
        </p:nvSpPr>
        <p:spPr>
          <a:xfrm>
            <a:off x="357158" y="4143380"/>
            <a:ext cx="3305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4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1500166" y="4143380"/>
            <a:ext cx="328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g</a:t>
            </a:r>
            <a:endParaRPr lang="en-US" sz="24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357158" y="4873007"/>
            <a:ext cx="1214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7" name="66 - Ορθογώνιο"/>
          <p:cNvSpPr/>
          <p:nvPr/>
        </p:nvSpPr>
        <p:spPr>
          <a:xfrm>
            <a:off x="1000100" y="5000636"/>
            <a:ext cx="6527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</a:t>
            </a:r>
            <a:endParaRPr lang="en-US" sz="2400" dirty="0"/>
          </a:p>
        </p:txBody>
      </p:sp>
      <p:cxnSp>
        <p:nvCxnSpPr>
          <p:cNvPr id="68" name="67 - Ευθεία γραμμή σύνδεσης"/>
          <p:cNvCxnSpPr/>
          <p:nvPr/>
        </p:nvCxnSpPr>
        <p:spPr>
          <a:xfrm>
            <a:off x="285720" y="5253351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Ορθογώνιο"/>
          <p:cNvSpPr/>
          <p:nvPr/>
        </p:nvSpPr>
        <p:spPr>
          <a:xfrm>
            <a:off x="357158" y="5181913"/>
            <a:ext cx="3305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400" dirty="0"/>
          </a:p>
        </p:txBody>
      </p:sp>
      <p:sp>
        <p:nvSpPr>
          <p:cNvPr id="70" name="69 - Ορθογώνιο"/>
          <p:cNvSpPr/>
          <p:nvPr/>
        </p:nvSpPr>
        <p:spPr>
          <a:xfrm>
            <a:off x="2357422" y="4929198"/>
            <a:ext cx="1214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70 - Ορθογώνιο"/>
          <p:cNvSpPr/>
          <p:nvPr/>
        </p:nvSpPr>
        <p:spPr>
          <a:xfrm>
            <a:off x="3000364" y="5056827"/>
            <a:ext cx="6527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</a:t>
            </a:r>
            <a:endParaRPr lang="en-US" sz="2400" dirty="0"/>
          </a:p>
        </p:txBody>
      </p:sp>
      <p:cxnSp>
        <p:nvCxnSpPr>
          <p:cNvPr id="72" name="71 - Ευθεία γραμμή σύνδεσης"/>
          <p:cNvCxnSpPr/>
          <p:nvPr/>
        </p:nvCxnSpPr>
        <p:spPr>
          <a:xfrm>
            <a:off x="2285984" y="530954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- Ορθογώνιο"/>
          <p:cNvSpPr/>
          <p:nvPr/>
        </p:nvSpPr>
        <p:spPr>
          <a:xfrm>
            <a:off x="2357422" y="523810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sz="2400" dirty="0"/>
          </a:p>
        </p:txBody>
      </p:sp>
      <p:sp>
        <p:nvSpPr>
          <p:cNvPr id="74" name="73 - Ορθογώνιο"/>
          <p:cNvSpPr/>
          <p:nvPr/>
        </p:nvSpPr>
        <p:spPr>
          <a:xfrm>
            <a:off x="4286248" y="5072074"/>
            <a:ext cx="1091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4kg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</a:t>
            </a:r>
            <a:endParaRPr lang="en-US" sz="24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6858016" y="4500570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</a:t>
            </a:r>
            <a:endParaRPr lang="el-GR" dirty="0"/>
          </a:p>
        </p:txBody>
      </p:sp>
      <p:sp>
        <p:nvSpPr>
          <p:cNvPr id="38" name="37 - TextBox"/>
          <p:cNvSpPr txBox="1"/>
          <p:nvPr/>
        </p:nvSpPr>
        <p:spPr>
          <a:xfrm>
            <a:off x="1714480" y="500063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39" name="38 - TextBox"/>
          <p:cNvSpPr txBox="1"/>
          <p:nvPr/>
        </p:nvSpPr>
        <p:spPr>
          <a:xfrm>
            <a:off x="3714744" y="500063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52" grpId="0"/>
      <p:bldP spid="54" grpId="0"/>
      <p:bldP spid="66" grpId="0"/>
      <p:bldP spid="67" grpId="0"/>
      <p:bldP spid="69" grpId="0"/>
      <p:bldP spid="70" grpId="0"/>
      <p:bldP spid="71" grpId="0"/>
      <p:bldP spid="73" grpId="0"/>
      <p:bldP spid="74" grpId="0"/>
      <p:bldP spid="38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3714744" y="22145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6" name="25 - TextBox"/>
          <p:cNvSpPr txBox="1"/>
          <p:nvPr/>
        </p:nvSpPr>
        <p:spPr>
          <a:xfrm>
            <a:off x="0" y="1142984"/>
            <a:ext cx="8929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Τι σημαίνει ότι η πίεση που ασκείται σε μια επιφάνεια είναι  30Ρα ;</a:t>
            </a:r>
            <a:endParaRPr lang="en-US" sz="2000" dirty="0"/>
          </a:p>
        </p:txBody>
      </p:sp>
      <p:sp>
        <p:nvSpPr>
          <p:cNvPr id="33" name="32 - TextBox"/>
          <p:cNvSpPr txBox="1"/>
          <p:nvPr/>
        </p:nvSpPr>
        <p:spPr>
          <a:xfrm>
            <a:off x="928662" y="335756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Λύση</a:t>
            </a:r>
            <a:endParaRPr lang="en-US" sz="2400" b="1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23 - Ορθογώνιο"/>
          <p:cNvSpPr/>
          <p:nvPr/>
        </p:nvSpPr>
        <p:spPr>
          <a:xfrm>
            <a:off x="3357554" y="0"/>
            <a:ext cx="1714512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πίεση</a:t>
            </a:r>
          </a:p>
        </p:txBody>
      </p:sp>
      <p:sp>
        <p:nvSpPr>
          <p:cNvPr id="27" name="26 - Ορθογώνιο"/>
          <p:cNvSpPr/>
          <p:nvPr/>
        </p:nvSpPr>
        <p:spPr>
          <a:xfrm>
            <a:off x="3000364" y="714356"/>
            <a:ext cx="1457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400" dirty="0" smtClean="0"/>
              <a:t>Ερώτηση </a:t>
            </a:r>
            <a:r>
              <a:rPr lang="el-GR" sz="2400" dirty="0" smtClean="0"/>
              <a:t> </a:t>
            </a:r>
            <a:endParaRPr lang="el-GR" sz="2400" dirty="0" smtClean="0"/>
          </a:p>
        </p:txBody>
      </p:sp>
      <p:sp>
        <p:nvSpPr>
          <p:cNvPr id="42" name="41 - Ορθογώνιο"/>
          <p:cNvSpPr/>
          <p:nvPr/>
        </p:nvSpPr>
        <p:spPr>
          <a:xfrm>
            <a:off x="5929290" y="6143620"/>
            <a:ext cx="2815735" cy="66698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42 - TextBox"/>
          <p:cNvSpPr txBox="1"/>
          <p:nvPr/>
        </p:nvSpPr>
        <p:spPr>
          <a:xfrm>
            <a:off x="8143868" y="648866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ξύλο</a:t>
            </a:r>
            <a:endParaRPr lang="en-US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357950" y="6488668"/>
            <a:ext cx="1071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r>
              <a:rPr lang="el-GR" b="1" dirty="0" smtClean="0"/>
              <a:t> =30Ν</a:t>
            </a:r>
            <a:endParaRPr lang="en-US" b="1" dirty="0"/>
          </a:p>
        </p:txBody>
      </p:sp>
      <p:cxnSp>
        <p:nvCxnSpPr>
          <p:cNvPr id="47" name="46 - Ευθύγραμμο βέλος σύνδεσης"/>
          <p:cNvCxnSpPr/>
          <p:nvPr/>
        </p:nvCxnSpPr>
        <p:spPr>
          <a:xfrm rot="5400000">
            <a:off x="7001654" y="6428578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>
            <a:off x="6357950" y="6143644"/>
            <a:ext cx="1571636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Ορθογώνιο"/>
          <p:cNvSpPr/>
          <p:nvPr/>
        </p:nvSpPr>
        <p:spPr>
          <a:xfrm>
            <a:off x="7572364" y="4786322"/>
            <a:ext cx="15716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Επιφάνεια επαφής 1</a:t>
            </a:r>
            <a:r>
              <a:rPr lang="en-US" dirty="0" smtClean="0"/>
              <a:t>m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7" name="56 - Ορθογώνιο"/>
          <p:cNvSpPr/>
          <p:nvPr/>
        </p:nvSpPr>
        <p:spPr>
          <a:xfrm>
            <a:off x="7143768" y="4214818"/>
            <a:ext cx="214314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7 - Ορθογώνιο"/>
          <p:cNvSpPr/>
          <p:nvPr/>
        </p:nvSpPr>
        <p:spPr>
          <a:xfrm>
            <a:off x="6429388" y="5857892"/>
            <a:ext cx="150019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53 - Ευθύγραμμο βέλος σύνδεσης"/>
          <p:cNvCxnSpPr>
            <a:stCxn id="42" idx="0"/>
          </p:cNvCxnSpPr>
          <p:nvPr/>
        </p:nvCxnSpPr>
        <p:spPr>
          <a:xfrm rot="5400000" flipH="1" flipV="1">
            <a:off x="7276194" y="5418790"/>
            <a:ext cx="785794" cy="663866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TextBox"/>
          <p:cNvSpPr txBox="1"/>
          <p:nvPr/>
        </p:nvSpPr>
        <p:spPr>
          <a:xfrm>
            <a:off x="214282" y="4071942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Σημαίνει ότι σε μια επιφάνεια που έχει εμβαδόν 1</a:t>
            </a:r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, </a:t>
            </a:r>
            <a:r>
              <a:rPr lang="el-GR" sz="2000" dirty="0" smtClean="0"/>
              <a:t>ασκείται κάθετη δύναμη 30Ν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3714744" y="346740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6" name="25 - TextBox"/>
          <p:cNvSpPr txBox="1"/>
          <p:nvPr/>
        </p:nvSpPr>
        <p:spPr>
          <a:xfrm>
            <a:off x="0" y="1142984"/>
            <a:ext cx="8929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Δύναμη 20 Ν   ασκείται σε επιφάνεια </a:t>
            </a:r>
            <a:r>
              <a:rPr lang="en-US" sz="2000" dirty="0" smtClean="0"/>
              <a:t>5mm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l-GR" sz="2000" dirty="0" smtClean="0"/>
              <a:t>. Πόση πίεση δέχεται η επιφάνεια;</a:t>
            </a:r>
            <a:endParaRPr lang="en-US" sz="2000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1000100" y="486312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</a:t>
            </a:r>
            <a:endParaRPr lang="en-US" sz="2400" b="1" dirty="0"/>
          </a:p>
        </p:txBody>
      </p:sp>
      <p:sp>
        <p:nvSpPr>
          <p:cNvPr id="17" name="16 - Ορθογώνιο"/>
          <p:cNvSpPr/>
          <p:nvPr/>
        </p:nvSpPr>
        <p:spPr>
          <a:xfrm>
            <a:off x="3714744" y="4753285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1643042" y="5077438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A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23" name="22 - Ορθογώνιο"/>
          <p:cNvSpPr/>
          <p:nvPr/>
        </p:nvSpPr>
        <p:spPr>
          <a:xfrm>
            <a:off x="3571868" y="5181913"/>
            <a:ext cx="10390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 </a:t>
            </a:r>
            <a:r>
              <a:rPr lang="el-GR" sz="2400" baseline="30000" dirty="0" smtClean="0">
                <a:solidFill>
                  <a:srgbClr val="0070C0"/>
                </a:solidFill>
              </a:rPr>
              <a:t>.</a:t>
            </a:r>
            <a:r>
              <a:rPr lang="en-US" sz="2400" dirty="0" smtClean="0">
                <a:solidFill>
                  <a:srgbClr val="0070C0"/>
                </a:solidFill>
              </a:rPr>
              <a:t> 10</a:t>
            </a:r>
            <a:r>
              <a:rPr lang="el-GR" sz="2400" baseline="30000" dirty="0" smtClean="0">
                <a:solidFill>
                  <a:srgbClr val="0070C0"/>
                </a:solidFill>
              </a:rPr>
              <a:t>-6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32" name="31 - Ορθογώνιο"/>
          <p:cNvSpPr/>
          <p:nvPr/>
        </p:nvSpPr>
        <p:spPr>
          <a:xfrm>
            <a:off x="1571604" y="4720248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1571604" y="5148876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2928926" y="493456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</a:t>
            </a:r>
            <a:endParaRPr lang="en-US" sz="2400" b="1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>
            <a:off x="3643306" y="5181913"/>
            <a:ext cx="100013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Ορθογώνιο"/>
          <p:cNvSpPr/>
          <p:nvPr/>
        </p:nvSpPr>
        <p:spPr>
          <a:xfrm>
            <a:off x="3357554" y="0"/>
            <a:ext cx="1714512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πίεση</a:t>
            </a:r>
          </a:p>
        </p:txBody>
      </p:sp>
      <p:sp>
        <p:nvSpPr>
          <p:cNvPr id="27" name="26 - Ορθογώνιο"/>
          <p:cNvSpPr/>
          <p:nvPr/>
        </p:nvSpPr>
        <p:spPr>
          <a:xfrm>
            <a:off x="3143240" y="785794"/>
            <a:ext cx="1452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400" dirty="0" smtClean="0"/>
              <a:t>Άσκηση  2</a:t>
            </a:r>
          </a:p>
        </p:txBody>
      </p:sp>
      <p:sp>
        <p:nvSpPr>
          <p:cNvPr id="35" name="34 - TextBox"/>
          <p:cNvSpPr txBox="1"/>
          <p:nvPr/>
        </p:nvSpPr>
        <p:spPr>
          <a:xfrm>
            <a:off x="1643042" y="4863124"/>
            <a:ext cx="214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FF0000"/>
                </a:solidFill>
              </a:rPr>
              <a:t>κ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2500298" y="1714488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Λύση (</a:t>
            </a:r>
            <a:r>
              <a:rPr lang="el-GR" sz="1400" dirty="0" smtClean="0"/>
              <a:t>χωρίς μονάδες μέτρησης)</a:t>
            </a:r>
            <a:endParaRPr lang="en-US" sz="1400" dirty="0" smtClean="0"/>
          </a:p>
        </p:txBody>
      </p:sp>
      <p:sp>
        <p:nvSpPr>
          <p:cNvPr id="37" name="36 - TextBox"/>
          <p:cNvSpPr txBox="1"/>
          <p:nvPr/>
        </p:nvSpPr>
        <p:spPr>
          <a:xfrm>
            <a:off x="3714744" y="346740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8" name="37 - Ορθογώνιο"/>
          <p:cNvSpPr/>
          <p:nvPr/>
        </p:nvSpPr>
        <p:spPr>
          <a:xfrm>
            <a:off x="357158" y="3538839"/>
            <a:ext cx="8624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Δεδομένα </a:t>
            </a:r>
            <a:endParaRPr lang="el-GR" sz="12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357158" y="3824591"/>
            <a:ext cx="923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Ζητούμενα </a:t>
            </a:r>
            <a:endParaRPr lang="el-GR" sz="1200" b="1" dirty="0"/>
          </a:p>
        </p:txBody>
      </p:sp>
      <p:cxnSp>
        <p:nvCxnSpPr>
          <p:cNvPr id="41" name="40 - Ευθύγραμμο βέλος σύνδεσης"/>
          <p:cNvCxnSpPr/>
          <p:nvPr/>
        </p:nvCxnSpPr>
        <p:spPr>
          <a:xfrm>
            <a:off x="357158" y="3824591"/>
            <a:ext cx="5500726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- TextBox"/>
          <p:cNvSpPr txBox="1"/>
          <p:nvPr/>
        </p:nvSpPr>
        <p:spPr>
          <a:xfrm>
            <a:off x="1571604" y="3538839"/>
            <a:ext cx="5214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lang="en-US" sz="1200" baseline="-250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l-GR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20N</a:t>
            </a:r>
            <a:r>
              <a:rPr lang="el-GR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   A </a:t>
            </a:r>
            <a:r>
              <a:rPr lang="el-GR" sz="1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lang="en-US" sz="1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5mm</a:t>
            </a:r>
            <a:r>
              <a:rPr lang="en-US" sz="1200" baseline="300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 </a:t>
            </a:r>
            <a:r>
              <a:rPr lang="en-US" sz="1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5 </a:t>
            </a:r>
            <a:r>
              <a:rPr lang="el-GR" sz="1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lang="en-US" sz="1200" dirty="0" smtClean="0">
                <a:solidFill>
                  <a:srgbClr val="0070C0"/>
                </a:solidFill>
              </a:rPr>
              <a:t> 1.000.000 =0</a:t>
            </a:r>
            <a:r>
              <a:rPr lang="el-GR" sz="1200" dirty="0" smtClean="0">
                <a:solidFill>
                  <a:srgbClr val="0070C0"/>
                </a:solidFill>
              </a:rPr>
              <a:t>,</a:t>
            </a:r>
            <a:r>
              <a:rPr lang="en-US" sz="1200" dirty="0" smtClean="0">
                <a:solidFill>
                  <a:srgbClr val="0070C0"/>
                </a:solidFill>
              </a:rPr>
              <a:t>00000</a:t>
            </a:r>
            <a:r>
              <a:rPr lang="el-GR" sz="1200" dirty="0" smtClean="0">
                <a:solidFill>
                  <a:srgbClr val="0070C0"/>
                </a:solidFill>
              </a:rPr>
              <a:t>5</a:t>
            </a:r>
            <a:r>
              <a:rPr lang="en-US" sz="1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m</a:t>
            </a:r>
            <a:r>
              <a:rPr lang="en-US" sz="1200" baseline="300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sz="1200" dirty="0" smtClean="0">
                <a:solidFill>
                  <a:srgbClr val="0070C0"/>
                </a:solidFill>
              </a:rPr>
              <a:t> =</a:t>
            </a:r>
            <a:r>
              <a:rPr lang="en-US" sz="1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5 </a:t>
            </a:r>
            <a:r>
              <a:rPr lang="el-GR" sz="1200" baseline="30000" dirty="0" smtClean="0">
                <a:solidFill>
                  <a:srgbClr val="0070C0"/>
                </a:solidFill>
              </a:rPr>
              <a:t>.</a:t>
            </a:r>
            <a:r>
              <a:rPr lang="en-US" sz="1200" dirty="0" smtClean="0">
                <a:solidFill>
                  <a:srgbClr val="0070C0"/>
                </a:solidFill>
              </a:rPr>
              <a:t> 10</a:t>
            </a:r>
            <a:r>
              <a:rPr lang="el-GR" sz="1200" baseline="30000" dirty="0" smtClean="0">
                <a:solidFill>
                  <a:srgbClr val="0070C0"/>
                </a:solidFill>
              </a:rPr>
              <a:t>-6</a:t>
            </a:r>
            <a:r>
              <a:rPr lang="en-US" sz="1200" baseline="30000" dirty="0" smtClean="0">
                <a:solidFill>
                  <a:srgbClr val="0070C0"/>
                </a:solidFill>
              </a:rPr>
              <a:t> </a:t>
            </a:r>
            <a:r>
              <a:rPr lang="en-US" sz="1200" dirty="0" smtClean="0">
                <a:solidFill>
                  <a:srgbClr val="0070C0"/>
                </a:solidFill>
              </a:rPr>
              <a:t> </a:t>
            </a:r>
            <a:r>
              <a:rPr lang="en-US" sz="1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lang="en-US" sz="1200" baseline="300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lang="en-US" sz="1200" b="1" baseline="30000" dirty="0" smtClean="0">
              <a:solidFill>
                <a:srgbClr val="0070C0"/>
              </a:solidFill>
            </a:endParaRPr>
          </a:p>
          <a:p>
            <a:endParaRPr lang="el-GR" sz="1200" baseline="30000" dirty="0">
              <a:solidFill>
                <a:srgbClr val="0000FF"/>
              </a:solidFill>
            </a:endParaRPr>
          </a:p>
        </p:txBody>
      </p:sp>
      <p:sp>
        <p:nvSpPr>
          <p:cNvPr id="43" name="42 - Ορθογώνιο"/>
          <p:cNvSpPr/>
          <p:nvPr/>
        </p:nvSpPr>
        <p:spPr>
          <a:xfrm>
            <a:off x="1357291" y="3824591"/>
            <a:ext cx="4286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P</a:t>
            </a:r>
            <a:r>
              <a:rPr lang="en-US" baseline="-25000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  </a:t>
            </a:r>
            <a:r>
              <a:rPr lang="el-GR" dirty="0" smtClean="0"/>
              <a:t> 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baseline="-25000" dirty="0" smtClean="0"/>
              <a:t>  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endParaRPr lang="en-US" baseline="-25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7" name="46 - Ορθογώνιο"/>
          <p:cNvSpPr/>
          <p:nvPr/>
        </p:nvSpPr>
        <p:spPr>
          <a:xfrm>
            <a:off x="5286380" y="2500306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1mm</a:t>
            </a:r>
            <a:r>
              <a:rPr lang="en-US" baseline="300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en-US" dirty="0" smtClean="0">
                <a:solidFill>
                  <a:srgbClr val="0070C0"/>
                </a:solidFill>
              </a:rPr>
              <a:t>10</a:t>
            </a:r>
            <a:r>
              <a:rPr lang="el-GR" baseline="30000" dirty="0" smtClean="0">
                <a:solidFill>
                  <a:srgbClr val="0070C0"/>
                </a:solidFill>
              </a:rPr>
              <a:t>-6</a:t>
            </a:r>
            <a:r>
              <a:rPr lang="en-US" baseline="30000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lang="en-US" baseline="300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lang="el-GR" dirty="0"/>
          </a:p>
        </p:txBody>
      </p:sp>
      <p:sp>
        <p:nvSpPr>
          <p:cNvPr id="54" name="53 - TextBox"/>
          <p:cNvSpPr txBox="1"/>
          <p:nvPr/>
        </p:nvSpPr>
        <p:spPr>
          <a:xfrm>
            <a:off x="500034" y="2571744"/>
            <a:ext cx="63579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Προσοχή πρέπει να μετατρέψω τα</a:t>
            </a:r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mm</a:t>
            </a:r>
            <a:r>
              <a:rPr lang="en-US" sz="1600" baseline="300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l-GR" sz="1600" dirty="0" smtClean="0"/>
              <a:t> σε</a:t>
            </a:r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m</a:t>
            </a:r>
            <a:r>
              <a:rPr lang="en-US" sz="1600" baseline="300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l-GR" sz="1600" dirty="0" smtClean="0"/>
              <a:t> </a:t>
            </a:r>
          </a:p>
        </p:txBody>
      </p:sp>
      <p:sp>
        <p:nvSpPr>
          <p:cNvPr id="55" name="54 - TextBox"/>
          <p:cNvSpPr txBox="1"/>
          <p:nvPr/>
        </p:nvSpPr>
        <p:spPr>
          <a:xfrm>
            <a:off x="2357422" y="4896161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56" name="55 - TextBox"/>
          <p:cNvSpPr txBox="1"/>
          <p:nvPr/>
        </p:nvSpPr>
        <p:spPr>
          <a:xfrm>
            <a:off x="4786314" y="4824723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58" name="57 - Ορθογώνιο"/>
          <p:cNvSpPr/>
          <p:nvPr/>
        </p:nvSpPr>
        <p:spPr>
          <a:xfrm>
            <a:off x="6143636" y="4753285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9" name="58 - Ορθογώνιο"/>
          <p:cNvSpPr/>
          <p:nvPr/>
        </p:nvSpPr>
        <p:spPr>
          <a:xfrm>
            <a:off x="6000760" y="5181913"/>
            <a:ext cx="10390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 </a:t>
            </a:r>
            <a:r>
              <a:rPr lang="el-GR" sz="2400" baseline="30000" dirty="0" smtClean="0">
                <a:solidFill>
                  <a:srgbClr val="0070C0"/>
                </a:solidFill>
              </a:rPr>
              <a:t>.</a:t>
            </a:r>
            <a:r>
              <a:rPr lang="en-US" sz="2400" dirty="0" smtClean="0">
                <a:solidFill>
                  <a:srgbClr val="0070C0"/>
                </a:solidFill>
              </a:rPr>
              <a:t> 10</a:t>
            </a:r>
            <a:r>
              <a:rPr lang="el-GR" sz="2400" baseline="30000" dirty="0" smtClean="0">
                <a:solidFill>
                  <a:srgbClr val="0070C0"/>
                </a:solidFill>
              </a:rPr>
              <a:t>-6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60" name="59 - TextBox"/>
          <p:cNvSpPr txBox="1"/>
          <p:nvPr/>
        </p:nvSpPr>
        <p:spPr>
          <a:xfrm>
            <a:off x="5357818" y="493456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</a:t>
            </a:r>
            <a:endParaRPr lang="en-US" sz="2400" b="1" dirty="0"/>
          </a:p>
        </p:txBody>
      </p:sp>
      <p:cxnSp>
        <p:nvCxnSpPr>
          <p:cNvPr id="61" name="60 - Ευθεία γραμμή σύνδεσης"/>
          <p:cNvCxnSpPr/>
          <p:nvPr/>
        </p:nvCxnSpPr>
        <p:spPr>
          <a:xfrm>
            <a:off x="6072198" y="5181913"/>
            <a:ext cx="100013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Ορθογώνιο"/>
          <p:cNvSpPr/>
          <p:nvPr/>
        </p:nvSpPr>
        <p:spPr>
          <a:xfrm>
            <a:off x="7143768" y="4967599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Ρα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5" grpId="0"/>
      <p:bldP spid="17" grpId="0"/>
      <p:bldP spid="18" grpId="0"/>
      <p:bldP spid="23" grpId="0"/>
      <p:bldP spid="32" grpId="0"/>
      <p:bldP spid="45" grpId="0"/>
      <p:bldP spid="35" grpId="0"/>
      <p:bldP spid="37" grpId="0"/>
      <p:bldP spid="38" grpId="0"/>
      <p:bldP spid="39" grpId="0"/>
      <p:bldP spid="42" grpId="0"/>
      <p:bldP spid="43" grpId="0"/>
      <p:bldP spid="47" grpId="0"/>
      <p:bldP spid="54" grpId="0"/>
      <p:bldP spid="55" grpId="0"/>
      <p:bldP spid="56" grpId="0"/>
      <p:bldP spid="58" grpId="0"/>
      <p:bldP spid="59" grpId="0"/>
      <p:bldP spid="60" grpId="0"/>
      <p:bldP spid="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0" y="571480"/>
            <a:ext cx="9001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Επιφάνεια 2</a:t>
            </a:r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l-GR" sz="2000" dirty="0" smtClean="0"/>
              <a:t>δέχεται πίεση 100Ρα  . Πόση δύναμη ασκείται στην  επιφάνεια;</a:t>
            </a:r>
            <a:endParaRPr lang="en-US" sz="2000" dirty="0"/>
          </a:p>
        </p:txBody>
      </p:sp>
      <p:sp>
        <p:nvSpPr>
          <p:cNvPr id="33" name="32 - TextBox"/>
          <p:cNvSpPr txBox="1"/>
          <p:nvPr/>
        </p:nvSpPr>
        <p:spPr>
          <a:xfrm>
            <a:off x="2428860" y="85723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Λύση</a:t>
            </a:r>
            <a:endParaRPr lang="en-US" sz="2400" b="1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500034" y="3824591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</a:t>
            </a:r>
            <a:endParaRPr lang="en-US" sz="2400" b="1" dirty="0"/>
          </a:p>
        </p:txBody>
      </p:sp>
      <p:sp>
        <p:nvSpPr>
          <p:cNvPr id="18" name="17 - Ορθογώνιο"/>
          <p:cNvSpPr/>
          <p:nvPr/>
        </p:nvSpPr>
        <p:spPr>
          <a:xfrm>
            <a:off x="1214414" y="4214818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A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1142976" y="4214818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Ορθογώνιο"/>
          <p:cNvSpPr/>
          <p:nvPr/>
        </p:nvSpPr>
        <p:spPr>
          <a:xfrm>
            <a:off x="428596" y="4253219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23 - Ορθογώνιο"/>
          <p:cNvSpPr/>
          <p:nvPr/>
        </p:nvSpPr>
        <p:spPr>
          <a:xfrm>
            <a:off x="6643702" y="0"/>
            <a:ext cx="1714512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πίεση</a:t>
            </a:r>
          </a:p>
        </p:txBody>
      </p:sp>
      <p:sp>
        <p:nvSpPr>
          <p:cNvPr id="27" name="26 - Ορθογώνιο"/>
          <p:cNvSpPr/>
          <p:nvPr/>
        </p:nvSpPr>
        <p:spPr>
          <a:xfrm>
            <a:off x="2500298" y="214290"/>
            <a:ext cx="1452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400" dirty="0" smtClean="0"/>
              <a:t>Άσκηση  3</a:t>
            </a:r>
          </a:p>
        </p:txBody>
      </p:sp>
      <p:sp>
        <p:nvSpPr>
          <p:cNvPr id="35" name="34 - TextBox"/>
          <p:cNvSpPr txBox="1"/>
          <p:nvPr/>
        </p:nvSpPr>
        <p:spPr>
          <a:xfrm>
            <a:off x="142844" y="2285992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Εδώ ο άγνωστος είναι η δύναμη, άρα θα λύσω πρώτα τον τύπο ως προς την δύναμη… </a:t>
            </a:r>
            <a:endParaRPr lang="en-US" dirty="0" smtClean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428596" y="4253219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357158" y="3033409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</a:t>
            </a:r>
            <a:endParaRPr lang="en-US" sz="24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1000100" y="3176285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A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41" name="40 - Ορθογώνιο"/>
          <p:cNvSpPr/>
          <p:nvPr/>
        </p:nvSpPr>
        <p:spPr>
          <a:xfrm>
            <a:off x="928662" y="2857496"/>
            <a:ext cx="12858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l-GR" sz="2400" baseline="-25000" dirty="0" smtClean="0">
                <a:solidFill>
                  <a:srgbClr val="FF0000"/>
                </a:solidFill>
              </a:rPr>
              <a:t>κ</a:t>
            </a:r>
            <a:endParaRPr lang="en-US" sz="2400" baseline="-25000" dirty="0" smtClean="0">
              <a:solidFill>
                <a:srgbClr val="FF0000"/>
              </a:solidFill>
            </a:endParaRPr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928662" y="3247723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>
            <a:off x="1000100" y="4143380"/>
            <a:ext cx="500066" cy="230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857224" y="4143380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Ορθογώνιο"/>
          <p:cNvSpPr/>
          <p:nvPr/>
        </p:nvSpPr>
        <p:spPr>
          <a:xfrm>
            <a:off x="857224" y="400050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57" name="56 - Ορθογώνιο"/>
          <p:cNvSpPr/>
          <p:nvPr/>
        </p:nvSpPr>
        <p:spPr>
          <a:xfrm>
            <a:off x="357158" y="4786322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A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P =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en-US" sz="2800" b="1" dirty="0"/>
          </a:p>
        </p:txBody>
      </p:sp>
      <p:sp>
        <p:nvSpPr>
          <p:cNvPr id="58" name="57 - Ορθογώνιο"/>
          <p:cNvSpPr/>
          <p:nvPr/>
        </p:nvSpPr>
        <p:spPr>
          <a:xfrm>
            <a:off x="214282" y="5357826"/>
            <a:ext cx="2071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</a:t>
            </a:r>
            <a:r>
              <a:rPr lang="el-GR" sz="2800" baseline="-25000" dirty="0" smtClean="0">
                <a:solidFill>
                  <a:srgbClr val="FF0000"/>
                </a:solidFill>
              </a:rPr>
              <a:t>κ</a:t>
            </a:r>
            <a:r>
              <a:rPr lang="en-US" sz="2800" b="1" dirty="0" smtClean="0"/>
              <a:t>= </a:t>
            </a:r>
            <a:r>
              <a:rPr lang="en-US" sz="2800" b="1" dirty="0" smtClean="0">
                <a:solidFill>
                  <a:srgbClr val="00B0F0"/>
                </a:solidFill>
              </a:rPr>
              <a:t>A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endParaRPr lang="en-US" sz="2800" b="1" dirty="0"/>
          </a:p>
        </p:txBody>
      </p:sp>
      <p:sp>
        <p:nvSpPr>
          <p:cNvPr id="59" name="58 - Ορθογώνιο"/>
          <p:cNvSpPr/>
          <p:nvPr/>
        </p:nvSpPr>
        <p:spPr>
          <a:xfrm>
            <a:off x="214282" y="6000768"/>
            <a:ext cx="23574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</a:t>
            </a:r>
            <a:r>
              <a:rPr lang="el-GR" sz="2800" baseline="-25000" dirty="0" smtClean="0">
                <a:solidFill>
                  <a:srgbClr val="FF0000"/>
                </a:solidFill>
              </a:rPr>
              <a:t>κ</a:t>
            </a:r>
            <a:r>
              <a:rPr lang="en-US" sz="2800" b="1" dirty="0" smtClean="0"/>
              <a:t>= </a:t>
            </a:r>
            <a:r>
              <a:rPr lang="el-GR" sz="2800" dirty="0" smtClean="0">
                <a:solidFill>
                  <a:srgbClr val="00B0F0"/>
                </a:solidFill>
              </a:rPr>
              <a:t>2</a:t>
            </a:r>
            <a:r>
              <a:rPr lang="en-US" sz="2800" dirty="0" smtClean="0"/>
              <a:t> 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l-GR" sz="2800" dirty="0" smtClean="0"/>
              <a:t>100</a:t>
            </a:r>
            <a:endParaRPr lang="en-US" sz="2800" b="1" dirty="0"/>
          </a:p>
        </p:txBody>
      </p:sp>
      <p:sp>
        <p:nvSpPr>
          <p:cNvPr id="74" name="73 - Ορθογώνιο"/>
          <p:cNvSpPr/>
          <p:nvPr/>
        </p:nvSpPr>
        <p:spPr>
          <a:xfrm>
            <a:off x="3214678" y="5929330"/>
            <a:ext cx="2000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</a:t>
            </a:r>
            <a:r>
              <a:rPr lang="el-GR" sz="2800" baseline="-25000" dirty="0" smtClean="0">
                <a:solidFill>
                  <a:srgbClr val="FF0000"/>
                </a:solidFill>
              </a:rPr>
              <a:t>κ</a:t>
            </a:r>
            <a:r>
              <a:rPr lang="en-US" sz="2800" b="1" dirty="0" smtClean="0">
                <a:solidFill>
                  <a:srgbClr val="FF0000"/>
                </a:solidFill>
              </a:rPr>
              <a:t>= </a:t>
            </a:r>
            <a:r>
              <a:rPr lang="en-US" sz="2800" dirty="0" smtClean="0">
                <a:solidFill>
                  <a:srgbClr val="FF0000"/>
                </a:solidFill>
              </a:rPr>
              <a:t>200  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8" name="47 - TextBox"/>
          <p:cNvSpPr txBox="1"/>
          <p:nvPr/>
        </p:nvSpPr>
        <p:spPr>
          <a:xfrm>
            <a:off x="3643306" y="12858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0" name="49 - TextBox"/>
          <p:cNvSpPr txBox="1"/>
          <p:nvPr/>
        </p:nvSpPr>
        <p:spPr>
          <a:xfrm>
            <a:off x="3643306" y="12858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1" name="50 - Ορθογώνιο"/>
          <p:cNvSpPr/>
          <p:nvPr/>
        </p:nvSpPr>
        <p:spPr>
          <a:xfrm>
            <a:off x="285720" y="1357298"/>
            <a:ext cx="8624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Δεδομένα </a:t>
            </a:r>
            <a:endParaRPr lang="el-GR" sz="1200" b="1" dirty="0"/>
          </a:p>
        </p:txBody>
      </p:sp>
      <p:sp>
        <p:nvSpPr>
          <p:cNvPr id="52" name="51 - Ορθογώνιο"/>
          <p:cNvSpPr/>
          <p:nvPr/>
        </p:nvSpPr>
        <p:spPr>
          <a:xfrm>
            <a:off x="285720" y="1643050"/>
            <a:ext cx="923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Ζητούμενα </a:t>
            </a:r>
            <a:endParaRPr lang="el-GR" sz="1200" b="1" dirty="0"/>
          </a:p>
        </p:txBody>
      </p:sp>
      <p:cxnSp>
        <p:nvCxnSpPr>
          <p:cNvPr id="54" name="53 - Ευθύγραμμο βέλος σύνδεσης"/>
          <p:cNvCxnSpPr/>
          <p:nvPr/>
        </p:nvCxnSpPr>
        <p:spPr>
          <a:xfrm>
            <a:off x="285720" y="1643050"/>
            <a:ext cx="5500726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TextBox"/>
          <p:cNvSpPr txBox="1"/>
          <p:nvPr/>
        </p:nvSpPr>
        <p:spPr>
          <a:xfrm>
            <a:off x="1500166" y="1357298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 = </a:t>
            </a:r>
            <a:r>
              <a:rPr lang="el-GR" sz="12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100Pa</a:t>
            </a:r>
            <a:r>
              <a:rPr lang="el-GR" sz="12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   A </a:t>
            </a:r>
            <a:r>
              <a:rPr lang="el-GR" sz="1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lang="en-US" sz="1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2m</a:t>
            </a:r>
            <a:r>
              <a:rPr lang="en-US" sz="1200" baseline="300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 </a:t>
            </a:r>
            <a:r>
              <a:rPr lang="en-US" sz="1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lang="en-US" sz="1200" b="1" baseline="30000" dirty="0" smtClean="0">
              <a:solidFill>
                <a:srgbClr val="0070C0"/>
              </a:solidFill>
            </a:endParaRPr>
          </a:p>
          <a:p>
            <a:endParaRPr lang="el-GR" sz="1200" baseline="30000" dirty="0">
              <a:solidFill>
                <a:srgbClr val="0000FF"/>
              </a:solidFill>
            </a:endParaRPr>
          </a:p>
        </p:txBody>
      </p:sp>
      <p:sp>
        <p:nvSpPr>
          <p:cNvPr id="72" name="71 - Ορθογώνιο"/>
          <p:cNvSpPr/>
          <p:nvPr/>
        </p:nvSpPr>
        <p:spPr>
          <a:xfrm>
            <a:off x="1285852" y="1571612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6" name="75 - TextBox"/>
          <p:cNvSpPr txBox="1"/>
          <p:nvPr/>
        </p:nvSpPr>
        <p:spPr>
          <a:xfrm>
            <a:off x="1428696" y="1714488"/>
            <a:ext cx="214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FF0000"/>
                </a:solidFill>
              </a:rPr>
              <a:t>κ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77" name="76 - Ορθογώνιο"/>
          <p:cNvSpPr/>
          <p:nvPr/>
        </p:nvSpPr>
        <p:spPr>
          <a:xfrm>
            <a:off x="1142976" y="3786190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l-GR" sz="2400" baseline="-25000" dirty="0" smtClean="0">
                <a:solidFill>
                  <a:srgbClr val="FF0000"/>
                </a:solidFill>
              </a:rPr>
              <a:t>κ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0" name="79 - Ορθογώνιο"/>
          <p:cNvSpPr/>
          <p:nvPr/>
        </p:nvSpPr>
        <p:spPr>
          <a:xfrm>
            <a:off x="1500166" y="4786322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l-GR" sz="2400" baseline="-25000" dirty="0" smtClean="0">
                <a:solidFill>
                  <a:srgbClr val="FF0000"/>
                </a:solidFill>
              </a:rPr>
              <a:t>κ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2" name="81 - TextBox"/>
          <p:cNvSpPr txBox="1"/>
          <p:nvPr/>
        </p:nvSpPr>
        <p:spPr>
          <a:xfrm>
            <a:off x="2071670" y="600076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49" grpId="0"/>
      <p:bldP spid="35" grpId="0"/>
      <p:bldP spid="38" grpId="0"/>
      <p:bldP spid="39" grpId="0"/>
      <p:bldP spid="41" grpId="0"/>
      <p:bldP spid="56" grpId="0"/>
      <p:bldP spid="57" grpId="0"/>
      <p:bldP spid="58" grpId="0"/>
      <p:bldP spid="59" grpId="0"/>
      <p:bldP spid="74" grpId="0"/>
      <p:bldP spid="48" grpId="0"/>
      <p:bldP spid="50" grpId="0"/>
      <p:bldP spid="51" grpId="0"/>
      <p:bldP spid="52" grpId="0"/>
      <p:bldP spid="65" grpId="0"/>
      <p:bldP spid="72" grpId="0"/>
      <p:bldP spid="76" grpId="0"/>
      <p:bldP spid="77" grpId="0"/>
      <p:bldP spid="80" grpId="0"/>
      <p:bldP spid="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0" y="642918"/>
            <a:ext cx="9001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Σε επιφάνεια, ασκείται δύναμη 200Ν και  δέχεται </a:t>
            </a:r>
            <a:r>
              <a:rPr lang="el-GR" sz="2000" dirty="0" smtClean="0"/>
              <a:t>πίεση 100Ρα  . </a:t>
            </a:r>
            <a:r>
              <a:rPr lang="el-GR" sz="2000" dirty="0" smtClean="0"/>
              <a:t>Ποιο είναι το εμβαδόν της επιφάνειας επαφής;</a:t>
            </a:r>
            <a:endParaRPr lang="en-US" sz="2000" dirty="0"/>
          </a:p>
        </p:txBody>
      </p:sp>
      <p:sp>
        <p:nvSpPr>
          <p:cNvPr id="33" name="32 - TextBox"/>
          <p:cNvSpPr txBox="1"/>
          <p:nvPr/>
        </p:nvSpPr>
        <p:spPr>
          <a:xfrm>
            <a:off x="2500298" y="1285860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Λύση</a:t>
            </a:r>
            <a:endParaRPr lang="en-US" sz="2400" b="1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2143108" y="300037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</a:t>
            </a:r>
            <a:endParaRPr lang="en-US" sz="2400" b="1" dirty="0"/>
          </a:p>
        </p:txBody>
      </p:sp>
      <p:sp>
        <p:nvSpPr>
          <p:cNvPr id="18" name="17 - Ορθογώνιο"/>
          <p:cNvSpPr/>
          <p:nvPr/>
        </p:nvSpPr>
        <p:spPr>
          <a:xfrm>
            <a:off x="2928926" y="3214686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A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2857488" y="3214686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Ορθογώνιο"/>
          <p:cNvSpPr/>
          <p:nvPr/>
        </p:nvSpPr>
        <p:spPr>
          <a:xfrm>
            <a:off x="6643702" y="0"/>
            <a:ext cx="1714512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πίεση</a:t>
            </a:r>
          </a:p>
        </p:txBody>
      </p:sp>
      <p:sp>
        <p:nvSpPr>
          <p:cNvPr id="27" name="26 - Ορθογώνιο"/>
          <p:cNvSpPr/>
          <p:nvPr/>
        </p:nvSpPr>
        <p:spPr>
          <a:xfrm>
            <a:off x="2500298" y="214290"/>
            <a:ext cx="1452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400" dirty="0" smtClean="0"/>
              <a:t>Άσκηση  </a:t>
            </a:r>
            <a:r>
              <a:rPr lang="el-GR" sz="2400" dirty="0" smtClean="0"/>
              <a:t>4</a:t>
            </a:r>
            <a:endParaRPr lang="el-GR" sz="2400" dirty="0" smtClean="0"/>
          </a:p>
        </p:txBody>
      </p:sp>
      <p:sp>
        <p:nvSpPr>
          <p:cNvPr id="35" name="34 - TextBox"/>
          <p:cNvSpPr txBox="1"/>
          <p:nvPr/>
        </p:nvSpPr>
        <p:spPr>
          <a:xfrm>
            <a:off x="142844" y="2285992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Εδώ ο άγνωστος είναι </a:t>
            </a:r>
            <a:r>
              <a:rPr lang="el-GR" dirty="0" smtClean="0"/>
              <a:t>το εμβαδόν Α </a:t>
            </a:r>
            <a:r>
              <a:rPr lang="el-GR" dirty="0" smtClean="0"/>
              <a:t>, </a:t>
            </a:r>
            <a:r>
              <a:rPr lang="el-GR" dirty="0" smtClean="0"/>
              <a:t>άρα θα λύσω πρώτα τον τύπο ως προς </a:t>
            </a:r>
            <a:r>
              <a:rPr lang="el-GR" dirty="0" smtClean="0"/>
              <a:t>το Α</a:t>
            </a:r>
            <a:endParaRPr lang="en-US" dirty="0" smtClean="0"/>
          </a:p>
        </p:txBody>
      </p:sp>
      <p:sp>
        <p:nvSpPr>
          <p:cNvPr id="38" name="37 - TextBox"/>
          <p:cNvSpPr txBox="1"/>
          <p:nvPr/>
        </p:nvSpPr>
        <p:spPr>
          <a:xfrm>
            <a:off x="357158" y="3033409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</a:t>
            </a:r>
            <a:endParaRPr lang="en-US" sz="24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1000100" y="3176285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A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41" name="40 - Ορθογώνιο"/>
          <p:cNvSpPr/>
          <p:nvPr/>
        </p:nvSpPr>
        <p:spPr>
          <a:xfrm>
            <a:off x="928662" y="2857496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l-GR" sz="2400" baseline="-25000" dirty="0" smtClean="0">
                <a:solidFill>
                  <a:srgbClr val="FF0000"/>
                </a:solidFill>
              </a:rPr>
              <a:t>κ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928662" y="3247723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>
            <a:off x="2428860" y="3214686"/>
            <a:ext cx="500066" cy="230833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Ορθογώνιο"/>
          <p:cNvSpPr/>
          <p:nvPr/>
        </p:nvSpPr>
        <p:spPr>
          <a:xfrm>
            <a:off x="2571736" y="300037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48" name="47 - TextBox"/>
          <p:cNvSpPr txBox="1"/>
          <p:nvPr/>
        </p:nvSpPr>
        <p:spPr>
          <a:xfrm>
            <a:off x="3643306" y="1643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0" name="49 - TextBox"/>
          <p:cNvSpPr txBox="1"/>
          <p:nvPr/>
        </p:nvSpPr>
        <p:spPr>
          <a:xfrm>
            <a:off x="3643306" y="1643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1" name="50 - Ορθογώνιο"/>
          <p:cNvSpPr/>
          <p:nvPr/>
        </p:nvSpPr>
        <p:spPr>
          <a:xfrm>
            <a:off x="285720" y="1714488"/>
            <a:ext cx="8624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Δεδομένα </a:t>
            </a:r>
            <a:endParaRPr lang="el-GR" sz="1200" b="1" dirty="0"/>
          </a:p>
        </p:txBody>
      </p:sp>
      <p:sp>
        <p:nvSpPr>
          <p:cNvPr id="52" name="51 - Ορθογώνιο"/>
          <p:cNvSpPr/>
          <p:nvPr/>
        </p:nvSpPr>
        <p:spPr>
          <a:xfrm>
            <a:off x="285720" y="2000240"/>
            <a:ext cx="923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Ζητούμενα </a:t>
            </a:r>
            <a:endParaRPr lang="el-GR" sz="1200" b="1" dirty="0"/>
          </a:p>
        </p:txBody>
      </p:sp>
      <p:cxnSp>
        <p:nvCxnSpPr>
          <p:cNvPr id="54" name="53 - Ευθύγραμμο βέλος σύνδεσης"/>
          <p:cNvCxnSpPr/>
          <p:nvPr/>
        </p:nvCxnSpPr>
        <p:spPr>
          <a:xfrm>
            <a:off x="285720" y="2000240"/>
            <a:ext cx="5500726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TextBox"/>
          <p:cNvSpPr txBox="1"/>
          <p:nvPr/>
        </p:nvSpPr>
        <p:spPr>
          <a:xfrm>
            <a:off x="1500166" y="1714488"/>
            <a:ext cx="29289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 = </a:t>
            </a:r>
            <a:r>
              <a:rPr lang="el-GR" sz="12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100Pa</a:t>
            </a:r>
            <a:r>
              <a:rPr lang="el-GR" sz="12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l-GR" sz="1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lang="en-US" sz="1200" b="1" dirty="0" smtClean="0">
                <a:solidFill>
                  <a:srgbClr val="FF0000"/>
                </a:solidFill>
              </a:rPr>
              <a:t>F</a:t>
            </a:r>
            <a:r>
              <a:rPr lang="el-GR" sz="1200" baseline="-25000" dirty="0" smtClean="0">
                <a:solidFill>
                  <a:srgbClr val="FF0000"/>
                </a:solidFill>
              </a:rPr>
              <a:t>κ</a:t>
            </a:r>
            <a:r>
              <a:rPr lang="el-GR" sz="1200" dirty="0" smtClean="0">
                <a:solidFill>
                  <a:srgbClr val="FF0000"/>
                </a:solidFill>
              </a:rPr>
              <a:t> =200Ν</a:t>
            </a:r>
            <a:endParaRPr lang="el-GR" sz="1200" baseline="30000" dirty="0">
              <a:solidFill>
                <a:srgbClr val="0000FF"/>
              </a:solidFill>
            </a:endParaRPr>
          </a:p>
        </p:txBody>
      </p:sp>
      <p:sp>
        <p:nvSpPr>
          <p:cNvPr id="77" name="76 - Ορθογώνιο"/>
          <p:cNvSpPr/>
          <p:nvPr/>
        </p:nvSpPr>
        <p:spPr>
          <a:xfrm>
            <a:off x="2857488" y="2786058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l-GR" sz="2400" baseline="-25000" dirty="0" smtClean="0">
                <a:solidFill>
                  <a:srgbClr val="FF0000"/>
                </a:solidFill>
              </a:rPr>
              <a:t>κ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0" name="39 - Ορθογώνιο"/>
          <p:cNvSpPr/>
          <p:nvPr/>
        </p:nvSpPr>
        <p:spPr>
          <a:xfrm>
            <a:off x="1214414" y="2000240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B0F0"/>
                </a:solidFill>
              </a:rPr>
              <a:t>A</a:t>
            </a:r>
            <a:endParaRPr lang="en-US" sz="1600" b="1" baseline="30000" dirty="0">
              <a:solidFill>
                <a:srgbClr val="00B0F0"/>
              </a:solidFill>
            </a:endParaRPr>
          </a:p>
        </p:txBody>
      </p:sp>
      <p:sp>
        <p:nvSpPr>
          <p:cNvPr id="43" name="42 - TextBox"/>
          <p:cNvSpPr txBox="1"/>
          <p:nvPr/>
        </p:nvSpPr>
        <p:spPr>
          <a:xfrm>
            <a:off x="1571604" y="292893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45" name="44 - TextBox"/>
          <p:cNvSpPr txBox="1"/>
          <p:nvPr/>
        </p:nvSpPr>
        <p:spPr>
          <a:xfrm>
            <a:off x="3428992" y="292893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4714876" y="321468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</a:t>
            </a:r>
            <a:endParaRPr lang="en-US" sz="24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4071934" y="2967335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A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cxnSp>
        <p:nvCxnSpPr>
          <p:cNvPr id="60" name="59 - Ευθεία γραμμή σύνδεσης"/>
          <p:cNvCxnSpPr/>
          <p:nvPr/>
        </p:nvCxnSpPr>
        <p:spPr>
          <a:xfrm>
            <a:off x="4714876" y="3214686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Ορθογώνιο"/>
          <p:cNvSpPr/>
          <p:nvPr/>
        </p:nvSpPr>
        <p:spPr>
          <a:xfrm>
            <a:off x="4429124" y="300037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63" name="62 - Ορθογώνιο"/>
          <p:cNvSpPr/>
          <p:nvPr/>
        </p:nvSpPr>
        <p:spPr>
          <a:xfrm>
            <a:off x="4714876" y="2786058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l-GR" sz="2400" baseline="-25000" dirty="0" smtClean="0">
                <a:solidFill>
                  <a:srgbClr val="FF0000"/>
                </a:solidFill>
              </a:rPr>
              <a:t>κ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4" name="63 - TextBox"/>
          <p:cNvSpPr txBox="1"/>
          <p:nvPr/>
        </p:nvSpPr>
        <p:spPr>
          <a:xfrm>
            <a:off x="5286380" y="292893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66" name="65 - TextBox"/>
          <p:cNvSpPr txBox="1"/>
          <p:nvPr/>
        </p:nvSpPr>
        <p:spPr>
          <a:xfrm>
            <a:off x="6500826" y="328612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100</a:t>
            </a:r>
            <a:endParaRPr lang="en-US" b="1" dirty="0"/>
          </a:p>
        </p:txBody>
      </p:sp>
      <p:sp>
        <p:nvSpPr>
          <p:cNvPr id="67" name="66 - Ορθογώνιο"/>
          <p:cNvSpPr/>
          <p:nvPr/>
        </p:nvSpPr>
        <p:spPr>
          <a:xfrm>
            <a:off x="5857884" y="3038773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A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cxnSp>
        <p:nvCxnSpPr>
          <p:cNvPr id="68" name="67 - Ευθεία γραμμή σύνδεσης"/>
          <p:cNvCxnSpPr/>
          <p:nvPr/>
        </p:nvCxnSpPr>
        <p:spPr>
          <a:xfrm>
            <a:off x="6500826" y="3286124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Ορθογώνιο"/>
          <p:cNvSpPr/>
          <p:nvPr/>
        </p:nvSpPr>
        <p:spPr>
          <a:xfrm>
            <a:off x="6215074" y="307181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70" name="69 - Ορθογώνιο"/>
          <p:cNvSpPr/>
          <p:nvPr/>
        </p:nvSpPr>
        <p:spPr>
          <a:xfrm>
            <a:off x="6500826" y="2916792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200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1" name="70 - TextBox"/>
          <p:cNvSpPr txBox="1"/>
          <p:nvPr/>
        </p:nvSpPr>
        <p:spPr>
          <a:xfrm>
            <a:off x="7072330" y="307181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73" name="72 - Ορθογώνιο"/>
          <p:cNvSpPr/>
          <p:nvPr/>
        </p:nvSpPr>
        <p:spPr>
          <a:xfrm>
            <a:off x="7572396" y="3071810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A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75" name="74 - Ορθογώνιο"/>
          <p:cNvSpPr/>
          <p:nvPr/>
        </p:nvSpPr>
        <p:spPr>
          <a:xfrm>
            <a:off x="7858148" y="3071810"/>
            <a:ext cx="907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=</a:t>
            </a:r>
            <a:r>
              <a:rPr lang="el-GR" sz="2400" b="1" dirty="0" smtClean="0">
                <a:solidFill>
                  <a:srgbClr val="00B0F0"/>
                </a:solidFill>
              </a:rPr>
              <a:t> 2Ρα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35" grpId="0"/>
      <p:bldP spid="38" grpId="0"/>
      <p:bldP spid="39" grpId="0"/>
      <p:bldP spid="41" grpId="0"/>
      <p:bldP spid="56" grpId="0"/>
      <p:bldP spid="51" grpId="0"/>
      <p:bldP spid="52" grpId="0"/>
      <p:bldP spid="65" grpId="0"/>
      <p:bldP spid="77" grpId="0"/>
      <p:bldP spid="40" grpId="0"/>
      <p:bldP spid="43" grpId="0"/>
      <p:bldP spid="45" grpId="0"/>
      <p:bldP spid="46" grpId="0"/>
      <p:bldP spid="47" grpId="0"/>
      <p:bldP spid="62" grpId="0"/>
      <p:bldP spid="63" grpId="0"/>
      <p:bldP spid="64" grpId="0"/>
      <p:bldP spid="66" grpId="0"/>
      <p:bldP spid="67" grpId="0"/>
      <p:bldP spid="69" grpId="0"/>
      <p:bldP spid="70" grpId="0"/>
      <p:bldP spid="71" grpId="0"/>
      <p:bldP spid="73" grpId="0"/>
      <p:bldP spid="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357298"/>
            <a:ext cx="207645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Ελεύθερη σχεδίαση"/>
          <p:cNvSpPr/>
          <p:nvPr/>
        </p:nvSpPr>
        <p:spPr>
          <a:xfrm>
            <a:off x="1304453" y="5000636"/>
            <a:ext cx="2772229" cy="438396"/>
          </a:xfrm>
          <a:custGeom>
            <a:avLst/>
            <a:gdLst>
              <a:gd name="connsiteX0" fmla="*/ 2656115 w 2772229"/>
              <a:gd name="connsiteY0" fmla="*/ 0 h 438396"/>
              <a:gd name="connsiteX1" fmla="*/ 2104572 w 2772229"/>
              <a:gd name="connsiteY1" fmla="*/ 72571 h 438396"/>
              <a:gd name="connsiteX2" fmla="*/ 1770743 w 2772229"/>
              <a:gd name="connsiteY2" fmla="*/ 72571 h 438396"/>
              <a:gd name="connsiteX3" fmla="*/ 1669143 w 2772229"/>
              <a:gd name="connsiteY3" fmla="*/ 58057 h 438396"/>
              <a:gd name="connsiteX4" fmla="*/ 1596572 w 2772229"/>
              <a:gd name="connsiteY4" fmla="*/ 116114 h 438396"/>
              <a:gd name="connsiteX5" fmla="*/ 1567543 w 2772229"/>
              <a:gd name="connsiteY5" fmla="*/ 174171 h 438396"/>
              <a:gd name="connsiteX6" fmla="*/ 1480457 w 2772229"/>
              <a:gd name="connsiteY6" fmla="*/ 188685 h 438396"/>
              <a:gd name="connsiteX7" fmla="*/ 1422400 w 2772229"/>
              <a:gd name="connsiteY7" fmla="*/ 159657 h 438396"/>
              <a:gd name="connsiteX8" fmla="*/ 1320800 w 2772229"/>
              <a:gd name="connsiteY8" fmla="*/ 72571 h 438396"/>
              <a:gd name="connsiteX9" fmla="*/ 1103086 w 2772229"/>
              <a:gd name="connsiteY9" fmla="*/ 43542 h 438396"/>
              <a:gd name="connsiteX10" fmla="*/ 856343 w 2772229"/>
              <a:gd name="connsiteY10" fmla="*/ 43542 h 438396"/>
              <a:gd name="connsiteX11" fmla="*/ 537029 w 2772229"/>
              <a:gd name="connsiteY11" fmla="*/ 14514 h 438396"/>
              <a:gd name="connsiteX12" fmla="*/ 362857 w 2772229"/>
              <a:gd name="connsiteY12" fmla="*/ 58057 h 438396"/>
              <a:gd name="connsiteX13" fmla="*/ 232229 w 2772229"/>
              <a:gd name="connsiteY13" fmla="*/ 101600 h 438396"/>
              <a:gd name="connsiteX14" fmla="*/ 58057 w 2772229"/>
              <a:gd name="connsiteY14" fmla="*/ 217714 h 438396"/>
              <a:gd name="connsiteX15" fmla="*/ 0 w 2772229"/>
              <a:gd name="connsiteY15" fmla="*/ 377371 h 438396"/>
              <a:gd name="connsiteX16" fmla="*/ 116115 w 2772229"/>
              <a:gd name="connsiteY16" fmla="*/ 406400 h 438396"/>
              <a:gd name="connsiteX17" fmla="*/ 609600 w 2772229"/>
              <a:gd name="connsiteY17" fmla="*/ 435428 h 438396"/>
              <a:gd name="connsiteX18" fmla="*/ 885372 w 2772229"/>
              <a:gd name="connsiteY18" fmla="*/ 435428 h 438396"/>
              <a:gd name="connsiteX19" fmla="*/ 1088572 w 2772229"/>
              <a:gd name="connsiteY19" fmla="*/ 435428 h 438396"/>
              <a:gd name="connsiteX20" fmla="*/ 1320800 w 2772229"/>
              <a:gd name="connsiteY20" fmla="*/ 435428 h 438396"/>
              <a:gd name="connsiteX21" fmla="*/ 2772229 w 2772229"/>
              <a:gd name="connsiteY21" fmla="*/ 406400 h 438396"/>
              <a:gd name="connsiteX22" fmla="*/ 2743200 w 2772229"/>
              <a:gd name="connsiteY22" fmla="*/ 232228 h 438396"/>
              <a:gd name="connsiteX23" fmla="*/ 2728686 w 2772229"/>
              <a:gd name="connsiteY23" fmla="*/ 0 h 438396"/>
              <a:gd name="connsiteX24" fmla="*/ 2656115 w 2772229"/>
              <a:gd name="connsiteY24" fmla="*/ 0 h 438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772229" h="438396">
                <a:moveTo>
                  <a:pt x="2656115" y="0"/>
                </a:moveTo>
                <a:cubicBezTo>
                  <a:pt x="2124016" y="73902"/>
                  <a:pt x="2309444" y="72571"/>
                  <a:pt x="2104572" y="72571"/>
                </a:cubicBezTo>
                <a:lnTo>
                  <a:pt x="1770743" y="72571"/>
                </a:lnTo>
                <a:lnTo>
                  <a:pt x="1669143" y="58057"/>
                </a:lnTo>
                <a:lnTo>
                  <a:pt x="1596572" y="116114"/>
                </a:lnTo>
                <a:lnTo>
                  <a:pt x="1567543" y="174171"/>
                </a:lnTo>
                <a:cubicBezTo>
                  <a:pt x="1490228" y="189634"/>
                  <a:pt x="1519641" y="188685"/>
                  <a:pt x="1480457" y="188685"/>
                </a:cubicBezTo>
                <a:lnTo>
                  <a:pt x="1422400" y="159657"/>
                </a:lnTo>
                <a:lnTo>
                  <a:pt x="1320800" y="72571"/>
                </a:lnTo>
                <a:lnTo>
                  <a:pt x="1103086" y="43542"/>
                </a:lnTo>
                <a:lnTo>
                  <a:pt x="856343" y="43542"/>
                </a:lnTo>
                <a:cubicBezTo>
                  <a:pt x="546727" y="14055"/>
                  <a:pt x="653603" y="14514"/>
                  <a:pt x="537029" y="14514"/>
                </a:cubicBezTo>
                <a:lnTo>
                  <a:pt x="362857" y="58057"/>
                </a:lnTo>
                <a:lnTo>
                  <a:pt x="232229" y="101600"/>
                </a:lnTo>
                <a:cubicBezTo>
                  <a:pt x="75352" y="195726"/>
                  <a:pt x="126982" y="148789"/>
                  <a:pt x="58057" y="217714"/>
                </a:cubicBezTo>
                <a:lnTo>
                  <a:pt x="0" y="377371"/>
                </a:lnTo>
                <a:lnTo>
                  <a:pt x="116115" y="406400"/>
                </a:lnTo>
                <a:cubicBezTo>
                  <a:pt x="532077" y="438396"/>
                  <a:pt x="367324" y="435428"/>
                  <a:pt x="609600" y="435428"/>
                </a:cubicBezTo>
                <a:lnTo>
                  <a:pt x="885372" y="435428"/>
                </a:lnTo>
                <a:lnTo>
                  <a:pt x="1088572" y="435428"/>
                </a:lnTo>
                <a:lnTo>
                  <a:pt x="1320800" y="435428"/>
                </a:lnTo>
                <a:lnTo>
                  <a:pt x="2772229" y="406400"/>
                </a:lnTo>
                <a:lnTo>
                  <a:pt x="2743200" y="232228"/>
                </a:lnTo>
                <a:lnTo>
                  <a:pt x="2728686" y="0"/>
                </a:lnTo>
                <a:lnTo>
                  <a:pt x="2656115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16 - Ευθύγραμμο βέλος σύνδεσης"/>
          <p:cNvCxnSpPr/>
          <p:nvPr/>
        </p:nvCxnSpPr>
        <p:spPr>
          <a:xfrm rot="5400000">
            <a:off x="2536017" y="5607859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3500430" y="585789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</a:t>
            </a:r>
          </a:p>
        </p:txBody>
      </p:sp>
      <p:sp>
        <p:nvSpPr>
          <p:cNvPr id="21" name="20 - TextBox"/>
          <p:cNvSpPr txBox="1"/>
          <p:nvPr/>
        </p:nvSpPr>
        <p:spPr>
          <a:xfrm>
            <a:off x="4429124" y="1643050"/>
            <a:ext cx="47148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πίεση που ασκεί με τα παπούτσια του ο άνθρωπος στο δάπεδο, οφείλεται στη δύναμη του βάρους (</a:t>
            </a:r>
            <a:r>
              <a:rPr lang="en-US" sz="2400" dirty="0" smtClean="0"/>
              <a:t>w)</a:t>
            </a:r>
            <a:r>
              <a:rPr lang="el-GR" sz="2400" dirty="0" smtClean="0"/>
              <a:t> που δέχεται   ο άνθρωπος από την γη.</a:t>
            </a:r>
            <a:endParaRPr lang="en-US" sz="2400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5786446" y="3967467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</a:t>
            </a:r>
            <a:endParaRPr lang="en-US" sz="2400" b="1" dirty="0"/>
          </a:p>
        </p:txBody>
      </p:sp>
      <p:sp>
        <p:nvSpPr>
          <p:cNvPr id="23" name="22 - Ορθογώνιο"/>
          <p:cNvSpPr/>
          <p:nvPr/>
        </p:nvSpPr>
        <p:spPr>
          <a:xfrm>
            <a:off x="6429388" y="4181781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baseline="300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6357950" y="3824591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5" name="24 - Ευθεία γραμμή σύνδεσης"/>
          <p:cNvCxnSpPr/>
          <p:nvPr/>
        </p:nvCxnSpPr>
        <p:spPr>
          <a:xfrm>
            <a:off x="6357950" y="4253219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428604"/>
            <a:ext cx="82153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Ένας σκιέρ βάρους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</a:t>
            </a:r>
            <a: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= 700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φορά χιονοπέδιλα που το καθένα έχει εμβαδόν 0,1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l-GR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Να βρεθεί η πίεση που δέχεται το χιόνι όταν ο σκιέρ: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α)</a:t>
            </a:r>
            <a: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στηρίζεται στο ένα πέδιλο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β)</a:t>
            </a:r>
            <a: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στηρίζεται και στα δύο πέδιλα.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786050" y="0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Άσκηση </a:t>
            </a:r>
            <a:r>
              <a:rPr lang="el-GR" sz="2400" b="1" dirty="0" smtClean="0"/>
              <a:t>5</a:t>
            </a:r>
            <a:endParaRPr lang="en-US" sz="2400" b="1" dirty="0" smtClean="0"/>
          </a:p>
        </p:txBody>
      </p:sp>
      <p:sp>
        <p:nvSpPr>
          <p:cNvPr id="6" name="5 - TextBox"/>
          <p:cNvSpPr txBox="1"/>
          <p:nvPr/>
        </p:nvSpPr>
        <p:spPr>
          <a:xfrm>
            <a:off x="2143108" y="171448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Λύση</a:t>
            </a:r>
            <a:endParaRPr lang="en-US" sz="2400" dirty="0" smtClean="0"/>
          </a:p>
        </p:txBody>
      </p:sp>
      <p:sp>
        <p:nvSpPr>
          <p:cNvPr id="7" name="6 - TextBox"/>
          <p:cNvSpPr txBox="1"/>
          <p:nvPr/>
        </p:nvSpPr>
        <p:spPr>
          <a:xfrm>
            <a:off x="285720" y="228599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α)</a:t>
            </a:r>
            <a:endParaRPr lang="en-US" sz="2400" dirty="0" smtClean="0"/>
          </a:p>
        </p:txBody>
      </p:sp>
      <p:pic>
        <p:nvPicPr>
          <p:cNvPr id="8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214422"/>
            <a:ext cx="2071670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9 - Ευθύγραμμο βέλος σύνδεσης"/>
          <p:cNvCxnSpPr/>
          <p:nvPr/>
        </p:nvCxnSpPr>
        <p:spPr>
          <a:xfrm rot="5400000">
            <a:off x="7823223" y="4464057"/>
            <a:ext cx="107157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8215338" y="507207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</a:t>
            </a:r>
          </a:p>
        </p:txBody>
      </p:sp>
      <p:sp>
        <p:nvSpPr>
          <p:cNvPr id="12" name="11 - TextBox"/>
          <p:cNvSpPr txBox="1"/>
          <p:nvPr/>
        </p:nvSpPr>
        <p:spPr>
          <a:xfrm>
            <a:off x="714348" y="2214554"/>
            <a:ext cx="628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 πίεση που ασκείται στην επιφάνεια του χιονιού </a:t>
            </a:r>
            <a:r>
              <a:rPr lang="el-GR" sz="2000" u="sng" dirty="0" smtClean="0"/>
              <a:t>από το ένα χιονοπέδιλο,</a:t>
            </a:r>
            <a:r>
              <a:rPr lang="el-GR" sz="2000" dirty="0" smtClean="0"/>
              <a:t> οφείλεται στο βάρος του σκιέρ. Άρα η δύναμη </a:t>
            </a:r>
            <a:r>
              <a:rPr lang="en-US" sz="2000" dirty="0" smtClean="0"/>
              <a:t>F</a:t>
            </a:r>
            <a:r>
              <a:rPr lang="el-GR" sz="2000" dirty="0" smtClean="0"/>
              <a:t> θα είναι ίση με το βάρος</a:t>
            </a:r>
            <a:r>
              <a:rPr lang="en-US" sz="2000" dirty="0" smtClean="0"/>
              <a:t> (w)</a:t>
            </a:r>
            <a:r>
              <a:rPr lang="el-GR" sz="2000" dirty="0" smtClean="0"/>
              <a:t> του ανθρώπου:</a:t>
            </a:r>
            <a:endParaRPr lang="en-US" sz="2000" dirty="0" smtClean="0"/>
          </a:p>
        </p:txBody>
      </p:sp>
      <p:sp>
        <p:nvSpPr>
          <p:cNvPr id="13" name="12 - TextBox"/>
          <p:cNvSpPr txBox="1"/>
          <p:nvPr/>
        </p:nvSpPr>
        <p:spPr>
          <a:xfrm>
            <a:off x="500034" y="385762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</a:t>
            </a:r>
            <a:endParaRPr lang="en-US" sz="2400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3000364" y="3714752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700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1142976" y="4071942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baseline="300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3000364" y="4214818"/>
            <a:ext cx="575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0,1</a:t>
            </a:r>
            <a:endParaRPr lang="en-US" sz="2400" b="1" baseline="300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1071538" y="3714752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8" name="17 - Ευθεία γραμμή σύνδεσης"/>
          <p:cNvCxnSpPr/>
          <p:nvPr/>
        </p:nvCxnSpPr>
        <p:spPr>
          <a:xfrm>
            <a:off x="1071538" y="4143380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2500298" y="3896029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</a:t>
            </a:r>
            <a:endParaRPr lang="en-US" sz="2400" b="1" dirty="0"/>
          </a:p>
        </p:txBody>
      </p:sp>
      <p:cxnSp>
        <p:nvCxnSpPr>
          <p:cNvPr id="20" name="19 - Ευθεία γραμμή σύνδεσης"/>
          <p:cNvCxnSpPr/>
          <p:nvPr/>
        </p:nvCxnSpPr>
        <p:spPr>
          <a:xfrm>
            <a:off x="3071802" y="4181781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4572000" y="3857628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 </a:t>
            </a:r>
            <a:r>
              <a:rPr lang="el-GR" sz="2400" b="1" dirty="0" smtClean="0"/>
              <a:t>7.000 Ρα</a:t>
            </a:r>
            <a:endParaRPr lang="en-US" sz="24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1857356" y="385762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3857620" y="392906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28" name="27 - Ορθογώνιο"/>
          <p:cNvSpPr/>
          <p:nvPr/>
        </p:nvSpPr>
        <p:spPr>
          <a:xfrm>
            <a:off x="5357818" y="6000768"/>
            <a:ext cx="1291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Συνέχεια ….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9" grpId="0"/>
      <p:bldP spid="25" grpId="0"/>
      <p:bldP spid="26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2786050" y="0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Άσκηση  </a:t>
            </a:r>
            <a:r>
              <a:rPr lang="el-GR" sz="2400" b="1" dirty="0" smtClean="0"/>
              <a:t>5 </a:t>
            </a:r>
            <a:endParaRPr lang="en-US" sz="2400" b="1" dirty="0" smtClean="0"/>
          </a:p>
        </p:txBody>
      </p:sp>
      <p:sp>
        <p:nvSpPr>
          <p:cNvPr id="6" name="5 - TextBox"/>
          <p:cNvSpPr txBox="1"/>
          <p:nvPr/>
        </p:nvSpPr>
        <p:spPr>
          <a:xfrm>
            <a:off x="1214414" y="642918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Λύση</a:t>
            </a:r>
            <a:r>
              <a:rPr lang="en-US" sz="2400" dirty="0" smtClean="0"/>
              <a:t> </a:t>
            </a:r>
            <a:r>
              <a:rPr lang="el-GR" sz="2400" dirty="0" smtClean="0"/>
              <a:t>συνέχεια</a:t>
            </a:r>
            <a:endParaRPr lang="en-US" sz="2400" dirty="0" smtClean="0"/>
          </a:p>
        </p:txBody>
      </p:sp>
      <p:sp>
        <p:nvSpPr>
          <p:cNvPr id="7" name="6 - TextBox"/>
          <p:cNvSpPr txBox="1"/>
          <p:nvPr/>
        </p:nvSpPr>
        <p:spPr>
          <a:xfrm>
            <a:off x="285720" y="142873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β)</a:t>
            </a:r>
            <a:endParaRPr lang="en-US" sz="2400" dirty="0" smtClean="0"/>
          </a:p>
        </p:txBody>
      </p:sp>
      <p:pic>
        <p:nvPicPr>
          <p:cNvPr id="8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214422"/>
            <a:ext cx="2071670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9 - Ευθύγραμμο βέλος σύνδεσης"/>
          <p:cNvCxnSpPr/>
          <p:nvPr/>
        </p:nvCxnSpPr>
        <p:spPr>
          <a:xfrm rot="5400000">
            <a:off x="7537471" y="4321181"/>
            <a:ext cx="107157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7929586" y="492919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</a:t>
            </a:r>
          </a:p>
        </p:txBody>
      </p:sp>
      <p:sp>
        <p:nvSpPr>
          <p:cNvPr id="12" name="11 - TextBox"/>
          <p:cNvSpPr txBox="1"/>
          <p:nvPr/>
        </p:nvSpPr>
        <p:spPr>
          <a:xfrm>
            <a:off x="642910" y="1214422"/>
            <a:ext cx="628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 πίεση που ασκείται στην επιφάνεια του χιονιού και </a:t>
            </a:r>
            <a:r>
              <a:rPr lang="el-GR" sz="2000" u="sng" dirty="0" smtClean="0"/>
              <a:t>από τα δυο χιονοπέδιλα,</a:t>
            </a:r>
            <a:r>
              <a:rPr lang="el-GR" sz="2000" dirty="0" smtClean="0"/>
              <a:t> οφείλεται στο βάρος του σκιέρ. Άρα η δύναμη </a:t>
            </a:r>
            <a:r>
              <a:rPr lang="en-US" sz="2000" dirty="0" smtClean="0"/>
              <a:t>F</a:t>
            </a:r>
            <a:r>
              <a:rPr lang="el-GR" sz="2000" dirty="0" smtClean="0"/>
              <a:t> θα είναι ίση με το βάρος</a:t>
            </a:r>
            <a:r>
              <a:rPr lang="en-US" sz="2000" dirty="0" smtClean="0"/>
              <a:t> (w)</a:t>
            </a:r>
            <a:r>
              <a:rPr lang="el-GR" sz="2000" dirty="0" smtClean="0"/>
              <a:t> του ανθρώπου:</a:t>
            </a:r>
            <a:endParaRPr lang="en-US" sz="2000" dirty="0" smtClean="0"/>
          </a:p>
        </p:txBody>
      </p:sp>
      <p:sp>
        <p:nvSpPr>
          <p:cNvPr id="13" name="12 - TextBox"/>
          <p:cNvSpPr txBox="1"/>
          <p:nvPr/>
        </p:nvSpPr>
        <p:spPr>
          <a:xfrm>
            <a:off x="428596" y="321468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</a:t>
            </a:r>
            <a:endParaRPr lang="en-US" sz="2400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2786050" y="3000372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700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1071538" y="3429000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baseline="300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2786050" y="3500438"/>
            <a:ext cx="644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0,2 </a:t>
            </a:r>
            <a:endParaRPr lang="en-US" sz="2400" b="1" baseline="300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1000100" y="3071810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8" name="17 - Ευθεία γραμμή σύνδεσης"/>
          <p:cNvCxnSpPr/>
          <p:nvPr/>
        </p:nvCxnSpPr>
        <p:spPr>
          <a:xfrm>
            <a:off x="1000100" y="3500438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2285984" y="3181649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</a:t>
            </a:r>
            <a:endParaRPr lang="en-US" sz="2400" b="1" dirty="0"/>
          </a:p>
        </p:txBody>
      </p:sp>
      <p:cxnSp>
        <p:nvCxnSpPr>
          <p:cNvPr id="20" name="19 - Ευθεία γραμμή σύνδεσης"/>
          <p:cNvCxnSpPr/>
          <p:nvPr/>
        </p:nvCxnSpPr>
        <p:spPr>
          <a:xfrm>
            <a:off x="2857488" y="3467401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4643438" y="3214686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 </a:t>
            </a:r>
            <a:r>
              <a:rPr lang="el-GR" sz="2400" b="1" dirty="0" smtClean="0"/>
              <a:t>3.500 Ρα</a:t>
            </a:r>
            <a:endParaRPr lang="en-US" sz="24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357158" y="2214554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εμβαδόν και από τα δυο χιονοπέδιλα θα είναι  0,1 + 0,1  = 0,2</a:t>
            </a:r>
            <a:r>
              <a:rPr lang="en-US" b="1" dirty="0" smtClean="0"/>
              <a:t> m</a:t>
            </a:r>
            <a:r>
              <a:rPr lang="en-US" b="1" baseline="30000" dirty="0" smtClean="0"/>
              <a:t>2</a:t>
            </a:r>
            <a:endParaRPr lang="en-US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1643042" y="321468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3929058" y="321468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9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285728"/>
            <a:ext cx="78581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Ένα σώμα (μπλε κουτί) προκαλεί στο δάπεδο όπου στηρίζεται πίεση </a:t>
            </a:r>
            <a:r>
              <a:rPr lang="en-US" dirty="0" smtClean="0"/>
              <a:t>P</a:t>
            </a:r>
            <a:r>
              <a:rPr lang="el-GR" dirty="0" smtClean="0"/>
              <a:t> = 4 </a:t>
            </a:r>
            <a:r>
              <a:rPr lang="en-US" dirty="0" smtClean="0"/>
              <a:t>N</a:t>
            </a:r>
            <a:r>
              <a:rPr lang="el-GR" dirty="0" smtClean="0"/>
              <a:t>/</a:t>
            </a:r>
            <a:r>
              <a:rPr lang="en-US" dirty="0" smtClean="0"/>
              <a:t>m</a:t>
            </a:r>
            <a:r>
              <a:rPr lang="el-GR" baseline="30000" dirty="0" smtClean="0"/>
              <a:t>2</a:t>
            </a:r>
            <a:r>
              <a:rPr lang="el-GR" dirty="0" smtClean="0"/>
              <a:t>. Η επιφάνεια επαφής του σώματος με το δάπεδο 2</a:t>
            </a:r>
            <a:r>
              <a:rPr lang="en-US" dirty="0" smtClean="0"/>
              <a:t>m </a:t>
            </a:r>
            <a:r>
              <a:rPr lang="en-US" baseline="30000" dirty="0" smtClean="0"/>
              <a:t>2</a:t>
            </a:r>
            <a:r>
              <a:rPr lang="en-US" dirty="0" smtClean="0"/>
              <a:t>   </a:t>
            </a:r>
          </a:p>
          <a:p>
            <a:r>
              <a:rPr lang="el-GR" dirty="0" smtClean="0"/>
              <a:t>Να υπολογίσεις τη μάζα </a:t>
            </a:r>
            <a:r>
              <a:rPr lang="en-US" dirty="0" smtClean="0"/>
              <a:t>m </a:t>
            </a:r>
            <a:r>
              <a:rPr lang="el-GR" dirty="0" smtClean="0"/>
              <a:t>αυτού του σώματος. Δίνεται: </a:t>
            </a:r>
            <a:r>
              <a:rPr lang="en-US" dirty="0" smtClean="0"/>
              <a:t>g</a:t>
            </a:r>
            <a:r>
              <a:rPr lang="el-GR" dirty="0" smtClean="0"/>
              <a:t> = 10 </a:t>
            </a:r>
            <a:r>
              <a:rPr lang="en-US" dirty="0" smtClean="0"/>
              <a:t>m</a:t>
            </a:r>
            <a:r>
              <a:rPr lang="el-GR" dirty="0" smtClean="0"/>
              <a:t>/</a:t>
            </a:r>
            <a:r>
              <a:rPr lang="en-US" dirty="0" smtClean="0"/>
              <a:t>s</a:t>
            </a:r>
            <a:r>
              <a:rPr lang="el-GR" baseline="30000" dirty="0" smtClean="0"/>
              <a:t>2</a:t>
            </a:r>
            <a:r>
              <a:rPr lang="el-GR" dirty="0" smtClean="0"/>
              <a:t>. </a:t>
            </a:r>
            <a:endParaRPr lang="en-US" dirty="0"/>
          </a:p>
        </p:txBody>
      </p:sp>
      <p:sp>
        <p:nvSpPr>
          <p:cNvPr id="5" name="4 - TextBox"/>
          <p:cNvSpPr txBox="1"/>
          <p:nvPr/>
        </p:nvSpPr>
        <p:spPr>
          <a:xfrm>
            <a:off x="2857488" y="0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Άσκηση  </a:t>
            </a:r>
            <a:r>
              <a:rPr lang="el-GR" sz="2400" b="1" dirty="0" smtClean="0"/>
              <a:t>6 </a:t>
            </a:r>
            <a:endParaRPr lang="en-US" sz="2400" b="1" dirty="0" smtClean="0"/>
          </a:p>
        </p:txBody>
      </p:sp>
      <p:sp>
        <p:nvSpPr>
          <p:cNvPr id="11" name="10 - TextBox"/>
          <p:cNvSpPr txBox="1"/>
          <p:nvPr/>
        </p:nvSpPr>
        <p:spPr>
          <a:xfrm>
            <a:off x="2285984" y="1428736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Λύση</a:t>
            </a:r>
            <a:endParaRPr lang="en-US" sz="2400" dirty="0" smtClean="0"/>
          </a:p>
        </p:txBody>
      </p:sp>
      <p:sp>
        <p:nvSpPr>
          <p:cNvPr id="12" name="11 - Ορθογώνιο"/>
          <p:cNvSpPr/>
          <p:nvPr/>
        </p:nvSpPr>
        <p:spPr>
          <a:xfrm>
            <a:off x="5929290" y="3714752"/>
            <a:ext cx="3214710" cy="2143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rot="5400000">
            <a:off x="7073124" y="3999710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Ορθογώνιο"/>
          <p:cNvSpPr/>
          <p:nvPr/>
        </p:nvSpPr>
        <p:spPr>
          <a:xfrm>
            <a:off x="6429388" y="2571744"/>
            <a:ext cx="178595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285720" y="1857364"/>
            <a:ext cx="592935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 άσκηση μου ζητάει να βρω την μάζα του κουτιού , άρα θα πρέπει να πάρω τον τύπο </a:t>
            </a:r>
            <a:r>
              <a:rPr lang="en-US" sz="2000" dirty="0" smtClean="0"/>
              <a:t>w = mg.  </a:t>
            </a:r>
            <a:r>
              <a:rPr lang="el-GR" sz="2000" dirty="0" smtClean="0"/>
              <a:t>Όμως θα πρέπει να ξέρω το βάρος (</a:t>
            </a:r>
            <a:r>
              <a:rPr lang="en-US" sz="2000" dirty="0" smtClean="0"/>
              <a:t>w) </a:t>
            </a:r>
            <a:r>
              <a:rPr lang="el-GR" sz="2000" dirty="0" smtClean="0"/>
              <a:t>του κουτιού. Η δύναμη που προκαλεί την  πίεση στο δάπεδο, είναι ίση με το βάρος του κουτιού, άρα:</a:t>
            </a:r>
            <a:endParaRPr lang="en-US" sz="2000" dirty="0" smtClean="0"/>
          </a:p>
        </p:txBody>
      </p:sp>
      <p:cxnSp>
        <p:nvCxnSpPr>
          <p:cNvPr id="21" name="20 - Ευθύγραμμο βέλος σύνδεσης"/>
          <p:cNvCxnSpPr>
            <a:endCxn id="23" idx="1"/>
          </p:cNvCxnSpPr>
          <p:nvPr/>
        </p:nvCxnSpPr>
        <p:spPr>
          <a:xfrm>
            <a:off x="2571736" y="4286256"/>
            <a:ext cx="1785950" cy="5484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4357686" y="4357694"/>
            <a:ext cx="2143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Επειδή ο άγνωστος είναι το </a:t>
            </a:r>
            <a:r>
              <a:rPr lang="en-US" sz="1400" dirty="0" smtClean="0"/>
              <a:t>w, </a:t>
            </a:r>
            <a:r>
              <a:rPr lang="el-GR" sz="1400" dirty="0" smtClean="0"/>
              <a:t>θα λύσω πρώτα τον τύπο ως προς </a:t>
            </a:r>
            <a:r>
              <a:rPr lang="en-US" sz="1400" dirty="0" smtClean="0"/>
              <a:t>w (</a:t>
            </a:r>
            <a:r>
              <a:rPr lang="el-GR" sz="1400" dirty="0" smtClean="0"/>
              <a:t>θα κάνω χιαστή)</a:t>
            </a:r>
            <a:endParaRPr lang="en-US" sz="1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1214414" y="407194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</a:t>
            </a:r>
            <a:endParaRPr lang="en-US" sz="2400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1857356" y="4286256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baseline="30000" dirty="0"/>
          </a:p>
        </p:txBody>
      </p:sp>
      <p:sp>
        <p:nvSpPr>
          <p:cNvPr id="27" name="26 - Ορθογώνιο"/>
          <p:cNvSpPr/>
          <p:nvPr/>
        </p:nvSpPr>
        <p:spPr>
          <a:xfrm>
            <a:off x="1785918" y="3929066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8" name="27 - Ευθεία γραμμή σύνδεσης"/>
          <p:cNvCxnSpPr/>
          <p:nvPr/>
        </p:nvCxnSpPr>
        <p:spPr>
          <a:xfrm>
            <a:off x="1785918" y="4357694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Ορθογώνιο"/>
          <p:cNvSpPr/>
          <p:nvPr/>
        </p:nvSpPr>
        <p:spPr>
          <a:xfrm>
            <a:off x="857224" y="6072206"/>
            <a:ext cx="23574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w</a:t>
            </a:r>
            <a:r>
              <a:rPr lang="el-GR" sz="2800" b="1" dirty="0" smtClean="0"/>
              <a:t>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P</a:t>
            </a:r>
            <a:endParaRPr lang="en-US" sz="2800" b="1" dirty="0"/>
          </a:p>
        </p:txBody>
      </p:sp>
      <p:sp>
        <p:nvSpPr>
          <p:cNvPr id="40" name="39 - Ορθογώνιο"/>
          <p:cNvSpPr/>
          <p:nvPr/>
        </p:nvSpPr>
        <p:spPr>
          <a:xfrm>
            <a:off x="857224" y="485776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</a:t>
            </a:r>
            <a:endParaRPr lang="en-US" sz="28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1285852" y="500063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42" name="41 - Ορθογώνιο"/>
          <p:cNvSpPr/>
          <p:nvPr/>
        </p:nvSpPr>
        <p:spPr>
          <a:xfrm>
            <a:off x="1714480" y="4857760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w</a:t>
            </a:r>
            <a:endParaRPr lang="en-US" sz="2800" b="1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1714480" y="535782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Ορθογώνιο"/>
          <p:cNvSpPr/>
          <p:nvPr/>
        </p:nvSpPr>
        <p:spPr>
          <a:xfrm>
            <a:off x="1714480" y="5286388"/>
            <a:ext cx="402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45" name="44 - Ορθογώνιο"/>
          <p:cNvSpPr/>
          <p:nvPr/>
        </p:nvSpPr>
        <p:spPr>
          <a:xfrm>
            <a:off x="857224" y="528638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400" dirty="0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785786" y="5286388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>
            <a:off x="1142976" y="5143512"/>
            <a:ext cx="57150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flipV="1">
            <a:off x="1357290" y="5143512"/>
            <a:ext cx="445660" cy="373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>
            <a:off x="6072198" y="5929330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Συνέχεια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/>
      <p:bldP spid="27" grpId="0"/>
      <p:bldP spid="38" grpId="0"/>
      <p:bldP spid="40" grpId="0"/>
      <p:bldP spid="41" grpId="0"/>
      <p:bldP spid="42" grpId="0"/>
      <p:bldP spid="44" grpId="0"/>
      <p:bldP spid="45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2857488" y="0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Άσκηση  </a:t>
            </a:r>
            <a:r>
              <a:rPr lang="el-GR" sz="2400" b="1" dirty="0" smtClean="0"/>
              <a:t>6 </a:t>
            </a:r>
            <a:endParaRPr lang="en-US" sz="2400" b="1" dirty="0" smtClean="0"/>
          </a:p>
        </p:txBody>
      </p:sp>
      <p:sp>
        <p:nvSpPr>
          <p:cNvPr id="11" name="10 - TextBox"/>
          <p:cNvSpPr txBox="1"/>
          <p:nvPr/>
        </p:nvSpPr>
        <p:spPr>
          <a:xfrm>
            <a:off x="1214414" y="642918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Λύση</a:t>
            </a:r>
            <a:endParaRPr lang="en-US" sz="2400" dirty="0" smtClean="0"/>
          </a:p>
        </p:txBody>
      </p:sp>
      <p:sp>
        <p:nvSpPr>
          <p:cNvPr id="12" name="11 - Ορθογώνιο"/>
          <p:cNvSpPr/>
          <p:nvPr/>
        </p:nvSpPr>
        <p:spPr>
          <a:xfrm>
            <a:off x="5929290" y="3714752"/>
            <a:ext cx="3214710" cy="2143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rot="5400000">
            <a:off x="7073124" y="3999710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Ορθογώνιο"/>
          <p:cNvSpPr/>
          <p:nvPr/>
        </p:nvSpPr>
        <p:spPr>
          <a:xfrm>
            <a:off x="6429388" y="2571744"/>
            <a:ext cx="178595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Ορθογώνιο"/>
          <p:cNvSpPr/>
          <p:nvPr/>
        </p:nvSpPr>
        <p:spPr>
          <a:xfrm>
            <a:off x="285720" y="1928802"/>
            <a:ext cx="23574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w</a:t>
            </a:r>
            <a:r>
              <a:rPr lang="el-GR" sz="2800" b="1" dirty="0" smtClean="0"/>
              <a:t>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P</a:t>
            </a:r>
            <a:endParaRPr lang="en-US" sz="2800" b="1" dirty="0"/>
          </a:p>
        </p:txBody>
      </p:sp>
      <p:sp>
        <p:nvSpPr>
          <p:cNvPr id="32" name="31 - TextBox"/>
          <p:cNvSpPr txBox="1"/>
          <p:nvPr/>
        </p:nvSpPr>
        <p:spPr>
          <a:xfrm>
            <a:off x="3071802" y="1357298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συνέχεια</a:t>
            </a:r>
            <a:endParaRPr lang="en-US" sz="1400" dirty="0" smtClean="0"/>
          </a:p>
        </p:txBody>
      </p:sp>
      <p:sp>
        <p:nvSpPr>
          <p:cNvPr id="33" name="32 - TextBox"/>
          <p:cNvSpPr txBox="1"/>
          <p:nvPr/>
        </p:nvSpPr>
        <p:spPr>
          <a:xfrm>
            <a:off x="4286248" y="71414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συνέχεια</a:t>
            </a:r>
            <a:endParaRPr lang="en-US" sz="1400" dirty="0" smtClean="0"/>
          </a:p>
        </p:txBody>
      </p:sp>
      <p:sp>
        <p:nvSpPr>
          <p:cNvPr id="34" name="33 - Ορθογώνιο"/>
          <p:cNvSpPr/>
          <p:nvPr/>
        </p:nvSpPr>
        <p:spPr>
          <a:xfrm>
            <a:off x="285720" y="2714620"/>
            <a:ext cx="23574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w</a:t>
            </a:r>
            <a:r>
              <a:rPr lang="el-GR" sz="2800" b="1" dirty="0" smtClean="0"/>
              <a:t>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l-GR" sz="2800" dirty="0" smtClean="0"/>
              <a:t>2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l-GR" sz="2800" dirty="0" smtClean="0"/>
              <a:t>4</a:t>
            </a:r>
            <a:endParaRPr lang="en-US" sz="2800" dirty="0"/>
          </a:p>
        </p:txBody>
      </p:sp>
      <p:sp>
        <p:nvSpPr>
          <p:cNvPr id="56" name="55 - TextBox"/>
          <p:cNvSpPr txBox="1"/>
          <p:nvPr/>
        </p:nvSpPr>
        <p:spPr>
          <a:xfrm>
            <a:off x="357158" y="342900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 = 8N</a:t>
            </a:r>
          </a:p>
        </p:txBody>
      </p:sp>
      <p:sp>
        <p:nvSpPr>
          <p:cNvPr id="57" name="56 - TextBox"/>
          <p:cNvSpPr txBox="1"/>
          <p:nvPr/>
        </p:nvSpPr>
        <p:spPr>
          <a:xfrm>
            <a:off x="142844" y="4857760"/>
            <a:ext cx="7000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Αφού βρήκα το βάρος   του κουτιού,  θα πάρω τον τύπο </a:t>
            </a:r>
            <a:r>
              <a:rPr lang="en-US" sz="2400" dirty="0" smtClean="0"/>
              <a:t>w = </a:t>
            </a:r>
            <a:r>
              <a:rPr lang="en-US" sz="2400" dirty="0" err="1" smtClean="0"/>
              <a:t>m</a:t>
            </a:r>
            <a:r>
              <a:rPr lang="en-US" sz="2400" baseline="30000" dirty="0" err="1" smtClean="0"/>
              <a:t>.</a:t>
            </a:r>
            <a:r>
              <a:rPr lang="en-US" sz="2400" dirty="0" err="1" smtClean="0"/>
              <a:t>g</a:t>
            </a:r>
            <a:r>
              <a:rPr lang="el-GR" sz="2400" dirty="0" smtClean="0"/>
              <a:t>, για να βρω την μάζα του κουτιού.</a:t>
            </a:r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2" grpId="0"/>
      <p:bldP spid="34" grpId="0"/>
      <p:bldP spid="56" grpId="0"/>
      <p:bldP spid="57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1905</TotalTime>
  <Words>811</Words>
  <PresentationFormat>Προβολή στην οθόνη (4:3)</PresentationFormat>
  <Paragraphs>198</Paragraphs>
  <Slides>11</Slides>
  <Notes>4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ΜΑΖΑ       -     ΒΑΡΟΣ (ή ΒΑΡΥΤΗΤΑ)</dc:title>
  <dc:creator>Panorea</dc:creator>
  <cp:lastModifiedBy>hp pc</cp:lastModifiedBy>
  <cp:revision>330</cp:revision>
  <dcterms:created xsi:type="dcterms:W3CDTF">2020-04-07T16:42:53Z</dcterms:created>
  <dcterms:modified xsi:type="dcterms:W3CDTF">2023-02-20T20:15:36Z</dcterms:modified>
</cp:coreProperties>
</file>