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87" r:id="rId2"/>
    <p:sldId id="286" r:id="rId3"/>
    <p:sldId id="288" r:id="rId4"/>
    <p:sldId id="321" r:id="rId5"/>
    <p:sldId id="322" r:id="rId6"/>
    <p:sldId id="323" r:id="rId7"/>
    <p:sldId id="324" r:id="rId8"/>
    <p:sldId id="291" r:id="rId9"/>
    <p:sldId id="293" r:id="rId10"/>
    <p:sldId id="303" r:id="rId11"/>
    <p:sldId id="302" r:id="rId12"/>
    <p:sldId id="305" r:id="rId13"/>
    <p:sldId id="306" r:id="rId14"/>
    <p:sldId id="307" r:id="rId15"/>
    <p:sldId id="308" r:id="rId16"/>
    <p:sldId id="345" r:id="rId17"/>
    <p:sldId id="348" r:id="rId18"/>
    <p:sldId id="344" r:id="rId19"/>
    <p:sldId id="309" r:id="rId20"/>
    <p:sldId id="310" r:id="rId21"/>
    <p:sldId id="346" r:id="rId22"/>
    <p:sldId id="347" r:id="rId23"/>
    <p:sldId id="349" r:id="rId24"/>
    <p:sldId id="312" r:id="rId25"/>
    <p:sldId id="313" r:id="rId2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2" autoAdjust="0"/>
    <p:restoredTop sz="94613" autoAdjust="0"/>
  </p:normalViewPr>
  <p:slideViewPr>
    <p:cSldViewPr>
      <p:cViewPr varScale="1">
        <p:scale>
          <a:sx n="73" d="100"/>
          <a:sy n="73" d="100"/>
        </p:scale>
        <p:origin x="-1714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D102F-A3DB-4B36-9077-9EABE5BB9DA8}" type="datetimeFigureOut">
              <a:rPr lang="el-GR" smtClean="0"/>
              <a:pPr/>
              <a:t>20/2/2023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F3BC40-C451-4765-AE2E-4B237A438A9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20/2/2023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20/2/2023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20/2/2023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20/2/2023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ΔΙΑΣΤΑΣΕΙΣ</a:t>
            </a:r>
            <a:endParaRPr lang="en-US" sz="3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1565" y="1500174"/>
            <a:ext cx="5014947" cy="4179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 rot="19172258">
            <a:off x="5156617" y="510199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πλάτος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2857488" y="571501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μήκος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 rot="16372983">
            <a:off x="5688541" y="278042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ύψος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8407373">
            <a:off x="1109912" y="4689239"/>
            <a:ext cx="896508" cy="971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4 - TextBox"/>
          <p:cNvSpPr txBox="1"/>
          <p:nvPr/>
        </p:nvSpPr>
        <p:spPr>
          <a:xfrm>
            <a:off x="928662" y="1142984"/>
            <a:ext cx="75009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dirty="0" smtClean="0"/>
          </a:p>
          <a:p>
            <a:r>
              <a:rPr lang="el-GR" sz="2400" dirty="0" smtClean="0"/>
              <a:t>. Μπορεί το </a:t>
            </a:r>
            <a:r>
              <a:rPr lang="el-GR" sz="2400" u="sng" dirty="0" smtClean="0"/>
              <a:t>σώμα</a:t>
            </a:r>
            <a:r>
              <a:rPr lang="el-GR" sz="2400" dirty="0" smtClean="0"/>
              <a:t> που δέχεται την δύναμη να </a:t>
            </a:r>
            <a:r>
              <a:rPr lang="el-GR" sz="2400" u="sng" dirty="0" smtClean="0"/>
              <a:t>παραμορφωθεί</a:t>
            </a:r>
            <a:r>
              <a:rPr lang="el-GR" sz="2400" dirty="0" smtClean="0"/>
              <a:t>:</a:t>
            </a:r>
            <a:endParaRPr lang="en-US" sz="2400" dirty="0"/>
          </a:p>
        </p:txBody>
      </p:sp>
      <p:sp>
        <p:nvSpPr>
          <p:cNvPr id="6" name="5 - Ορθογώνιο"/>
          <p:cNvSpPr/>
          <p:nvPr/>
        </p:nvSpPr>
        <p:spPr>
          <a:xfrm>
            <a:off x="714348" y="428604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Όταν ασκείται δύναμη σε ένα  σώμα τότε :</a:t>
            </a:r>
          </a:p>
        </p:txBody>
      </p:sp>
      <p:sp>
        <p:nvSpPr>
          <p:cNvPr id="30" name="29 - Ορθογώνιο"/>
          <p:cNvSpPr/>
          <p:nvPr/>
        </p:nvSpPr>
        <p:spPr>
          <a:xfrm>
            <a:off x="564768" y="5619537"/>
            <a:ext cx="2815735" cy="666984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7752" y="3643314"/>
            <a:ext cx="3929058" cy="2665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5929322" y="4357694"/>
            <a:ext cx="638175" cy="1328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8407373">
            <a:off x="1209400" y="4664656"/>
            <a:ext cx="896508" cy="971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" name="25 - Ορθογώνιο"/>
          <p:cNvSpPr/>
          <p:nvPr/>
        </p:nvSpPr>
        <p:spPr>
          <a:xfrm>
            <a:off x="564768" y="5619537"/>
            <a:ext cx="2815735" cy="666984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Ορθογώνιο"/>
          <p:cNvSpPr/>
          <p:nvPr/>
        </p:nvSpPr>
        <p:spPr>
          <a:xfrm>
            <a:off x="4857752" y="5643578"/>
            <a:ext cx="2815735" cy="666984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48 - TextBox"/>
          <p:cNvSpPr txBox="1"/>
          <p:nvPr/>
        </p:nvSpPr>
        <p:spPr>
          <a:xfrm>
            <a:off x="714348" y="6286520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Εικόνα 1</a:t>
            </a:r>
            <a:endParaRPr lang="en-US" dirty="0"/>
          </a:p>
        </p:txBody>
      </p:sp>
      <p:sp>
        <p:nvSpPr>
          <p:cNvPr id="50" name="49 - TextBox"/>
          <p:cNvSpPr txBox="1"/>
          <p:nvPr/>
        </p:nvSpPr>
        <p:spPr>
          <a:xfrm>
            <a:off x="5286380" y="648866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Εικόνα 2</a:t>
            </a:r>
            <a:endParaRPr lang="en-US" dirty="0"/>
          </a:p>
        </p:txBody>
      </p:sp>
      <p:sp>
        <p:nvSpPr>
          <p:cNvPr id="51" name="50 - TextBox"/>
          <p:cNvSpPr txBox="1"/>
          <p:nvPr/>
        </p:nvSpPr>
        <p:spPr>
          <a:xfrm>
            <a:off x="2786050" y="592933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ξύλο</a:t>
            </a:r>
            <a:endParaRPr lang="en-US" b="1" dirty="0"/>
          </a:p>
        </p:txBody>
      </p:sp>
      <p:sp>
        <p:nvSpPr>
          <p:cNvPr id="52" name="51 - TextBox"/>
          <p:cNvSpPr txBox="1"/>
          <p:nvPr/>
        </p:nvSpPr>
        <p:spPr>
          <a:xfrm>
            <a:off x="7072330" y="598862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ξύλο</a:t>
            </a:r>
            <a:endParaRPr lang="en-US" b="1" dirty="0"/>
          </a:p>
        </p:txBody>
      </p:sp>
      <p:cxnSp>
        <p:nvCxnSpPr>
          <p:cNvPr id="54" name="53 - Ευθύγραμμο βέλος σύνδεσης"/>
          <p:cNvCxnSpPr/>
          <p:nvPr/>
        </p:nvCxnSpPr>
        <p:spPr>
          <a:xfrm rot="5400000">
            <a:off x="1500960" y="5857098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1857356" y="5572140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 = 50N</a:t>
            </a:r>
            <a:endParaRPr lang="en-US" b="1" dirty="0"/>
          </a:p>
        </p:txBody>
      </p:sp>
      <p:sp>
        <p:nvSpPr>
          <p:cNvPr id="56" name="55 - TextBox"/>
          <p:cNvSpPr txBox="1"/>
          <p:nvPr/>
        </p:nvSpPr>
        <p:spPr>
          <a:xfrm>
            <a:off x="6286512" y="5715016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F=50N</a:t>
            </a:r>
            <a:endParaRPr lang="en-US" b="1" dirty="0"/>
          </a:p>
        </p:txBody>
      </p:sp>
      <p:cxnSp>
        <p:nvCxnSpPr>
          <p:cNvPr id="57" name="56 - Ευθύγραμμο βέλος σύνδεσης"/>
          <p:cNvCxnSpPr/>
          <p:nvPr/>
        </p:nvCxnSpPr>
        <p:spPr>
          <a:xfrm rot="5400000">
            <a:off x="5930116" y="5999974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428596" y="1857364"/>
            <a:ext cx="28575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Εικόνα 1</a:t>
            </a:r>
            <a:r>
              <a:rPr lang="el-GR" sz="2400" dirty="0" smtClean="0"/>
              <a:t>:</a:t>
            </a:r>
            <a:r>
              <a:rPr lang="en-US" sz="2400" dirty="0" smtClean="0"/>
              <a:t> </a:t>
            </a:r>
            <a:r>
              <a:rPr lang="el-GR" sz="2400" dirty="0" smtClean="0"/>
              <a:t>Μία </a:t>
            </a:r>
            <a:r>
              <a:rPr lang="el-GR" sz="2400" b="1" dirty="0" smtClean="0">
                <a:solidFill>
                  <a:srgbClr val="FF0000"/>
                </a:solidFill>
              </a:rPr>
              <a:t>πινέζα</a:t>
            </a:r>
            <a:r>
              <a:rPr lang="el-GR" sz="2400" dirty="0" smtClean="0"/>
              <a:t> ασκεί μια δύναμη </a:t>
            </a:r>
            <a:r>
              <a:rPr lang="en-US" sz="2400" dirty="0" smtClean="0"/>
              <a:t>F </a:t>
            </a:r>
            <a:r>
              <a:rPr lang="el-GR" sz="2400" dirty="0" smtClean="0"/>
              <a:t>πάνω στο  ξύλο. Έστω </a:t>
            </a:r>
            <a:r>
              <a:rPr lang="en-US" sz="2400" u="sng" dirty="0" smtClean="0"/>
              <a:t>F = 50N</a:t>
            </a:r>
            <a:endParaRPr lang="en-US" sz="2400" u="sng" dirty="0"/>
          </a:p>
        </p:txBody>
      </p:sp>
      <p:sp>
        <p:nvSpPr>
          <p:cNvPr id="60" name="59 - TextBox"/>
          <p:cNvSpPr txBox="1"/>
          <p:nvPr/>
        </p:nvSpPr>
        <p:spPr>
          <a:xfrm>
            <a:off x="4857752" y="1714488"/>
            <a:ext cx="35719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Εικόνα </a:t>
            </a:r>
            <a:r>
              <a:rPr lang="en-US" sz="2400" u="sng" dirty="0" smtClean="0"/>
              <a:t>2</a:t>
            </a:r>
            <a:r>
              <a:rPr lang="el-GR" sz="2400" dirty="0" smtClean="0"/>
              <a:t>:</a:t>
            </a:r>
            <a:r>
              <a:rPr lang="en-US" sz="2400" dirty="0" smtClean="0"/>
              <a:t> </a:t>
            </a:r>
            <a:r>
              <a:rPr lang="el-GR" sz="2400" dirty="0" smtClean="0"/>
              <a:t>Ένας </a:t>
            </a:r>
            <a:r>
              <a:rPr lang="el-GR" sz="2400" b="1" dirty="0" smtClean="0">
                <a:solidFill>
                  <a:srgbClr val="FF0000"/>
                </a:solidFill>
              </a:rPr>
              <a:t>κύλινδρος</a:t>
            </a:r>
            <a:r>
              <a:rPr lang="el-GR" sz="2400" dirty="0" smtClean="0"/>
              <a:t> ασκεί μια δύναμη </a:t>
            </a:r>
            <a:r>
              <a:rPr lang="en-US" sz="2400" dirty="0" smtClean="0"/>
              <a:t>F </a:t>
            </a:r>
            <a:r>
              <a:rPr lang="el-GR" sz="2400" dirty="0" smtClean="0"/>
              <a:t>πάνω στο  ξύλο. </a:t>
            </a:r>
          </a:p>
          <a:p>
            <a:r>
              <a:rPr lang="el-GR" sz="2400" dirty="0" smtClean="0"/>
              <a:t>Έστω </a:t>
            </a:r>
            <a:r>
              <a:rPr lang="en-US" sz="2400" u="sng" dirty="0" smtClean="0"/>
              <a:t>F = 50N</a:t>
            </a:r>
            <a:endParaRPr lang="en-US" sz="24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59" grpId="0"/>
      <p:bldP spid="6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5929322" y="4357694"/>
            <a:ext cx="638175" cy="1328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Ορθογώνιο"/>
          <p:cNvSpPr/>
          <p:nvPr/>
        </p:nvSpPr>
        <p:spPr>
          <a:xfrm>
            <a:off x="714348" y="428604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πίεση</a:t>
            </a: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8407373">
            <a:off x="1209400" y="4664656"/>
            <a:ext cx="896508" cy="971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" name="25 - Ορθογώνιο"/>
          <p:cNvSpPr/>
          <p:nvPr/>
        </p:nvSpPr>
        <p:spPr>
          <a:xfrm>
            <a:off x="564768" y="5619537"/>
            <a:ext cx="2815735" cy="666984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Ορθογώνιο"/>
          <p:cNvSpPr/>
          <p:nvPr/>
        </p:nvSpPr>
        <p:spPr>
          <a:xfrm>
            <a:off x="4857752" y="5643578"/>
            <a:ext cx="2815735" cy="666984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48 - TextBox"/>
          <p:cNvSpPr txBox="1"/>
          <p:nvPr/>
        </p:nvSpPr>
        <p:spPr>
          <a:xfrm>
            <a:off x="714348" y="6286520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Εικόνα 1</a:t>
            </a:r>
            <a:endParaRPr lang="en-US" dirty="0"/>
          </a:p>
        </p:txBody>
      </p:sp>
      <p:sp>
        <p:nvSpPr>
          <p:cNvPr id="50" name="49 - TextBox"/>
          <p:cNvSpPr txBox="1"/>
          <p:nvPr/>
        </p:nvSpPr>
        <p:spPr>
          <a:xfrm>
            <a:off x="5286380" y="648866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Εικόνα 2</a:t>
            </a:r>
            <a:endParaRPr lang="en-US" dirty="0"/>
          </a:p>
        </p:txBody>
      </p:sp>
      <p:sp>
        <p:nvSpPr>
          <p:cNvPr id="51" name="50 - TextBox"/>
          <p:cNvSpPr txBox="1"/>
          <p:nvPr/>
        </p:nvSpPr>
        <p:spPr>
          <a:xfrm>
            <a:off x="2786050" y="592933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ξύλο</a:t>
            </a:r>
            <a:endParaRPr lang="en-US" b="1" dirty="0"/>
          </a:p>
        </p:txBody>
      </p:sp>
      <p:sp>
        <p:nvSpPr>
          <p:cNvPr id="52" name="51 - TextBox"/>
          <p:cNvSpPr txBox="1"/>
          <p:nvPr/>
        </p:nvSpPr>
        <p:spPr>
          <a:xfrm>
            <a:off x="7072330" y="598862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ξύλο</a:t>
            </a:r>
            <a:endParaRPr lang="en-US" b="1" dirty="0"/>
          </a:p>
        </p:txBody>
      </p:sp>
      <p:cxnSp>
        <p:nvCxnSpPr>
          <p:cNvPr id="54" name="53 - Ευθύγραμμο βέλος σύνδεσης"/>
          <p:cNvCxnSpPr/>
          <p:nvPr/>
        </p:nvCxnSpPr>
        <p:spPr>
          <a:xfrm rot="5400000">
            <a:off x="1500960" y="5928536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1857356" y="5572140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56" name="55 - TextBox"/>
          <p:cNvSpPr txBox="1"/>
          <p:nvPr/>
        </p:nvSpPr>
        <p:spPr>
          <a:xfrm>
            <a:off x="6286512" y="557214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  </a:t>
            </a:r>
            <a:endParaRPr lang="en-US" b="1" dirty="0"/>
          </a:p>
        </p:txBody>
      </p:sp>
      <p:cxnSp>
        <p:nvCxnSpPr>
          <p:cNvPr id="57" name="56 - Ευθύγραμμο βέλος σύνδεσης"/>
          <p:cNvCxnSpPr/>
          <p:nvPr/>
        </p:nvCxnSpPr>
        <p:spPr>
          <a:xfrm rot="5400000">
            <a:off x="5930116" y="5928536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214282" y="1928802"/>
            <a:ext cx="80010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Που πιστεύετε ότι θα παραμορφωθεί  (τρυπήσει) πιο εύκολα το ξύλο;</a:t>
            </a:r>
          </a:p>
          <a:p>
            <a:r>
              <a:rPr lang="el-GR" sz="2400" dirty="0" smtClean="0"/>
              <a:t>  Με την πινέζα   ή  με το κύλινδρο;   </a:t>
            </a:r>
          </a:p>
          <a:p>
            <a:r>
              <a:rPr lang="el-GR" sz="2400" dirty="0" smtClean="0"/>
              <a:t>(και τα δύο ασκούν την ίδια δύναμη </a:t>
            </a:r>
            <a:r>
              <a:rPr lang="en-US" sz="2400" dirty="0" smtClean="0"/>
              <a:t>F = 50N, </a:t>
            </a:r>
            <a:r>
              <a:rPr lang="el-GR" sz="2400" dirty="0" smtClean="0"/>
              <a:t>στο ξύλο)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5578836" y="4643494"/>
            <a:ext cx="638175" cy="1328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Ορθογώνιο"/>
          <p:cNvSpPr/>
          <p:nvPr/>
        </p:nvSpPr>
        <p:spPr>
          <a:xfrm>
            <a:off x="500034" y="0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πίεση</a:t>
            </a: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8407373">
            <a:off x="858914" y="4807556"/>
            <a:ext cx="896508" cy="971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" name="25 - Ορθογώνιο"/>
          <p:cNvSpPr/>
          <p:nvPr/>
        </p:nvSpPr>
        <p:spPr>
          <a:xfrm>
            <a:off x="214282" y="5762437"/>
            <a:ext cx="2815735" cy="666984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Ορθογώνιο"/>
          <p:cNvSpPr/>
          <p:nvPr/>
        </p:nvSpPr>
        <p:spPr>
          <a:xfrm>
            <a:off x="4507266" y="5929378"/>
            <a:ext cx="2815735" cy="666984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48 - TextBox"/>
          <p:cNvSpPr txBox="1"/>
          <p:nvPr/>
        </p:nvSpPr>
        <p:spPr>
          <a:xfrm>
            <a:off x="363862" y="6429420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Εικόνα 1</a:t>
            </a:r>
            <a:endParaRPr lang="en-US" dirty="0"/>
          </a:p>
        </p:txBody>
      </p:sp>
      <p:sp>
        <p:nvSpPr>
          <p:cNvPr id="50" name="49 - TextBox"/>
          <p:cNvSpPr txBox="1"/>
          <p:nvPr/>
        </p:nvSpPr>
        <p:spPr>
          <a:xfrm>
            <a:off x="4857752" y="648866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Εικόνα 2</a:t>
            </a:r>
            <a:endParaRPr lang="en-US" dirty="0"/>
          </a:p>
        </p:txBody>
      </p:sp>
      <p:sp>
        <p:nvSpPr>
          <p:cNvPr id="51" name="50 - TextBox"/>
          <p:cNvSpPr txBox="1"/>
          <p:nvPr/>
        </p:nvSpPr>
        <p:spPr>
          <a:xfrm>
            <a:off x="2435564" y="607223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ξύλο</a:t>
            </a:r>
            <a:endParaRPr lang="en-US" b="1" dirty="0"/>
          </a:p>
        </p:txBody>
      </p:sp>
      <p:sp>
        <p:nvSpPr>
          <p:cNvPr id="52" name="51 - TextBox"/>
          <p:cNvSpPr txBox="1"/>
          <p:nvPr/>
        </p:nvSpPr>
        <p:spPr>
          <a:xfrm>
            <a:off x="6721844" y="627442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ξύλο</a:t>
            </a:r>
            <a:endParaRPr lang="en-US" b="1" dirty="0"/>
          </a:p>
        </p:txBody>
      </p:sp>
      <p:cxnSp>
        <p:nvCxnSpPr>
          <p:cNvPr id="54" name="53 - Ευθύγραμμο βέλος σύνδεσης"/>
          <p:cNvCxnSpPr/>
          <p:nvPr/>
        </p:nvCxnSpPr>
        <p:spPr>
          <a:xfrm rot="5400000">
            <a:off x="1143770" y="6071412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1506870" y="5715040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56" name="55 - TextBox"/>
          <p:cNvSpPr txBox="1"/>
          <p:nvPr/>
        </p:nvSpPr>
        <p:spPr>
          <a:xfrm>
            <a:off x="5929322" y="5500702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endParaRPr lang="en-US" b="1" dirty="0"/>
          </a:p>
        </p:txBody>
      </p:sp>
      <p:cxnSp>
        <p:nvCxnSpPr>
          <p:cNvPr id="57" name="56 - Ευθύγραμμο βέλος σύνδεσης"/>
          <p:cNvCxnSpPr/>
          <p:nvPr/>
        </p:nvCxnSpPr>
        <p:spPr>
          <a:xfrm rot="5400000">
            <a:off x="5572926" y="6214288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596" y="1785926"/>
            <a:ext cx="1433520" cy="1386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17 - Έλλειψη"/>
          <p:cNvSpPr/>
          <p:nvPr/>
        </p:nvSpPr>
        <p:spPr>
          <a:xfrm flipV="1">
            <a:off x="1000100" y="2143116"/>
            <a:ext cx="285752" cy="457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 flipV="1">
            <a:off x="1214414" y="1071546"/>
            <a:ext cx="1143008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2714612" y="857232"/>
            <a:ext cx="26432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u="sng" dirty="0" smtClean="0"/>
              <a:t>Επιφάνεια</a:t>
            </a:r>
            <a:r>
              <a:rPr lang="el-GR" sz="2000" dirty="0" smtClean="0"/>
              <a:t> (εμβαδόν) της  πινέζας που εφάπτεται (ακουμπάει)  στο ξύλο</a:t>
            </a:r>
            <a:endParaRPr lang="en-US" sz="2000" u="sng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72197" y="2643182"/>
            <a:ext cx="1132013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" name="27 - Έλλειψη"/>
          <p:cNvSpPr/>
          <p:nvPr/>
        </p:nvSpPr>
        <p:spPr>
          <a:xfrm flipV="1">
            <a:off x="6072198" y="3000372"/>
            <a:ext cx="1000132" cy="457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29 - Ευθύγραμμο βέλος σύνδεσης"/>
          <p:cNvCxnSpPr>
            <a:stCxn id="28" idx="0"/>
          </p:cNvCxnSpPr>
          <p:nvPr/>
        </p:nvCxnSpPr>
        <p:spPr>
          <a:xfrm rot="5400000" flipH="1" flipV="1">
            <a:off x="6370809" y="2201695"/>
            <a:ext cx="1045851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6500794" y="928670"/>
            <a:ext cx="26432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u="sng" dirty="0" smtClean="0"/>
              <a:t>Επιφάνεια</a:t>
            </a:r>
            <a:r>
              <a:rPr lang="el-GR" sz="2000" dirty="0" smtClean="0"/>
              <a:t> (εμβαδόν) κυλίνδρου που εφάπτεται (ακουμπάει)  στο ξύλο</a:t>
            </a:r>
            <a:endParaRPr lang="en-US" sz="20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1" grpId="0"/>
      <p:bldP spid="28" grpId="0" animBg="1"/>
      <p:bldP spid="3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5929322" y="4357694"/>
            <a:ext cx="638175" cy="1328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Ορθογώνιο"/>
          <p:cNvSpPr/>
          <p:nvPr/>
        </p:nvSpPr>
        <p:spPr>
          <a:xfrm>
            <a:off x="714348" y="428604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πίεση</a:t>
            </a: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8407373">
            <a:off x="1209400" y="4664656"/>
            <a:ext cx="896508" cy="971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" name="25 - Ορθογώνιο"/>
          <p:cNvSpPr/>
          <p:nvPr/>
        </p:nvSpPr>
        <p:spPr>
          <a:xfrm>
            <a:off x="564768" y="5619537"/>
            <a:ext cx="2815735" cy="666984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Ορθογώνιο"/>
          <p:cNvSpPr/>
          <p:nvPr/>
        </p:nvSpPr>
        <p:spPr>
          <a:xfrm>
            <a:off x="4857752" y="5643578"/>
            <a:ext cx="2815735" cy="666984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48 - TextBox"/>
          <p:cNvSpPr txBox="1"/>
          <p:nvPr/>
        </p:nvSpPr>
        <p:spPr>
          <a:xfrm>
            <a:off x="714348" y="6286520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Εικόνα 1</a:t>
            </a:r>
            <a:endParaRPr lang="en-US" dirty="0"/>
          </a:p>
        </p:txBody>
      </p:sp>
      <p:sp>
        <p:nvSpPr>
          <p:cNvPr id="50" name="49 - TextBox"/>
          <p:cNvSpPr txBox="1"/>
          <p:nvPr/>
        </p:nvSpPr>
        <p:spPr>
          <a:xfrm>
            <a:off x="5286380" y="648866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Εικόνα 2</a:t>
            </a:r>
            <a:endParaRPr lang="en-US" dirty="0"/>
          </a:p>
        </p:txBody>
      </p:sp>
      <p:sp>
        <p:nvSpPr>
          <p:cNvPr id="51" name="50 - TextBox"/>
          <p:cNvSpPr txBox="1"/>
          <p:nvPr/>
        </p:nvSpPr>
        <p:spPr>
          <a:xfrm>
            <a:off x="2786050" y="592933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ξύλο</a:t>
            </a:r>
            <a:endParaRPr lang="en-US" b="1" dirty="0"/>
          </a:p>
        </p:txBody>
      </p:sp>
      <p:sp>
        <p:nvSpPr>
          <p:cNvPr id="52" name="51 - TextBox"/>
          <p:cNvSpPr txBox="1"/>
          <p:nvPr/>
        </p:nvSpPr>
        <p:spPr>
          <a:xfrm>
            <a:off x="7072330" y="598862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ξύλο</a:t>
            </a:r>
            <a:endParaRPr lang="en-US" b="1" dirty="0"/>
          </a:p>
        </p:txBody>
      </p:sp>
      <p:cxnSp>
        <p:nvCxnSpPr>
          <p:cNvPr id="54" name="53 - Ευθύγραμμο βέλος σύνδεσης"/>
          <p:cNvCxnSpPr/>
          <p:nvPr/>
        </p:nvCxnSpPr>
        <p:spPr>
          <a:xfrm rot="5400000">
            <a:off x="1500960" y="5857098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1857356" y="5572140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56" name="55 - TextBox"/>
          <p:cNvSpPr txBox="1"/>
          <p:nvPr/>
        </p:nvSpPr>
        <p:spPr>
          <a:xfrm>
            <a:off x="6429388" y="5724540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endParaRPr lang="en-US" b="1" dirty="0"/>
          </a:p>
        </p:txBody>
      </p:sp>
      <p:cxnSp>
        <p:nvCxnSpPr>
          <p:cNvPr id="57" name="56 - Ευθύγραμμο βέλος σύνδεσης"/>
          <p:cNvCxnSpPr/>
          <p:nvPr/>
        </p:nvCxnSpPr>
        <p:spPr>
          <a:xfrm rot="5400000">
            <a:off x="5930116" y="5999974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214282" y="2071678"/>
            <a:ext cx="8001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Τελικά η πινέζα θα παραμορφώσει το </a:t>
            </a:r>
            <a:r>
              <a:rPr lang="el-GR" sz="2400" dirty="0" err="1" smtClean="0"/>
              <a:t>ξύλο….γιατί</a:t>
            </a:r>
            <a:r>
              <a:rPr lang="el-GR" sz="2400" dirty="0" smtClean="0"/>
              <a:t> η επιφάνεια επαφής της πινέζας  με το ξύλο  είναι </a:t>
            </a:r>
            <a:r>
              <a:rPr lang="el-GR" sz="2400" dirty="0" err="1" smtClean="0"/>
              <a:t>πολύ……μικρή</a:t>
            </a:r>
            <a:endParaRPr lang="el-G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5929322" y="4357694"/>
            <a:ext cx="638175" cy="1328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Ορθογώνιο"/>
          <p:cNvSpPr/>
          <p:nvPr/>
        </p:nvSpPr>
        <p:spPr>
          <a:xfrm>
            <a:off x="714348" y="428604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πίεση</a:t>
            </a: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8407373">
            <a:off x="1209400" y="4664656"/>
            <a:ext cx="896508" cy="971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" name="25 - Ορθογώνιο"/>
          <p:cNvSpPr/>
          <p:nvPr/>
        </p:nvSpPr>
        <p:spPr>
          <a:xfrm>
            <a:off x="564768" y="5619537"/>
            <a:ext cx="2815735" cy="666984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Ορθογώνιο"/>
          <p:cNvSpPr/>
          <p:nvPr/>
        </p:nvSpPr>
        <p:spPr>
          <a:xfrm>
            <a:off x="4857752" y="5643578"/>
            <a:ext cx="2815735" cy="666984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TextBox"/>
          <p:cNvSpPr txBox="1"/>
          <p:nvPr/>
        </p:nvSpPr>
        <p:spPr>
          <a:xfrm>
            <a:off x="2786050" y="592933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ξύλο</a:t>
            </a:r>
            <a:endParaRPr lang="en-US" b="1" dirty="0"/>
          </a:p>
        </p:txBody>
      </p:sp>
      <p:sp>
        <p:nvSpPr>
          <p:cNvPr id="52" name="51 - TextBox"/>
          <p:cNvSpPr txBox="1"/>
          <p:nvPr/>
        </p:nvSpPr>
        <p:spPr>
          <a:xfrm>
            <a:off x="7072330" y="598862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ξύλο</a:t>
            </a:r>
            <a:endParaRPr lang="en-US" b="1" dirty="0"/>
          </a:p>
        </p:txBody>
      </p:sp>
      <p:cxnSp>
        <p:nvCxnSpPr>
          <p:cNvPr id="54" name="53 - Ευθύγραμμο βέλος σύνδεσης"/>
          <p:cNvCxnSpPr/>
          <p:nvPr/>
        </p:nvCxnSpPr>
        <p:spPr>
          <a:xfrm rot="5400000">
            <a:off x="1500960" y="5357032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1857356" y="5572140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56" name="55 - TextBox"/>
          <p:cNvSpPr txBox="1"/>
          <p:nvPr/>
        </p:nvSpPr>
        <p:spPr>
          <a:xfrm>
            <a:off x="6286512" y="5214950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endParaRPr lang="en-US" b="1" dirty="0"/>
          </a:p>
        </p:txBody>
      </p:sp>
      <p:cxnSp>
        <p:nvCxnSpPr>
          <p:cNvPr id="57" name="56 - Ευθύγραμμο βέλος σύνδεσης"/>
          <p:cNvCxnSpPr/>
          <p:nvPr/>
        </p:nvCxnSpPr>
        <p:spPr>
          <a:xfrm rot="5400000">
            <a:off x="5930116" y="5357032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714348" y="1500174"/>
            <a:ext cx="80010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Έτσι στην φυσική ορίζουμε  ένα  </a:t>
            </a:r>
            <a:r>
              <a:rPr lang="el-GR" sz="2400" b="1" u="sng" dirty="0" smtClean="0">
                <a:solidFill>
                  <a:srgbClr val="FF0000"/>
                </a:solidFill>
              </a:rPr>
              <a:t>φυσικό μέγεθος  που λέγεται  πίεση….. </a:t>
            </a:r>
            <a:r>
              <a:rPr lang="el-GR" sz="2400" dirty="0" smtClean="0"/>
              <a:t>…η πίεση μετρά τις παραμορφώσεις  σε ένα σώμα…..</a:t>
            </a:r>
          </a:p>
          <a:p>
            <a:endParaRPr lang="el-GR" sz="2400" dirty="0" smtClean="0"/>
          </a:p>
          <a:p>
            <a:r>
              <a:rPr lang="el-GR" sz="2400" dirty="0" smtClean="0"/>
              <a:t>η πίεση όπως είδαμε θα εξαρτάται  από την </a:t>
            </a:r>
            <a:r>
              <a:rPr lang="el-GR" sz="2400" u="sng" dirty="0" smtClean="0"/>
              <a:t>δύναμη</a:t>
            </a:r>
            <a:r>
              <a:rPr lang="el-GR" sz="2400" dirty="0" smtClean="0"/>
              <a:t>  που ασκείται  στο σώμα  αλλά και από </a:t>
            </a:r>
            <a:r>
              <a:rPr lang="el-GR" sz="2400" u="sng" dirty="0" smtClean="0"/>
              <a:t>την κοινή επιφάνεια </a:t>
            </a:r>
            <a:r>
              <a:rPr lang="el-GR" sz="2400" dirty="0" smtClean="0"/>
              <a:t>των δύο σωμάτων που είναι  σε επαφή…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5929322" y="4357694"/>
            <a:ext cx="638175" cy="1328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" name="26 - Ορθογώνιο"/>
          <p:cNvSpPr/>
          <p:nvPr/>
        </p:nvSpPr>
        <p:spPr>
          <a:xfrm>
            <a:off x="4857752" y="5643578"/>
            <a:ext cx="2815735" cy="666984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7072330" y="598862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ξύλο</a:t>
            </a:r>
            <a:endParaRPr lang="en-US" b="1" dirty="0"/>
          </a:p>
        </p:txBody>
      </p:sp>
      <p:sp>
        <p:nvSpPr>
          <p:cNvPr id="56" name="55 - TextBox"/>
          <p:cNvSpPr txBox="1"/>
          <p:nvPr/>
        </p:nvSpPr>
        <p:spPr>
          <a:xfrm>
            <a:off x="6215074" y="5715016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endParaRPr lang="en-US" b="1" dirty="0"/>
          </a:p>
        </p:txBody>
      </p:sp>
      <p:cxnSp>
        <p:nvCxnSpPr>
          <p:cNvPr id="57" name="56 - Ευθύγραμμο βέλος σύνδεσης"/>
          <p:cNvCxnSpPr/>
          <p:nvPr/>
        </p:nvCxnSpPr>
        <p:spPr>
          <a:xfrm rot="5400000">
            <a:off x="5930116" y="5928536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428596" y="1071546"/>
            <a:ext cx="80010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Γενικά, </a:t>
            </a:r>
            <a:r>
              <a:rPr lang="el-GR" sz="2400" u="sng" dirty="0" smtClean="0"/>
              <a:t>η πίεση εμφανίζεται </a:t>
            </a:r>
            <a:r>
              <a:rPr lang="el-GR" sz="2400" dirty="0" smtClean="0"/>
              <a:t>όταν δύο σώματα (στερεά, υγρά ή αέρια) βρίσκονται σε επαφή , και το ένα σώμα ασκεί δύναμη στο άλλο. Αυτή  η δύναμη (η κάθετη) μπορεί να παραμορφώσει το ένα σώμα……</a:t>
            </a: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10800000" flipH="1">
            <a:off x="5929321" y="5641989"/>
            <a:ext cx="638175" cy="1588"/>
          </a:xfrm>
          <a:prstGeom prst="line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/>
          <p:nvPr/>
        </p:nvCxnSpPr>
        <p:spPr>
          <a:xfrm rot="16200000" flipH="1">
            <a:off x="4071934" y="3500438"/>
            <a:ext cx="1857388" cy="1285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Ορθογώνιο"/>
          <p:cNvSpPr/>
          <p:nvPr/>
        </p:nvSpPr>
        <p:spPr>
          <a:xfrm>
            <a:off x="3357554" y="0"/>
            <a:ext cx="1714512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πίεση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714348" y="714356"/>
            <a:ext cx="45720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Διαφορές πίεσης –δύναμης</a:t>
            </a:r>
          </a:p>
          <a:p>
            <a:endParaRPr lang="el-GR" sz="2400" dirty="0" smtClean="0"/>
          </a:p>
        </p:txBody>
      </p:sp>
      <p:sp>
        <p:nvSpPr>
          <p:cNvPr id="5" name="4 - Ορθογώνιο"/>
          <p:cNvSpPr/>
          <p:nvPr/>
        </p:nvSpPr>
        <p:spPr>
          <a:xfrm>
            <a:off x="714348" y="1714488"/>
            <a:ext cx="75724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Η πίεση έχει μονάδες μέτρησης τα </a:t>
            </a:r>
            <a:r>
              <a:rPr lang="el-GR" dirty="0" err="1" smtClean="0"/>
              <a:t>πασκάλ</a:t>
            </a:r>
            <a:r>
              <a:rPr lang="el-GR" dirty="0" smtClean="0"/>
              <a:t> (Ρα), ενώ η δύναμη έχει μονάδες μέτρησης τα </a:t>
            </a:r>
            <a:r>
              <a:rPr lang="el-GR" dirty="0" err="1" smtClean="0"/>
              <a:t>νιούτον</a:t>
            </a:r>
            <a:r>
              <a:rPr lang="el-GR" dirty="0" smtClean="0"/>
              <a:t> (Ν)</a:t>
            </a:r>
          </a:p>
          <a:p>
            <a:pPr>
              <a:buFont typeface="Wingdings" pitchFamily="2" charset="2"/>
              <a:buChar char="ü"/>
            </a:pPr>
            <a:endParaRPr lang="el-GR" dirty="0" smtClean="0"/>
          </a:p>
          <a:p>
            <a:pPr>
              <a:buFont typeface="Wingdings" pitchFamily="2" charset="2"/>
              <a:buChar char="ü"/>
            </a:pPr>
            <a:endParaRPr lang="el-GR" dirty="0" smtClean="0"/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Η πίεση είναι μονόμετρο μέγεθος, δεν έχει κατεύθυνση (διάνυσμα),  αντίθετα η δύναμη είναι διανυσματικό μέγεθος έχει και μέτρο και κατεύθυνση (διάνυσμα ).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072330" y="4786322"/>
            <a:ext cx="638175" cy="1328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Ορθογώνιο"/>
          <p:cNvSpPr/>
          <p:nvPr/>
        </p:nvSpPr>
        <p:spPr>
          <a:xfrm>
            <a:off x="714348" y="214290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πίεση</a:t>
            </a:r>
          </a:p>
        </p:txBody>
      </p:sp>
      <p:sp>
        <p:nvSpPr>
          <p:cNvPr id="27" name="26 - Ορθογώνιο"/>
          <p:cNvSpPr/>
          <p:nvPr/>
        </p:nvSpPr>
        <p:spPr>
          <a:xfrm>
            <a:off x="6000760" y="6072206"/>
            <a:ext cx="2815735" cy="666984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8215338" y="6417254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ξύλο</a:t>
            </a:r>
            <a:endParaRPr lang="en-US" b="1" dirty="0"/>
          </a:p>
        </p:txBody>
      </p:sp>
      <p:sp>
        <p:nvSpPr>
          <p:cNvPr id="56" name="55 - TextBox"/>
          <p:cNvSpPr txBox="1"/>
          <p:nvPr/>
        </p:nvSpPr>
        <p:spPr>
          <a:xfrm>
            <a:off x="7429520" y="614364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endParaRPr lang="en-US" b="1" dirty="0"/>
          </a:p>
        </p:txBody>
      </p:sp>
      <p:cxnSp>
        <p:nvCxnSpPr>
          <p:cNvPr id="57" name="56 - Ευθύγραμμο βέλος σύνδεσης"/>
          <p:cNvCxnSpPr/>
          <p:nvPr/>
        </p:nvCxnSpPr>
        <p:spPr>
          <a:xfrm rot="5400000">
            <a:off x="7073124" y="6357164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285720" y="857232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Τύπος – εξίσωση για την  πίεση:</a:t>
            </a: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10800000" flipH="1">
            <a:off x="7072329" y="6070617"/>
            <a:ext cx="638175" cy="1588"/>
          </a:xfrm>
          <a:prstGeom prst="line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500034" y="2357430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Πίεση</a:t>
            </a:r>
            <a:r>
              <a:rPr lang="el-GR" sz="2400" dirty="0" smtClean="0"/>
              <a:t>  =</a:t>
            </a:r>
            <a:endParaRPr lang="en-US" sz="2400" dirty="0"/>
          </a:p>
        </p:txBody>
      </p:sp>
      <p:sp>
        <p:nvSpPr>
          <p:cNvPr id="19" name="18 - TextBox"/>
          <p:cNvSpPr txBox="1"/>
          <p:nvPr/>
        </p:nvSpPr>
        <p:spPr>
          <a:xfrm>
            <a:off x="2285984" y="4929198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P</a:t>
            </a:r>
            <a:r>
              <a:rPr lang="en-US" sz="3600" b="1" dirty="0" smtClean="0"/>
              <a:t> =</a:t>
            </a:r>
            <a:endParaRPr lang="en-US" sz="36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3286116" y="5286388"/>
            <a:ext cx="4651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B0F0"/>
                </a:solidFill>
              </a:rPr>
              <a:t>A</a:t>
            </a:r>
            <a:endParaRPr lang="en-US" sz="3600" b="1" baseline="30000" dirty="0">
              <a:solidFill>
                <a:srgbClr val="00B0F0"/>
              </a:solidFill>
            </a:endParaRPr>
          </a:p>
        </p:txBody>
      </p:sp>
      <p:sp>
        <p:nvSpPr>
          <p:cNvPr id="23" name="22 - Ορθογώνιο"/>
          <p:cNvSpPr/>
          <p:nvPr/>
        </p:nvSpPr>
        <p:spPr>
          <a:xfrm>
            <a:off x="3214678" y="4643446"/>
            <a:ext cx="6429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endParaRPr lang="en-US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4" name="23 - Ευθεία γραμμή σύνδεσης"/>
          <p:cNvCxnSpPr/>
          <p:nvPr/>
        </p:nvCxnSpPr>
        <p:spPr>
          <a:xfrm>
            <a:off x="3071802" y="5286388"/>
            <a:ext cx="85725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7500958" y="6233718"/>
            <a:ext cx="2143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κ</a:t>
            </a:r>
            <a:endParaRPr lang="en-US" sz="1600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3428992" y="4929198"/>
            <a:ext cx="2143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κ</a:t>
            </a:r>
            <a:endParaRPr lang="en-US" sz="1400" dirty="0" smtClean="0"/>
          </a:p>
        </p:txBody>
      </p:sp>
      <p:cxnSp>
        <p:nvCxnSpPr>
          <p:cNvPr id="28" name="27 - Ευθεία γραμμή σύνδεσης"/>
          <p:cNvCxnSpPr/>
          <p:nvPr/>
        </p:nvCxnSpPr>
        <p:spPr>
          <a:xfrm>
            <a:off x="1857356" y="2643182"/>
            <a:ext cx="442915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TextBox"/>
          <p:cNvSpPr txBox="1"/>
          <p:nvPr/>
        </p:nvSpPr>
        <p:spPr>
          <a:xfrm>
            <a:off x="1785918" y="2214554"/>
            <a:ext cx="56436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Δύναμη που ασκείται κάθετα στην επιφάνεια επαφής</a:t>
            </a:r>
            <a:endParaRPr lang="en-US" sz="1600" dirty="0"/>
          </a:p>
        </p:txBody>
      </p:sp>
      <p:sp>
        <p:nvSpPr>
          <p:cNvPr id="33" name="32 - TextBox"/>
          <p:cNvSpPr txBox="1"/>
          <p:nvPr/>
        </p:nvSpPr>
        <p:spPr>
          <a:xfrm>
            <a:off x="2500298" y="2714620"/>
            <a:ext cx="3429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rgbClr val="00B0F0"/>
                </a:solidFill>
              </a:rPr>
              <a:t>Εμβαδόν  επιφάνειας   επαφής</a:t>
            </a:r>
            <a:endParaRPr lang="en-US" sz="1600" dirty="0">
              <a:solidFill>
                <a:srgbClr val="00B0F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1071538" y="3857628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ή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19" grpId="0"/>
      <p:bldP spid="21" grpId="0"/>
      <p:bldP spid="23" grpId="0"/>
      <p:bldP spid="26" grpId="0"/>
      <p:bldP spid="30" grpId="0"/>
      <p:bldP spid="33" grpId="0"/>
      <p:bldP spid="3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5929322" y="4357694"/>
            <a:ext cx="638175" cy="1328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Ορθογώνιο"/>
          <p:cNvSpPr/>
          <p:nvPr/>
        </p:nvSpPr>
        <p:spPr>
          <a:xfrm>
            <a:off x="714348" y="214290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πίεση</a:t>
            </a:r>
          </a:p>
        </p:txBody>
      </p:sp>
      <p:sp>
        <p:nvSpPr>
          <p:cNvPr id="27" name="26 - Ορθογώνιο"/>
          <p:cNvSpPr/>
          <p:nvPr/>
        </p:nvSpPr>
        <p:spPr>
          <a:xfrm>
            <a:off x="4857752" y="5643578"/>
            <a:ext cx="2815735" cy="666984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7072330" y="598862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ξύλο</a:t>
            </a:r>
            <a:endParaRPr lang="en-US" b="1" dirty="0"/>
          </a:p>
        </p:txBody>
      </p:sp>
      <p:sp>
        <p:nvSpPr>
          <p:cNvPr id="56" name="55 - TextBox"/>
          <p:cNvSpPr txBox="1"/>
          <p:nvPr/>
        </p:nvSpPr>
        <p:spPr>
          <a:xfrm>
            <a:off x="6286512" y="5715016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endParaRPr lang="en-US" b="1" dirty="0"/>
          </a:p>
        </p:txBody>
      </p:sp>
      <p:cxnSp>
        <p:nvCxnSpPr>
          <p:cNvPr id="57" name="56 - Ευθύγραμμο βέλος σύνδεσης"/>
          <p:cNvCxnSpPr/>
          <p:nvPr/>
        </p:nvCxnSpPr>
        <p:spPr>
          <a:xfrm rot="5400000">
            <a:off x="5930116" y="5928536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428596" y="1357298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Τύπος – εξίσωση για την  πίεση:</a:t>
            </a: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10800000" flipH="1">
            <a:off x="5929321" y="5641989"/>
            <a:ext cx="638175" cy="1588"/>
          </a:xfrm>
          <a:prstGeom prst="line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>
            <a:stCxn id="21" idx="3"/>
          </p:cNvCxnSpPr>
          <p:nvPr/>
        </p:nvCxnSpPr>
        <p:spPr>
          <a:xfrm>
            <a:off x="2322548" y="4895174"/>
            <a:ext cx="3678212" cy="7484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ύγραμμο βέλος σύνδεσης"/>
          <p:cNvCxnSpPr/>
          <p:nvPr/>
        </p:nvCxnSpPr>
        <p:spPr>
          <a:xfrm rot="5400000" flipH="1" flipV="1">
            <a:off x="714348" y="3571876"/>
            <a:ext cx="121444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1071538" y="271462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πίεση</a:t>
            </a:r>
            <a:endParaRPr lang="en-US" dirty="0"/>
          </a:p>
        </p:txBody>
      </p:sp>
      <p:sp>
        <p:nvSpPr>
          <p:cNvPr id="19" name="18 - TextBox"/>
          <p:cNvSpPr txBox="1"/>
          <p:nvPr/>
        </p:nvSpPr>
        <p:spPr>
          <a:xfrm>
            <a:off x="857224" y="4214818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P =</a:t>
            </a:r>
            <a:endParaRPr lang="en-US" sz="36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1857356" y="4572008"/>
            <a:ext cx="4651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A</a:t>
            </a:r>
            <a:endParaRPr lang="en-US" sz="3600" b="1" baseline="30000" dirty="0"/>
          </a:p>
        </p:txBody>
      </p:sp>
      <p:sp>
        <p:nvSpPr>
          <p:cNvPr id="23" name="22 - Ορθογώνιο"/>
          <p:cNvSpPr/>
          <p:nvPr/>
        </p:nvSpPr>
        <p:spPr>
          <a:xfrm>
            <a:off x="1785918" y="3929066"/>
            <a:ext cx="6429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endParaRPr lang="en-US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4" name="23 - Ευθεία γραμμή σύνδεσης"/>
          <p:cNvCxnSpPr/>
          <p:nvPr/>
        </p:nvCxnSpPr>
        <p:spPr>
          <a:xfrm>
            <a:off x="1643042" y="4572008"/>
            <a:ext cx="85725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6357950" y="5805090"/>
            <a:ext cx="2143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κ</a:t>
            </a:r>
            <a:endParaRPr lang="en-US" sz="1600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2000232" y="4214818"/>
            <a:ext cx="2143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κ</a:t>
            </a: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19" grpId="0"/>
      <p:bldP spid="21" grpId="0"/>
      <p:bldP spid="23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ΔΙΑΣΤΑΣΕΙΣ</a:t>
            </a:r>
            <a:endParaRPr lang="en-US" sz="3200" b="1" dirty="0"/>
          </a:p>
        </p:txBody>
      </p:sp>
      <p:sp>
        <p:nvSpPr>
          <p:cNvPr id="5" name="4 - TextBox"/>
          <p:cNvSpPr txBox="1"/>
          <p:nvPr/>
        </p:nvSpPr>
        <p:spPr>
          <a:xfrm>
            <a:off x="285720" y="1571612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Ένα σημείο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5 - Έλλειψη"/>
          <p:cNvSpPr/>
          <p:nvPr/>
        </p:nvSpPr>
        <p:spPr>
          <a:xfrm>
            <a:off x="2428860" y="1857364"/>
            <a:ext cx="71438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7 - Ευθύγραμμο βέλος σύνδεσης"/>
          <p:cNvCxnSpPr/>
          <p:nvPr/>
        </p:nvCxnSpPr>
        <p:spPr>
          <a:xfrm>
            <a:off x="2786050" y="1857364"/>
            <a:ext cx="1357322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4643438" y="1928802"/>
            <a:ext cx="4000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Ένα σημείο δεν έχει καθόλου  διαστάσεις</a:t>
            </a:r>
            <a:endParaRPr lang="en-US" sz="2400" dirty="0"/>
          </a:p>
        </p:txBody>
      </p:sp>
      <p:sp>
        <p:nvSpPr>
          <p:cNvPr id="12" name="11 - TextBox"/>
          <p:cNvSpPr txBox="1"/>
          <p:nvPr/>
        </p:nvSpPr>
        <p:spPr>
          <a:xfrm>
            <a:off x="428596" y="4500570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Γραμμές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14" name="13 - Ευθεία γραμμή σύνδεσης"/>
          <p:cNvCxnSpPr/>
          <p:nvPr/>
        </p:nvCxnSpPr>
        <p:spPr>
          <a:xfrm>
            <a:off x="2786050" y="4786322"/>
            <a:ext cx="2571768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Ελεύθερη σχεδίαση"/>
          <p:cNvSpPr/>
          <p:nvPr/>
        </p:nvSpPr>
        <p:spPr>
          <a:xfrm>
            <a:off x="1012874" y="5723206"/>
            <a:ext cx="3108960" cy="325902"/>
          </a:xfrm>
          <a:custGeom>
            <a:avLst/>
            <a:gdLst>
              <a:gd name="connsiteX0" fmla="*/ 0 w 3108960"/>
              <a:gd name="connsiteY0" fmla="*/ 325902 h 325902"/>
              <a:gd name="connsiteX1" fmla="*/ 309489 w 3108960"/>
              <a:gd name="connsiteY1" fmla="*/ 2345 h 325902"/>
              <a:gd name="connsiteX2" fmla="*/ 647114 w 3108960"/>
              <a:gd name="connsiteY2" fmla="*/ 311834 h 325902"/>
              <a:gd name="connsiteX3" fmla="*/ 2025748 w 3108960"/>
              <a:gd name="connsiteY3" fmla="*/ 86751 h 325902"/>
              <a:gd name="connsiteX4" fmla="*/ 3108960 w 3108960"/>
              <a:gd name="connsiteY4" fmla="*/ 283699 h 325902"/>
              <a:gd name="connsiteX5" fmla="*/ 3108960 w 3108960"/>
              <a:gd name="connsiteY5" fmla="*/ 283699 h 325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08960" h="325902">
                <a:moveTo>
                  <a:pt x="0" y="325902"/>
                </a:moveTo>
                <a:cubicBezTo>
                  <a:pt x="100818" y="165296"/>
                  <a:pt x="201637" y="4690"/>
                  <a:pt x="309489" y="2345"/>
                </a:cubicBezTo>
                <a:cubicBezTo>
                  <a:pt x="417341" y="0"/>
                  <a:pt x="361071" y="297766"/>
                  <a:pt x="647114" y="311834"/>
                </a:cubicBezTo>
                <a:cubicBezTo>
                  <a:pt x="933157" y="325902"/>
                  <a:pt x="1615440" y="91440"/>
                  <a:pt x="2025748" y="86751"/>
                </a:cubicBezTo>
                <a:cubicBezTo>
                  <a:pt x="2436056" y="82062"/>
                  <a:pt x="3108960" y="283699"/>
                  <a:pt x="3108960" y="283699"/>
                </a:cubicBezTo>
                <a:lnTo>
                  <a:pt x="3108960" y="283699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TextBox"/>
          <p:cNvSpPr txBox="1"/>
          <p:nvPr/>
        </p:nvSpPr>
        <p:spPr>
          <a:xfrm>
            <a:off x="5286380" y="6027003"/>
            <a:ext cx="4000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γραμμές έχουν </a:t>
            </a:r>
            <a:r>
              <a:rPr lang="el-GR" sz="2400" u="sng" dirty="0" smtClean="0"/>
              <a:t>μονό μια διάσταση το μήκος</a:t>
            </a:r>
            <a:endParaRPr lang="en-US" sz="24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6" grpId="0" animBg="1"/>
      <p:bldP spid="1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Ορθογώνιο"/>
          <p:cNvSpPr/>
          <p:nvPr/>
        </p:nvSpPr>
        <p:spPr>
          <a:xfrm>
            <a:off x="714348" y="214290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πίεση</a:t>
            </a: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 flipV="1">
            <a:off x="4071934" y="1714488"/>
            <a:ext cx="2071702" cy="1428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ύγραμμο βέλος σύνδεσης"/>
          <p:cNvCxnSpPr>
            <a:endCxn id="29" idx="1"/>
          </p:cNvCxnSpPr>
          <p:nvPr/>
        </p:nvCxnSpPr>
        <p:spPr>
          <a:xfrm flipV="1">
            <a:off x="4214810" y="3819227"/>
            <a:ext cx="2357454" cy="384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6286512" y="714356"/>
            <a:ext cx="25717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>
                <a:solidFill>
                  <a:srgbClr val="FF0000"/>
                </a:solidFill>
              </a:rPr>
              <a:t>Δύναμη</a:t>
            </a:r>
            <a:r>
              <a:rPr lang="el-GR" dirty="0" smtClean="0"/>
              <a:t> που ασκείται  κάθετα  στην επιφάνεια επαφής των δύο  σωμάτων (π.χ.  10 Ν)</a:t>
            </a:r>
            <a:endParaRPr lang="en-US" dirty="0"/>
          </a:p>
        </p:txBody>
      </p:sp>
      <p:sp>
        <p:nvSpPr>
          <p:cNvPr id="29" name="28 - TextBox"/>
          <p:cNvSpPr txBox="1"/>
          <p:nvPr/>
        </p:nvSpPr>
        <p:spPr>
          <a:xfrm>
            <a:off x="6572264" y="3357562"/>
            <a:ext cx="25717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>
                <a:solidFill>
                  <a:srgbClr val="FF0000"/>
                </a:solidFill>
              </a:rPr>
              <a:t>Εμβαδόν  </a:t>
            </a:r>
            <a:r>
              <a:rPr lang="el-GR" dirty="0" smtClean="0"/>
              <a:t>της επιφάνειας επαφής των δύο  σωμάτων (π.χ. 2</a:t>
            </a:r>
            <a:r>
              <a:rPr lang="en-US" dirty="0" smtClean="0"/>
              <a:t>m</a:t>
            </a:r>
            <a:r>
              <a:rPr lang="en-US" baseline="30000" dirty="0" smtClean="0"/>
              <a:t>2</a:t>
            </a:r>
            <a:r>
              <a:rPr lang="en-US" dirty="0" smtClean="0"/>
              <a:t> )</a:t>
            </a:r>
            <a:endParaRPr lang="en-US" dirty="0"/>
          </a:p>
        </p:txBody>
      </p:sp>
      <p:pic>
        <p:nvPicPr>
          <p:cNvPr id="3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7906" y="4643446"/>
            <a:ext cx="2916094" cy="1954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8" name="37 - TextBox"/>
          <p:cNvSpPr txBox="1"/>
          <p:nvPr/>
        </p:nvSpPr>
        <p:spPr>
          <a:xfrm>
            <a:off x="8072462" y="5857892"/>
            <a:ext cx="150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endParaRPr lang="en-US" b="1" dirty="0"/>
          </a:p>
        </p:txBody>
      </p:sp>
      <p:cxnSp>
        <p:nvCxnSpPr>
          <p:cNvPr id="39" name="38 - Ευθύγραμμο βέλος σύνδεσης"/>
          <p:cNvCxnSpPr/>
          <p:nvPr/>
        </p:nvCxnSpPr>
        <p:spPr>
          <a:xfrm rot="16200000" flipH="1">
            <a:off x="7667298" y="6048742"/>
            <a:ext cx="480678" cy="9897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- Ευθεία γραμμή σύνδεσης"/>
          <p:cNvCxnSpPr/>
          <p:nvPr/>
        </p:nvCxnSpPr>
        <p:spPr>
          <a:xfrm flipV="1">
            <a:off x="7143768" y="6202918"/>
            <a:ext cx="1428760" cy="226478"/>
          </a:xfrm>
          <a:prstGeom prst="line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Ευθύγραμμο βέλος σύνδεσης"/>
          <p:cNvCxnSpPr/>
          <p:nvPr/>
        </p:nvCxnSpPr>
        <p:spPr>
          <a:xfrm>
            <a:off x="4071934" y="4000504"/>
            <a:ext cx="3571900" cy="24288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2714612" y="3214686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P =</a:t>
            </a:r>
            <a:endParaRPr lang="en-US" sz="3600" b="1" dirty="0"/>
          </a:p>
        </p:txBody>
      </p:sp>
      <p:sp>
        <p:nvSpPr>
          <p:cNvPr id="18" name="17 - Ορθογώνιο"/>
          <p:cNvSpPr/>
          <p:nvPr/>
        </p:nvSpPr>
        <p:spPr>
          <a:xfrm>
            <a:off x="3714744" y="3571876"/>
            <a:ext cx="4651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A</a:t>
            </a:r>
            <a:endParaRPr lang="en-US" sz="3600" b="1" baseline="30000" dirty="0"/>
          </a:p>
        </p:txBody>
      </p:sp>
      <p:sp>
        <p:nvSpPr>
          <p:cNvPr id="21" name="20 - Ορθογώνιο"/>
          <p:cNvSpPr/>
          <p:nvPr/>
        </p:nvSpPr>
        <p:spPr>
          <a:xfrm>
            <a:off x="3643306" y="2928934"/>
            <a:ext cx="6429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endParaRPr lang="en-US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2" name="21 - Ευθεία γραμμή σύνδεσης"/>
          <p:cNvCxnSpPr/>
          <p:nvPr/>
        </p:nvCxnSpPr>
        <p:spPr>
          <a:xfrm>
            <a:off x="3500430" y="3571876"/>
            <a:ext cx="85725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3857620" y="3214686"/>
            <a:ext cx="2143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κ</a:t>
            </a: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76900" y="4131238"/>
            <a:ext cx="3467100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6" name="55 - TextBox"/>
          <p:cNvSpPr txBox="1"/>
          <p:nvPr/>
        </p:nvSpPr>
        <p:spPr>
          <a:xfrm>
            <a:off x="8072462" y="6345816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endParaRPr lang="en-US" b="1" dirty="0"/>
          </a:p>
        </p:txBody>
      </p:sp>
      <p:cxnSp>
        <p:nvCxnSpPr>
          <p:cNvPr id="57" name="56 - Ευθύγραμμο βέλος σύνδεσης"/>
          <p:cNvCxnSpPr/>
          <p:nvPr/>
        </p:nvCxnSpPr>
        <p:spPr>
          <a:xfrm rot="16200000" flipH="1">
            <a:off x="7644628" y="6346610"/>
            <a:ext cx="571504" cy="1412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flipV="1">
            <a:off x="6929454" y="5988626"/>
            <a:ext cx="1643074" cy="285752"/>
          </a:xfrm>
          <a:prstGeom prst="line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3714744" y="221455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6" name="35 - TextBox"/>
          <p:cNvSpPr txBox="1"/>
          <p:nvPr/>
        </p:nvSpPr>
        <p:spPr>
          <a:xfrm>
            <a:off x="214282" y="857232"/>
            <a:ext cx="5715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μονάδα μέτρησης της πίεσης είναι:</a:t>
            </a:r>
            <a:endParaRPr lang="en-US" sz="2400" dirty="0"/>
          </a:p>
        </p:txBody>
      </p:sp>
      <p:sp>
        <p:nvSpPr>
          <p:cNvPr id="16" name="15 - TextBox"/>
          <p:cNvSpPr txBox="1"/>
          <p:nvPr/>
        </p:nvSpPr>
        <p:spPr>
          <a:xfrm>
            <a:off x="1571604" y="2500306"/>
            <a:ext cx="2714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</a:t>
            </a:r>
            <a:r>
              <a:rPr lang="el-GR" sz="2400" dirty="0" smtClean="0"/>
              <a:t>α   = </a:t>
            </a:r>
            <a:r>
              <a:rPr lang="el-GR" sz="2400" dirty="0" err="1" smtClean="0"/>
              <a:t>πασκάλ</a:t>
            </a:r>
            <a:endParaRPr lang="en-US" sz="2400" dirty="0" smtClean="0"/>
          </a:p>
        </p:txBody>
      </p:sp>
      <p:sp>
        <p:nvSpPr>
          <p:cNvPr id="17" name="16 - TextBox"/>
          <p:cNvSpPr txBox="1"/>
          <p:nvPr/>
        </p:nvSpPr>
        <p:spPr>
          <a:xfrm>
            <a:off x="857224" y="4857760"/>
            <a:ext cx="49292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Παράδειγμα</a:t>
            </a:r>
            <a:r>
              <a:rPr lang="el-GR" sz="2400" dirty="0" smtClean="0"/>
              <a:t> η πίεση που ασκούν τα χιονοπέδιλα της εικόνας στο χιόνι είναι 700Ρα  (=700 </a:t>
            </a:r>
            <a:r>
              <a:rPr lang="el-GR" sz="2400" dirty="0" err="1" smtClean="0"/>
              <a:t>πασκάλ</a:t>
            </a:r>
            <a:r>
              <a:rPr lang="el-GR" sz="2400" dirty="0" smtClean="0"/>
              <a:t>)</a:t>
            </a:r>
            <a:endParaRPr lang="en-US" sz="2400" dirty="0" smtClean="0"/>
          </a:p>
        </p:txBody>
      </p:sp>
      <p:sp>
        <p:nvSpPr>
          <p:cNvPr id="18" name="17 - Ορθογώνιο"/>
          <p:cNvSpPr/>
          <p:nvPr/>
        </p:nvSpPr>
        <p:spPr>
          <a:xfrm>
            <a:off x="3357554" y="0"/>
            <a:ext cx="1714512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πίεση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76900" y="4131238"/>
            <a:ext cx="3467100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6" name="55 - TextBox"/>
          <p:cNvSpPr txBox="1"/>
          <p:nvPr/>
        </p:nvSpPr>
        <p:spPr>
          <a:xfrm>
            <a:off x="8072462" y="6345816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endParaRPr lang="en-US" b="1" dirty="0"/>
          </a:p>
        </p:txBody>
      </p:sp>
      <p:cxnSp>
        <p:nvCxnSpPr>
          <p:cNvPr id="57" name="56 - Ευθύγραμμο βέλος σύνδεσης"/>
          <p:cNvCxnSpPr/>
          <p:nvPr/>
        </p:nvCxnSpPr>
        <p:spPr>
          <a:xfrm rot="16200000" flipH="1">
            <a:off x="7644628" y="6346610"/>
            <a:ext cx="571504" cy="1412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flipV="1">
            <a:off x="6929454" y="5988626"/>
            <a:ext cx="1643074" cy="285752"/>
          </a:xfrm>
          <a:prstGeom prst="line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3714744" y="221455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6" name="25 - TextBox"/>
          <p:cNvSpPr txBox="1"/>
          <p:nvPr/>
        </p:nvSpPr>
        <p:spPr>
          <a:xfrm>
            <a:off x="0" y="1714488"/>
            <a:ext cx="3786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Σύμφωνα  με τον τύπο</a:t>
            </a:r>
            <a:endParaRPr lang="en-US" sz="2400" dirty="0"/>
          </a:p>
        </p:txBody>
      </p:sp>
      <p:sp>
        <p:nvSpPr>
          <p:cNvPr id="36" name="35 - TextBox"/>
          <p:cNvSpPr txBox="1"/>
          <p:nvPr/>
        </p:nvSpPr>
        <p:spPr>
          <a:xfrm>
            <a:off x="214282" y="2571744"/>
            <a:ext cx="5715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</a:t>
            </a:r>
            <a:r>
              <a:rPr lang="el-GR" sz="2400" dirty="0" err="1" smtClean="0"/>
              <a:t>πασκάλ</a:t>
            </a:r>
            <a:r>
              <a:rPr lang="el-GR" sz="2400" dirty="0" smtClean="0"/>
              <a:t> (Ρα) θα είναι:</a:t>
            </a:r>
            <a:endParaRPr lang="en-US" sz="2400" dirty="0"/>
          </a:p>
        </p:txBody>
      </p:sp>
      <p:sp>
        <p:nvSpPr>
          <p:cNvPr id="16" name="15 - TextBox"/>
          <p:cNvSpPr txBox="1"/>
          <p:nvPr/>
        </p:nvSpPr>
        <p:spPr>
          <a:xfrm>
            <a:off x="500034" y="3395963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 =</a:t>
            </a:r>
            <a:endParaRPr lang="en-US" sz="2400" b="1" dirty="0"/>
          </a:p>
        </p:txBody>
      </p:sp>
      <p:sp>
        <p:nvSpPr>
          <p:cNvPr id="17" name="16 - Ορθογώνιο"/>
          <p:cNvSpPr/>
          <p:nvPr/>
        </p:nvSpPr>
        <p:spPr>
          <a:xfrm>
            <a:off x="1142976" y="3610277"/>
            <a:ext cx="370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A</a:t>
            </a:r>
            <a:endParaRPr lang="en-US" sz="2400" b="1" baseline="30000" dirty="0"/>
          </a:p>
        </p:txBody>
      </p:sp>
      <p:sp>
        <p:nvSpPr>
          <p:cNvPr id="18" name="17 - Ορθογώνιο"/>
          <p:cNvSpPr/>
          <p:nvPr/>
        </p:nvSpPr>
        <p:spPr>
          <a:xfrm>
            <a:off x="1071538" y="3253087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9" name="18 - Ευθεία γραμμή σύνδεσης"/>
          <p:cNvCxnSpPr/>
          <p:nvPr/>
        </p:nvCxnSpPr>
        <p:spPr>
          <a:xfrm>
            <a:off x="1071538" y="3681715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285720" y="4714884"/>
            <a:ext cx="1142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</a:t>
            </a:r>
            <a:r>
              <a:rPr lang="el-GR" sz="2400" b="1" dirty="0" smtClean="0"/>
              <a:t>α</a:t>
            </a:r>
            <a:r>
              <a:rPr lang="en-US" sz="2400" b="1" dirty="0" smtClean="0"/>
              <a:t> =</a:t>
            </a:r>
            <a:endParaRPr lang="en-US" sz="2400" b="1" dirty="0"/>
          </a:p>
        </p:txBody>
      </p:sp>
      <p:sp>
        <p:nvSpPr>
          <p:cNvPr id="23" name="22 - Ορθογώνιο"/>
          <p:cNvSpPr/>
          <p:nvPr/>
        </p:nvSpPr>
        <p:spPr>
          <a:xfrm>
            <a:off x="1071538" y="4538971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Ν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4" name="23 - Ευθεία γραμμή σύνδεσης"/>
          <p:cNvCxnSpPr/>
          <p:nvPr/>
        </p:nvCxnSpPr>
        <p:spPr>
          <a:xfrm>
            <a:off x="1071538" y="4967599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Ορθογώνιο"/>
          <p:cNvSpPr/>
          <p:nvPr/>
        </p:nvSpPr>
        <p:spPr>
          <a:xfrm>
            <a:off x="1000100" y="5000636"/>
            <a:ext cx="5389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m</a:t>
            </a:r>
            <a:r>
              <a:rPr lang="en-US" sz="2400" b="1" baseline="30000" dirty="0" smtClean="0"/>
              <a:t>2</a:t>
            </a:r>
            <a:endParaRPr lang="en-US" sz="2400" b="1" baseline="300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3357554" y="0"/>
            <a:ext cx="1714512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πίεση</a:t>
            </a:r>
          </a:p>
        </p:txBody>
      </p:sp>
      <p:sp>
        <p:nvSpPr>
          <p:cNvPr id="34" name="33 - TextBox"/>
          <p:cNvSpPr txBox="1"/>
          <p:nvPr/>
        </p:nvSpPr>
        <p:spPr>
          <a:xfrm>
            <a:off x="1214414" y="3357562"/>
            <a:ext cx="2143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κ</a:t>
            </a:r>
            <a:endParaRPr lang="en-US" sz="1600" dirty="0" smtClean="0"/>
          </a:p>
        </p:txBody>
      </p:sp>
      <p:sp>
        <p:nvSpPr>
          <p:cNvPr id="35" name="34 - TextBox"/>
          <p:cNvSpPr txBox="1"/>
          <p:nvPr/>
        </p:nvSpPr>
        <p:spPr>
          <a:xfrm>
            <a:off x="3071802" y="1714488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 =</a:t>
            </a:r>
            <a:endParaRPr lang="en-US" sz="2400" b="1" dirty="0"/>
          </a:p>
        </p:txBody>
      </p:sp>
      <p:sp>
        <p:nvSpPr>
          <p:cNvPr id="37" name="36 - Ορθογώνιο"/>
          <p:cNvSpPr/>
          <p:nvPr/>
        </p:nvSpPr>
        <p:spPr>
          <a:xfrm>
            <a:off x="3714744" y="1928802"/>
            <a:ext cx="370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A</a:t>
            </a:r>
            <a:endParaRPr lang="en-US" sz="2400" b="1" baseline="30000" dirty="0"/>
          </a:p>
        </p:txBody>
      </p:sp>
      <p:sp>
        <p:nvSpPr>
          <p:cNvPr id="38" name="37 - Ορθογώνιο"/>
          <p:cNvSpPr/>
          <p:nvPr/>
        </p:nvSpPr>
        <p:spPr>
          <a:xfrm>
            <a:off x="3643306" y="1571612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3643306" y="2000240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3786182" y="1676087"/>
            <a:ext cx="2143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κ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20" grpId="0"/>
      <p:bldP spid="23" grpId="0"/>
      <p:bldP spid="27" grpId="0"/>
      <p:bldP spid="3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714348" y="714356"/>
            <a:ext cx="45720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Διαφορές πίεσης –δύναμης</a:t>
            </a:r>
          </a:p>
          <a:p>
            <a:endParaRPr lang="el-GR" sz="2400" dirty="0" smtClean="0"/>
          </a:p>
        </p:txBody>
      </p:sp>
      <p:sp>
        <p:nvSpPr>
          <p:cNvPr id="5" name="4 - Ορθογώνιο"/>
          <p:cNvSpPr/>
          <p:nvPr/>
        </p:nvSpPr>
        <p:spPr>
          <a:xfrm>
            <a:off x="714348" y="1714488"/>
            <a:ext cx="75724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Η πίεση έχει μονάδες μέτρησης τα </a:t>
            </a:r>
            <a:r>
              <a:rPr lang="el-GR" dirty="0" err="1" smtClean="0"/>
              <a:t>πασκάλ</a:t>
            </a:r>
            <a:r>
              <a:rPr lang="el-GR" dirty="0" smtClean="0"/>
              <a:t> (Ρα), ενώ η δύναμη έχει μονάδες μέτρησης τα </a:t>
            </a:r>
            <a:r>
              <a:rPr lang="el-GR" dirty="0" err="1" smtClean="0"/>
              <a:t>νιούτον</a:t>
            </a:r>
            <a:r>
              <a:rPr lang="el-GR" dirty="0" smtClean="0"/>
              <a:t> (Ν)</a:t>
            </a:r>
          </a:p>
          <a:p>
            <a:pPr>
              <a:buFont typeface="Wingdings" pitchFamily="2" charset="2"/>
              <a:buChar char="ü"/>
            </a:pPr>
            <a:endParaRPr lang="el-GR" dirty="0" smtClean="0"/>
          </a:p>
          <a:p>
            <a:pPr>
              <a:buFont typeface="Wingdings" pitchFamily="2" charset="2"/>
              <a:buChar char="ü"/>
            </a:pPr>
            <a:endParaRPr lang="el-GR" dirty="0" smtClean="0"/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Η πίεση είναι μονόμετρο μέγεθος, δεν έχει κατεύθυνση (διάνυσμα),  αντίθετα η δύναμη είναι διανυσματικό μέγεθος έχει και μέτρο και κατεύθυνση (διάνυσμα ).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59691" y="4143380"/>
            <a:ext cx="2084309" cy="170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Ορθογώνιο"/>
          <p:cNvSpPr/>
          <p:nvPr/>
        </p:nvSpPr>
        <p:spPr>
          <a:xfrm>
            <a:off x="714348" y="214290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πίεση</a:t>
            </a:r>
          </a:p>
        </p:txBody>
      </p:sp>
      <p:sp>
        <p:nvSpPr>
          <p:cNvPr id="56" name="55 - TextBox"/>
          <p:cNvSpPr txBox="1"/>
          <p:nvPr/>
        </p:nvSpPr>
        <p:spPr>
          <a:xfrm>
            <a:off x="7786710" y="4286256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endParaRPr lang="en-US" b="1" dirty="0"/>
          </a:p>
        </p:txBody>
      </p:sp>
      <p:cxnSp>
        <p:nvCxnSpPr>
          <p:cNvPr id="57" name="56 - Ευθύγραμμο βέλος σύνδεσης"/>
          <p:cNvCxnSpPr/>
          <p:nvPr/>
        </p:nvCxnSpPr>
        <p:spPr>
          <a:xfrm rot="16200000" flipH="1">
            <a:off x="7785916" y="4429926"/>
            <a:ext cx="571504" cy="1412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29520" y="5929330"/>
            <a:ext cx="916270" cy="638612"/>
          </a:xfrm>
          <a:prstGeom prst="rect">
            <a:avLst/>
          </a:prstGeom>
          <a:noFill/>
        </p:spPr>
      </p:pic>
      <p:cxnSp>
        <p:nvCxnSpPr>
          <p:cNvPr id="22" name="21 - Ευθεία γραμμή σύνδεσης"/>
          <p:cNvCxnSpPr/>
          <p:nvPr/>
        </p:nvCxnSpPr>
        <p:spPr>
          <a:xfrm>
            <a:off x="7858148" y="4714884"/>
            <a:ext cx="500066" cy="71438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3714744" y="221455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6" name="25 - TextBox"/>
          <p:cNvSpPr txBox="1"/>
          <p:nvPr/>
        </p:nvSpPr>
        <p:spPr>
          <a:xfrm>
            <a:off x="357158" y="1214422"/>
            <a:ext cx="8286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</a:t>
            </a:r>
            <a:r>
              <a:rPr lang="el-GR" sz="2400" b="1" dirty="0" smtClean="0">
                <a:solidFill>
                  <a:srgbClr val="FF0000"/>
                </a:solidFill>
              </a:rPr>
              <a:t>πίεση</a:t>
            </a:r>
            <a:r>
              <a:rPr lang="el-GR" sz="2400" dirty="0" smtClean="0"/>
              <a:t> που ασκείται σε μια  επιφάνεια  γίνεται  </a:t>
            </a:r>
            <a:r>
              <a:rPr lang="el-GR" sz="2400" b="1" dirty="0" smtClean="0">
                <a:solidFill>
                  <a:srgbClr val="FF0000"/>
                </a:solidFill>
              </a:rPr>
              <a:t>μεγάλη</a:t>
            </a:r>
            <a:r>
              <a:rPr lang="el-GR" sz="2400" dirty="0" smtClean="0"/>
              <a:t>  όταν :</a:t>
            </a:r>
            <a:endParaRPr lang="en-US" sz="2400" dirty="0"/>
          </a:p>
        </p:txBody>
      </p:sp>
      <p:sp>
        <p:nvSpPr>
          <p:cNvPr id="36" name="35 - TextBox"/>
          <p:cNvSpPr txBox="1"/>
          <p:nvPr/>
        </p:nvSpPr>
        <p:spPr>
          <a:xfrm>
            <a:off x="500034" y="2500306"/>
            <a:ext cx="6572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400" dirty="0" smtClean="0"/>
              <a:t>Η </a:t>
            </a:r>
            <a:r>
              <a:rPr lang="el-GR" sz="2400" u="sng" dirty="0" smtClean="0"/>
              <a:t>δύναμη</a:t>
            </a:r>
            <a:r>
              <a:rPr lang="el-GR" sz="2400" dirty="0" smtClean="0"/>
              <a:t> που ασκείται  στην  επιφάνεια είναι  </a:t>
            </a:r>
            <a:r>
              <a:rPr lang="el-GR" sz="2400" u="sng" dirty="0" smtClean="0"/>
              <a:t>μεγάλη.</a:t>
            </a:r>
            <a:endParaRPr lang="en-US" sz="2400" u="sng" dirty="0"/>
          </a:p>
        </p:txBody>
      </p:sp>
      <p:sp>
        <p:nvSpPr>
          <p:cNvPr id="20" name="19 - TextBox"/>
          <p:cNvSpPr txBox="1"/>
          <p:nvPr/>
        </p:nvSpPr>
        <p:spPr>
          <a:xfrm>
            <a:off x="500034" y="4214818"/>
            <a:ext cx="6572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400" dirty="0" smtClean="0"/>
              <a:t>Το </a:t>
            </a:r>
            <a:r>
              <a:rPr lang="el-GR" sz="2400" u="sng" dirty="0" smtClean="0"/>
              <a:t>εμβαδόν</a:t>
            </a:r>
            <a:r>
              <a:rPr lang="el-GR" sz="2400" dirty="0" smtClean="0"/>
              <a:t> της επιφάνειας στην οποία  ασκείται  η δύναμη είναι  </a:t>
            </a:r>
            <a:r>
              <a:rPr lang="el-GR" sz="2400" u="sng" dirty="0" smtClean="0"/>
              <a:t>μικρό</a:t>
            </a:r>
            <a:r>
              <a:rPr lang="el-GR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2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Ορθογώνιο"/>
          <p:cNvSpPr/>
          <p:nvPr/>
        </p:nvSpPr>
        <p:spPr>
          <a:xfrm>
            <a:off x="714348" y="214290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πίεση</a:t>
            </a: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3714744" y="221455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6" name="25 - TextBox"/>
          <p:cNvSpPr txBox="1"/>
          <p:nvPr/>
        </p:nvSpPr>
        <p:spPr>
          <a:xfrm>
            <a:off x="0" y="1000108"/>
            <a:ext cx="7929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</a:t>
            </a:r>
            <a:r>
              <a:rPr lang="el-GR" sz="2400" b="1" dirty="0" smtClean="0">
                <a:solidFill>
                  <a:srgbClr val="FF0000"/>
                </a:solidFill>
              </a:rPr>
              <a:t>πίεση</a:t>
            </a:r>
            <a:r>
              <a:rPr lang="el-GR" sz="2400" dirty="0" smtClean="0"/>
              <a:t> που ασκείται σε μια  επιφάνεια  γίνεται  </a:t>
            </a:r>
            <a:r>
              <a:rPr lang="el-GR" sz="2400" b="1" dirty="0" smtClean="0">
                <a:solidFill>
                  <a:srgbClr val="FF0000"/>
                </a:solidFill>
              </a:rPr>
              <a:t>μικρή </a:t>
            </a:r>
            <a:r>
              <a:rPr lang="el-GR" sz="2400" dirty="0" smtClean="0"/>
              <a:t>όταν :</a:t>
            </a:r>
            <a:endParaRPr lang="en-US" sz="2400" dirty="0"/>
          </a:p>
        </p:txBody>
      </p:sp>
      <p:sp>
        <p:nvSpPr>
          <p:cNvPr id="36" name="35 - TextBox"/>
          <p:cNvSpPr txBox="1"/>
          <p:nvPr/>
        </p:nvSpPr>
        <p:spPr>
          <a:xfrm>
            <a:off x="428596" y="1928802"/>
            <a:ext cx="6572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400" dirty="0" smtClean="0"/>
              <a:t>Η </a:t>
            </a:r>
            <a:r>
              <a:rPr lang="el-GR" sz="2400" u="sng" dirty="0" smtClean="0"/>
              <a:t>δύναμη</a:t>
            </a:r>
            <a:r>
              <a:rPr lang="el-GR" sz="2400" dirty="0" smtClean="0"/>
              <a:t> που ασκείται  στην  επιφάνεια είναι  </a:t>
            </a:r>
            <a:r>
              <a:rPr lang="el-GR" sz="2400" u="sng" dirty="0" smtClean="0"/>
              <a:t>μικρή.</a:t>
            </a:r>
            <a:endParaRPr lang="en-US" sz="2400" u="sng" dirty="0"/>
          </a:p>
        </p:txBody>
      </p:sp>
      <p:sp>
        <p:nvSpPr>
          <p:cNvPr id="20" name="19 - TextBox"/>
          <p:cNvSpPr txBox="1"/>
          <p:nvPr/>
        </p:nvSpPr>
        <p:spPr>
          <a:xfrm>
            <a:off x="285720" y="3714752"/>
            <a:ext cx="50720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400" dirty="0" smtClean="0"/>
              <a:t>Το </a:t>
            </a:r>
            <a:r>
              <a:rPr lang="el-GR" sz="2400" u="sng" dirty="0" smtClean="0"/>
              <a:t>εμβαδόν</a:t>
            </a:r>
            <a:r>
              <a:rPr lang="el-GR" sz="2400" dirty="0" smtClean="0"/>
              <a:t>  της επιφάνειας στην οποία  ασκείται  η δύναμη είναι  </a:t>
            </a:r>
            <a:r>
              <a:rPr lang="el-GR" sz="2400" u="sng" dirty="0" smtClean="0"/>
              <a:t>μεγάλο</a:t>
            </a:r>
            <a:r>
              <a:rPr lang="el-GR" sz="2400" dirty="0" smtClean="0"/>
              <a:t>.</a:t>
            </a:r>
            <a:endParaRPr lang="en-US" sz="2400" dirty="0"/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76900" y="4131238"/>
            <a:ext cx="3467100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16 - TextBox"/>
          <p:cNvSpPr txBox="1"/>
          <p:nvPr/>
        </p:nvSpPr>
        <p:spPr>
          <a:xfrm>
            <a:off x="8072462" y="6345816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endParaRPr lang="en-US" b="1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16200000" flipH="1">
            <a:off x="7644628" y="6346610"/>
            <a:ext cx="571504" cy="1412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εία γραμμή σύνδεσης"/>
          <p:cNvCxnSpPr/>
          <p:nvPr/>
        </p:nvCxnSpPr>
        <p:spPr>
          <a:xfrm flipV="1">
            <a:off x="6929454" y="5988626"/>
            <a:ext cx="1643074" cy="285752"/>
          </a:xfrm>
          <a:prstGeom prst="line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ΔΙΑΣΤΑΣΕΙΣ</a:t>
            </a:r>
            <a:endParaRPr lang="en-US" sz="3200" b="1" dirty="0"/>
          </a:p>
        </p:txBody>
      </p:sp>
      <p:sp>
        <p:nvSpPr>
          <p:cNvPr id="5" name="4 - TextBox"/>
          <p:cNvSpPr txBox="1"/>
          <p:nvPr/>
        </p:nvSpPr>
        <p:spPr>
          <a:xfrm>
            <a:off x="0" y="1357298"/>
            <a:ext cx="3357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Επίπεδα  -  επιφάνειες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8" name="7 - Ευθύγραμμο βέλος σύνδεσης"/>
          <p:cNvCxnSpPr/>
          <p:nvPr/>
        </p:nvCxnSpPr>
        <p:spPr>
          <a:xfrm rot="16200000" flipH="1">
            <a:off x="6286512" y="3929066"/>
            <a:ext cx="92869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4643438" y="4857760"/>
            <a:ext cx="4000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επιφάνειες έχουν </a:t>
            </a:r>
            <a:r>
              <a:rPr lang="el-GR" sz="2400" u="sng" dirty="0" smtClean="0"/>
              <a:t>δύο διαστάσεις το  μήκος  και το πλάτος</a:t>
            </a:r>
            <a:endParaRPr lang="en-US" sz="2400" u="sng" dirty="0"/>
          </a:p>
        </p:txBody>
      </p:sp>
      <p:sp>
        <p:nvSpPr>
          <p:cNvPr id="13" name="12 - Στρογγυλεμένο ορθογώνιο"/>
          <p:cNvSpPr/>
          <p:nvPr/>
        </p:nvSpPr>
        <p:spPr>
          <a:xfrm>
            <a:off x="4786314" y="1214422"/>
            <a:ext cx="3929090" cy="1785950"/>
          </a:xfrm>
          <a:prstGeom prst="roundRect">
            <a:avLst>
              <a:gd name="adj" fmla="val 0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TextBox"/>
          <p:cNvSpPr txBox="1"/>
          <p:nvPr/>
        </p:nvSpPr>
        <p:spPr>
          <a:xfrm>
            <a:off x="6286512" y="307181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μήκος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 rot="16200000">
            <a:off x="3659826" y="2126598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πλάτος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143380"/>
            <a:ext cx="3648075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3" grpId="0" animBg="1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Ορθογώνιο"/>
          <p:cNvSpPr/>
          <p:nvPr/>
        </p:nvSpPr>
        <p:spPr>
          <a:xfrm>
            <a:off x="3786182" y="2571744"/>
            <a:ext cx="4929222" cy="4071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2000232" y="0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Μονάδες μέτρησης εμβαδού</a:t>
            </a:r>
            <a:endParaRPr lang="en-US" sz="28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285720" y="1142984"/>
            <a:ext cx="61436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1 </a:t>
            </a:r>
            <a:r>
              <a:rPr lang="en-US" sz="3200" b="1" dirty="0" smtClean="0">
                <a:solidFill>
                  <a:srgbClr val="FF0000"/>
                </a:solidFill>
              </a:rPr>
              <a:t>m</a:t>
            </a:r>
            <a:r>
              <a:rPr lang="el-GR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  = </a:t>
            </a:r>
            <a:r>
              <a:rPr lang="el-GR" sz="3200" b="1" dirty="0" smtClean="0">
                <a:solidFill>
                  <a:srgbClr val="FF0000"/>
                </a:solidFill>
              </a:rPr>
              <a:t>τετραγωνικό  μέτρο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0" y="3071810"/>
            <a:ext cx="3786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1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m</a:t>
            </a:r>
            <a:r>
              <a:rPr lang="el-GR" sz="2400" b="1" baseline="30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 =  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είναι ο χώρος που «πιάνει»  ένα τετράγωνο που όλες οι πλευρές  του  είναι 1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m (1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 μέτρο) 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8709831" y="4357694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6357950" y="2214554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3286116" y="5000636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6286512" y="6488668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0" y="6119336"/>
            <a:ext cx="32861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*Το μέγεθος του </a:t>
            </a:r>
            <a:r>
              <a:rPr lang="en-US" sz="1400" dirty="0" smtClean="0"/>
              <a:t>1 </a:t>
            </a:r>
            <a:r>
              <a:rPr lang="el-GR" sz="1400" dirty="0" smtClean="0"/>
              <a:t>τετραγωνικού μέτρου, είναι πολύ μεγαλύτερο, από αυτό το τετράγωνο που φαίνεται στην εικόνα</a:t>
            </a:r>
            <a:endParaRPr lang="en-US" sz="1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2" grpId="0"/>
      <p:bldP spid="17" grpId="0"/>
      <p:bldP spid="18" grpId="0"/>
      <p:bldP spid="19" grpId="0"/>
      <p:bldP spid="20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857488" y="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ΕΠΙΦΑΝΕΙΕΣ</a:t>
            </a:r>
            <a:endParaRPr lang="en-US" sz="3200" b="1" dirty="0"/>
          </a:p>
        </p:txBody>
      </p:sp>
      <p:sp>
        <p:nvSpPr>
          <p:cNvPr id="8" name="7 - TextBox"/>
          <p:cNvSpPr txBox="1"/>
          <p:nvPr/>
        </p:nvSpPr>
        <p:spPr>
          <a:xfrm>
            <a:off x="0" y="928670"/>
            <a:ext cx="58579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Εμβαδόν</a:t>
            </a:r>
            <a:r>
              <a:rPr lang="el-GR" sz="2800" dirty="0" smtClean="0"/>
              <a:t> είναι ο χώρος   που «πιάνει» …    μια επιφάνεια</a:t>
            </a:r>
            <a:endParaRPr lang="en-US" sz="2800" dirty="0"/>
          </a:p>
        </p:txBody>
      </p:sp>
      <p:sp>
        <p:nvSpPr>
          <p:cNvPr id="11" name="10 - TextBox"/>
          <p:cNvSpPr txBox="1"/>
          <p:nvPr/>
        </p:nvSpPr>
        <p:spPr>
          <a:xfrm>
            <a:off x="1285852" y="2857496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Παράδειγμα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428596" y="3500438"/>
            <a:ext cx="8501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εμβαδόν ενός τετραγώνου είναι   25</a:t>
            </a:r>
            <a:r>
              <a:rPr lang="en-US" sz="2400" dirty="0" smtClean="0"/>
              <a:t>m</a:t>
            </a:r>
            <a:r>
              <a:rPr lang="en-US" sz="2400" baseline="30000" dirty="0" smtClean="0"/>
              <a:t>2 </a:t>
            </a:r>
            <a:r>
              <a:rPr lang="en-US" sz="2400" dirty="0" smtClean="0"/>
              <a:t> </a:t>
            </a:r>
            <a:r>
              <a:rPr lang="el-GR" sz="2400" dirty="0" smtClean="0"/>
              <a:t>(= 25 τετραγωνικά μέτρα)</a:t>
            </a:r>
            <a:endParaRPr lang="en-US" sz="2400" baseline="300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2857488" y="4786322"/>
            <a:ext cx="2286016" cy="1857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18 - Ευθύγραμμο βέλος σύνδεσης"/>
          <p:cNvCxnSpPr/>
          <p:nvPr/>
        </p:nvCxnSpPr>
        <p:spPr>
          <a:xfrm rot="16200000" flipH="1">
            <a:off x="2964645" y="4107661"/>
            <a:ext cx="71438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ΕΠΙΦΑΝΕΙΕΣ</a:t>
            </a:r>
            <a:endParaRPr lang="en-US" sz="3200" b="1" dirty="0"/>
          </a:p>
        </p:txBody>
      </p:sp>
      <p:sp>
        <p:nvSpPr>
          <p:cNvPr id="9" name="8 - Ορθογώνιο"/>
          <p:cNvSpPr/>
          <p:nvPr/>
        </p:nvSpPr>
        <p:spPr>
          <a:xfrm>
            <a:off x="642910" y="2285992"/>
            <a:ext cx="2643206" cy="1285884"/>
          </a:xfrm>
          <a:prstGeom prst="rect">
            <a:avLst/>
          </a:prstGeom>
          <a:solidFill>
            <a:srgbClr val="951F0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285720" y="785794"/>
            <a:ext cx="8858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Ερώτηση</a:t>
            </a:r>
          </a:p>
          <a:p>
            <a:r>
              <a:rPr lang="el-GR" sz="2400" dirty="0" smtClean="0"/>
              <a:t>Τι σημαίνει ότι το εμβαδόν μιας επιφάνειας είναι 6</a:t>
            </a:r>
            <a:r>
              <a:rPr lang="en-US" sz="2400" dirty="0" smtClean="0"/>
              <a:t>m</a:t>
            </a:r>
            <a:r>
              <a:rPr lang="en-US" sz="2400" baseline="30000" dirty="0" smtClean="0"/>
              <a:t>2</a:t>
            </a:r>
            <a:r>
              <a:rPr lang="el-GR" sz="2400" dirty="0" smtClean="0"/>
              <a:t>;</a:t>
            </a:r>
            <a:r>
              <a:rPr lang="el-GR" sz="2400" baseline="30000" dirty="0" smtClean="0"/>
              <a:t>    </a:t>
            </a:r>
            <a:r>
              <a:rPr lang="el-GR" sz="2400" dirty="0" smtClean="0"/>
              <a:t> </a:t>
            </a:r>
            <a:endParaRPr lang="en-US" sz="2400" dirty="0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 flipV="1">
            <a:off x="2500298" y="2928934"/>
            <a:ext cx="328614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6000760" y="2500306"/>
            <a:ext cx="1928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Επιφάνεια  με εμβαδόν 6</a:t>
            </a:r>
            <a:r>
              <a:rPr lang="en-US" dirty="0" smtClean="0"/>
              <a:t>m</a:t>
            </a:r>
            <a:r>
              <a:rPr lang="en-US" baseline="30000" dirty="0" smtClean="0"/>
              <a:t>2</a:t>
            </a:r>
            <a:endParaRPr lang="en-US" dirty="0"/>
          </a:p>
        </p:txBody>
      </p:sp>
      <p:sp>
        <p:nvSpPr>
          <p:cNvPr id="26" name="25 - TextBox"/>
          <p:cNvSpPr txBox="1"/>
          <p:nvPr/>
        </p:nvSpPr>
        <p:spPr>
          <a:xfrm>
            <a:off x="3286116" y="4071942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Απάντηση</a:t>
            </a:r>
            <a:endParaRPr lang="en-US" b="1" u="sng" dirty="0"/>
          </a:p>
        </p:txBody>
      </p:sp>
      <p:grpSp>
        <p:nvGrpSpPr>
          <p:cNvPr id="2" name="31 - Ομάδα"/>
          <p:cNvGrpSpPr/>
          <p:nvPr/>
        </p:nvGrpSpPr>
        <p:grpSpPr>
          <a:xfrm>
            <a:off x="857224" y="5214950"/>
            <a:ext cx="2500330" cy="1285884"/>
            <a:chOff x="3214678" y="4929198"/>
            <a:chExt cx="2500330" cy="1285884"/>
          </a:xfrm>
        </p:grpSpPr>
        <p:sp>
          <p:nvSpPr>
            <p:cNvPr id="25" name="24 - Ορθογώνιο"/>
            <p:cNvSpPr/>
            <p:nvPr/>
          </p:nvSpPr>
          <p:spPr>
            <a:xfrm>
              <a:off x="3214678" y="4929198"/>
              <a:ext cx="2500330" cy="128588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27 - Ευθεία γραμμή σύνδεσης"/>
            <p:cNvCxnSpPr/>
            <p:nvPr/>
          </p:nvCxnSpPr>
          <p:spPr>
            <a:xfrm rot="5400000">
              <a:off x="3429786" y="5571346"/>
              <a:ext cx="128588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28 - Ευθεία γραμμή σύνδεσης"/>
            <p:cNvCxnSpPr/>
            <p:nvPr/>
          </p:nvCxnSpPr>
          <p:spPr>
            <a:xfrm rot="5400000">
              <a:off x="4215604" y="5571346"/>
              <a:ext cx="128588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30 - Ευθεία γραμμή σύνδεσης"/>
            <p:cNvCxnSpPr>
              <a:stCxn id="25" idx="1"/>
              <a:endCxn id="25" idx="3"/>
            </p:cNvCxnSpPr>
            <p:nvPr/>
          </p:nvCxnSpPr>
          <p:spPr>
            <a:xfrm rot="10800000" flipH="1">
              <a:off x="3214678" y="5572140"/>
              <a:ext cx="250033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32 - TextBox"/>
          <p:cNvSpPr txBox="1"/>
          <p:nvPr/>
        </p:nvSpPr>
        <p:spPr>
          <a:xfrm>
            <a:off x="4357686" y="4929198"/>
            <a:ext cx="43577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Σημαίνει ότι </a:t>
            </a:r>
            <a:r>
              <a:rPr lang="el-GR" u="sng" dirty="0" smtClean="0"/>
              <a:t>η επιφάνεια «πιάνει» τόσο χώρο όσο χώρο «πιάνουν»  6 τετράγωνα</a:t>
            </a:r>
            <a:r>
              <a:rPr lang="en-US" dirty="0" smtClean="0"/>
              <a:t> </a:t>
            </a:r>
            <a:r>
              <a:rPr lang="el-GR" dirty="0" smtClean="0"/>
              <a:t>. Όπου το κάθε τετράγωνο έχει πλευρά με μήκος 1</a:t>
            </a:r>
            <a:r>
              <a:rPr lang="en-US" dirty="0" smtClean="0"/>
              <a:t>m.</a:t>
            </a:r>
            <a:endParaRPr lang="en-US" dirty="0"/>
          </a:p>
        </p:txBody>
      </p:sp>
      <p:sp>
        <p:nvSpPr>
          <p:cNvPr id="34" name="33 - Ορθογώνιο"/>
          <p:cNvSpPr/>
          <p:nvPr/>
        </p:nvSpPr>
        <p:spPr>
          <a:xfrm>
            <a:off x="2857488" y="5143512"/>
            <a:ext cx="3866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dirty="0" smtClean="0"/>
              <a:t>1</a:t>
            </a:r>
            <a:r>
              <a:rPr lang="en-US" sz="1200" dirty="0" smtClean="0"/>
              <a:t>m</a:t>
            </a:r>
            <a:endParaRPr lang="en-US" sz="1200" dirty="0"/>
          </a:p>
        </p:txBody>
      </p:sp>
      <p:sp>
        <p:nvSpPr>
          <p:cNvPr id="36" name="35 - Ορθογώνιο"/>
          <p:cNvSpPr/>
          <p:nvPr/>
        </p:nvSpPr>
        <p:spPr>
          <a:xfrm>
            <a:off x="3357554" y="5500702"/>
            <a:ext cx="3866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dirty="0" smtClean="0"/>
              <a:t>1</a:t>
            </a:r>
            <a:r>
              <a:rPr lang="en-US" sz="1200" dirty="0" smtClean="0"/>
              <a:t>m</a:t>
            </a:r>
            <a:endParaRPr lang="en-US" sz="12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2786050" y="5786454"/>
            <a:ext cx="3866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dirty="0" smtClean="0"/>
              <a:t>1</a:t>
            </a:r>
            <a:r>
              <a:rPr lang="en-US" sz="1200" dirty="0" smtClean="0"/>
              <a:t>m</a:t>
            </a:r>
            <a:endParaRPr lang="en-US" sz="1200" dirty="0"/>
          </a:p>
        </p:txBody>
      </p:sp>
      <p:sp>
        <p:nvSpPr>
          <p:cNvPr id="38" name="37 - Ορθογώνιο"/>
          <p:cNvSpPr/>
          <p:nvPr/>
        </p:nvSpPr>
        <p:spPr>
          <a:xfrm>
            <a:off x="2214546" y="5429264"/>
            <a:ext cx="3866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dirty="0" smtClean="0"/>
              <a:t>1</a:t>
            </a:r>
            <a:r>
              <a:rPr lang="en-US" sz="1200" dirty="0" smtClean="0"/>
              <a:t>m</a:t>
            </a:r>
            <a:endParaRPr lang="en-US" sz="1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ΕΠΙΦΑΝΕΙΕΣ</a:t>
            </a:r>
            <a:endParaRPr lang="en-US" sz="32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285720" y="785794"/>
            <a:ext cx="8858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Ερώτηση</a:t>
            </a:r>
          </a:p>
          <a:p>
            <a:r>
              <a:rPr lang="el-GR" sz="2400" dirty="0" smtClean="0"/>
              <a:t>Τι σημαίνει ότι το εμβαδόν μιας επιφάνειας είναι 12</a:t>
            </a:r>
            <a:r>
              <a:rPr lang="en-US" sz="2400" dirty="0" smtClean="0"/>
              <a:t>m</a:t>
            </a:r>
            <a:r>
              <a:rPr lang="en-US" sz="2400" baseline="30000" dirty="0" smtClean="0"/>
              <a:t>2</a:t>
            </a:r>
            <a:r>
              <a:rPr lang="el-GR" sz="2400" dirty="0" smtClean="0"/>
              <a:t>;</a:t>
            </a:r>
            <a:r>
              <a:rPr lang="el-GR" sz="2400" baseline="30000" dirty="0" smtClean="0"/>
              <a:t>    </a:t>
            </a:r>
            <a:r>
              <a:rPr lang="el-GR" sz="2400" dirty="0" smtClean="0"/>
              <a:t> </a:t>
            </a:r>
            <a:endParaRPr lang="en-US" sz="2400" dirty="0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 flipV="1">
            <a:off x="2500298" y="2928934"/>
            <a:ext cx="328614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6000760" y="2500306"/>
            <a:ext cx="1928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Επιφάνεια  με εμβαδόν 12</a:t>
            </a:r>
            <a:r>
              <a:rPr lang="en-US" dirty="0" smtClean="0"/>
              <a:t>m</a:t>
            </a:r>
            <a:r>
              <a:rPr lang="en-US" baseline="30000" dirty="0" smtClean="0"/>
              <a:t>2</a:t>
            </a:r>
            <a:endParaRPr lang="en-US" dirty="0"/>
          </a:p>
        </p:txBody>
      </p:sp>
      <p:sp>
        <p:nvSpPr>
          <p:cNvPr id="26" name="25 - TextBox"/>
          <p:cNvSpPr txBox="1"/>
          <p:nvPr/>
        </p:nvSpPr>
        <p:spPr>
          <a:xfrm>
            <a:off x="3286116" y="4071942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Απάντηση</a:t>
            </a:r>
            <a:endParaRPr lang="en-US" b="1" u="sng" dirty="0"/>
          </a:p>
        </p:txBody>
      </p:sp>
      <p:sp>
        <p:nvSpPr>
          <p:cNvPr id="33" name="32 - TextBox"/>
          <p:cNvSpPr txBox="1"/>
          <p:nvPr/>
        </p:nvSpPr>
        <p:spPr>
          <a:xfrm>
            <a:off x="3428992" y="4929198"/>
            <a:ext cx="43577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Σημαίνει ότι </a:t>
            </a:r>
            <a:r>
              <a:rPr lang="el-GR" u="sng" dirty="0" smtClean="0"/>
              <a:t>η επιφάνεια «πιάνει» τόσο χώρο όσο χώρο «πιάνουν»  </a:t>
            </a:r>
            <a:r>
              <a:rPr lang="en-US" u="sng" dirty="0" smtClean="0"/>
              <a:t>12</a:t>
            </a:r>
            <a:r>
              <a:rPr lang="el-GR" u="sng" dirty="0" smtClean="0"/>
              <a:t> τετράγωνα</a:t>
            </a:r>
            <a:r>
              <a:rPr lang="en-US" dirty="0" smtClean="0"/>
              <a:t> </a:t>
            </a:r>
            <a:r>
              <a:rPr lang="el-GR" dirty="0" smtClean="0"/>
              <a:t>. Όπου το κάθε τετράγωνο έχει πλευρά με μήκος 1</a:t>
            </a:r>
            <a:r>
              <a:rPr lang="en-US" dirty="0" smtClean="0"/>
              <a:t>m.</a:t>
            </a:r>
            <a:endParaRPr lang="en-US" dirty="0"/>
          </a:p>
        </p:txBody>
      </p:sp>
      <p:sp>
        <p:nvSpPr>
          <p:cNvPr id="18" name="17 - Ελεύθερη σχεδίαση"/>
          <p:cNvSpPr/>
          <p:nvPr/>
        </p:nvSpPr>
        <p:spPr>
          <a:xfrm>
            <a:off x="464457" y="2206171"/>
            <a:ext cx="1944914" cy="2202984"/>
          </a:xfrm>
          <a:custGeom>
            <a:avLst/>
            <a:gdLst>
              <a:gd name="connsiteX0" fmla="*/ 0 w 1944914"/>
              <a:gd name="connsiteY0" fmla="*/ 609600 h 2202984"/>
              <a:gd name="connsiteX1" fmla="*/ 43543 w 1944914"/>
              <a:gd name="connsiteY1" fmla="*/ 595086 h 2202984"/>
              <a:gd name="connsiteX2" fmla="*/ 72572 w 1944914"/>
              <a:gd name="connsiteY2" fmla="*/ 551543 h 2202984"/>
              <a:gd name="connsiteX3" fmla="*/ 638629 w 1944914"/>
              <a:gd name="connsiteY3" fmla="*/ 0 h 2202984"/>
              <a:gd name="connsiteX4" fmla="*/ 1422400 w 1944914"/>
              <a:gd name="connsiteY4" fmla="*/ 275772 h 2202984"/>
              <a:gd name="connsiteX5" fmla="*/ 1480457 w 1944914"/>
              <a:gd name="connsiteY5" fmla="*/ 1146629 h 2202984"/>
              <a:gd name="connsiteX6" fmla="*/ 1944914 w 1944914"/>
              <a:gd name="connsiteY6" fmla="*/ 1625600 h 2202984"/>
              <a:gd name="connsiteX7" fmla="*/ 667657 w 1944914"/>
              <a:gd name="connsiteY7" fmla="*/ 1814286 h 2202984"/>
              <a:gd name="connsiteX8" fmla="*/ 203200 w 1944914"/>
              <a:gd name="connsiteY8" fmla="*/ 1727200 h 2202984"/>
              <a:gd name="connsiteX9" fmla="*/ 449943 w 1944914"/>
              <a:gd name="connsiteY9" fmla="*/ 1393372 h 2202984"/>
              <a:gd name="connsiteX10" fmla="*/ 420914 w 1944914"/>
              <a:gd name="connsiteY10" fmla="*/ 1045029 h 2202984"/>
              <a:gd name="connsiteX11" fmla="*/ 43543 w 1944914"/>
              <a:gd name="connsiteY11" fmla="*/ 914400 h 2202984"/>
              <a:gd name="connsiteX12" fmla="*/ 0 w 1944914"/>
              <a:gd name="connsiteY12" fmla="*/ 609600 h 2202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44914" h="2202984">
                <a:moveTo>
                  <a:pt x="0" y="609600"/>
                </a:moveTo>
                <a:cubicBezTo>
                  <a:pt x="14514" y="604762"/>
                  <a:pt x="31596" y="604643"/>
                  <a:pt x="43543" y="595086"/>
                </a:cubicBezTo>
                <a:cubicBezTo>
                  <a:pt x="57165" y="584189"/>
                  <a:pt x="72572" y="551543"/>
                  <a:pt x="72572" y="551543"/>
                </a:cubicBezTo>
                <a:lnTo>
                  <a:pt x="638629" y="0"/>
                </a:lnTo>
                <a:lnTo>
                  <a:pt x="1422400" y="275772"/>
                </a:lnTo>
                <a:lnTo>
                  <a:pt x="1480457" y="1146629"/>
                </a:lnTo>
                <a:lnTo>
                  <a:pt x="1944914" y="1625600"/>
                </a:lnTo>
                <a:lnTo>
                  <a:pt x="667657" y="1814286"/>
                </a:lnTo>
                <a:cubicBezTo>
                  <a:pt x="111205" y="2075122"/>
                  <a:pt x="203200" y="2202984"/>
                  <a:pt x="203200" y="1727200"/>
                </a:cubicBezTo>
                <a:cubicBezTo>
                  <a:pt x="439453" y="1402353"/>
                  <a:pt x="342366" y="1500949"/>
                  <a:pt x="449943" y="1393372"/>
                </a:cubicBezTo>
                <a:lnTo>
                  <a:pt x="420914" y="1045029"/>
                </a:lnTo>
                <a:lnTo>
                  <a:pt x="43543" y="914400"/>
                </a:lnTo>
                <a:lnTo>
                  <a:pt x="0" y="60960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ΟΓΚΟΣ</a:t>
            </a:r>
            <a:endParaRPr lang="en-US" sz="32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785786" y="1071546"/>
            <a:ext cx="70009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Ο </a:t>
            </a:r>
            <a:r>
              <a:rPr lang="el-GR" sz="2400" b="1" u="sng" dirty="0" smtClean="0">
                <a:solidFill>
                  <a:schemeClr val="accent1">
                    <a:lumMod val="75000"/>
                  </a:schemeClr>
                </a:solidFill>
              </a:rPr>
              <a:t>όγκος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  είναι ένας αριθμός που δείχνει </a:t>
            </a:r>
            <a:r>
              <a:rPr lang="el-GR" sz="2400" b="1" u="sng" dirty="0" smtClean="0">
                <a:solidFill>
                  <a:schemeClr val="accent1">
                    <a:lumMod val="75000"/>
                  </a:schemeClr>
                </a:solidFill>
              </a:rPr>
              <a:t>πόσο χώρο «πιάνει»  ένα σώμα…</a:t>
            </a:r>
            <a:endParaRPr lang="en-US" sz="2400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1335" y="2643182"/>
            <a:ext cx="3812665" cy="3924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6500826" y="5214950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μπαλόνι</a:t>
            </a:r>
            <a:endParaRPr lang="en-US" sz="2400" b="1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5357826"/>
            <a:ext cx="1285884" cy="1193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TextBox"/>
          <p:cNvSpPr txBox="1"/>
          <p:nvPr/>
        </p:nvSpPr>
        <p:spPr>
          <a:xfrm>
            <a:off x="1142976" y="607220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ξύστρα</a:t>
            </a:r>
            <a:endParaRPr lang="en-US" b="1" dirty="0"/>
          </a:p>
        </p:txBody>
      </p:sp>
      <p:sp>
        <p:nvSpPr>
          <p:cNvPr id="9" name="8 - TextBox"/>
          <p:cNvSpPr txBox="1"/>
          <p:nvPr/>
        </p:nvSpPr>
        <p:spPr>
          <a:xfrm>
            <a:off x="214282" y="2428868"/>
            <a:ext cx="42862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/>
              <a:t>…το μπαλόνι  έχει περισσότερο  όγκο από την   ξύστρα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6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ΟΓΚΟΣ</a:t>
            </a:r>
            <a:endParaRPr lang="en-US" sz="3200" b="1" dirty="0"/>
          </a:p>
        </p:txBody>
      </p:sp>
      <p:sp>
        <p:nvSpPr>
          <p:cNvPr id="9" name="8 - TextBox"/>
          <p:cNvSpPr txBox="1"/>
          <p:nvPr/>
        </p:nvSpPr>
        <p:spPr>
          <a:xfrm>
            <a:off x="500034" y="1357298"/>
            <a:ext cx="60722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Μονάδες μέτρησης όγκου στερεών (3 διαστάσεις)</a:t>
            </a:r>
            <a:endParaRPr lang="en-US" sz="28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785786" y="2285992"/>
            <a:ext cx="3786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1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m</a:t>
            </a:r>
            <a:r>
              <a:rPr lang="en-US" sz="2400" b="1" baseline="30000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 = 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κυβικό  μέτρο 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571472" y="3571876"/>
            <a:ext cx="3786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1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m</a:t>
            </a:r>
            <a:r>
              <a:rPr lang="en-US" sz="2400" b="1" baseline="30000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 = 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κυβικό  μέτρο  είναι ο χώρος που «πιάνει»  ένας  κύβος  που όλες  οι ακμές του είναι  1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m (1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μέτρο) 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4071942"/>
            <a:ext cx="2100278" cy="1750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15 - TextBox"/>
          <p:cNvSpPr txBox="1"/>
          <p:nvPr/>
        </p:nvSpPr>
        <p:spPr>
          <a:xfrm>
            <a:off x="7143768" y="5429264"/>
            <a:ext cx="868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1m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7643834" y="4643446"/>
            <a:ext cx="868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1m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6143636" y="5643578"/>
            <a:ext cx="868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1m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6643702" y="3857628"/>
            <a:ext cx="868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1m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6000760" y="4357694"/>
            <a:ext cx="868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1m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5643570" y="4000504"/>
            <a:ext cx="868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1m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1" grpId="1"/>
      <p:bldP spid="12" grpId="0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1858</TotalTime>
  <Words>876</Words>
  <PresentationFormat>Προβολή στην οθόνη (4:3)</PresentationFormat>
  <Paragraphs>181</Paragraphs>
  <Slides>25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25</vt:i4>
      </vt:variant>
    </vt:vector>
  </HeadingPairs>
  <TitlesOfParts>
    <vt:vector size="26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ΜΑΖΑ       -     ΒΑΡΟΣ (ή ΒΑΡΥΤΗΤΑ)</dc:title>
  <dc:creator>Panorea</dc:creator>
  <cp:lastModifiedBy>hp pc</cp:lastModifiedBy>
  <cp:revision>320</cp:revision>
  <dcterms:created xsi:type="dcterms:W3CDTF">2020-04-07T16:42:53Z</dcterms:created>
  <dcterms:modified xsi:type="dcterms:W3CDTF">2023-02-20T19:27:23Z</dcterms:modified>
</cp:coreProperties>
</file>