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329" r:id="rId5"/>
    <p:sldId id="327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278" r:id="rId15"/>
    <p:sldId id="276" r:id="rId16"/>
    <p:sldId id="338" r:id="rId17"/>
    <p:sldId id="339" r:id="rId18"/>
    <p:sldId id="341" r:id="rId19"/>
    <p:sldId id="340" r:id="rId20"/>
    <p:sldId id="281" r:id="rId21"/>
    <p:sldId id="282" r:id="rId22"/>
    <p:sldId id="284" r:id="rId23"/>
    <p:sldId id="298" r:id="rId24"/>
    <p:sldId id="288" r:id="rId25"/>
    <p:sldId id="299" r:id="rId26"/>
    <p:sldId id="300" r:id="rId27"/>
    <p:sldId id="289" r:id="rId28"/>
    <p:sldId id="286" r:id="rId29"/>
    <p:sldId id="304" r:id="rId30"/>
    <p:sldId id="324" r:id="rId31"/>
    <p:sldId id="305" r:id="rId32"/>
    <p:sldId id="306" r:id="rId33"/>
    <p:sldId id="325" r:id="rId34"/>
    <p:sldId id="326" r:id="rId3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E9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1214414" y="192880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1500166" y="15001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0" name="9 - Ευθύγραμμο βέλος σύνδεσης"/>
          <p:cNvCxnSpPr>
            <a:stCxn id="4" idx="2"/>
          </p:cNvCxnSpPr>
          <p:nvPr/>
        </p:nvCxnSpPr>
        <p:spPr>
          <a:xfrm flipV="1">
            <a:off x="2423365" y="200024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4071934" y="1785926"/>
            <a:ext cx="342902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        και         βάζω</a:t>
            </a:r>
            <a:endParaRPr lang="en-US" sz="2400" dirty="0"/>
          </a:p>
        </p:txBody>
      </p:sp>
      <p:sp>
        <p:nvSpPr>
          <p:cNvPr id="12" name="11 - Έλλειψη"/>
          <p:cNvSpPr/>
          <p:nvPr/>
        </p:nvSpPr>
        <p:spPr>
          <a:xfrm flipH="1">
            <a:off x="1366814" y="4411342"/>
            <a:ext cx="1208951" cy="7954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 flipH="1">
            <a:off x="1643042" y="400050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cxnSp>
        <p:nvCxnSpPr>
          <p:cNvPr id="14" name="13 - Ευθύγραμμο βέλος σύνδεσης"/>
          <p:cNvCxnSpPr>
            <a:stCxn id="12" idx="2"/>
          </p:cNvCxnSpPr>
          <p:nvPr/>
        </p:nvCxnSpPr>
        <p:spPr>
          <a:xfrm flipV="1">
            <a:off x="2575765" y="4482780"/>
            <a:ext cx="1648569" cy="326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224334" y="4268466"/>
            <a:ext cx="399100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πλην        μείον      βγάζω</a:t>
            </a:r>
            <a:endParaRPr lang="en-US" sz="2400" dirty="0"/>
          </a:p>
        </p:txBody>
      </p:sp>
      <p:sp>
        <p:nvSpPr>
          <p:cNvPr id="16" name="15 - Έλλειψη"/>
          <p:cNvSpPr/>
          <p:nvPr/>
        </p:nvSpPr>
        <p:spPr>
          <a:xfrm flipH="1">
            <a:off x="6715140" y="5857892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 flipH="1">
            <a:off x="7000892" y="5572140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 flipH="1">
            <a:off x="8143900" y="6062518"/>
            <a:ext cx="1208951" cy="7954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 flipH="1">
            <a:off x="8501090" y="5715016"/>
            <a:ext cx="1428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1" grpId="0" animBg="1"/>
      <p:bldP spid="12" grpId="0" animBg="1"/>
      <p:bldP spid="12" grpId="1" animBg="1"/>
      <p:bldP spid="13" grpId="0"/>
      <p:bldP spid="13" grpId="1"/>
      <p:bldP spid="15" grpId="0" animBg="1"/>
      <p:bldP spid="16" grpId="0" animBg="1"/>
      <p:bldP spid="17" grpId="0"/>
      <p:bldP spid="18" grpId="0" animBg="1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ή περισσότερους 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προσθέτω</a:t>
            </a:r>
            <a:r>
              <a:rPr lang="el-GR" sz="2800" dirty="0" smtClean="0"/>
              <a:t> και στο αποτέλεσμα που βρίσκω βάζω το πρόσημο που έχουν οι αριθμοί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-2 -6  =  -8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428992" y="522144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79281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τους προσθέτω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-2 -8 = -10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+ 2  = + 7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+ 2  = 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– 3 -2  = -6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-2 -3 -2 -2= -9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-2 -2=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+ 3= +7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143504" y="507207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</a:t>
            </a:r>
            <a:r>
              <a:rPr lang="el-GR" sz="4000" b="1" dirty="0" smtClean="0">
                <a:solidFill>
                  <a:srgbClr val="00B050"/>
                </a:solidFill>
              </a:rPr>
              <a:t>– 4-1-2 = -11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έχω δύο αριθμούς που έχουν διαφορετικό πρόσημο (</a:t>
            </a:r>
            <a:r>
              <a:rPr lang="el-GR" sz="2800" b="1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τους </a:t>
            </a:r>
            <a:r>
              <a:rPr lang="el-GR" sz="2800" b="1" dirty="0" smtClean="0">
                <a:solidFill>
                  <a:srgbClr val="FF0000"/>
                </a:solidFill>
              </a:rPr>
              <a:t>αφαιρώ </a:t>
            </a:r>
            <a:r>
              <a:rPr lang="el-GR" sz="2800" dirty="0" smtClean="0"/>
              <a:t>και στο αποτέλεσμα που βρίσκω βάζω το πρόσημο του μεγαλύτερου αριθμού (σε απόλυτη τιμή)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1472" y="4786322"/>
            <a:ext cx="3000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+6  = 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286116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071902" y="3929066"/>
            <a:ext cx="50720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πρόσημο,   άρα τους αφαιρώ…  Στο   αποτέλεσμα που βρίσκω βάζω συν…..  </a:t>
            </a:r>
            <a:r>
              <a:rPr lang="el-GR" sz="2400" dirty="0" smtClean="0"/>
              <a:t>γιατί  </a:t>
            </a:r>
            <a:r>
              <a:rPr lang="el-GR" sz="2400" dirty="0" smtClean="0"/>
              <a:t>ο μεγαλύτερος αριθμός που είναι </a:t>
            </a:r>
            <a:r>
              <a:rPr lang="el-GR" sz="2400" dirty="0" smtClean="0"/>
              <a:t>το 6</a:t>
            </a:r>
            <a:r>
              <a:rPr lang="el-GR" sz="2400" dirty="0" smtClean="0"/>
              <a:t>….έχει πρόσημο συν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+8 = +6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+ 5 - 2  = + 3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6 - 2  =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+ 3 = +2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+2= 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2 -9=-7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+ 3= -1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+ 4=0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Πρόσθεση / αφαίρεση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πολλαπλασιάζω δύο αριθμούς που έχουν ίδιο πρόσημο  (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800" dirty="0" smtClean="0"/>
              <a:t>)…τότε και στο αποτέλεσμα που βρίσκω βάζω το πρόσημο συν  +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4643446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(-6)  =  +12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500430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86248" y="4214818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στο αποτέλεσμα βάζω το πρόσημο συν  +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571472" y="1000108"/>
            <a:ext cx="82153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Αν πολλαπλασιάζω δύο  αριθμούς που έχουν </a:t>
            </a:r>
            <a:r>
              <a:rPr lang="el-GR" sz="2800" u="sng" dirty="0" smtClean="0"/>
              <a:t>διαφορετικό πρόσημο (</a:t>
            </a:r>
            <a:r>
              <a:rPr lang="el-GR" sz="2800" b="1" u="sng" dirty="0" err="1" smtClean="0">
                <a:solidFill>
                  <a:srgbClr val="FF0000"/>
                </a:solidFill>
              </a:rPr>
              <a:t>ετερόσημοι</a:t>
            </a:r>
            <a:r>
              <a:rPr lang="el-GR" sz="2800" dirty="0" smtClean="0"/>
              <a:t>)…τότε στο αποτέλεσμα που βρίσκω βάζω το πρόσημο μείον  -  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282" y="4786322"/>
            <a:ext cx="328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(+6)  = 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714744" y="492919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357686" y="4214818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 άρα   στο   αποτέλεσμα που βρίσκω βάζω πλην…..  </a:t>
            </a:r>
            <a:endParaRPr lang="en-US" sz="24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TextBox"/>
          <p:cNvSpPr txBox="1"/>
          <p:nvPr/>
        </p:nvSpPr>
        <p:spPr>
          <a:xfrm>
            <a:off x="714348" y="1142984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</a:t>
            </a:r>
            <a:r>
              <a:rPr lang="el-GR" sz="2400" b="1" dirty="0" smtClean="0">
                <a:solidFill>
                  <a:srgbClr val="FF0000"/>
                </a:solidFill>
              </a:rPr>
              <a:t>πολλαπλασιάζω</a:t>
            </a:r>
            <a:r>
              <a:rPr lang="el-GR" sz="2400" dirty="0" smtClean="0"/>
              <a:t>  (ή διαιρώ) δύο αριθμούς που έχουν ίδιο πρόσημο  (</a:t>
            </a:r>
            <a:r>
              <a:rPr lang="el-GR" sz="2400" b="1" dirty="0" err="1" smtClean="0">
                <a:solidFill>
                  <a:srgbClr val="FF0000"/>
                </a:solidFill>
              </a:rPr>
              <a:t>ομόσημοι</a:t>
            </a:r>
            <a:r>
              <a:rPr lang="el-GR" sz="2400" dirty="0" smtClean="0"/>
              <a:t>)…τότε στο αποτέλεσμα που βρίσκω βάζω το πρόσημο συν  +</a:t>
            </a:r>
            <a:endParaRPr lang="en-US" sz="2400" dirty="0"/>
          </a:p>
        </p:txBody>
      </p:sp>
      <p:sp>
        <p:nvSpPr>
          <p:cNvPr id="9" name="8 - Ορθογώνιο"/>
          <p:cNvSpPr/>
          <p:nvPr/>
        </p:nvSpPr>
        <p:spPr>
          <a:xfrm>
            <a:off x="0" y="3429000"/>
            <a:ext cx="2133597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Παράδειγμα 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0" y="407194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(-6)  =  +12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endCxn id="20" idx="1"/>
          </p:cNvCxnSpPr>
          <p:nvPr/>
        </p:nvCxnSpPr>
        <p:spPr>
          <a:xfrm flipV="1">
            <a:off x="3500430" y="4008270"/>
            <a:ext cx="714380" cy="349424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214810" y="3500438"/>
            <a:ext cx="45720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αριθμοί  2  και  6  έχουν ίδιο πρόσημο,   άρα στο αποτέλεσμα βάζω το πρόσημο συν  +</a:t>
            </a:r>
            <a:endParaRPr lang="en-US" sz="2000" dirty="0"/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714348" y="629948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642910" y="58115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-4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642910" y="631162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-2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285852" y="5977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=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2214546" y="632263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2143108" y="583471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143108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1714480" y="592933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2786050" y="600076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=</a:t>
            </a:r>
            <a:endParaRPr lang="en-US" sz="2800" dirty="0">
              <a:solidFill>
                <a:srgbClr val="002060"/>
              </a:solidFill>
            </a:endParaRPr>
          </a:p>
        </p:txBody>
      </p:sp>
      <p:cxnSp>
        <p:nvCxnSpPr>
          <p:cNvPr id="33" name="32 - Ευθεία γραμμή σύνδεσης"/>
          <p:cNvCxnSpPr/>
          <p:nvPr/>
        </p:nvCxnSpPr>
        <p:spPr>
          <a:xfrm>
            <a:off x="3214678" y="632263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143240" y="583471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4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3143240" y="63347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2060"/>
                </a:solidFill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flipV="1">
            <a:off x="1071538" y="5500702"/>
            <a:ext cx="3643338" cy="492300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5214950"/>
            <a:ext cx="3857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αριθμοί  4  και  2 έχουν ίδιο πρόσημο,   άρα μπροστά από το κλάσμα </a:t>
            </a:r>
            <a:r>
              <a:rPr lang="el-GR" sz="2000" smtClean="0"/>
              <a:t>βάζω  συν  </a:t>
            </a:r>
            <a:r>
              <a:rPr lang="el-GR" sz="2000" dirty="0" smtClean="0"/>
              <a:t>+</a:t>
            </a:r>
            <a:endParaRPr lang="en-US" sz="2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(-8) = +16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3143248"/>
            <a:ext cx="3071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5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2  = + 10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+6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 (+ 2)  = 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 (– 3) = +3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(-3) = +6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(-2)= +4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(+ 3)= +12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</a:t>
            </a:r>
            <a:r>
              <a:rPr lang="el-GR" sz="4000" b="1" dirty="0" smtClean="0">
                <a:solidFill>
                  <a:srgbClr val="00B050"/>
                </a:solidFill>
              </a:rPr>
              <a:t>(- 4)= +16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(+8) = -16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0" y="3143248"/>
            <a:ext cx="3500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+ 5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(- 2 ) = -10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85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(- 2)  =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</a:t>
            </a:r>
            <a:r>
              <a:rPr lang="el-GR" sz="4000" b="1" dirty="0" smtClean="0">
                <a:solidFill>
                  <a:srgbClr val="00B050"/>
                </a:solidFill>
              </a:rPr>
              <a:t>(+ 3) =-3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286380" y="1714488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(+2)= -4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429256" y="264318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2 (-9) = -18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072066" y="378619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 .</a:t>
            </a:r>
            <a:r>
              <a:rPr lang="el-GR" sz="4000" b="1" dirty="0" smtClean="0">
                <a:solidFill>
                  <a:srgbClr val="00B050"/>
                </a:solidFill>
              </a:rPr>
              <a:t> (+ 3)= -12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214942" y="485776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-4 </a:t>
            </a:r>
            <a:r>
              <a:rPr lang="el-GR" sz="4000" b="1" baseline="30000" dirty="0" smtClean="0">
                <a:solidFill>
                  <a:srgbClr val="00B050"/>
                </a:solidFill>
              </a:rPr>
              <a:t>.  </a:t>
            </a:r>
            <a:r>
              <a:rPr lang="el-GR" sz="4000" b="1" dirty="0" smtClean="0">
                <a:solidFill>
                  <a:srgbClr val="00B050"/>
                </a:solidFill>
              </a:rPr>
              <a:t>4= -16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1" grpId="0"/>
      <p:bldP spid="27" grpId="0"/>
      <p:bldP spid="23" grpId="0"/>
      <p:bldP spid="24" grpId="0"/>
      <p:bldP spid="30" grpId="0"/>
      <p:bldP spid="3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8" name="1 - Τίτλος"/>
          <p:cNvSpPr>
            <a:spLocks noGrp="1"/>
          </p:cNvSpPr>
          <p:nvPr>
            <p:ph type="ctrTitle"/>
          </p:nvPr>
        </p:nvSpPr>
        <p:spPr>
          <a:xfrm>
            <a:off x="-2000296" y="-214338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428992" y="500042"/>
            <a:ext cx="5715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>
                <a:solidFill>
                  <a:schemeClr val="accent3">
                    <a:lumMod val="50000"/>
                  </a:schemeClr>
                </a:solidFill>
              </a:rPr>
              <a:t>Πολλαπλασιασμός   /  διαίρεση     αριθμών</a:t>
            </a:r>
            <a:endParaRPr lang="en-US" sz="2400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785786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714348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714348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285852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1857356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1857356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500166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2285984" y="22859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571736" y="22859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714348" y="376190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42910" y="347615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714348" y="377404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214414" y="354759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1785918" y="376190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785918" y="347615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85918" y="36904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1428728" y="354759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sp>
        <p:nvSpPr>
          <p:cNvPr id="47" name="46 - TextBox"/>
          <p:cNvSpPr txBox="1"/>
          <p:nvPr/>
        </p:nvSpPr>
        <p:spPr>
          <a:xfrm>
            <a:off x="2214546" y="355973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2571736" y="35597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642910" y="526210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571472" y="497635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642910" y="527424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142976" y="50477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1714480" y="5262104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1714480" y="49763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5" name="54 - TextBox"/>
          <p:cNvSpPr txBox="1"/>
          <p:nvPr/>
        </p:nvSpPr>
        <p:spPr>
          <a:xfrm>
            <a:off x="1714480" y="519066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2143108" y="50599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58" name="57 - TextBox"/>
          <p:cNvSpPr txBox="1"/>
          <p:nvPr/>
        </p:nvSpPr>
        <p:spPr>
          <a:xfrm>
            <a:off x="2500298" y="505993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+3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428728" y="500063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5500694" y="242886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5429256" y="214311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5500694" y="244101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6000760" y="221455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572264" y="2428868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6572264" y="214311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6572264" y="23574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7000892" y="22266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7358082" y="222669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6286512" y="221455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</a:t>
            </a:r>
            <a:endParaRPr lang="en-US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5214942" y="433341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5143504" y="40476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5214942" y="434555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-4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5715008" y="411909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6286512" y="433341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6286512" y="404765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20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6286512" y="426197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6715140" y="41312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</a:t>
            </a:r>
            <a:endParaRPr lang="en-US" dirty="0"/>
          </a:p>
        </p:txBody>
      </p:sp>
      <p:sp>
        <p:nvSpPr>
          <p:cNvPr id="78" name="77 - TextBox"/>
          <p:cNvSpPr txBox="1"/>
          <p:nvPr/>
        </p:nvSpPr>
        <p:spPr>
          <a:xfrm>
            <a:off x="7072330" y="413123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9" name="78 - TextBox"/>
          <p:cNvSpPr txBox="1"/>
          <p:nvPr/>
        </p:nvSpPr>
        <p:spPr>
          <a:xfrm>
            <a:off x="6000760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+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8" grpId="0"/>
      <p:bldP spid="44" grpId="0"/>
      <p:bldP spid="45" grpId="0"/>
      <p:bldP spid="46" grpId="0"/>
      <p:bldP spid="47" grpId="0"/>
      <p:bldP spid="48" grpId="0"/>
      <p:bldP spid="54" grpId="0"/>
      <p:bldP spid="55" grpId="0"/>
      <p:bldP spid="57" grpId="0"/>
      <p:bldP spid="58" grpId="0"/>
      <p:bldP spid="59" grpId="0"/>
      <p:bldP spid="67" grpId="0"/>
      <p:bldP spid="68" grpId="0"/>
      <p:bldP spid="69" grpId="0"/>
      <p:bldP spid="77" grpId="0"/>
      <p:bldP spid="78" grpId="0"/>
      <p:bldP spid="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 flipH="1">
            <a:off x="2143108" y="4071942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 flipH="1">
            <a:off x="4572000" y="392906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1285852" y="1357298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Με  την  λέξη  </a:t>
            </a:r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r>
              <a:rPr lang="el-GR" sz="2800" dirty="0" smtClean="0"/>
              <a:t>  εννοούμε  το  συν   </a:t>
            </a:r>
            <a:r>
              <a:rPr lang="el-GR" sz="2800" b="1" dirty="0" smtClean="0">
                <a:solidFill>
                  <a:srgbClr val="FF0000"/>
                </a:solidFill>
              </a:rPr>
              <a:t>+</a:t>
            </a:r>
            <a:r>
              <a:rPr lang="el-GR" sz="2800" dirty="0" smtClean="0"/>
              <a:t>   και το πλην     </a:t>
            </a:r>
            <a:r>
              <a:rPr lang="el-GR" sz="2800" dirty="0" smtClean="0">
                <a:solidFill>
                  <a:srgbClr val="FF0000"/>
                </a:solidFill>
              </a:rPr>
              <a:t>-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928926" y="3071810"/>
            <a:ext cx="1579150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πρόσημα</a:t>
            </a:r>
            <a:endParaRPr lang="en-US" sz="28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2536017" y="3679033"/>
            <a:ext cx="1000132" cy="78581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3893339" y="3750471"/>
            <a:ext cx="1000132" cy="642942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Σταθερές  /  μεταβλητές</a:t>
            </a:r>
            <a:endParaRPr lang="en-US" sz="2400" dirty="0"/>
          </a:p>
        </p:txBody>
      </p:sp>
      <p:sp>
        <p:nvSpPr>
          <p:cNvPr id="29" name="28 - Επεξήγηση με σύννεφο"/>
          <p:cNvSpPr/>
          <p:nvPr/>
        </p:nvSpPr>
        <p:spPr>
          <a:xfrm>
            <a:off x="285720" y="1142984"/>
            <a:ext cx="2714644" cy="2286016"/>
          </a:xfrm>
          <a:prstGeom prst="cloudCallout">
            <a:avLst>
              <a:gd name="adj1" fmla="val -4221"/>
              <a:gd name="adj2" fmla="val 107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TextBox"/>
          <p:cNvSpPr txBox="1"/>
          <p:nvPr/>
        </p:nvSpPr>
        <p:spPr>
          <a:xfrm>
            <a:off x="0" y="4929198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</a:t>
            </a:r>
            <a:r>
              <a:rPr lang="el-GR" sz="2400" b="1" dirty="0" smtClean="0">
                <a:solidFill>
                  <a:srgbClr val="FF0000"/>
                </a:solidFill>
              </a:rPr>
              <a:t>αριθμοί</a:t>
            </a:r>
            <a:r>
              <a:rPr lang="el-GR" sz="2400" dirty="0" smtClean="0"/>
              <a:t> στα μαθηματικά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σταθερές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143108" y="264318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242886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2,03</a:t>
            </a:r>
            <a:endParaRPr lang="en-US" sz="2400" dirty="0"/>
          </a:p>
        </p:txBody>
      </p:sp>
      <p:sp>
        <p:nvSpPr>
          <p:cNvPr id="33" name="32 - TextBox"/>
          <p:cNvSpPr txBox="1"/>
          <p:nvPr/>
        </p:nvSpPr>
        <p:spPr>
          <a:xfrm>
            <a:off x="857224" y="135729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138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2285984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8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5715008" y="1071546"/>
            <a:ext cx="2714644" cy="2286016"/>
          </a:xfrm>
          <a:prstGeom prst="cloudCallout">
            <a:avLst>
              <a:gd name="adj1" fmla="val -4221"/>
              <a:gd name="adj2" fmla="val 107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429288" y="4857760"/>
            <a:ext cx="3143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</a:t>
            </a:r>
            <a:r>
              <a:rPr lang="el-GR" sz="2400" b="1" dirty="0" smtClean="0">
                <a:solidFill>
                  <a:srgbClr val="FF0000"/>
                </a:solidFill>
              </a:rPr>
              <a:t>γράμματα </a:t>
            </a:r>
            <a:r>
              <a:rPr lang="el-GR" sz="2400" dirty="0" smtClean="0"/>
              <a:t>στα μαθηματικά λέγονται </a:t>
            </a:r>
            <a:r>
              <a:rPr lang="el-GR" sz="2400" b="1" dirty="0" smtClean="0">
                <a:solidFill>
                  <a:srgbClr val="FF0000"/>
                </a:solidFill>
              </a:rPr>
              <a:t>μεταβλητές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7143768" y="242886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8" name="37 - TextBox"/>
          <p:cNvSpPr txBox="1"/>
          <p:nvPr/>
        </p:nvSpPr>
        <p:spPr>
          <a:xfrm>
            <a:off x="6143636" y="235743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9" name="38 - TextBox"/>
          <p:cNvSpPr txBox="1"/>
          <p:nvPr/>
        </p:nvSpPr>
        <p:spPr>
          <a:xfrm>
            <a:off x="6286512" y="128586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7286644" y="150017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2000232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Σταθερές  /  μεταβλητές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571472" y="785794"/>
            <a:ext cx="2714644" cy="2286016"/>
          </a:xfrm>
          <a:prstGeom prst="cloudCallout">
            <a:avLst>
              <a:gd name="adj1" fmla="val 80248"/>
              <a:gd name="adj2" fmla="val 9798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3143240" y="4286256"/>
            <a:ext cx="5715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στα μαθηματικά έχω μεταβλητές  (= γράμματα)……αυτό σημαίνει ότι στη θέση της  μεταβλητής  μπορώ να βάλω διάφορους …αριθμούς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000232" y="214311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8" name="37 - TextBox"/>
          <p:cNvSpPr txBox="1"/>
          <p:nvPr/>
        </p:nvSpPr>
        <p:spPr>
          <a:xfrm>
            <a:off x="1000100" y="207167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39" name="38 - TextBox"/>
          <p:cNvSpPr txBox="1"/>
          <p:nvPr/>
        </p:nvSpPr>
        <p:spPr>
          <a:xfrm>
            <a:off x="1214414" y="1071546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143108" y="121442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2 -1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+1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+1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+1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+ 1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643206" y="2071678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71702" y="207167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=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714356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...άρα όταν  στις  αλγεβρικές παραστάσεις ……… υπάρχει </a:t>
            </a:r>
            <a:r>
              <a:rPr lang="en-US" sz="2400" dirty="0" smtClean="0"/>
              <a:t> </a:t>
            </a:r>
            <a:r>
              <a:rPr lang="el-GR" sz="2400" dirty="0" smtClean="0"/>
              <a:t>μια  μεταβλητή ….  τότε  ….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2643206" y="326297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2071702" y="326297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2643206" y="43345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endParaRPr lang="en-US" sz="2800" baseline="30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71702" y="433454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=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5" grpId="0"/>
      <p:bldP spid="26" grpId="0"/>
      <p:bldP spid="27" grpId="0"/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μηδέν  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15074" y="271462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0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 μηδέν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395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785918" y="2071678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0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+ 2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15008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86314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2 -0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5357818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r>
              <a:rPr lang="el-GR" sz="2800" dirty="0" smtClean="0"/>
              <a:t>+0</a:t>
            </a:r>
            <a:r>
              <a:rPr lang="en-US" sz="2800" dirty="0" smtClean="0"/>
              <a:t> =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- 0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857884" y="485776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 rot="5400000">
            <a:off x="643728" y="3428206"/>
            <a:ext cx="6858000" cy="1588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4286248" y="214290"/>
            <a:ext cx="3143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Πρόσθεση / αφαίρεση με  μηδέν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28596" y="52632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2000232" y="525371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0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715008" y="300037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6215074" y="392906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 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6" grpId="1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6" grpId="0"/>
      <p:bldP spid="26" grpId="1"/>
      <p:bldP spid="27" grpId="0"/>
      <p:bldP spid="28" grpId="0"/>
      <p:bldP spid="29" grpId="0"/>
      <p:bldP spid="29" grpId="1"/>
      <p:bldP spid="30" grpId="0"/>
      <p:bldP spid="3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Συντομεύσεις …..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71472" y="200024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5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785918" y="200024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α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β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300037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err="1" smtClean="0"/>
              <a:t>αβ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400050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y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400050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y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507207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50720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1x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20097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200024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32861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3276600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643438" y="4071942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143636" y="4071942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2</a:t>
            </a:r>
            <a:r>
              <a:rPr lang="el-GR" sz="2800" dirty="0" smtClean="0"/>
              <a:t>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6204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143636" y="5620424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yx</a:t>
            </a:r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571480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Όταν πολλαπλασιάζω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αριθμούς  με γράμματα (=μεταβλητές)   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 ή     όταν πολλαπλασιάζω μεταξύ τους γράμματα  (=μεταβλητές)</a:t>
            </a:r>
            <a:endParaRPr lang="en-US" sz="2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612049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</a:t>
            </a:r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488" y="607220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0x=</a:t>
            </a:r>
            <a:endParaRPr lang="en-US" sz="28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3428992" y="607220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Αστέρι 12 ακτινών"/>
          <p:cNvSpPr/>
          <p:nvPr/>
        </p:nvSpPr>
        <p:spPr>
          <a:xfrm>
            <a:off x="2786050" y="3429000"/>
            <a:ext cx="4143404" cy="2928958"/>
          </a:xfrm>
          <a:prstGeom prst="star12">
            <a:avLst>
              <a:gd name="adj" fmla="val 34025"/>
            </a:avLst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00034" y="2071678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6789"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6789"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57158" y="1428736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μπροστά από μια παρένθεση υπάρχει το θετικό πρόσημο (+)  ή  δεν υπάρχει καθόλου πρόσημο…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                      τότε απλά  βγάζω την παρένθεση…..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857620" y="442913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x  - 2)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92879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  - 2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715008" y="171448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5x)=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6929454" y="169133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321468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-8x  -  7)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428860" y="321468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-8x  -  7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450057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-3 + 4y)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857356" y="450057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-3 + 4y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785786" y="585789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9 + 2x)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357422" y="585789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 + 2x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643570" y="392906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52x)=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7000892" y="3929066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52x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Όλοι οι αριθμοί έχουν πρόσημα…</a:t>
            </a:r>
          </a:p>
          <a:p>
            <a:r>
              <a:rPr lang="el-GR" sz="2800" dirty="0" smtClean="0">
                <a:solidFill>
                  <a:srgbClr val="FF0000"/>
                </a:solidFill>
              </a:rPr>
              <a:t>Το μηδέν δεν έχει πρόσημο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92906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2 έχει πρόσημο  μείον -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493569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28963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507856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έχει πρόσημο  συν  +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(+5</a:t>
            </a:r>
            <a:r>
              <a:rPr lang="en-US" sz="2800" dirty="0" smtClean="0"/>
              <a:t>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57160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+5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600076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5)=</a:t>
            </a:r>
            <a:r>
              <a:rPr lang="el-GR" sz="2800" dirty="0" smtClean="0"/>
              <a:t>  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428728" y="600076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292893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 </a:t>
            </a:r>
            <a:r>
              <a:rPr lang="el-GR" sz="2800" dirty="0" smtClean="0"/>
              <a:t>(+</a:t>
            </a:r>
            <a:r>
              <a:rPr lang="en-US" sz="2800" dirty="0" smtClean="0"/>
              <a:t>8)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571604" y="292893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+8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38576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+(</a:t>
            </a:r>
            <a:r>
              <a:rPr lang="en-US" sz="2800" dirty="0" smtClean="0"/>
              <a:t>-3)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714480" y="385762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-3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507207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+(-8</a:t>
            </a:r>
            <a:r>
              <a:rPr lang="en-US" sz="2800" dirty="0" smtClean="0"/>
              <a:t>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507207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-8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786446" y="171448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(-9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6786578" y="171448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-9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286658" y="3928260"/>
            <a:ext cx="5857892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715008" y="285749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(-5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6715140" y="283434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-5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5786446" y="3977350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(+15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7000892" y="3929066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+15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786446" y="490604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(+</a:t>
            </a:r>
            <a:r>
              <a:rPr lang="en-US" sz="2800" dirty="0" smtClean="0"/>
              <a:t>x)=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786578" y="492919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+x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5643570" y="57864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+</a:t>
            </a:r>
            <a:r>
              <a:rPr lang="el-GR" sz="2800" dirty="0" smtClean="0"/>
              <a:t>(</a:t>
            </a:r>
            <a:r>
              <a:rPr lang="en-US" sz="2800" dirty="0" smtClean="0"/>
              <a:t>-x)=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715140" y="578645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Αστέρι 12 ακτινών"/>
          <p:cNvSpPr/>
          <p:nvPr/>
        </p:nvSpPr>
        <p:spPr>
          <a:xfrm>
            <a:off x="2786050" y="3429000"/>
            <a:ext cx="4143404" cy="2928958"/>
          </a:xfrm>
          <a:prstGeom prst="star12">
            <a:avLst>
              <a:gd name="adj" fmla="val 34025"/>
            </a:avLst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TextBox"/>
          <p:cNvSpPr txBox="1"/>
          <p:nvPr/>
        </p:nvSpPr>
        <p:spPr>
          <a:xfrm>
            <a:off x="500034" y="2071678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6789"/>
            </a:pPr>
            <a:endParaRPr lang="el-GR" sz="2400" b="1" dirty="0" smtClean="0">
              <a:solidFill>
                <a:srgbClr val="FF0000"/>
              </a:solidFill>
            </a:endParaRPr>
          </a:p>
          <a:p>
            <a:pPr marL="457200" indent="-457200">
              <a:buAutoNum type="arabicPlain" startAt="6789"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57158" y="1428736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μπροστά από μια παρένθεση υπάρχει το αρνητικό πρόσημο (-)…</a:t>
            </a:r>
          </a:p>
          <a:p>
            <a:endParaRPr lang="el-GR" sz="2400" dirty="0" smtClean="0"/>
          </a:p>
          <a:p>
            <a:r>
              <a:rPr lang="el-GR" sz="2400" dirty="0" smtClean="0"/>
              <a:t>  τότε βγάζω την παρένθεση και αλλάζω τα πρόσημα …που υπάρχουν μέσα στη παρένθεση…</a:t>
            </a:r>
            <a:endParaRPr lang="en-US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857620" y="4429132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x  - 2)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92879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x  </a:t>
            </a:r>
            <a:r>
              <a:rPr lang="el-GR" sz="2800" dirty="0" smtClean="0"/>
              <a:t>+</a:t>
            </a:r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4214810" y="26200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(+</a:t>
            </a:r>
            <a:r>
              <a:rPr lang="en-US" sz="2800" dirty="0" smtClean="0"/>
              <a:t>5x)=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357818" y="264318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5x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38120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-8x  -  7)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571736" y="36915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8x </a:t>
            </a:r>
            <a:r>
              <a:rPr lang="el-GR" sz="2800" dirty="0" smtClean="0"/>
              <a:t>+</a:t>
            </a:r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 </a:t>
            </a:r>
            <a:r>
              <a:rPr lang="el-GR" sz="2800" dirty="0" smtClean="0"/>
              <a:t>(</a:t>
            </a:r>
            <a:r>
              <a:rPr lang="en-US" sz="2800" dirty="0" smtClean="0"/>
              <a:t>-3 + 4y)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2214546" y="492919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3 </a:t>
            </a:r>
            <a:r>
              <a:rPr lang="el-GR" sz="2800" dirty="0" smtClean="0"/>
              <a:t>-</a:t>
            </a:r>
            <a:r>
              <a:rPr lang="en-US" sz="2800" dirty="0" smtClean="0"/>
              <a:t> 4y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714612" y="604905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-(</a:t>
            </a:r>
            <a:r>
              <a:rPr lang="en-US" sz="2800" dirty="0" smtClean="0"/>
              <a:t>9 + 2x)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572000" y="600076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-</a:t>
            </a:r>
            <a:r>
              <a:rPr lang="en-US" sz="2800" dirty="0" smtClean="0"/>
              <a:t>9 </a:t>
            </a:r>
            <a:r>
              <a:rPr lang="el-GR" sz="2800" dirty="0" smtClean="0"/>
              <a:t>-</a:t>
            </a:r>
            <a:r>
              <a:rPr lang="en-US" sz="2800" dirty="0" smtClean="0"/>
              <a:t>2x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628" y="388275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l-GR" sz="2800" dirty="0" smtClean="0"/>
              <a:t>-(-</a:t>
            </a:r>
            <a:r>
              <a:rPr lang="en-US" sz="2800" dirty="0" smtClean="0"/>
              <a:t>52x)=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6357950" y="38576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+</a:t>
            </a:r>
            <a:r>
              <a:rPr lang="en-US" sz="2800" dirty="0" smtClean="0"/>
              <a:t>52x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20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l-GR" sz="2800" dirty="0" smtClean="0"/>
              <a:t>(+5</a:t>
            </a:r>
            <a:r>
              <a:rPr lang="en-US" sz="2800" dirty="0" smtClean="0"/>
              <a:t>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157160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5</a:t>
            </a:r>
            <a:endParaRPr lang="en-US" sz="2800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600076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l-GR" sz="2800" dirty="0" smtClean="0"/>
              <a:t>(</a:t>
            </a:r>
            <a:r>
              <a:rPr lang="en-US" sz="2800" dirty="0" smtClean="0"/>
              <a:t>5)=</a:t>
            </a:r>
            <a:r>
              <a:rPr lang="el-GR" sz="2800" dirty="0" smtClean="0"/>
              <a:t>  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1428728" y="600076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-5</a:t>
            </a:r>
            <a:endParaRPr lang="en-US" sz="28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292893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l-GR" sz="2800" dirty="0" smtClean="0"/>
              <a:t>(+</a:t>
            </a:r>
            <a:r>
              <a:rPr lang="en-US" sz="2800" dirty="0" smtClean="0"/>
              <a:t>8)  =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571604" y="292893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8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385762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</a:t>
            </a:r>
            <a:r>
              <a:rPr lang="en-US" sz="2800" dirty="0" smtClean="0"/>
              <a:t>-3)  =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714480" y="385762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+3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357158" y="507207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(-8</a:t>
            </a:r>
            <a:r>
              <a:rPr lang="en-US" sz="2800" dirty="0" smtClean="0"/>
              <a:t>)  =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785918" y="507207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8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786446" y="1714488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(-9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6786578" y="171448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9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286658" y="3928260"/>
            <a:ext cx="5857892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715008" y="285749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(-5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6715140" y="2834342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5</a:t>
            </a:r>
            <a:endParaRPr lang="en-US" sz="2800" dirty="0"/>
          </a:p>
        </p:txBody>
      </p:sp>
      <p:sp>
        <p:nvSpPr>
          <p:cNvPr id="25" name="24 - TextBox"/>
          <p:cNvSpPr txBox="1"/>
          <p:nvPr/>
        </p:nvSpPr>
        <p:spPr>
          <a:xfrm>
            <a:off x="5786446" y="3977350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(+15</a:t>
            </a:r>
            <a:r>
              <a:rPr lang="en-US" sz="2800" dirty="0" smtClean="0"/>
              <a:t>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6" name="25 - TextBox"/>
          <p:cNvSpPr txBox="1"/>
          <p:nvPr/>
        </p:nvSpPr>
        <p:spPr>
          <a:xfrm>
            <a:off x="7000892" y="3929066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15</a:t>
            </a:r>
            <a:endParaRPr lang="en-US" sz="28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786446" y="490604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(+</a:t>
            </a:r>
            <a:r>
              <a:rPr lang="en-US" sz="2800" dirty="0" smtClean="0"/>
              <a:t>x)=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786578" y="492919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-x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5643570" y="57864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-</a:t>
            </a:r>
            <a:r>
              <a:rPr lang="el-GR" sz="2800" dirty="0" smtClean="0"/>
              <a:t>(</a:t>
            </a:r>
            <a:r>
              <a:rPr lang="en-US" sz="2800" dirty="0" smtClean="0"/>
              <a:t>-x)=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715140" y="578645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1142976" y="0"/>
            <a:ext cx="60722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Παρενθέσεις…..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785794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142844" y="178592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l-GR" sz="2800" dirty="0" smtClean="0"/>
              <a:t>(+5</a:t>
            </a:r>
            <a:r>
              <a:rPr lang="en-US" sz="2800" dirty="0" smtClean="0"/>
              <a:t>) + (-3)  =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285984" y="178592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5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86724" y="3928260"/>
            <a:ext cx="5857892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86050" y="178592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-3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1785926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-8</a:t>
            </a:r>
            <a:endParaRPr lang="en-US" sz="2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142844" y="290578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l-GR" sz="2800" dirty="0" smtClean="0"/>
              <a:t>(</a:t>
            </a:r>
            <a:r>
              <a:rPr lang="en-US" sz="2800" dirty="0" smtClean="0"/>
              <a:t>-7) + (-9)  =</a:t>
            </a:r>
            <a:endParaRPr lang="en-US" sz="2800" dirty="0"/>
          </a:p>
        </p:txBody>
      </p:sp>
      <p:sp>
        <p:nvSpPr>
          <p:cNvPr id="34" name="33 - TextBox"/>
          <p:cNvSpPr txBox="1"/>
          <p:nvPr/>
        </p:nvSpPr>
        <p:spPr>
          <a:xfrm>
            <a:off x="2285984" y="29057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+7</a:t>
            </a:r>
            <a:endParaRPr lang="en-US" sz="2800" dirty="0"/>
          </a:p>
        </p:txBody>
      </p:sp>
      <p:sp>
        <p:nvSpPr>
          <p:cNvPr id="35" name="34 - TextBox"/>
          <p:cNvSpPr txBox="1"/>
          <p:nvPr/>
        </p:nvSpPr>
        <p:spPr>
          <a:xfrm>
            <a:off x="2786050" y="29057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-9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3286116" y="290578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-2</a:t>
            </a:r>
            <a:endParaRPr lang="en-US" sz="2800" dirty="0"/>
          </a:p>
        </p:txBody>
      </p:sp>
      <p:sp>
        <p:nvSpPr>
          <p:cNvPr id="38" name="37 - TextBox"/>
          <p:cNvSpPr txBox="1"/>
          <p:nvPr/>
        </p:nvSpPr>
        <p:spPr>
          <a:xfrm>
            <a:off x="71406" y="390591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+2) + (+9)  =</a:t>
            </a:r>
            <a:endParaRPr lang="en-US" sz="2800" dirty="0"/>
          </a:p>
        </p:txBody>
      </p:sp>
      <p:sp>
        <p:nvSpPr>
          <p:cNvPr id="40" name="39 - TextBox"/>
          <p:cNvSpPr txBox="1"/>
          <p:nvPr/>
        </p:nvSpPr>
        <p:spPr>
          <a:xfrm>
            <a:off x="2214546" y="39059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+2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714612" y="39059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+9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3214678" y="390591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+11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42844" y="497748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-2) - (+3)  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2285984" y="49774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-2</a:t>
            </a:r>
            <a:endParaRPr lang="en-US" sz="2800" dirty="0"/>
          </a:p>
        </p:txBody>
      </p:sp>
      <p:sp>
        <p:nvSpPr>
          <p:cNvPr id="46" name="45 - TextBox"/>
          <p:cNvSpPr txBox="1"/>
          <p:nvPr/>
        </p:nvSpPr>
        <p:spPr>
          <a:xfrm>
            <a:off x="2786050" y="497748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-3</a:t>
            </a:r>
            <a:endParaRPr lang="en-US" sz="2800" dirty="0"/>
          </a:p>
        </p:txBody>
      </p:sp>
      <p:sp>
        <p:nvSpPr>
          <p:cNvPr id="47" name="46 - TextBox"/>
          <p:cNvSpPr txBox="1"/>
          <p:nvPr/>
        </p:nvSpPr>
        <p:spPr>
          <a:xfrm>
            <a:off x="3286116" y="497748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-5</a:t>
            </a:r>
            <a:endParaRPr lang="en-US" sz="2800" dirty="0"/>
          </a:p>
        </p:txBody>
      </p:sp>
      <p:sp>
        <p:nvSpPr>
          <p:cNvPr id="48" name="47 - TextBox"/>
          <p:cNvSpPr txBox="1"/>
          <p:nvPr/>
        </p:nvSpPr>
        <p:spPr>
          <a:xfrm>
            <a:off x="214282" y="590617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(</a:t>
            </a:r>
            <a:r>
              <a:rPr lang="en-US" sz="2800" dirty="0" smtClean="0"/>
              <a:t>-2) - (-3)  =</a:t>
            </a:r>
            <a:endParaRPr lang="en-US" sz="2800" dirty="0"/>
          </a:p>
        </p:txBody>
      </p:sp>
      <p:sp>
        <p:nvSpPr>
          <p:cNvPr id="49" name="48 - TextBox"/>
          <p:cNvSpPr txBox="1"/>
          <p:nvPr/>
        </p:nvSpPr>
        <p:spPr>
          <a:xfrm>
            <a:off x="2357422" y="590617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+2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857488" y="590617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+3</a:t>
            </a:r>
            <a:endParaRPr lang="en-US" sz="2800" dirty="0"/>
          </a:p>
        </p:txBody>
      </p:sp>
      <p:sp>
        <p:nvSpPr>
          <p:cNvPr id="51" name="50 - TextBox"/>
          <p:cNvSpPr txBox="1"/>
          <p:nvPr/>
        </p:nvSpPr>
        <p:spPr>
          <a:xfrm>
            <a:off x="3357554" y="5906176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+5</a:t>
            </a:r>
            <a:endParaRPr lang="en-US" sz="2800" dirty="0"/>
          </a:p>
        </p:txBody>
      </p:sp>
      <p:sp>
        <p:nvSpPr>
          <p:cNvPr id="52" name="51 - TextBox"/>
          <p:cNvSpPr txBox="1"/>
          <p:nvPr/>
        </p:nvSpPr>
        <p:spPr>
          <a:xfrm>
            <a:off x="4857752" y="121442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+6) – (-5)  =</a:t>
            </a:r>
            <a:endParaRPr lang="en-US" sz="2800" dirty="0"/>
          </a:p>
        </p:txBody>
      </p:sp>
      <p:sp>
        <p:nvSpPr>
          <p:cNvPr id="53" name="52 - TextBox"/>
          <p:cNvSpPr txBox="1"/>
          <p:nvPr/>
        </p:nvSpPr>
        <p:spPr>
          <a:xfrm>
            <a:off x="7000892" y="121442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+6</a:t>
            </a:r>
            <a:endParaRPr lang="en-US" sz="2800" dirty="0"/>
          </a:p>
        </p:txBody>
      </p:sp>
      <p:sp>
        <p:nvSpPr>
          <p:cNvPr id="54" name="53 - TextBox"/>
          <p:cNvSpPr txBox="1"/>
          <p:nvPr/>
        </p:nvSpPr>
        <p:spPr>
          <a:xfrm>
            <a:off x="7500958" y="121442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+5</a:t>
            </a:r>
            <a:endParaRPr lang="en-US" sz="2800" dirty="0"/>
          </a:p>
        </p:txBody>
      </p:sp>
      <p:sp>
        <p:nvSpPr>
          <p:cNvPr id="55" name="54 - TextBox"/>
          <p:cNvSpPr txBox="1"/>
          <p:nvPr/>
        </p:nvSpPr>
        <p:spPr>
          <a:xfrm>
            <a:off x="8001024" y="121442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+11</a:t>
            </a:r>
            <a:endParaRPr lang="en-US" sz="2800" dirty="0"/>
          </a:p>
        </p:txBody>
      </p:sp>
      <p:sp>
        <p:nvSpPr>
          <p:cNvPr id="56" name="55 - TextBox"/>
          <p:cNvSpPr txBox="1"/>
          <p:nvPr/>
        </p:nvSpPr>
        <p:spPr>
          <a:xfrm>
            <a:off x="4857752" y="290578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-8) – (-5)  =</a:t>
            </a:r>
            <a:endParaRPr lang="en-US" sz="2800" dirty="0"/>
          </a:p>
        </p:txBody>
      </p:sp>
      <p:sp>
        <p:nvSpPr>
          <p:cNvPr id="57" name="56 - TextBox"/>
          <p:cNvSpPr txBox="1"/>
          <p:nvPr/>
        </p:nvSpPr>
        <p:spPr>
          <a:xfrm>
            <a:off x="7000892" y="29057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-8</a:t>
            </a:r>
            <a:endParaRPr lang="en-US" sz="2800" dirty="0"/>
          </a:p>
        </p:txBody>
      </p:sp>
      <p:sp>
        <p:nvSpPr>
          <p:cNvPr id="58" name="57 - TextBox"/>
          <p:cNvSpPr txBox="1"/>
          <p:nvPr/>
        </p:nvSpPr>
        <p:spPr>
          <a:xfrm>
            <a:off x="7500958" y="29057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+5</a:t>
            </a:r>
            <a:endParaRPr lang="en-US" sz="2800" dirty="0"/>
          </a:p>
        </p:txBody>
      </p:sp>
      <p:sp>
        <p:nvSpPr>
          <p:cNvPr id="59" name="58 - TextBox"/>
          <p:cNvSpPr txBox="1"/>
          <p:nvPr/>
        </p:nvSpPr>
        <p:spPr>
          <a:xfrm>
            <a:off x="8001024" y="290578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-3</a:t>
            </a:r>
            <a:endParaRPr lang="en-US" sz="2800" dirty="0"/>
          </a:p>
        </p:txBody>
      </p:sp>
      <p:sp>
        <p:nvSpPr>
          <p:cNvPr id="60" name="59 - TextBox"/>
          <p:cNvSpPr txBox="1"/>
          <p:nvPr/>
        </p:nvSpPr>
        <p:spPr>
          <a:xfrm>
            <a:off x="4786282" y="3905912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-4) – (-4)  =</a:t>
            </a:r>
            <a:endParaRPr lang="en-US" sz="2800" dirty="0"/>
          </a:p>
        </p:txBody>
      </p:sp>
      <p:sp>
        <p:nvSpPr>
          <p:cNvPr id="61" name="60 - TextBox"/>
          <p:cNvSpPr txBox="1"/>
          <p:nvPr/>
        </p:nvSpPr>
        <p:spPr>
          <a:xfrm>
            <a:off x="6929422" y="39059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-4</a:t>
            </a:r>
            <a:endParaRPr lang="en-US" sz="2800" dirty="0"/>
          </a:p>
        </p:txBody>
      </p:sp>
      <p:sp>
        <p:nvSpPr>
          <p:cNvPr id="62" name="61 - TextBox"/>
          <p:cNvSpPr txBox="1"/>
          <p:nvPr/>
        </p:nvSpPr>
        <p:spPr>
          <a:xfrm>
            <a:off x="7429488" y="390591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+4</a:t>
            </a:r>
            <a:endParaRPr lang="en-US" sz="2800" dirty="0"/>
          </a:p>
        </p:txBody>
      </p:sp>
      <p:sp>
        <p:nvSpPr>
          <p:cNvPr id="63" name="62 - TextBox"/>
          <p:cNvSpPr txBox="1"/>
          <p:nvPr/>
        </p:nvSpPr>
        <p:spPr>
          <a:xfrm>
            <a:off x="7929554" y="3905912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0</a:t>
            </a:r>
            <a:endParaRPr lang="en-US" sz="2800" dirty="0"/>
          </a:p>
        </p:txBody>
      </p:sp>
      <p:sp>
        <p:nvSpPr>
          <p:cNvPr id="64" name="63 - TextBox"/>
          <p:cNvSpPr txBox="1"/>
          <p:nvPr/>
        </p:nvSpPr>
        <p:spPr>
          <a:xfrm>
            <a:off x="4929190" y="512035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</a:t>
            </a:r>
            <a:r>
              <a:rPr lang="el-GR" sz="2800" dirty="0" smtClean="0"/>
              <a:t>(</a:t>
            </a:r>
            <a:r>
              <a:rPr lang="en-US" sz="2800" dirty="0" smtClean="0"/>
              <a:t>+6) – (+5)  =</a:t>
            </a:r>
            <a:endParaRPr lang="en-US" sz="2800" dirty="0"/>
          </a:p>
        </p:txBody>
      </p:sp>
      <p:sp>
        <p:nvSpPr>
          <p:cNvPr id="65" name="64 - TextBox"/>
          <p:cNvSpPr txBox="1"/>
          <p:nvPr/>
        </p:nvSpPr>
        <p:spPr>
          <a:xfrm>
            <a:off x="7072330" y="512035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-6</a:t>
            </a:r>
            <a:endParaRPr lang="en-US" sz="2800" dirty="0"/>
          </a:p>
        </p:txBody>
      </p:sp>
      <p:sp>
        <p:nvSpPr>
          <p:cNvPr id="66" name="65 - TextBox"/>
          <p:cNvSpPr txBox="1"/>
          <p:nvPr/>
        </p:nvSpPr>
        <p:spPr>
          <a:xfrm>
            <a:off x="7572396" y="512035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-5</a:t>
            </a:r>
            <a:endParaRPr lang="en-US" sz="2800" dirty="0"/>
          </a:p>
        </p:txBody>
      </p:sp>
      <p:sp>
        <p:nvSpPr>
          <p:cNvPr id="67" name="66 - TextBox"/>
          <p:cNvSpPr txBox="1"/>
          <p:nvPr/>
        </p:nvSpPr>
        <p:spPr>
          <a:xfrm>
            <a:off x="8072462" y="512035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-11</a:t>
            </a:r>
            <a:endParaRPr lang="en-US" sz="2800" dirty="0"/>
          </a:p>
        </p:txBody>
      </p:sp>
      <p:sp>
        <p:nvSpPr>
          <p:cNvPr id="68" name="67 - TextBox"/>
          <p:cNvSpPr txBox="1"/>
          <p:nvPr/>
        </p:nvSpPr>
        <p:spPr>
          <a:xfrm>
            <a:off x="4643438" y="6191928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r>
              <a:rPr lang="el-GR" sz="2800" dirty="0" smtClean="0"/>
              <a:t>(</a:t>
            </a:r>
            <a:r>
              <a:rPr lang="en-US" sz="2800" dirty="0" smtClean="0"/>
              <a:t>+12) + (+5)  =</a:t>
            </a:r>
            <a:endParaRPr lang="en-US" sz="2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6858016" y="6191928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+12</a:t>
            </a:r>
            <a:endParaRPr lang="en-US" sz="2800" dirty="0"/>
          </a:p>
        </p:txBody>
      </p:sp>
      <p:sp>
        <p:nvSpPr>
          <p:cNvPr id="70" name="69 - TextBox"/>
          <p:cNvSpPr txBox="1"/>
          <p:nvPr/>
        </p:nvSpPr>
        <p:spPr>
          <a:xfrm>
            <a:off x="7572396" y="61919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+5</a:t>
            </a:r>
            <a:endParaRPr lang="en-US" sz="2800" dirty="0"/>
          </a:p>
        </p:txBody>
      </p:sp>
      <p:sp>
        <p:nvSpPr>
          <p:cNvPr id="71" name="70 - TextBox"/>
          <p:cNvSpPr txBox="1"/>
          <p:nvPr/>
        </p:nvSpPr>
        <p:spPr>
          <a:xfrm>
            <a:off x="8072462" y="619192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+17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0" grpId="1"/>
      <p:bldP spid="31" grpId="0"/>
      <p:bldP spid="31" grpId="1"/>
      <p:bldP spid="32" grpId="0"/>
      <p:bldP spid="32" grpId="1"/>
      <p:bldP spid="33" grpId="0"/>
      <p:bldP spid="34" grpId="0"/>
      <p:bldP spid="34" grpId="1"/>
      <p:bldP spid="35" grpId="0"/>
      <p:bldP spid="35" grpId="1"/>
      <p:bldP spid="36" grpId="0"/>
      <p:bldP spid="36" grpId="1"/>
      <p:bldP spid="38" grpId="0"/>
      <p:bldP spid="40" grpId="0"/>
      <p:bldP spid="40" grpId="1"/>
      <p:bldP spid="41" grpId="0"/>
      <p:bldP spid="41" grpId="1"/>
      <p:bldP spid="42" grpId="0"/>
      <p:bldP spid="42" grpId="1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9" grpId="0"/>
      <p:bldP spid="49" grpId="1"/>
      <p:bldP spid="50" grpId="0"/>
      <p:bldP spid="50" grpId="1"/>
      <p:bldP spid="51" grpId="0"/>
      <p:bldP spid="51" grpId="1"/>
      <p:bldP spid="52" grpId="0"/>
      <p:bldP spid="53" grpId="0"/>
      <p:bldP spid="53" grpId="1"/>
      <p:bldP spid="54" grpId="0"/>
      <p:bldP spid="54" grpId="1"/>
      <p:bldP spid="55" grpId="0"/>
      <p:bldP spid="55" grpId="1"/>
      <p:bldP spid="56" grpId="0"/>
      <p:bldP spid="57" grpId="0"/>
      <p:bldP spid="57" grpId="1"/>
      <p:bldP spid="58" grpId="0"/>
      <p:bldP spid="58" grpId="1"/>
      <p:bldP spid="59" grpId="0"/>
      <p:bldP spid="59" grpId="1"/>
      <p:bldP spid="60" grpId="0"/>
      <p:bldP spid="61" grpId="0"/>
      <p:bldP spid="61" grpId="1"/>
      <p:bldP spid="62" grpId="0"/>
      <p:bldP spid="62" grpId="1"/>
      <p:bldP spid="63" grpId="0"/>
      <p:bldP spid="63" grpId="1"/>
      <p:bldP spid="64" grpId="0"/>
      <p:bldP spid="65" grpId="0"/>
      <p:bldP spid="65" grpId="1"/>
      <p:bldP spid="66" grpId="0"/>
      <p:bldP spid="66" grpId="1"/>
      <p:bldP spid="67" grpId="0"/>
      <p:bldP spid="67" grpId="1"/>
      <p:bldP spid="68" grpId="0"/>
      <p:bldP spid="69" grpId="0"/>
      <p:bldP spid="69" grpId="1"/>
      <p:bldP spid="70" grpId="0"/>
      <p:bldP spid="70" grpId="1"/>
      <p:bldP spid="71" grpId="0"/>
      <p:bldP spid="7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7715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Οι αριθμοί που δεν έχουν πρόσημο ……εννοείται ότι έχουν το θετικό πρόσημο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4140133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3714752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6 που δεν έχει πρόσημο …έχει πρόσημο το  +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522144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 8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5575387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357554" y="5214950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αριθμός 8 που δεν έχει πρόσημο …έχει πρόσημο το  +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0" y="714356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0" y="1571612"/>
            <a:ext cx="1214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+ 32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14" idx="3"/>
          </p:cNvCxnSpPr>
          <p:nvPr/>
        </p:nvCxnSpPr>
        <p:spPr>
          <a:xfrm>
            <a:off x="1214414" y="19255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428992" y="17144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Θετικός αριθμός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28596" y="272111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22" idx="3"/>
          </p:cNvCxnSpPr>
          <p:nvPr/>
        </p:nvCxnSpPr>
        <p:spPr>
          <a:xfrm>
            <a:off x="1142976" y="3075057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286116" y="2857496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Αρνητικός αριθμός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3721246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+72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7" idx="3"/>
          </p:cNvCxnSpPr>
          <p:nvPr/>
        </p:nvCxnSpPr>
        <p:spPr>
          <a:xfrm>
            <a:off x="1071538" y="4075189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3286116" y="3864122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Θετικός αριθμός</a:t>
            </a:r>
            <a:endParaRPr lang="en-US" sz="2400" dirty="0"/>
          </a:p>
        </p:txBody>
      </p:sp>
      <p:sp>
        <p:nvSpPr>
          <p:cNvPr id="25" name="24 - TextBox"/>
          <p:cNvSpPr txBox="1"/>
          <p:nvPr/>
        </p:nvSpPr>
        <p:spPr>
          <a:xfrm>
            <a:off x="357158" y="514351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 9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6" name="25 - Ευθύγραμμο βέλος σύνδεσης"/>
          <p:cNvCxnSpPr>
            <a:stCxn id="25" idx="3"/>
          </p:cNvCxnSpPr>
          <p:nvPr/>
        </p:nvCxnSpPr>
        <p:spPr>
          <a:xfrm>
            <a:off x="1071538" y="5497455"/>
            <a:ext cx="2143140" cy="3247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286116" y="528638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Θετικός αριθμός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714348" y="1142984"/>
            <a:ext cx="60721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Δύο ή περισσότεροι αριθμοί που έχουν </a:t>
            </a:r>
            <a:r>
              <a:rPr lang="el-GR" sz="2800" b="1" dirty="0" smtClean="0">
                <a:solidFill>
                  <a:srgbClr val="FF0000"/>
                </a:solidFill>
              </a:rPr>
              <a:t>ίδιο πρόσημο </a:t>
            </a:r>
            <a:r>
              <a:rPr lang="el-GR" sz="2800" dirty="0" smtClean="0"/>
              <a:t>ονομάζονται </a:t>
            </a:r>
            <a:r>
              <a:rPr lang="el-GR" sz="2800" b="1" dirty="0" err="1" smtClean="0">
                <a:solidFill>
                  <a:srgbClr val="FF0000"/>
                </a:solidFill>
              </a:rPr>
              <a:t>ομόσημοι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-2 -6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428860" y="400050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357187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ίδιο πρόσημο,   άρα είναι </a:t>
            </a:r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20" y="55007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+ 5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1857356" y="5715016"/>
            <a:ext cx="1285884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5214950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8  και  5  έχουν ίδιο πρόσημο,   άρα είναι </a:t>
            </a:r>
            <a:r>
              <a:rPr lang="el-GR" sz="2400" dirty="0" err="1" smtClean="0"/>
              <a:t>ομόσημοι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-2 -8 – 9 - 7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3214678" y="207167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071934" y="1714488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314324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+ 5 + 2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643142" y="328612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500398" y="292893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+ 2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2285984" y="4500570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143240" y="4143380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-16 - 3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2357422" y="578645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3214678" y="542926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ομόσημοι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26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TextBox"/>
          <p:cNvSpPr txBox="1"/>
          <p:nvPr/>
        </p:nvSpPr>
        <p:spPr>
          <a:xfrm>
            <a:off x="285720" y="1142984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Δύο αριθμοί που έχουν </a:t>
            </a:r>
            <a:r>
              <a:rPr lang="el-GR" sz="2800" b="1" dirty="0" smtClean="0">
                <a:solidFill>
                  <a:srgbClr val="FF0000"/>
                </a:solidFill>
              </a:rPr>
              <a:t>διαφορετικό πρόσημο </a:t>
            </a:r>
            <a:r>
              <a:rPr lang="el-GR" sz="2800" dirty="0" smtClean="0"/>
              <a:t>ονομάζονται </a:t>
            </a:r>
            <a:r>
              <a:rPr lang="el-GR" sz="2800" b="1" dirty="0" err="1" smtClean="0">
                <a:solidFill>
                  <a:srgbClr val="FF0000"/>
                </a:solidFill>
              </a:rPr>
              <a:t>ετερόσημοι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928662" y="2571744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00034" y="3786190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-2 +6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428860" y="400050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3571876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2  και  6  έχουν διαφορετικό πρόσημο,   άρα είναι </a:t>
            </a:r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85720" y="550070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+8 -5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1857356" y="5715016"/>
            <a:ext cx="1285884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5214950"/>
            <a:ext cx="50720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αριθμοί  8  και  5  έχουν διαφορετικό πρόσημο,   άρα είναι </a:t>
            </a:r>
            <a:r>
              <a:rPr lang="el-GR" sz="2400" dirty="0" err="1" smtClean="0"/>
              <a:t>ετερόσημοι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6786578" cy="928670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ΠΡΟΣΗΜΑ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 flipH="1">
            <a:off x="771527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Έλλειψη"/>
          <p:cNvSpPr/>
          <p:nvPr/>
        </p:nvSpPr>
        <p:spPr>
          <a:xfrm flipH="1">
            <a:off x="8572527" y="6286520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Ορθογώνιο"/>
          <p:cNvSpPr/>
          <p:nvPr/>
        </p:nvSpPr>
        <p:spPr>
          <a:xfrm>
            <a:off x="357158" y="928670"/>
            <a:ext cx="2483116" cy="52322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Παραδείγματα 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 flipH="1">
            <a:off x="8751091" y="5715016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 flipH="1">
            <a:off x="771527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58" y="1857364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– 9 + 7 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2500298" y="2071678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357554" y="1714488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14282" y="3143248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+8 - 5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flipV="1">
            <a:off x="2643142" y="328612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500398" y="292893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4292750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6 - 2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flipV="1">
            <a:off x="2285984" y="4500570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143240" y="4143380"/>
            <a:ext cx="2643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357158" y="5578634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00B050"/>
                </a:solidFill>
              </a:rPr>
              <a:t>-9 + 3</a:t>
            </a:r>
            <a:endParaRPr lang="en-US" sz="4000" b="1" dirty="0">
              <a:solidFill>
                <a:srgbClr val="00B050"/>
              </a:solidFill>
            </a:endParaRPr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flipV="1">
            <a:off x="2357422" y="5786454"/>
            <a:ext cx="785818" cy="142876"/>
          </a:xfrm>
          <a:prstGeom prst="straightConnector1">
            <a:avLst/>
          </a:prstGeom>
          <a:ln w="127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3214678" y="5429264"/>
            <a:ext cx="2643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ετερόσημοι</a:t>
            </a:r>
            <a:endParaRPr lang="en-US" sz="2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9" grpId="0"/>
      <p:bldP spid="26" grpId="0"/>
      <p:bldP spid="2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1824</Words>
  <PresentationFormat>Προβολή στην οθόνη (4:3)</PresentationFormat>
  <Paragraphs>482</Paragraphs>
  <Slides>34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35" baseType="lpstr">
      <vt:lpstr>Θέμα του Office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ΠΡΟΣΗΜΑ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ΠΡΟΣΗΜΑ</dc:title>
  <dc:creator>Panorea</dc:creator>
  <cp:lastModifiedBy>hp pc</cp:lastModifiedBy>
  <cp:revision>286</cp:revision>
  <dcterms:created xsi:type="dcterms:W3CDTF">2020-10-08T14:56:44Z</dcterms:created>
  <dcterms:modified xsi:type="dcterms:W3CDTF">2023-09-24T07:15:20Z</dcterms:modified>
</cp:coreProperties>
</file>