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16" r:id="rId3"/>
    <p:sldId id="293" r:id="rId4"/>
    <p:sldId id="294" r:id="rId5"/>
    <p:sldId id="266" r:id="rId6"/>
    <p:sldId id="295" r:id="rId7"/>
    <p:sldId id="298" r:id="rId8"/>
    <p:sldId id="296" r:id="rId9"/>
    <p:sldId id="300" r:id="rId10"/>
    <p:sldId id="279" r:id="rId11"/>
    <p:sldId id="28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281" r:id="rId21"/>
    <p:sldId id="282" r:id="rId22"/>
    <p:sldId id="283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7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3A1647-06A4-4941-8B25-A6DF3D066C55}" v="2" dt="2022-11-27T12:20:55.358"/>
    <p1510:client id="{D81BC5AA-0BE8-4E7D-9D22-B80B46E99459}" v="1" dt="2022-11-27T11:52:47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456" autoAdjust="0"/>
    <p:restoredTop sz="94624" autoAdjust="0"/>
  </p:normalViewPr>
  <p:slideViewPr>
    <p:cSldViewPr>
      <p:cViewPr>
        <p:scale>
          <a:sx n="75" d="100"/>
          <a:sy n="75" d="100"/>
        </p:scale>
        <p:origin x="-153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Kyteas" userId="50ed48d6b988d59b" providerId="LiveId" clId="{9D3A1647-06A4-4941-8B25-A6DF3D066C55}"/>
    <pc:docChg chg="custSel delSld modSld">
      <pc:chgData name="P Kyteas" userId="50ed48d6b988d59b" providerId="LiveId" clId="{9D3A1647-06A4-4941-8B25-A6DF3D066C55}" dt="2022-11-27T12:22:11.856" v="255" actId="1076"/>
      <pc:docMkLst>
        <pc:docMk/>
      </pc:docMkLst>
      <pc:sldChg chg="delSp modSp mod">
        <pc:chgData name="P Kyteas" userId="50ed48d6b988d59b" providerId="LiveId" clId="{9D3A1647-06A4-4941-8B25-A6DF3D066C55}" dt="2022-11-27T12:09:45.162" v="32" actId="20577"/>
        <pc:sldMkLst>
          <pc:docMk/>
          <pc:sldMk cId="0" sldId="256"/>
        </pc:sldMkLst>
        <pc:spChg chg="mod">
          <ac:chgData name="P Kyteas" userId="50ed48d6b988d59b" providerId="LiveId" clId="{9D3A1647-06A4-4941-8B25-A6DF3D066C55}" dt="2022-11-27T12:09:45.162" v="32" actId="20577"/>
          <ac:spMkLst>
            <pc:docMk/>
            <pc:sldMk cId="0" sldId="256"/>
            <ac:spMk id="2" creationId="{00000000-0000-0000-0000-000000000000}"/>
          </ac:spMkLst>
        </pc:spChg>
        <pc:spChg chg="del">
          <ac:chgData name="P Kyteas" userId="50ed48d6b988d59b" providerId="LiveId" clId="{9D3A1647-06A4-4941-8B25-A6DF3D066C55}" dt="2022-11-27T12:09:23.649" v="0" actId="478"/>
          <ac:spMkLst>
            <pc:docMk/>
            <pc:sldMk cId="0" sldId="256"/>
            <ac:spMk id="4" creationId="{00000000-0000-0000-0000-000000000000}"/>
          </ac:spMkLst>
        </pc:spChg>
      </pc:sldChg>
      <pc:sldChg chg="del">
        <pc:chgData name="P Kyteas" userId="50ed48d6b988d59b" providerId="LiveId" clId="{9D3A1647-06A4-4941-8B25-A6DF3D066C55}" dt="2022-11-27T12:10:39.870" v="33" actId="47"/>
        <pc:sldMkLst>
          <pc:docMk/>
          <pc:sldMk cId="0" sldId="264"/>
        </pc:sldMkLst>
      </pc:sldChg>
      <pc:sldChg chg="del">
        <pc:chgData name="P Kyteas" userId="50ed48d6b988d59b" providerId="LiveId" clId="{9D3A1647-06A4-4941-8B25-A6DF3D066C55}" dt="2022-11-27T12:10:51.292" v="35" actId="47"/>
        <pc:sldMkLst>
          <pc:docMk/>
          <pc:sldMk cId="0" sldId="265"/>
        </pc:sldMkLst>
      </pc:sldChg>
      <pc:sldChg chg="del">
        <pc:chgData name="P Kyteas" userId="50ed48d6b988d59b" providerId="LiveId" clId="{9D3A1647-06A4-4941-8B25-A6DF3D066C55}" dt="2022-11-27T12:16:06.259" v="105" actId="47"/>
        <pc:sldMkLst>
          <pc:docMk/>
          <pc:sldMk cId="0" sldId="267"/>
        </pc:sldMkLst>
      </pc:sldChg>
      <pc:sldChg chg="del">
        <pc:chgData name="P Kyteas" userId="50ed48d6b988d59b" providerId="LiveId" clId="{9D3A1647-06A4-4941-8B25-A6DF3D066C55}" dt="2022-11-27T12:16:04.334" v="104" actId="47"/>
        <pc:sldMkLst>
          <pc:docMk/>
          <pc:sldMk cId="0" sldId="271"/>
        </pc:sldMkLst>
      </pc:sldChg>
      <pc:sldChg chg="del">
        <pc:chgData name="P Kyteas" userId="50ed48d6b988d59b" providerId="LiveId" clId="{9D3A1647-06A4-4941-8B25-A6DF3D066C55}" dt="2022-11-27T12:15:16.117" v="73" actId="47"/>
        <pc:sldMkLst>
          <pc:docMk/>
          <pc:sldMk cId="0" sldId="284"/>
        </pc:sldMkLst>
      </pc:sldChg>
      <pc:sldChg chg="del">
        <pc:chgData name="P Kyteas" userId="50ed48d6b988d59b" providerId="LiveId" clId="{9D3A1647-06A4-4941-8B25-A6DF3D066C55}" dt="2022-11-27T12:15:18.181" v="75" actId="47"/>
        <pc:sldMkLst>
          <pc:docMk/>
          <pc:sldMk cId="0" sldId="285"/>
        </pc:sldMkLst>
      </pc:sldChg>
      <pc:sldChg chg="del">
        <pc:chgData name="P Kyteas" userId="50ed48d6b988d59b" providerId="LiveId" clId="{9D3A1647-06A4-4941-8B25-A6DF3D066C55}" dt="2022-11-27T12:10:45.592" v="34" actId="47"/>
        <pc:sldMkLst>
          <pc:docMk/>
          <pc:sldMk cId="0" sldId="287"/>
        </pc:sldMkLst>
      </pc:sldChg>
      <pc:sldChg chg="addSp modSp mod">
        <pc:chgData name="P Kyteas" userId="50ed48d6b988d59b" providerId="LiveId" clId="{9D3A1647-06A4-4941-8B25-A6DF3D066C55}" dt="2022-11-27T12:22:11.856" v="255" actId="1076"/>
        <pc:sldMkLst>
          <pc:docMk/>
          <pc:sldMk cId="0" sldId="314"/>
        </pc:sldMkLst>
        <pc:spChg chg="add mod">
          <ac:chgData name="P Kyteas" userId="50ed48d6b988d59b" providerId="LiveId" clId="{9D3A1647-06A4-4941-8B25-A6DF3D066C55}" dt="2022-11-27T12:20:47.973" v="146" actId="1076"/>
          <ac:spMkLst>
            <pc:docMk/>
            <pc:sldMk cId="0" sldId="314"/>
            <ac:spMk id="2" creationId="{FE649898-9E03-EC5E-9409-68391C1D4E49}"/>
          </ac:spMkLst>
        </pc:spChg>
        <pc:spChg chg="add mod">
          <ac:chgData name="P Kyteas" userId="50ed48d6b988d59b" providerId="LiveId" clId="{9D3A1647-06A4-4941-8B25-A6DF3D066C55}" dt="2022-11-27T12:22:11.856" v="255" actId="1076"/>
          <ac:spMkLst>
            <pc:docMk/>
            <pc:sldMk cId="0" sldId="314"/>
            <ac:spMk id="3" creationId="{DFF4DD92-169F-2459-CD37-795315EBA4C9}"/>
          </ac:spMkLst>
        </pc:spChg>
      </pc:sldChg>
      <pc:sldChg chg="modSp mod">
        <pc:chgData name="P Kyteas" userId="50ed48d6b988d59b" providerId="LiveId" clId="{9D3A1647-06A4-4941-8B25-A6DF3D066C55}" dt="2022-11-27T12:13:29.177" v="66" actId="20577"/>
        <pc:sldMkLst>
          <pc:docMk/>
          <pc:sldMk cId="0" sldId="315"/>
        </pc:sldMkLst>
        <pc:spChg chg="mod">
          <ac:chgData name="P Kyteas" userId="50ed48d6b988d59b" providerId="LiveId" clId="{9D3A1647-06A4-4941-8B25-A6DF3D066C55}" dt="2022-11-27T12:13:29.177" v="66" actId="20577"/>
          <ac:spMkLst>
            <pc:docMk/>
            <pc:sldMk cId="0" sldId="315"/>
            <ac:spMk id="19" creationId="{00000000-0000-0000-0000-000000000000}"/>
          </ac:spMkLst>
        </pc:spChg>
      </pc:sldChg>
      <pc:sldChg chg="del">
        <pc:chgData name="P Kyteas" userId="50ed48d6b988d59b" providerId="LiveId" clId="{9D3A1647-06A4-4941-8B25-A6DF3D066C55}" dt="2022-11-27T12:15:19.556" v="77" actId="47"/>
        <pc:sldMkLst>
          <pc:docMk/>
          <pc:sldMk cId="0" sldId="317"/>
        </pc:sldMkLst>
      </pc:sldChg>
      <pc:sldChg chg="del">
        <pc:chgData name="P Kyteas" userId="50ed48d6b988d59b" providerId="LiveId" clId="{9D3A1647-06A4-4941-8B25-A6DF3D066C55}" dt="2022-11-27T12:15:24.602" v="83" actId="47"/>
        <pc:sldMkLst>
          <pc:docMk/>
          <pc:sldMk cId="0" sldId="318"/>
        </pc:sldMkLst>
      </pc:sldChg>
      <pc:sldChg chg="del">
        <pc:chgData name="P Kyteas" userId="50ed48d6b988d59b" providerId="LiveId" clId="{9D3A1647-06A4-4941-8B25-A6DF3D066C55}" dt="2022-11-27T12:14:31.945" v="69" actId="47"/>
        <pc:sldMkLst>
          <pc:docMk/>
          <pc:sldMk cId="0" sldId="319"/>
        </pc:sldMkLst>
      </pc:sldChg>
      <pc:sldChg chg="del">
        <pc:chgData name="P Kyteas" userId="50ed48d6b988d59b" providerId="LiveId" clId="{9D3A1647-06A4-4941-8B25-A6DF3D066C55}" dt="2022-11-27T12:14:33.351" v="70" actId="47"/>
        <pc:sldMkLst>
          <pc:docMk/>
          <pc:sldMk cId="0" sldId="320"/>
        </pc:sldMkLst>
      </pc:sldChg>
      <pc:sldChg chg="del">
        <pc:chgData name="P Kyteas" userId="50ed48d6b988d59b" providerId="LiveId" clId="{9D3A1647-06A4-4941-8B25-A6DF3D066C55}" dt="2022-11-27T12:14:30.982" v="68" actId="47"/>
        <pc:sldMkLst>
          <pc:docMk/>
          <pc:sldMk cId="0" sldId="321"/>
        </pc:sldMkLst>
      </pc:sldChg>
      <pc:sldChg chg="del">
        <pc:chgData name="P Kyteas" userId="50ed48d6b988d59b" providerId="LiveId" clId="{9D3A1647-06A4-4941-8B25-A6DF3D066C55}" dt="2022-11-27T12:14:34.223" v="71" actId="47"/>
        <pc:sldMkLst>
          <pc:docMk/>
          <pc:sldMk cId="0" sldId="322"/>
        </pc:sldMkLst>
      </pc:sldChg>
      <pc:sldChg chg="del">
        <pc:chgData name="P Kyteas" userId="50ed48d6b988d59b" providerId="LiveId" clId="{9D3A1647-06A4-4941-8B25-A6DF3D066C55}" dt="2022-11-27T12:14:34.714" v="72" actId="47"/>
        <pc:sldMkLst>
          <pc:docMk/>
          <pc:sldMk cId="0" sldId="323"/>
        </pc:sldMkLst>
      </pc:sldChg>
      <pc:sldChg chg="del">
        <pc:chgData name="P Kyteas" userId="50ed48d6b988d59b" providerId="LiveId" clId="{9D3A1647-06A4-4941-8B25-A6DF3D066C55}" dt="2022-11-27T12:15:25.401" v="84" actId="47"/>
        <pc:sldMkLst>
          <pc:docMk/>
          <pc:sldMk cId="0" sldId="324"/>
        </pc:sldMkLst>
      </pc:sldChg>
      <pc:sldChg chg="del">
        <pc:chgData name="P Kyteas" userId="50ed48d6b988d59b" providerId="LiveId" clId="{9D3A1647-06A4-4941-8B25-A6DF3D066C55}" dt="2022-11-27T12:15:26.419" v="85" actId="47"/>
        <pc:sldMkLst>
          <pc:docMk/>
          <pc:sldMk cId="0" sldId="325"/>
        </pc:sldMkLst>
      </pc:sldChg>
      <pc:sldChg chg="del">
        <pc:chgData name="P Kyteas" userId="50ed48d6b988d59b" providerId="LiveId" clId="{9D3A1647-06A4-4941-8B25-A6DF3D066C55}" dt="2022-11-27T12:15:27.265" v="86" actId="47"/>
        <pc:sldMkLst>
          <pc:docMk/>
          <pc:sldMk cId="0" sldId="326"/>
        </pc:sldMkLst>
      </pc:sldChg>
      <pc:sldChg chg="del">
        <pc:chgData name="P Kyteas" userId="50ed48d6b988d59b" providerId="LiveId" clId="{9D3A1647-06A4-4941-8B25-A6DF3D066C55}" dt="2022-11-27T12:15:17.413" v="74" actId="47"/>
        <pc:sldMkLst>
          <pc:docMk/>
          <pc:sldMk cId="0" sldId="328"/>
        </pc:sldMkLst>
      </pc:sldChg>
      <pc:sldChg chg="del">
        <pc:chgData name="P Kyteas" userId="50ed48d6b988d59b" providerId="LiveId" clId="{9D3A1647-06A4-4941-8B25-A6DF3D066C55}" dt="2022-11-27T12:15:18.868" v="76" actId="47"/>
        <pc:sldMkLst>
          <pc:docMk/>
          <pc:sldMk cId="0" sldId="329"/>
        </pc:sldMkLst>
      </pc:sldChg>
      <pc:sldChg chg="del">
        <pc:chgData name="P Kyteas" userId="50ed48d6b988d59b" providerId="LiveId" clId="{9D3A1647-06A4-4941-8B25-A6DF3D066C55}" dt="2022-11-27T12:15:20.292" v="78" actId="47"/>
        <pc:sldMkLst>
          <pc:docMk/>
          <pc:sldMk cId="0" sldId="330"/>
        </pc:sldMkLst>
      </pc:sldChg>
      <pc:sldChg chg="del">
        <pc:chgData name="P Kyteas" userId="50ed48d6b988d59b" providerId="LiveId" clId="{9D3A1647-06A4-4941-8B25-A6DF3D066C55}" dt="2022-11-27T12:15:21.046" v="79" actId="47"/>
        <pc:sldMkLst>
          <pc:docMk/>
          <pc:sldMk cId="0" sldId="331"/>
        </pc:sldMkLst>
      </pc:sldChg>
      <pc:sldChg chg="del">
        <pc:chgData name="P Kyteas" userId="50ed48d6b988d59b" providerId="LiveId" clId="{9D3A1647-06A4-4941-8B25-A6DF3D066C55}" dt="2022-11-27T12:15:21.705" v="80" actId="47"/>
        <pc:sldMkLst>
          <pc:docMk/>
          <pc:sldMk cId="0" sldId="332"/>
        </pc:sldMkLst>
      </pc:sldChg>
      <pc:sldChg chg="del">
        <pc:chgData name="P Kyteas" userId="50ed48d6b988d59b" providerId="LiveId" clId="{9D3A1647-06A4-4941-8B25-A6DF3D066C55}" dt="2022-11-27T12:15:22.415" v="81" actId="47"/>
        <pc:sldMkLst>
          <pc:docMk/>
          <pc:sldMk cId="0" sldId="333"/>
        </pc:sldMkLst>
      </pc:sldChg>
      <pc:sldChg chg="del">
        <pc:chgData name="P Kyteas" userId="50ed48d6b988d59b" providerId="LiveId" clId="{9D3A1647-06A4-4941-8B25-A6DF3D066C55}" dt="2022-11-27T12:15:23.710" v="82" actId="47"/>
        <pc:sldMkLst>
          <pc:docMk/>
          <pc:sldMk cId="0" sldId="334"/>
        </pc:sldMkLst>
      </pc:sldChg>
      <pc:sldChg chg="del">
        <pc:chgData name="P Kyteas" userId="50ed48d6b988d59b" providerId="LiveId" clId="{9D3A1647-06A4-4941-8B25-A6DF3D066C55}" dt="2022-11-27T12:14:27.871" v="67" actId="47"/>
        <pc:sldMkLst>
          <pc:docMk/>
          <pc:sldMk cId="0" sldId="335"/>
        </pc:sldMkLst>
      </pc:sldChg>
      <pc:sldChg chg="del">
        <pc:chgData name="P Kyteas" userId="50ed48d6b988d59b" providerId="LiveId" clId="{9D3A1647-06A4-4941-8B25-A6DF3D066C55}" dt="2022-11-27T12:15:48.607" v="95" actId="47"/>
        <pc:sldMkLst>
          <pc:docMk/>
          <pc:sldMk cId="0" sldId="336"/>
        </pc:sldMkLst>
      </pc:sldChg>
      <pc:sldChg chg="del">
        <pc:chgData name="P Kyteas" userId="50ed48d6b988d59b" providerId="LiveId" clId="{9D3A1647-06A4-4941-8B25-A6DF3D066C55}" dt="2022-11-27T12:15:29.876" v="87" actId="47"/>
        <pc:sldMkLst>
          <pc:docMk/>
          <pc:sldMk cId="0" sldId="337"/>
        </pc:sldMkLst>
      </pc:sldChg>
      <pc:sldChg chg="del">
        <pc:chgData name="P Kyteas" userId="50ed48d6b988d59b" providerId="LiveId" clId="{9D3A1647-06A4-4941-8B25-A6DF3D066C55}" dt="2022-11-27T12:15:30.925" v="88" actId="47"/>
        <pc:sldMkLst>
          <pc:docMk/>
          <pc:sldMk cId="0" sldId="338"/>
        </pc:sldMkLst>
      </pc:sldChg>
      <pc:sldChg chg="del">
        <pc:chgData name="P Kyteas" userId="50ed48d6b988d59b" providerId="LiveId" clId="{9D3A1647-06A4-4941-8B25-A6DF3D066C55}" dt="2022-11-27T12:15:51.123" v="97" actId="47"/>
        <pc:sldMkLst>
          <pc:docMk/>
          <pc:sldMk cId="0" sldId="339"/>
        </pc:sldMkLst>
      </pc:sldChg>
      <pc:sldChg chg="del">
        <pc:chgData name="P Kyteas" userId="50ed48d6b988d59b" providerId="LiveId" clId="{9D3A1647-06A4-4941-8B25-A6DF3D066C55}" dt="2022-11-27T12:15:31.859" v="89" actId="47"/>
        <pc:sldMkLst>
          <pc:docMk/>
          <pc:sldMk cId="0" sldId="340"/>
        </pc:sldMkLst>
      </pc:sldChg>
      <pc:sldChg chg="del">
        <pc:chgData name="P Kyteas" userId="50ed48d6b988d59b" providerId="LiveId" clId="{9D3A1647-06A4-4941-8B25-A6DF3D066C55}" dt="2022-11-27T12:15:50.269" v="96" actId="47"/>
        <pc:sldMkLst>
          <pc:docMk/>
          <pc:sldMk cId="0" sldId="343"/>
        </pc:sldMkLst>
      </pc:sldChg>
      <pc:sldChg chg="del">
        <pc:chgData name="P Kyteas" userId="50ed48d6b988d59b" providerId="LiveId" clId="{9D3A1647-06A4-4941-8B25-A6DF3D066C55}" dt="2022-11-27T12:15:51.878" v="98" actId="47"/>
        <pc:sldMkLst>
          <pc:docMk/>
          <pc:sldMk cId="0" sldId="345"/>
        </pc:sldMkLst>
      </pc:sldChg>
      <pc:sldChg chg="del">
        <pc:chgData name="P Kyteas" userId="50ed48d6b988d59b" providerId="LiveId" clId="{9D3A1647-06A4-4941-8B25-A6DF3D066C55}" dt="2022-11-27T12:15:38.541" v="90" actId="47"/>
        <pc:sldMkLst>
          <pc:docMk/>
          <pc:sldMk cId="0" sldId="347"/>
        </pc:sldMkLst>
      </pc:sldChg>
      <pc:sldChg chg="del">
        <pc:chgData name="P Kyteas" userId="50ed48d6b988d59b" providerId="LiveId" clId="{9D3A1647-06A4-4941-8B25-A6DF3D066C55}" dt="2022-11-27T12:15:40.749" v="91" actId="47"/>
        <pc:sldMkLst>
          <pc:docMk/>
          <pc:sldMk cId="0" sldId="348"/>
        </pc:sldMkLst>
      </pc:sldChg>
      <pc:sldChg chg="del">
        <pc:chgData name="P Kyteas" userId="50ed48d6b988d59b" providerId="LiveId" clId="{9D3A1647-06A4-4941-8B25-A6DF3D066C55}" dt="2022-11-27T12:15:42.988" v="92" actId="47"/>
        <pc:sldMkLst>
          <pc:docMk/>
          <pc:sldMk cId="0" sldId="349"/>
        </pc:sldMkLst>
      </pc:sldChg>
      <pc:sldChg chg="del">
        <pc:chgData name="P Kyteas" userId="50ed48d6b988d59b" providerId="LiveId" clId="{9D3A1647-06A4-4941-8B25-A6DF3D066C55}" dt="2022-11-27T12:15:45.523" v="93" actId="47"/>
        <pc:sldMkLst>
          <pc:docMk/>
          <pc:sldMk cId="0" sldId="350"/>
        </pc:sldMkLst>
      </pc:sldChg>
      <pc:sldChg chg="del">
        <pc:chgData name="P Kyteas" userId="50ed48d6b988d59b" providerId="LiveId" clId="{9D3A1647-06A4-4941-8B25-A6DF3D066C55}" dt="2022-11-27T12:15:46.449" v="94" actId="47"/>
        <pc:sldMkLst>
          <pc:docMk/>
          <pc:sldMk cId="0" sldId="351"/>
        </pc:sldMkLst>
      </pc:sldChg>
      <pc:sldChg chg="del">
        <pc:chgData name="P Kyteas" userId="50ed48d6b988d59b" providerId="LiveId" clId="{9D3A1647-06A4-4941-8B25-A6DF3D066C55}" dt="2022-11-27T12:15:52.601" v="99" actId="47"/>
        <pc:sldMkLst>
          <pc:docMk/>
          <pc:sldMk cId="0" sldId="352"/>
        </pc:sldMkLst>
      </pc:sldChg>
      <pc:sldChg chg="del">
        <pc:chgData name="P Kyteas" userId="50ed48d6b988d59b" providerId="LiveId" clId="{9D3A1647-06A4-4941-8B25-A6DF3D066C55}" dt="2022-11-27T12:15:59.187" v="100" actId="47"/>
        <pc:sldMkLst>
          <pc:docMk/>
          <pc:sldMk cId="0" sldId="353"/>
        </pc:sldMkLst>
      </pc:sldChg>
      <pc:sldChg chg="del">
        <pc:chgData name="P Kyteas" userId="50ed48d6b988d59b" providerId="LiveId" clId="{9D3A1647-06A4-4941-8B25-A6DF3D066C55}" dt="2022-11-27T12:15:59.952" v="101" actId="47"/>
        <pc:sldMkLst>
          <pc:docMk/>
          <pc:sldMk cId="0" sldId="354"/>
        </pc:sldMkLst>
      </pc:sldChg>
      <pc:sldChg chg="del">
        <pc:chgData name="P Kyteas" userId="50ed48d6b988d59b" providerId="LiveId" clId="{9D3A1647-06A4-4941-8B25-A6DF3D066C55}" dt="2022-11-27T12:16:02.490" v="103" actId="47"/>
        <pc:sldMkLst>
          <pc:docMk/>
          <pc:sldMk cId="0" sldId="355"/>
        </pc:sldMkLst>
      </pc:sldChg>
      <pc:sldChg chg="del">
        <pc:chgData name="P Kyteas" userId="50ed48d6b988d59b" providerId="LiveId" clId="{9D3A1647-06A4-4941-8B25-A6DF3D066C55}" dt="2022-11-27T12:16:01.645" v="102" actId="47"/>
        <pc:sldMkLst>
          <pc:docMk/>
          <pc:sldMk cId="0" sldId="356"/>
        </pc:sldMkLst>
      </pc:sldChg>
    </pc:docChg>
  </pc:docChgLst>
  <pc:docChgLst>
    <pc:chgData name="P Kyteas" userId="50ed48d6b988d59b" providerId="LiveId" clId="{D81BC5AA-0BE8-4E7D-9D22-B80B46E99459}"/>
    <pc:docChg chg="delSld modSld">
      <pc:chgData name="P Kyteas" userId="50ed48d6b988d59b" providerId="LiveId" clId="{D81BC5AA-0BE8-4E7D-9D22-B80B46E99459}" dt="2022-11-27T12:02:58.657" v="3" actId="47"/>
      <pc:docMkLst>
        <pc:docMk/>
      </pc:docMkLst>
      <pc:sldChg chg="modSp mod">
        <pc:chgData name="P Kyteas" userId="50ed48d6b988d59b" providerId="LiveId" clId="{D81BC5AA-0BE8-4E7D-9D22-B80B46E99459}" dt="2022-11-27T11:52:47.811" v="2"/>
        <pc:sldMkLst>
          <pc:docMk/>
          <pc:sldMk cId="0" sldId="293"/>
        </pc:sldMkLst>
        <pc:spChg chg="mod">
          <ac:chgData name="P Kyteas" userId="50ed48d6b988d59b" providerId="LiveId" clId="{D81BC5AA-0BE8-4E7D-9D22-B80B46E99459}" dt="2022-11-27T11:52:47.811" v="2"/>
          <ac:spMkLst>
            <pc:docMk/>
            <pc:sldMk cId="0" sldId="293"/>
            <ac:spMk id="20" creationId="{00000000-0000-0000-0000-000000000000}"/>
          </ac:spMkLst>
        </pc:spChg>
      </pc:sldChg>
      <pc:sldChg chg="del">
        <pc:chgData name="P Kyteas" userId="50ed48d6b988d59b" providerId="LiveId" clId="{D81BC5AA-0BE8-4E7D-9D22-B80B46E99459}" dt="2022-11-27T12:02:58.657" v="3" actId="47"/>
        <pc:sldMkLst>
          <pc:docMk/>
          <pc:sldMk cId="0" sldId="3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A3C97-F82A-4CD7-A485-0547EB2C02F6}" type="datetimeFigureOut">
              <a:rPr lang="el-GR" smtClean="0"/>
              <a:pPr/>
              <a:t>3/2/2024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15D45-23FD-4EA2-BC84-84AFAD586A0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15D45-23FD-4EA2-BC84-84AFAD586A0C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Πως σχεδιάζουμε δυνάμεις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41910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- TextBox"/>
          <p:cNvSpPr txBox="1"/>
          <p:nvPr/>
        </p:nvSpPr>
        <p:spPr>
          <a:xfrm>
            <a:off x="2000232" y="507207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1214414" y="500042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1357298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τις δυνάμεις που ασκούνται στο  </a:t>
            </a:r>
            <a:r>
              <a:rPr lang="el-GR" sz="2400" u="sng" dirty="0"/>
              <a:t>ακίνητο κουτί Α</a:t>
            </a:r>
            <a:endParaRPr lang="en-US" sz="2400" u="sng" dirty="0"/>
          </a:p>
        </p:txBody>
      </p:sp>
      <p:sp>
        <p:nvSpPr>
          <p:cNvPr id="19" name="18 - Επεξήγηση με σύννεφο"/>
          <p:cNvSpPr/>
          <p:nvPr/>
        </p:nvSpPr>
        <p:spPr>
          <a:xfrm>
            <a:off x="5286380" y="2071678"/>
            <a:ext cx="3714776" cy="2643206"/>
          </a:xfrm>
          <a:prstGeom prst="cloudCallout">
            <a:avLst>
              <a:gd name="adj1" fmla="val -124131"/>
              <a:gd name="adj2" fmla="val 29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786446" y="2357430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Η </a:t>
            </a:r>
            <a:r>
              <a:rPr lang="el-GR" sz="2400" u="sng" dirty="0"/>
              <a:t>δύναμη </a:t>
            </a:r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</a:p>
          <a:p>
            <a:r>
              <a:rPr lang="en-US" sz="2400" dirty="0"/>
              <a:t> </a:t>
            </a:r>
            <a:r>
              <a:rPr lang="el-GR" sz="2400" dirty="0"/>
              <a:t>ονομάζεται </a:t>
            </a:r>
            <a:r>
              <a:rPr lang="el-GR" sz="2400" u="sng" dirty="0"/>
              <a:t>κάθετη αντίδραση επιπέδου</a:t>
            </a:r>
            <a:r>
              <a:rPr lang="el-GR" sz="2400" dirty="0"/>
              <a:t>. Η δύναμη </a:t>
            </a:r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  <a:r>
              <a:rPr lang="en-US" sz="2400" dirty="0"/>
              <a:t> </a:t>
            </a:r>
            <a:r>
              <a:rPr lang="el-GR" sz="2400" dirty="0"/>
              <a:t>ασκείται από το τραπέζι στο κουτί Α.</a:t>
            </a:r>
            <a:endParaRPr lang="en-US" sz="2400" dirty="0"/>
          </a:p>
        </p:txBody>
      </p:sp>
      <p:sp>
        <p:nvSpPr>
          <p:cNvPr id="10" name="9 - Ορθογώνιο"/>
          <p:cNvSpPr/>
          <p:nvPr/>
        </p:nvSpPr>
        <p:spPr>
          <a:xfrm rot="21393621">
            <a:off x="1500166" y="4071942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1500166" y="40719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Α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1358084" y="5071280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1322365" y="3892553"/>
            <a:ext cx="1223970" cy="11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2143108" y="321468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 animBg="1"/>
      <p:bldP spid="20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TextBox"/>
          <p:cNvSpPr txBox="1"/>
          <p:nvPr/>
        </p:nvSpPr>
        <p:spPr>
          <a:xfrm>
            <a:off x="1500166" y="500063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1285852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1357298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τις δυνάμεις που ασκούνται στο  </a:t>
            </a:r>
            <a:r>
              <a:rPr lang="el-GR" sz="2400" u="sng" dirty="0"/>
              <a:t>ακίνητο κουτί  Α</a:t>
            </a:r>
            <a:endParaRPr lang="en-US" sz="2400" u="sng" dirty="0"/>
          </a:p>
        </p:txBody>
      </p:sp>
      <p:sp>
        <p:nvSpPr>
          <p:cNvPr id="20" name="19 - TextBox"/>
          <p:cNvSpPr txBox="1"/>
          <p:nvPr/>
        </p:nvSpPr>
        <p:spPr>
          <a:xfrm>
            <a:off x="4286216" y="4000504"/>
            <a:ext cx="48577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Γενικά αν ένα σώμα «εφάπτεται» (ακουμπάει) σε ένα επίπεδο τότε δέχεται μια κάθετη δύναμη από αυτό το επίπεδο.</a:t>
            </a:r>
          </a:p>
          <a:p>
            <a:r>
              <a:rPr lang="el-GR" sz="2400" dirty="0"/>
              <a:t> Αυτή η δύναμη  </a:t>
            </a:r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  <a:r>
              <a:rPr lang="el-GR" sz="2400" b="1" dirty="0"/>
              <a:t> </a:t>
            </a:r>
            <a:r>
              <a:rPr lang="en-US" sz="2400" dirty="0"/>
              <a:t>, </a:t>
            </a:r>
            <a:r>
              <a:rPr lang="el-GR" sz="2400" dirty="0"/>
              <a:t>ονομάζεται κάθετη αντίδραση επιπέδου, όπως φαίνεται και στο διπλανό σχήμα. </a:t>
            </a:r>
            <a:endParaRPr lang="en-US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1500166" y="4071942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1857356" y="40719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Α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0800000">
            <a:off x="500034" y="4357694"/>
            <a:ext cx="1439872" cy="95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785786" y="385762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 flipH="1" flipV="1">
            <a:off x="1036625" y="4249731"/>
            <a:ext cx="2641594" cy="1588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 rot="5400000">
            <a:off x="1358084" y="4928404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1285852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1357298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τις δυνάμεις που ασκούνται στο </a:t>
            </a:r>
            <a:r>
              <a:rPr lang="el-GR" sz="2400" u="sng" dirty="0"/>
              <a:t>ακίνητο κουτί  Α</a:t>
            </a:r>
            <a:endParaRPr lang="en-US" sz="2400" u="sng" dirty="0"/>
          </a:p>
        </p:txBody>
      </p:sp>
      <p:grpSp>
        <p:nvGrpSpPr>
          <p:cNvPr id="17" name="16 - Ομάδα"/>
          <p:cNvGrpSpPr/>
          <p:nvPr/>
        </p:nvGrpSpPr>
        <p:grpSpPr>
          <a:xfrm>
            <a:off x="6441132" y="5021939"/>
            <a:ext cx="988388" cy="571504"/>
            <a:chOff x="6441132" y="5021939"/>
            <a:chExt cx="988388" cy="571504"/>
          </a:xfrm>
        </p:grpSpPr>
        <p:sp>
          <p:nvSpPr>
            <p:cNvPr id="10" name="9 - Ορθογώνιο"/>
            <p:cNvSpPr/>
            <p:nvPr/>
          </p:nvSpPr>
          <p:spPr>
            <a:xfrm rot="20192175">
              <a:off x="6441132" y="5021939"/>
              <a:ext cx="857256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0 - TextBox"/>
            <p:cNvSpPr txBox="1"/>
            <p:nvPr/>
          </p:nvSpPr>
          <p:spPr>
            <a:xfrm>
              <a:off x="7072330" y="5143512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>
                  <a:solidFill>
                    <a:srgbClr val="FF0000"/>
                  </a:solidFill>
                </a:rPr>
                <a:t>Α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6072992" y="4499776"/>
            <a:ext cx="1081094" cy="65405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6643702" y="435769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</a:t>
            </a:r>
            <a:r>
              <a:rPr lang="en-US" sz="2000" b="1" baseline="-25000" dirty="0"/>
              <a:t>N</a:t>
            </a:r>
          </a:p>
        </p:txBody>
      </p:sp>
      <p:sp>
        <p:nvSpPr>
          <p:cNvPr id="12" name="11 - Ισοσκελές τρίγωνο"/>
          <p:cNvSpPr/>
          <p:nvPr/>
        </p:nvSpPr>
        <p:spPr>
          <a:xfrm>
            <a:off x="4071934" y="4857760"/>
            <a:ext cx="4643470" cy="1857388"/>
          </a:xfrm>
          <a:prstGeom prst="triangle">
            <a:avLst>
              <a:gd name="adj" fmla="val 10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6358744" y="5928536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7000892" y="58578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41910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TextBox"/>
          <p:cNvSpPr txBox="1"/>
          <p:nvPr/>
        </p:nvSpPr>
        <p:spPr>
          <a:xfrm>
            <a:off x="1214414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1285860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 τις δυνάμεις που ασκούνται στην </a:t>
            </a:r>
            <a:r>
              <a:rPr lang="el-GR" sz="2400" b="1" u="sng" dirty="0"/>
              <a:t>γόμα που κινείται με ταχύτητα υ . </a:t>
            </a:r>
            <a:endParaRPr lang="en-US" sz="2400" b="1" u="sng" dirty="0"/>
          </a:p>
        </p:txBody>
      </p:sp>
      <p:sp>
        <p:nvSpPr>
          <p:cNvPr id="19" name="18 - Επεξήγηση με σύννεφο"/>
          <p:cNvSpPr/>
          <p:nvPr/>
        </p:nvSpPr>
        <p:spPr>
          <a:xfrm>
            <a:off x="5072066" y="2214554"/>
            <a:ext cx="4071934" cy="3857652"/>
          </a:xfrm>
          <a:prstGeom prst="cloudCallout">
            <a:avLst>
              <a:gd name="adj1" fmla="val -77738"/>
              <a:gd name="adj2" fmla="val -130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715008" y="2928934"/>
            <a:ext cx="2928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Ή γόμα κινείται πάνω στο  τραπέζι, άρα δέχεται και  μια δύναμη τριβής Τ, που είναι πάντα αντίθετη στη κίνηση της γόμας.</a:t>
            </a:r>
            <a:endParaRPr lang="en-US" sz="24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2928926" y="285749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Ορθογώνιο"/>
          <p:cNvSpPr/>
          <p:nvPr/>
        </p:nvSpPr>
        <p:spPr>
          <a:xfrm>
            <a:off x="3071802" y="2428868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/>
              <a:t>υ</a:t>
            </a:r>
            <a:endParaRPr lang="en-US" sz="2400" dirty="0"/>
          </a:p>
        </p:txBody>
      </p:sp>
      <p:grpSp>
        <p:nvGrpSpPr>
          <p:cNvPr id="22" name="21 - Ομάδα"/>
          <p:cNvGrpSpPr/>
          <p:nvPr/>
        </p:nvGrpSpPr>
        <p:grpSpPr>
          <a:xfrm>
            <a:off x="214282" y="3214686"/>
            <a:ext cx="1714512" cy="2428892"/>
            <a:chOff x="785786" y="3214686"/>
            <a:chExt cx="1714512" cy="2428892"/>
          </a:xfrm>
        </p:grpSpPr>
        <p:sp>
          <p:nvSpPr>
            <p:cNvPr id="18" name="17 - TextBox"/>
            <p:cNvSpPr txBox="1"/>
            <p:nvPr/>
          </p:nvSpPr>
          <p:spPr>
            <a:xfrm>
              <a:off x="1928794" y="3214686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F</a:t>
              </a:r>
              <a:r>
                <a:rPr lang="en-US" sz="2400" b="1" baseline="-25000" dirty="0"/>
                <a:t>N</a:t>
              </a: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007825">
              <a:off x="1377026" y="4283215"/>
              <a:ext cx="824097" cy="301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4" name="13 - Ευθύγραμμο βέλος σύνδεσης"/>
            <p:cNvCxnSpPr/>
            <p:nvPr/>
          </p:nvCxnSpPr>
          <p:spPr>
            <a:xfrm rot="16200000" flipV="1">
              <a:off x="1179489" y="3892553"/>
              <a:ext cx="1223970" cy="111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- Ευθύγραμμο βέλος σύνδεσης"/>
            <p:cNvCxnSpPr/>
            <p:nvPr/>
          </p:nvCxnSpPr>
          <p:spPr>
            <a:xfrm rot="5400000">
              <a:off x="1215208" y="5071280"/>
              <a:ext cx="114300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- TextBox"/>
            <p:cNvSpPr txBox="1"/>
            <p:nvPr/>
          </p:nvSpPr>
          <p:spPr>
            <a:xfrm>
              <a:off x="1928794" y="5143512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W</a:t>
              </a:r>
            </a:p>
          </p:txBody>
        </p:sp>
        <p:cxnSp>
          <p:nvCxnSpPr>
            <p:cNvPr id="24" name="23 - Ευθύγραμμο βέλος σύνδεσης"/>
            <p:cNvCxnSpPr/>
            <p:nvPr/>
          </p:nvCxnSpPr>
          <p:spPr>
            <a:xfrm rot="10800000">
              <a:off x="857224" y="4429132"/>
              <a:ext cx="939806" cy="952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- TextBox"/>
            <p:cNvSpPr txBox="1"/>
            <p:nvPr/>
          </p:nvSpPr>
          <p:spPr>
            <a:xfrm>
              <a:off x="785786" y="3929066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/>
                <a:t>Τ</a:t>
              </a:r>
              <a:endParaRPr lang="en-US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2.59259E-6 L 0.19687 2.59259E-6 " pathEditMode="relative" ptsTypes="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1285852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1214422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τις δυνάμεις που ασκούνται στο </a:t>
            </a:r>
            <a:r>
              <a:rPr lang="el-GR" sz="2400" u="sng" dirty="0"/>
              <a:t>κουτί  Α που κινείται με ταχύτητα </a:t>
            </a:r>
            <a:r>
              <a:rPr lang="en-US" sz="2400" u="sng" dirty="0"/>
              <a:t>u</a:t>
            </a:r>
            <a:r>
              <a:rPr lang="el-GR" sz="2400" u="sng" dirty="0"/>
              <a:t>. </a:t>
            </a:r>
          </a:p>
          <a:p>
            <a:endParaRPr lang="el-GR" sz="2400" u="sng" dirty="0"/>
          </a:p>
          <a:p>
            <a:r>
              <a:rPr lang="el-GR" sz="2400" u="sng" dirty="0"/>
              <a:t>Προσοχή </a:t>
            </a:r>
            <a:r>
              <a:rPr lang="el-GR" sz="2400" dirty="0"/>
              <a:t>η </a:t>
            </a:r>
            <a:r>
              <a:rPr lang="el-GR" sz="2400" u="sng" dirty="0"/>
              <a:t>επιφάνεια</a:t>
            </a:r>
            <a:r>
              <a:rPr lang="el-GR" sz="2400" dirty="0"/>
              <a:t> πάνω στην οποία κινείται το κουτί είναι </a:t>
            </a:r>
            <a:r>
              <a:rPr lang="el-GR" sz="2400" u="sng" dirty="0"/>
              <a:t>τραχιά</a:t>
            </a:r>
            <a:r>
              <a:rPr lang="el-GR" sz="2400" dirty="0"/>
              <a:t>( =δεν είναι λεία)</a:t>
            </a:r>
            <a:endParaRPr lang="en-US" sz="2400" dirty="0"/>
          </a:p>
        </p:txBody>
      </p:sp>
      <p:sp>
        <p:nvSpPr>
          <p:cNvPr id="10" name="9 - Ορθογώνιο"/>
          <p:cNvSpPr/>
          <p:nvPr/>
        </p:nvSpPr>
        <p:spPr>
          <a:xfrm rot="20192175">
            <a:off x="6441132" y="5021939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7072330" y="5143512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FF0000"/>
                </a:solidFill>
              </a:rPr>
              <a:t>Α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6072992" y="4499776"/>
            <a:ext cx="1081094" cy="65405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6500826" y="4143380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</a:t>
            </a:r>
            <a:r>
              <a:rPr lang="en-US" sz="2000" b="1" baseline="-25000" dirty="0"/>
              <a:t>N</a:t>
            </a:r>
          </a:p>
        </p:txBody>
      </p:sp>
      <p:sp>
        <p:nvSpPr>
          <p:cNvPr id="12" name="11 - Ισοσκελές τρίγωνο"/>
          <p:cNvSpPr/>
          <p:nvPr/>
        </p:nvSpPr>
        <p:spPr>
          <a:xfrm>
            <a:off x="4071934" y="4643446"/>
            <a:ext cx="5072066" cy="2214554"/>
          </a:xfrm>
          <a:prstGeom prst="triangle">
            <a:avLst>
              <a:gd name="adj" fmla="val 10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6358744" y="5928536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7000892" y="58578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</a:t>
            </a: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10800000" flipV="1">
            <a:off x="4929190" y="4500570"/>
            <a:ext cx="534215" cy="287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 rot="19454933">
            <a:off x="4960290" y="4271562"/>
            <a:ext cx="343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/>
              <a:t>υ</a:t>
            </a:r>
            <a:endParaRPr lang="en-US" sz="2400" dirty="0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flipV="1">
            <a:off x="6929454" y="4857760"/>
            <a:ext cx="1000132" cy="5095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 rot="20052663">
            <a:off x="7430046" y="445902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Τ</a:t>
            </a:r>
            <a:endParaRPr lang="en-US" sz="24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7429520" y="6519446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Κεκλιμένο επίπεδο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048 0.13657 " pathEditMode="relative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048 0.13657 " pathEditMode="relative" ptsTypes="AA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048 0.13657 " pathEditMode="relative" ptsTypes="AA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048 0.13657 " pathEditMode="relative" ptsTypes="AA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048 0.13657 " pathEditMode="relative" ptsTypes="A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048 0.13657 " pathEditMode="relative" ptsTypes="AA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048 0.13657 " pathEditMode="relative" ptsTypes="AA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048 0.13657 " pathEditMode="relative" ptsTypes="AA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8" grpId="0"/>
      <p:bldP spid="18" grpId="1"/>
      <p:bldP spid="13" grpId="0"/>
      <p:bldP spid="13" grpId="1"/>
      <p:bldP spid="24" grpId="0"/>
      <p:bldP spid="2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636"/>
            <a:ext cx="8072462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TextBox"/>
          <p:cNvSpPr txBox="1"/>
          <p:nvPr/>
        </p:nvSpPr>
        <p:spPr>
          <a:xfrm>
            <a:off x="1285852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1357298"/>
            <a:ext cx="9358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τις δυνάμεις που ασκούνται στο </a:t>
            </a:r>
            <a:r>
              <a:rPr lang="el-GR" sz="2400" u="sng" dirty="0"/>
              <a:t>κουτί  Α που κινείται με ταχύτητα </a:t>
            </a:r>
            <a:r>
              <a:rPr lang="en-US" sz="2400" u="sng" dirty="0"/>
              <a:t>u. To </a:t>
            </a:r>
            <a:r>
              <a:rPr lang="el-GR" sz="2400" u="sng" dirty="0"/>
              <a:t>κουτί Α κινείται πάνω στη λεία επιφάνεια του πάγου…</a:t>
            </a:r>
            <a:endParaRPr lang="en-US" sz="2400" u="sng" dirty="0"/>
          </a:p>
        </p:txBody>
      </p:sp>
      <p:sp>
        <p:nvSpPr>
          <p:cNvPr id="10" name="9 - Ορθογώνιο"/>
          <p:cNvSpPr/>
          <p:nvPr/>
        </p:nvSpPr>
        <p:spPr>
          <a:xfrm>
            <a:off x="642910" y="5214950"/>
            <a:ext cx="1202000" cy="590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701902" y="5429264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FF0000"/>
                </a:solidFill>
              </a:rPr>
              <a:t>Α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>
            <a:off x="4214810" y="3429000"/>
            <a:ext cx="751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4357686" y="3071810"/>
            <a:ext cx="437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/>
              <a:t>υ</a:t>
            </a:r>
            <a:endParaRPr lang="en-US" sz="24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5500694" y="6286520"/>
            <a:ext cx="2272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Λεία επιφάνεια  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1273406" y="614364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</a:t>
            </a:r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 rot="5400000">
            <a:off x="631258" y="6071412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ύγραμμο βέλος σύνδεσης"/>
          <p:cNvCxnSpPr/>
          <p:nvPr/>
        </p:nvCxnSpPr>
        <p:spPr>
          <a:xfrm rot="16200000" flipV="1">
            <a:off x="595539" y="4892685"/>
            <a:ext cx="1223970" cy="11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844778" y="392906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6945 0 " pathEditMode="relative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6945 0 " pathEditMode="relative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6945 0 " pathEditMode="relative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6945 0 " pathEditMode="relative" ptsTypes="AA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6945 0 " pathEditMode="relative" ptsTypes="AA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6945 0 " pathEditMode="relative" ptsTypes="AA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22" grpId="0"/>
      <p:bldP spid="22" grpId="1"/>
      <p:bldP spid="29" grpId="0"/>
      <p:bldP spid="2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636"/>
            <a:ext cx="8072462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TextBox"/>
          <p:cNvSpPr txBox="1"/>
          <p:nvPr/>
        </p:nvSpPr>
        <p:spPr>
          <a:xfrm>
            <a:off x="1071538" y="21429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2084116" y="5214950"/>
            <a:ext cx="1202000" cy="590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2143108" y="5429264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FF0000"/>
                </a:solidFill>
              </a:rPr>
              <a:t>Α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>
            <a:off x="3929058" y="5000636"/>
            <a:ext cx="751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4000496" y="4429132"/>
            <a:ext cx="437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/>
              <a:t>υ</a:t>
            </a:r>
            <a:endParaRPr lang="en-US" sz="24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5500694" y="6286520"/>
            <a:ext cx="2272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Λεία επιφάνεια  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2714612" y="614364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</a:t>
            </a:r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 rot="5400000">
            <a:off x="2072464" y="6071412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ύγραμμο βέλος σύνδεσης"/>
          <p:cNvCxnSpPr/>
          <p:nvPr/>
        </p:nvCxnSpPr>
        <p:spPr>
          <a:xfrm rot="16200000" flipV="1">
            <a:off x="2036745" y="4892685"/>
            <a:ext cx="1223970" cy="11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285984" y="392906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</a:p>
        </p:txBody>
      </p:sp>
      <p:sp>
        <p:nvSpPr>
          <p:cNvPr id="30" name="29 - Επεξήγηση με σύννεφο"/>
          <p:cNvSpPr/>
          <p:nvPr/>
        </p:nvSpPr>
        <p:spPr>
          <a:xfrm>
            <a:off x="4643438" y="571480"/>
            <a:ext cx="4500562" cy="3857652"/>
          </a:xfrm>
          <a:prstGeom prst="cloudCallout">
            <a:avLst>
              <a:gd name="adj1" fmla="val -16933"/>
              <a:gd name="adj2" fmla="val 9569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5357818" y="1357298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Προσοχή!! </a:t>
            </a:r>
            <a:r>
              <a:rPr lang="el-GR" sz="2400" u="sng" dirty="0"/>
              <a:t>Στις λείες επιφάνειες η δύναμη της τριβής θεωρείται μηδέν.</a:t>
            </a:r>
            <a:r>
              <a:rPr lang="el-GR" sz="2400" dirty="0"/>
              <a:t> Αν και το σώμα κινείται δεν δέχεται τη δύναμη τριβής.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1285852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1357298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τις δυνάμεις που ασκούνται στο </a:t>
            </a:r>
            <a:r>
              <a:rPr lang="el-GR" sz="2400" u="sng" dirty="0"/>
              <a:t>κουτί  Α που κινείται με ταχύτητα </a:t>
            </a:r>
            <a:r>
              <a:rPr lang="en-US" sz="2400" u="sng" dirty="0"/>
              <a:t>u</a:t>
            </a:r>
            <a:r>
              <a:rPr lang="el-GR" sz="2400" u="sng" dirty="0"/>
              <a:t>, πάνω σε λείο επίπεδο</a:t>
            </a:r>
            <a:endParaRPr lang="en-US" sz="2400" u="sng" dirty="0"/>
          </a:p>
        </p:txBody>
      </p:sp>
      <p:sp>
        <p:nvSpPr>
          <p:cNvPr id="10" name="9 - Ορθογώνιο"/>
          <p:cNvSpPr/>
          <p:nvPr/>
        </p:nvSpPr>
        <p:spPr>
          <a:xfrm rot="20192175">
            <a:off x="7298388" y="4664749"/>
            <a:ext cx="857256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7929586" y="4786322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FF0000"/>
                </a:solidFill>
              </a:rPr>
              <a:t>Α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6930248" y="4142586"/>
            <a:ext cx="1081094" cy="65405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7358082" y="3786190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</a:t>
            </a:r>
            <a:r>
              <a:rPr lang="en-US" sz="2000" b="1" baseline="-25000" dirty="0"/>
              <a:t>N</a:t>
            </a:r>
          </a:p>
        </p:txBody>
      </p:sp>
      <p:sp>
        <p:nvSpPr>
          <p:cNvPr id="12" name="11 - Ισοσκελές τρίγωνο"/>
          <p:cNvSpPr/>
          <p:nvPr/>
        </p:nvSpPr>
        <p:spPr>
          <a:xfrm>
            <a:off x="4071934" y="4643446"/>
            <a:ext cx="5072066" cy="2214554"/>
          </a:xfrm>
          <a:prstGeom prst="triangle">
            <a:avLst>
              <a:gd name="adj" fmla="val 1000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7216000" y="5571346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7858148" y="55007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</a:t>
            </a: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10800000" flipV="1">
            <a:off x="5143504" y="4429132"/>
            <a:ext cx="534215" cy="287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 rot="19454933">
            <a:off x="5174604" y="4200125"/>
            <a:ext cx="343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/>
              <a:t>υ</a:t>
            </a:r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7429520" y="6519446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Κεκλιμένο επίπεδο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7014 0.23102 " pathEditMode="relative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7014 0.23102 " pathEditMode="relative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7014 0.23102 " pathEditMode="relative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7014 0.23102 " pathEditMode="relative" ptsTypes="AA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7014 0.23102 " pathEditMode="relative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7014 0.23102 " pathEditMode="relative" ptsTypes="AA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8" grpId="0"/>
      <p:bldP spid="18" grpId="1"/>
      <p:bldP spid="13" grpId="0"/>
      <p:bldP spid="1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786322"/>
            <a:ext cx="71484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21 - Ορθογώνιο"/>
          <p:cNvSpPr/>
          <p:nvPr/>
        </p:nvSpPr>
        <p:spPr>
          <a:xfrm>
            <a:off x="2000232" y="4714884"/>
            <a:ext cx="785818" cy="1000132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>
            <a:off x="357158" y="1142984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τις δυνάμεις που ασκούνται στο </a:t>
            </a:r>
            <a:r>
              <a:rPr lang="el-GR" sz="2400" u="sng" dirty="0"/>
              <a:t>ακίνητο ροζ κουτί, που βρίσκεται πάνω σε τραχιά επιφάνεια</a:t>
            </a:r>
            <a:r>
              <a:rPr lang="el-GR" sz="2400" dirty="0"/>
              <a:t>.  Στο ροζ κουτί ασκείται δύναμη </a:t>
            </a:r>
            <a:r>
              <a:rPr lang="en-US" sz="2400" dirty="0"/>
              <a:t>F, </a:t>
            </a:r>
            <a:r>
              <a:rPr lang="el-GR" sz="2400" dirty="0"/>
              <a:t>αλλά αυτό δεν κινείται…</a:t>
            </a:r>
            <a:r>
              <a:rPr lang="el-GR" sz="2400" u="sng" dirty="0"/>
              <a:t>αλλά</a:t>
            </a:r>
            <a:r>
              <a:rPr lang="el-GR" sz="2400" dirty="0"/>
              <a:t> </a:t>
            </a:r>
            <a:r>
              <a:rPr lang="el-GR" sz="2400" u="sng" dirty="0"/>
              <a:t>τείνει να κινηθεί</a:t>
            </a:r>
            <a:r>
              <a:rPr lang="el-GR" sz="2400" dirty="0"/>
              <a:t>…</a:t>
            </a:r>
            <a:endParaRPr lang="en-US" sz="2400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>
            <a:off x="2428860" y="5214950"/>
            <a:ext cx="100013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857488" y="471488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</a:p>
        </p:txBody>
      </p:sp>
      <p:sp>
        <p:nvSpPr>
          <p:cNvPr id="29" name="28 - TextBox"/>
          <p:cNvSpPr txBox="1"/>
          <p:nvPr/>
        </p:nvSpPr>
        <p:spPr>
          <a:xfrm>
            <a:off x="1285852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0" y="5714992"/>
            <a:ext cx="9144000" cy="11430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>
            <a:off x="1857356" y="371475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rot="16200000" flipV="1">
            <a:off x="1822431" y="4606933"/>
            <a:ext cx="1223970" cy="11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5400000">
            <a:off x="1858150" y="5785660"/>
            <a:ext cx="114300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2571736" y="592933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</a:t>
            </a:r>
          </a:p>
        </p:txBody>
      </p:sp>
      <p:cxnSp>
        <p:nvCxnSpPr>
          <p:cNvPr id="40" name="39 - Ευθύγραμμο βέλος σύνδεσης"/>
          <p:cNvCxnSpPr>
            <a:endCxn id="1026" idx="1"/>
          </p:cNvCxnSpPr>
          <p:nvPr/>
        </p:nvCxnSpPr>
        <p:spPr>
          <a:xfrm rot="10800000" flipV="1">
            <a:off x="1285852" y="5224473"/>
            <a:ext cx="1154120" cy="261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1071538" y="478632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Τ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786322"/>
            <a:ext cx="71484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21 - Ορθογώνιο"/>
          <p:cNvSpPr/>
          <p:nvPr/>
        </p:nvSpPr>
        <p:spPr>
          <a:xfrm>
            <a:off x="2000232" y="4714884"/>
            <a:ext cx="785818" cy="1000132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>
            <a:off x="2428860" y="5214950"/>
            <a:ext cx="100013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857488" y="471488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</a:p>
        </p:txBody>
      </p:sp>
      <p:sp>
        <p:nvSpPr>
          <p:cNvPr id="29" name="28 - TextBox"/>
          <p:cNvSpPr txBox="1"/>
          <p:nvPr/>
        </p:nvSpPr>
        <p:spPr>
          <a:xfrm>
            <a:off x="1285852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0" y="5714992"/>
            <a:ext cx="9144000" cy="11430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>
            <a:off x="1857356" y="371475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rot="16200000" flipV="1">
            <a:off x="1822431" y="4606933"/>
            <a:ext cx="1223970" cy="11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5400000">
            <a:off x="1858150" y="5785660"/>
            <a:ext cx="114300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2571736" y="592933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</a:t>
            </a:r>
          </a:p>
        </p:txBody>
      </p:sp>
      <p:cxnSp>
        <p:nvCxnSpPr>
          <p:cNvPr id="40" name="39 - Ευθύγραμμο βέλος σύνδεσης"/>
          <p:cNvCxnSpPr>
            <a:endCxn id="1026" idx="1"/>
          </p:cNvCxnSpPr>
          <p:nvPr/>
        </p:nvCxnSpPr>
        <p:spPr>
          <a:xfrm rot="10800000" flipV="1">
            <a:off x="1285852" y="5224473"/>
            <a:ext cx="1154120" cy="261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1071538" y="478632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Τ</a:t>
            </a:r>
            <a:endParaRPr lang="en-US" sz="2400" b="1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4643438" y="500042"/>
            <a:ext cx="4500562" cy="3143272"/>
          </a:xfrm>
          <a:prstGeom prst="cloudCallout">
            <a:avLst>
              <a:gd name="adj1" fmla="val -81011"/>
              <a:gd name="adj2" fmla="val 3661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5143504" y="1285860"/>
            <a:ext cx="37861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Προσοχή!! Αν και το σώμα είναι ακίνητο…. Έχουμε τριβή γιατί το σώμα (εδώ το κουτί)…τείνει να κινηθεί….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72140"/>
            <a:ext cx="200023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TextBox"/>
          <p:cNvSpPr txBox="1"/>
          <p:nvPr/>
        </p:nvSpPr>
        <p:spPr>
          <a:xfrm>
            <a:off x="1285852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1214414" y="6488668"/>
            <a:ext cx="2272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Λεία επιφάνεια  </a:t>
            </a:r>
            <a:endParaRPr lang="en-US" dirty="0"/>
          </a:p>
        </p:txBody>
      </p:sp>
      <p:sp>
        <p:nvSpPr>
          <p:cNvPr id="14" name="13 - TextBox"/>
          <p:cNvSpPr txBox="1"/>
          <p:nvPr/>
        </p:nvSpPr>
        <p:spPr>
          <a:xfrm>
            <a:off x="1285852" y="1214422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Έχουμε δυο ειδών επιφάνειες:</a:t>
            </a:r>
            <a:endParaRPr lang="en-US" sz="2400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1035819" y="1750207"/>
            <a:ext cx="1500198" cy="142876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Ορθογώνιο"/>
          <p:cNvSpPr/>
          <p:nvPr/>
        </p:nvSpPr>
        <p:spPr>
          <a:xfrm>
            <a:off x="0" y="3286124"/>
            <a:ext cx="29289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/>
              <a:t>Λείες επιφάνειες, </a:t>
            </a:r>
            <a:r>
              <a:rPr lang="el-GR" sz="2000" dirty="0"/>
              <a:t>όπως είναι η επιφάνεια του πάγου. Όταν ένα σώμα κινείται πάνω σε λείες επιφάνειες </a:t>
            </a:r>
            <a:r>
              <a:rPr lang="el-GR" sz="2000" b="1" dirty="0"/>
              <a:t>η τριβή είναι μηδέν  </a:t>
            </a:r>
            <a:endParaRPr lang="en-US" sz="2000" b="1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929198"/>
            <a:ext cx="3214678" cy="2228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29 - Ορθογώνιο"/>
          <p:cNvSpPr/>
          <p:nvPr/>
        </p:nvSpPr>
        <p:spPr>
          <a:xfrm>
            <a:off x="6871929" y="5000636"/>
            <a:ext cx="2272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Τραχιά επιφάνεια  </a:t>
            </a:r>
            <a:endParaRPr lang="en-US" dirty="0"/>
          </a:p>
        </p:txBody>
      </p:sp>
      <p:sp>
        <p:nvSpPr>
          <p:cNvPr id="31" name="30 - Ορθογώνιο"/>
          <p:cNvSpPr/>
          <p:nvPr/>
        </p:nvSpPr>
        <p:spPr>
          <a:xfrm>
            <a:off x="6000760" y="2643182"/>
            <a:ext cx="29289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/>
              <a:t>Τραχιές επιφάνειες, </a:t>
            </a:r>
            <a:r>
              <a:rPr lang="el-GR" sz="2000" dirty="0"/>
              <a:t>όπως είναι η επιφάνεια του δρόμου. Όταν ένα σώμα κινείται πάνω σε τραχιές επιφάνειες </a:t>
            </a:r>
            <a:r>
              <a:rPr lang="el-GR" sz="2000" b="1" dirty="0"/>
              <a:t>η τριβή δεν είναι μηδέν  </a:t>
            </a:r>
            <a:endParaRPr lang="en-US" sz="20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4786314" y="1643050"/>
            <a:ext cx="1928826" cy="100013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30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29601">
            <a:off x="1145869" y="2518248"/>
            <a:ext cx="14478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- TextBox"/>
          <p:cNvSpPr txBox="1"/>
          <p:nvPr/>
        </p:nvSpPr>
        <p:spPr>
          <a:xfrm>
            <a:off x="2000232" y="507207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2071670" y="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1357298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τις δυνάμεις που ασκούνται στο κουτί Α</a:t>
            </a:r>
            <a:endParaRPr lang="en-US" sz="24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286216" y="3811012"/>
            <a:ext cx="4857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Γενικά αν ένα σώμα </a:t>
            </a:r>
            <a:r>
              <a:rPr lang="el-GR" sz="2400" u="sng" dirty="0">
                <a:solidFill>
                  <a:srgbClr val="0000CC"/>
                </a:solidFill>
              </a:rPr>
              <a:t>ακουμπάει σε ένα τεντωμένο σχοινί </a:t>
            </a:r>
            <a:r>
              <a:rPr lang="el-GR" sz="2400" dirty="0"/>
              <a:t>,τότε δέχεται μια δύναμη από το σχοινί. Η δύναμη αυτή έχει την κατεύθυνση του νήματος. </a:t>
            </a:r>
          </a:p>
          <a:p>
            <a:r>
              <a:rPr lang="el-GR" sz="2400" dirty="0"/>
              <a:t> Αυτή η δύναμη  </a:t>
            </a:r>
            <a:r>
              <a:rPr lang="en-US" sz="2400" u="sng" dirty="0">
                <a:solidFill>
                  <a:srgbClr val="0000CC"/>
                </a:solidFill>
              </a:rPr>
              <a:t>F, </a:t>
            </a:r>
            <a:r>
              <a:rPr lang="el-GR" sz="2400" u="sng" dirty="0">
                <a:solidFill>
                  <a:srgbClr val="0000CC"/>
                </a:solidFill>
              </a:rPr>
              <a:t>ονομάζεται τάση νήματος</a:t>
            </a:r>
            <a:r>
              <a:rPr lang="el-GR" sz="2400" dirty="0">
                <a:solidFill>
                  <a:srgbClr val="0000CC"/>
                </a:solidFill>
              </a:rPr>
              <a:t>, </a:t>
            </a:r>
            <a:r>
              <a:rPr lang="el-GR" sz="2400" dirty="0"/>
              <a:t>όπως φαίνεται και στο διπλανό σχήμα. </a:t>
            </a:r>
            <a:endParaRPr lang="en-US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1214414" y="4071942"/>
            <a:ext cx="171451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2214546" y="414338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Α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1179489" y="3606801"/>
            <a:ext cx="1509722" cy="11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1285852" y="278605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1358084" y="4928404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716144">
            <a:off x="3560270" y="3498288"/>
            <a:ext cx="14668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80"/>
            <a:ext cx="41910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- TextBox"/>
          <p:cNvSpPr txBox="1"/>
          <p:nvPr/>
        </p:nvSpPr>
        <p:spPr>
          <a:xfrm>
            <a:off x="1428728" y="521495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1785918" y="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1357298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τις δυνάμεις που ασκούνται στο κουτί Α</a:t>
            </a:r>
            <a:endParaRPr lang="en-US" sz="2400" dirty="0"/>
          </a:p>
        </p:txBody>
      </p:sp>
      <p:sp>
        <p:nvSpPr>
          <p:cNvPr id="20" name="19 - TextBox"/>
          <p:cNvSpPr txBox="1"/>
          <p:nvPr/>
        </p:nvSpPr>
        <p:spPr>
          <a:xfrm>
            <a:off x="6000760" y="3286124"/>
            <a:ext cx="34290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  <a:r>
              <a:rPr lang="en-US" sz="2400" baseline="-250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l-GR" sz="2400" dirty="0"/>
              <a:t>= κάθετη αντίδραση επιπέδου. </a:t>
            </a:r>
          </a:p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F </a:t>
            </a:r>
            <a:r>
              <a:rPr lang="el-GR" sz="2400" dirty="0"/>
              <a:t>= τάση νήματος</a:t>
            </a:r>
          </a:p>
          <a:p>
            <a:endParaRPr lang="el-GR" sz="2400" dirty="0"/>
          </a:p>
          <a:p>
            <a:r>
              <a:rPr lang="en-US" sz="2400" dirty="0">
                <a:solidFill>
                  <a:srgbClr val="FF0000"/>
                </a:solidFill>
              </a:rPr>
              <a:t>W</a:t>
            </a:r>
            <a:r>
              <a:rPr lang="el-GR" sz="2400" dirty="0"/>
              <a:t>= δύναμη βαρύτητας που ασκεί η γη. </a:t>
            </a:r>
            <a:endParaRPr lang="en-US" sz="2400" dirty="0"/>
          </a:p>
        </p:txBody>
      </p:sp>
      <p:sp>
        <p:nvSpPr>
          <p:cNvPr id="10" name="9 - Ορθογώνιο"/>
          <p:cNvSpPr/>
          <p:nvPr/>
        </p:nvSpPr>
        <p:spPr>
          <a:xfrm rot="21393621">
            <a:off x="945034" y="4097145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928662" y="414338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Α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786580" y="4928404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750861" y="3749677"/>
            <a:ext cx="1223970" cy="11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1285852" y="342900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</a:p>
        </p:txBody>
      </p:sp>
      <p:cxnSp>
        <p:nvCxnSpPr>
          <p:cNvPr id="22" name="21 - Ευθεία γραμμή σύνδεσης"/>
          <p:cNvCxnSpPr>
            <a:endCxn id="10" idx="3"/>
          </p:cNvCxnSpPr>
          <p:nvPr/>
        </p:nvCxnSpPr>
        <p:spPr>
          <a:xfrm rot="10800000" flipV="1">
            <a:off x="1801518" y="4143379"/>
            <a:ext cx="1984664" cy="213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ύγραμμο βέλος σύνδεσης"/>
          <p:cNvCxnSpPr/>
          <p:nvPr/>
        </p:nvCxnSpPr>
        <p:spPr>
          <a:xfrm flipV="1">
            <a:off x="1357290" y="4286256"/>
            <a:ext cx="1357322" cy="904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857356" y="392906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142976" y="2895897"/>
            <a:ext cx="928694" cy="274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Ορθογώνιο"/>
          <p:cNvSpPr/>
          <p:nvPr/>
        </p:nvSpPr>
        <p:spPr>
          <a:xfrm>
            <a:off x="857224" y="4824723"/>
            <a:ext cx="15716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1714480" y="6324921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1214414" y="500042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1357298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τις δυνάμεις που ασκούνται στο κουτί Α</a:t>
            </a:r>
            <a:endParaRPr lang="en-US" sz="2400" dirty="0"/>
          </a:p>
        </p:txBody>
      </p:sp>
      <p:sp>
        <p:nvSpPr>
          <p:cNvPr id="20" name="19 - TextBox"/>
          <p:cNvSpPr txBox="1"/>
          <p:nvPr/>
        </p:nvSpPr>
        <p:spPr>
          <a:xfrm>
            <a:off x="5714976" y="3786190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  <a:r>
              <a:rPr lang="el-GR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l-GR" sz="2400" dirty="0"/>
              <a:t>= τάση νήματος</a:t>
            </a:r>
          </a:p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F</a:t>
            </a:r>
            <a:r>
              <a:rPr lang="el-GR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l-GR" sz="2400" dirty="0"/>
              <a:t>= τάση νήματος</a:t>
            </a:r>
          </a:p>
          <a:p>
            <a:endParaRPr lang="el-GR" sz="2400" dirty="0"/>
          </a:p>
          <a:p>
            <a:r>
              <a:rPr lang="en-US" sz="2400" dirty="0">
                <a:solidFill>
                  <a:srgbClr val="FF0000"/>
                </a:solidFill>
              </a:rPr>
              <a:t>W</a:t>
            </a:r>
            <a:r>
              <a:rPr lang="el-GR" sz="2400" dirty="0"/>
              <a:t>= δύναμη βαρύτητας που ασκεί η γη. </a:t>
            </a:r>
            <a:endParaRPr lang="en-US" sz="2400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929456" y="5752623"/>
            <a:ext cx="128588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5400000" flipH="1" flipV="1">
            <a:off x="1197896" y="4484052"/>
            <a:ext cx="1033169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714348" y="407194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r>
              <a:rPr lang="el-GR" sz="2400" b="1" baseline="-25000" dirty="0"/>
              <a:t>1</a:t>
            </a:r>
            <a:endParaRPr lang="en-US" sz="2400" b="1" baseline="-25000" dirty="0"/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 rot="16200000" flipV="1">
            <a:off x="928662" y="4467533"/>
            <a:ext cx="1071570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928794" y="414338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r>
              <a:rPr lang="el-GR" sz="2400" b="1" baseline="-25000" dirty="0"/>
              <a:t>2</a:t>
            </a:r>
            <a:endParaRPr lang="en-US" sz="2400" b="1" baseline="-25000" dirty="0"/>
          </a:p>
        </p:txBody>
      </p:sp>
      <p:sp>
        <p:nvSpPr>
          <p:cNvPr id="11" name="10 - TextBox"/>
          <p:cNvSpPr txBox="1"/>
          <p:nvPr/>
        </p:nvSpPr>
        <p:spPr>
          <a:xfrm rot="10974692" flipV="1">
            <a:off x="871844" y="522364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Α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285720" y="2857496"/>
            <a:ext cx="2928958" cy="1428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1214414" y="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7072330" y="2643182"/>
            <a:ext cx="1857388" cy="928694"/>
          </a:xfrm>
          <a:prstGeom prst="cloudCallout">
            <a:avLst>
              <a:gd name="adj1" fmla="val -201195"/>
              <a:gd name="adj2" fmla="val 183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7215206" y="2857496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/>
              <a:t>Παραμορφωμένα ελατήρια…</a:t>
            </a:r>
            <a:endParaRPr lang="en-US" sz="1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2731283" y="-1088264"/>
            <a:ext cx="466725" cy="53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TextBox"/>
          <p:cNvSpPr txBox="1"/>
          <p:nvPr/>
        </p:nvSpPr>
        <p:spPr>
          <a:xfrm>
            <a:off x="285720" y="192880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Τεντωμένο ελατήριο </a:t>
            </a:r>
            <a:r>
              <a:rPr lang="el-GR" dirty="0"/>
              <a:t>(ή ελατήριο που είναι σε επιμήκυνση)</a:t>
            </a:r>
            <a:endParaRPr lang="en-US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95301" y="2947983"/>
            <a:ext cx="46672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20 - TextBox"/>
          <p:cNvSpPr txBox="1"/>
          <p:nvPr/>
        </p:nvSpPr>
        <p:spPr>
          <a:xfrm>
            <a:off x="357158" y="3643315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Συμπιεσμένο ελατήριο</a:t>
            </a:r>
            <a:endParaRPr lang="en-US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731151" y="3840957"/>
            <a:ext cx="466725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24 - TextBox"/>
          <p:cNvSpPr txBox="1"/>
          <p:nvPr/>
        </p:nvSpPr>
        <p:spPr>
          <a:xfrm>
            <a:off x="0" y="6000768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Ελατήριο που δεν είναι ούτε τεντωμένο  ούτε συμπιεσμένο</a:t>
            </a:r>
            <a:r>
              <a:rPr lang="el-GR" b="1" u="sng" dirty="0"/>
              <a:t>, το ελατήριο είναι στο φυσικό του μήκος.</a:t>
            </a:r>
            <a:endParaRPr lang="en-US" dirty="0"/>
          </a:p>
        </p:txBody>
      </p:sp>
      <p:sp>
        <p:nvSpPr>
          <p:cNvPr id="26" name="25 - Επεξήγηση με σύννεφο"/>
          <p:cNvSpPr/>
          <p:nvPr/>
        </p:nvSpPr>
        <p:spPr>
          <a:xfrm>
            <a:off x="7286612" y="5429240"/>
            <a:ext cx="1857388" cy="1428760"/>
          </a:xfrm>
          <a:prstGeom prst="cloudCallout">
            <a:avLst>
              <a:gd name="adj1" fmla="val -245881"/>
              <a:gd name="adj2" fmla="val -4486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7429488" y="5786454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/>
              <a:t>Ελατήριο στο φυσικό του μήκος…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1" grpId="0"/>
      <p:bldP spid="25" grpId="0"/>
      <p:bldP spid="26" grpId="0" animBg="1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1214414" y="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4786314" y="2786058"/>
            <a:ext cx="4357686" cy="3500462"/>
          </a:xfrm>
          <a:prstGeom prst="cloudCallout">
            <a:avLst>
              <a:gd name="adj1" fmla="val -90130"/>
              <a:gd name="adj2" fmla="val -3545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5500694" y="3714752"/>
            <a:ext cx="27146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/>
              <a:t>Μόνο όταν τα ελατήρια είναι παραμορφωμένα, ασκούν δυνάμεις </a:t>
            </a:r>
            <a:r>
              <a:rPr lang="el-GR" sz="2000" dirty="0"/>
              <a:t>στα σώματα που είναι σε επαφή. 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731283" y="-1088264"/>
            <a:ext cx="466725" cy="53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TextBox"/>
          <p:cNvSpPr txBox="1"/>
          <p:nvPr/>
        </p:nvSpPr>
        <p:spPr>
          <a:xfrm>
            <a:off x="285720" y="192880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Τεντωμένο ελατήριο </a:t>
            </a:r>
            <a:r>
              <a:rPr lang="el-GR" dirty="0"/>
              <a:t>(ή ελατήριο που είναι σε επιμήκυνση)</a:t>
            </a:r>
            <a:endParaRPr lang="en-US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95301" y="2947983"/>
            <a:ext cx="46672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20 - TextBox"/>
          <p:cNvSpPr txBox="1"/>
          <p:nvPr/>
        </p:nvSpPr>
        <p:spPr>
          <a:xfrm>
            <a:off x="357158" y="3643315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Συμπιεσμένο ελατήριο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1214414" y="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838341" y="3305173"/>
            <a:ext cx="46672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TextBox"/>
          <p:cNvSpPr txBox="1"/>
          <p:nvPr/>
        </p:nvSpPr>
        <p:spPr>
          <a:xfrm>
            <a:off x="0" y="1357298"/>
            <a:ext cx="7572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την δύναμη που ασκείται  στο κίτρινο κουτί από το </a:t>
            </a:r>
            <a:r>
              <a:rPr lang="el-GR" sz="2400" u="sng" dirty="0"/>
              <a:t>τεντωμένο ελατήριο.</a:t>
            </a:r>
            <a:endParaRPr lang="en-US" sz="2400" u="sng" dirty="0"/>
          </a:p>
        </p:txBody>
      </p:sp>
      <p:sp>
        <p:nvSpPr>
          <p:cNvPr id="11" name="10 - Ορθογώνιο"/>
          <p:cNvSpPr/>
          <p:nvPr/>
        </p:nvSpPr>
        <p:spPr>
          <a:xfrm>
            <a:off x="4143372" y="4857760"/>
            <a:ext cx="785818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3143240" y="478632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0" y="5714992"/>
            <a:ext cx="9144000" cy="11430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 rot="10800000">
            <a:off x="2714612" y="5357826"/>
            <a:ext cx="158274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4714876" y="335756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  <a:r>
              <a:rPr lang="el-GR" sz="2400" dirty="0"/>
              <a:t>  = δύναμη ελατηρίου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1214414" y="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838341" y="3305173"/>
            <a:ext cx="46672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TextBox"/>
          <p:cNvSpPr txBox="1"/>
          <p:nvPr/>
        </p:nvSpPr>
        <p:spPr>
          <a:xfrm>
            <a:off x="0" y="857232"/>
            <a:ext cx="7572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Να σχεδιάσετε την δύναμη που ασκείται  στο κίτρινο κουτί από το </a:t>
            </a:r>
            <a:r>
              <a:rPr lang="el-GR" u="sng" dirty="0"/>
              <a:t>τεντωμένο ελατήριο.</a:t>
            </a:r>
            <a:endParaRPr lang="en-US" u="sng" dirty="0"/>
          </a:p>
        </p:txBody>
      </p:sp>
      <p:sp>
        <p:nvSpPr>
          <p:cNvPr id="11" name="10 - Ορθογώνιο"/>
          <p:cNvSpPr/>
          <p:nvPr/>
        </p:nvSpPr>
        <p:spPr>
          <a:xfrm>
            <a:off x="4143372" y="4857760"/>
            <a:ext cx="785818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3143240" y="478632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0" y="5714992"/>
            <a:ext cx="9144000" cy="11430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 rot="10800000">
            <a:off x="2786050" y="5357826"/>
            <a:ext cx="158274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Επεξήγηση με σύννεφο"/>
          <p:cNvSpPr/>
          <p:nvPr/>
        </p:nvSpPr>
        <p:spPr>
          <a:xfrm>
            <a:off x="4786314" y="1428736"/>
            <a:ext cx="4357686" cy="3500462"/>
          </a:xfrm>
          <a:prstGeom prst="cloudCallout">
            <a:avLst>
              <a:gd name="adj1" fmla="val -82059"/>
              <a:gd name="adj2" fmla="val 4130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5429256" y="2000240"/>
            <a:ext cx="30718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Η δύναμη  </a:t>
            </a:r>
            <a:r>
              <a:rPr lang="en-US" sz="2000" b="1" dirty="0"/>
              <a:t>F</a:t>
            </a:r>
            <a:r>
              <a:rPr lang="el-GR" sz="2000" dirty="0"/>
              <a:t> που ασκεί το ελατήριο, έχει την </a:t>
            </a:r>
            <a:r>
              <a:rPr lang="el-GR" sz="2000" u="sng" dirty="0"/>
              <a:t>διεύθυνση του ελατηρίου</a:t>
            </a:r>
            <a:r>
              <a:rPr lang="el-GR" sz="2000" dirty="0"/>
              <a:t>, και φορά τέτοια ώστε να </a:t>
            </a:r>
            <a:r>
              <a:rPr lang="el-GR" sz="2000" u="sng" dirty="0"/>
              <a:t>επαναφέρει το ελατήριο στο αρχικό φυσικό του μήκος. </a:t>
            </a:r>
            <a:endParaRPr lang="en-US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 animBg="1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1214414" y="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481003" y="4662511"/>
            <a:ext cx="466725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TextBox"/>
          <p:cNvSpPr txBox="1"/>
          <p:nvPr/>
        </p:nvSpPr>
        <p:spPr>
          <a:xfrm>
            <a:off x="0" y="1357298"/>
            <a:ext cx="7572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την δύναμη που ασκείται  στο κίτρινο κουτί από το </a:t>
            </a:r>
            <a:r>
              <a:rPr lang="el-GR" sz="2400" u="sng" dirty="0"/>
              <a:t>συμπιεσμένο ελατήριο.</a:t>
            </a:r>
            <a:endParaRPr lang="en-US" sz="2400" u="sng" dirty="0"/>
          </a:p>
        </p:txBody>
      </p:sp>
      <p:sp>
        <p:nvSpPr>
          <p:cNvPr id="11" name="10 - Ορθογώνιο"/>
          <p:cNvSpPr/>
          <p:nvPr/>
        </p:nvSpPr>
        <p:spPr>
          <a:xfrm>
            <a:off x="1428728" y="4857760"/>
            <a:ext cx="785818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2214546" y="48577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0" y="5714992"/>
            <a:ext cx="9144000" cy="11430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 flipV="1">
            <a:off x="1857356" y="5357826"/>
            <a:ext cx="91758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4714876" y="335756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  <a:r>
              <a:rPr lang="el-GR" sz="2400" dirty="0"/>
              <a:t>  = δύναμη ελατηρίου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285720" y="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28605"/>
            <a:ext cx="6143636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27 - TextBox">
            <a:extLst>
              <a:ext uri="{FF2B5EF4-FFF2-40B4-BE49-F238E27FC236}">
                <a16:creationId xmlns:a16="http://schemas.microsoft.com/office/drawing/2014/main" xmlns="" id="{FE649898-9E03-EC5E-9409-68391C1D4E49}"/>
              </a:ext>
            </a:extLst>
          </p:cNvPr>
          <p:cNvSpPr txBox="1"/>
          <p:nvPr/>
        </p:nvSpPr>
        <p:spPr>
          <a:xfrm>
            <a:off x="179512" y="1556792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  <a:r>
              <a:rPr lang="el-GR" sz="2400" dirty="0"/>
              <a:t>  = δύναμη που ασκεί το  ελατήριο στο μπλε κουτί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FF4DD92-169F-2459-CD37-795315EBA4C9}"/>
              </a:ext>
            </a:extLst>
          </p:cNvPr>
          <p:cNvSpPr txBox="1"/>
          <p:nvPr/>
        </p:nvSpPr>
        <p:spPr>
          <a:xfrm>
            <a:off x="295708" y="4100880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</a:t>
            </a:r>
            <a:r>
              <a:rPr lang="el-GR" b="1" dirty="0">
                <a:solidFill>
                  <a:srgbClr val="00B050"/>
                </a:solidFill>
              </a:rPr>
              <a:t>πράσινο βέλος και το </a:t>
            </a:r>
            <a:r>
              <a:rPr lang="en-US" b="1" dirty="0">
                <a:solidFill>
                  <a:srgbClr val="00B050"/>
                </a:solidFill>
              </a:rPr>
              <a:t>u</a:t>
            </a:r>
            <a:r>
              <a:rPr lang="el-GR" b="1" dirty="0">
                <a:solidFill>
                  <a:srgbClr val="00B050"/>
                </a:solidFill>
              </a:rPr>
              <a:t>, </a:t>
            </a:r>
            <a:r>
              <a:rPr lang="el-GR" dirty="0"/>
              <a:t>δείχνουν της ταχύτητα του σώματος, δηλαδή προς τα που κινείται το σώμα</a:t>
            </a:r>
            <a:r>
              <a:rPr lang="en-US" dirty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1214414" y="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481003" y="4662511"/>
            <a:ext cx="466725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TextBox"/>
          <p:cNvSpPr txBox="1"/>
          <p:nvPr/>
        </p:nvSpPr>
        <p:spPr>
          <a:xfrm>
            <a:off x="0" y="928670"/>
            <a:ext cx="7572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</a:t>
            </a:r>
            <a:r>
              <a:rPr lang="el-GR" sz="2400" u="sng" dirty="0"/>
              <a:t>όλες τις δυνάμεις </a:t>
            </a:r>
            <a:r>
              <a:rPr lang="el-GR" sz="2400" dirty="0"/>
              <a:t>που ασκούνται στο κίτρινο κουτί,  που κινείται με ταχύτητα υ προς τα δεξιά  (το ελατήριο είναι συμπιεσμένο)</a:t>
            </a:r>
            <a:endParaRPr lang="en-US" sz="2400" u="sng" dirty="0"/>
          </a:p>
        </p:txBody>
      </p:sp>
      <p:sp>
        <p:nvSpPr>
          <p:cNvPr id="11" name="10 - Ορθογώνιο"/>
          <p:cNvSpPr/>
          <p:nvPr/>
        </p:nvSpPr>
        <p:spPr>
          <a:xfrm>
            <a:off x="1428728" y="4857760"/>
            <a:ext cx="785818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2500298" y="492919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0" y="5714992"/>
            <a:ext cx="9144000" cy="11430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 flipV="1">
            <a:off x="1857356" y="5357826"/>
            <a:ext cx="171451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 flipV="1">
            <a:off x="3857620" y="446753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3929058" y="4038905"/>
            <a:ext cx="437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/>
              <a:t>υ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1928794" y="607220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</a:t>
            </a:r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rot="5400000">
            <a:off x="1286646" y="5928536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16200000" flipV="1">
            <a:off x="1250927" y="4749809"/>
            <a:ext cx="1223970" cy="11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1714480" y="371475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10800000">
            <a:off x="642910" y="5357826"/>
            <a:ext cx="121444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00034" y="492919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6143636" y="2571744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</a:t>
            </a:r>
            <a:r>
              <a:rPr lang="en-US" dirty="0"/>
              <a:t>  = </a:t>
            </a:r>
            <a:r>
              <a:rPr lang="el-GR" dirty="0"/>
              <a:t>βαρυτική δύναμη (βάρος) που ασκεί η γη.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3" name="32 - Ορθογώνιο"/>
          <p:cNvSpPr/>
          <p:nvPr/>
        </p:nvSpPr>
        <p:spPr>
          <a:xfrm>
            <a:off x="6000760" y="3429000"/>
            <a:ext cx="3143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baseline="-25000" dirty="0">
                <a:solidFill>
                  <a:srgbClr val="FF0000"/>
                </a:solidFill>
              </a:rPr>
              <a:t>N</a:t>
            </a:r>
            <a:r>
              <a:rPr lang="en-US" b="1" baseline="-25000" dirty="0"/>
              <a:t> </a:t>
            </a:r>
            <a:r>
              <a:rPr lang="en-US" b="1" dirty="0"/>
              <a:t> =</a:t>
            </a:r>
            <a:r>
              <a:rPr lang="el-GR" b="1" dirty="0"/>
              <a:t> </a:t>
            </a:r>
            <a:r>
              <a:rPr lang="el-GR" dirty="0"/>
              <a:t>κάθετη αντίδραση επιπέδου</a:t>
            </a:r>
            <a:r>
              <a:rPr lang="en-US" dirty="0"/>
              <a:t> </a:t>
            </a:r>
            <a:endParaRPr lang="en-US" baseline="-25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6072198" y="4143380"/>
            <a:ext cx="3071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baseline="-25000" dirty="0"/>
              <a:t> </a:t>
            </a:r>
            <a:r>
              <a:rPr lang="en-US" b="1" dirty="0"/>
              <a:t> =</a:t>
            </a:r>
            <a:r>
              <a:rPr lang="el-GR" b="1" dirty="0"/>
              <a:t> </a:t>
            </a:r>
            <a:r>
              <a:rPr lang="el-GR" dirty="0"/>
              <a:t> δύναμη συμπιεσμένου  ελατηρίου</a:t>
            </a:r>
            <a:r>
              <a:rPr lang="en-US" b="1" dirty="0"/>
              <a:t> </a:t>
            </a:r>
            <a:endParaRPr lang="en-US" b="1" baseline="-250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6072198" y="4929198"/>
            <a:ext cx="3071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Τ</a:t>
            </a:r>
            <a:r>
              <a:rPr lang="en-US" b="1" baseline="-25000" dirty="0"/>
              <a:t> </a:t>
            </a:r>
            <a:r>
              <a:rPr lang="en-US" b="1" dirty="0"/>
              <a:t> =</a:t>
            </a:r>
            <a:r>
              <a:rPr lang="el-GR" b="1" dirty="0"/>
              <a:t> </a:t>
            </a:r>
            <a:r>
              <a:rPr lang="el-GR" dirty="0"/>
              <a:t> τριβή </a:t>
            </a:r>
            <a:endParaRPr lang="en-US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22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1500166" y="21429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642910" y="128586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Για να σχεδιάσω δυνάμεις ακολουθώ τα παρακάτω:</a:t>
            </a:r>
            <a:endParaRPr lang="en-US" sz="2400" dirty="0"/>
          </a:p>
        </p:txBody>
      </p:sp>
      <p:sp>
        <p:nvSpPr>
          <p:cNvPr id="20" name="19 - TextBox"/>
          <p:cNvSpPr txBox="1"/>
          <p:nvPr/>
        </p:nvSpPr>
        <p:spPr>
          <a:xfrm>
            <a:off x="928662" y="2285992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u="sng" dirty="0"/>
              <a:t>Επιλέγω το σώμα </a:t>
            </a:r>
            <a:r>
              <a:rPr lang="el-GR" sz="2400" dirty="0"/>
              <a:t>που θέλω να σχεδιάσω τις δυνάμεις που του ασκούνται.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el-GR" sz="2400" dirty="0"/>
          </a:p>
          <a:p>
            <a:pPr>
              <a:buClr>
                <a:srgbClr val="FF0000"/>
              </a:buClr>
            </a:pPr>
            <a:r>
              <a:rPr lang="el-GR" sz="2400" dirty="0"/>
              <a:t> </a:t>
            </a:r>
            <a:r>
              <a:rPr lang="el-GR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σώματα τα αντιμετωπίζουμε ως υλικά σημεία…</a:t>
            </a:r>
            <a:endParaRPr lang="en-US" sz="2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6000760" y="535782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Επιλέγω μια γόμα</a:t>
            </a:r>
            <a:endParaRPr lang="en-US" u="sng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427655">
            <a:off x="7015554" y="5541137"/>
            <a:ext cx="2104292" cy="76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142844" y="357166"/>
            <a:ext cx="2714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Δυνάμεις είναι:</a:t>
            </a:r>
            <a:endParaRPr lang="en-US" sz="2400" u="sng" dirty="0"/>
          </a:p>
        </p:txBody>
      </p:sp>
      <p:sp>
        <p:nvSpPr>
          <p:cNvPr id="14" name="13 - Ορθογώνιο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TextBox"/>
          <p:cNvSpPr txBox="1"/>
          <p:nvPr/>
        </p:nvSpPr>
        <p:spPr>
          <a:xfrm>
            <a:off x="285720" y="107154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CC"/>
              </a:buClr>
              <a:buSzPct val="170000"/>
              <a:buFont typeface="Wingdings" pitchFamily="2" charset="2"/>
              <a:buChar char="ü"/>
            </a:pPr>
            <a:r>
              <a:rPr lang="en-US" dirty="0" smtClean="0"/>
              <a:t>   B</a:t>
            </a:r>
            <a:r>
              <a:rPr lang="el-GR" dirty="0" err="1" smtClean="0"/>
              <a:t>αρυτική</a:t>
            </a:r>
            <a:r>
              <a:rPr lang="el-GR" dirty="0" smtClean="0"/>
              <a:t> </a:t>
            </a:r>
            <a:r>
              <a:rPr lang="el-GR" dirty="0"/>
              <a:t>δύναμη (</a:t>
            </a:r>
            <a:r>
              <a:rPr lang="el-GR" dirty="0" smtClean="0"/>
              <a:t>βάρος</a:t>
            </a:r>
            <a:r>
              <a:rPr lang="el-GR" dirty="0" smtClean="0"/>
              <a:t> </a:t>
            </a:r>
            <a:r>
              <a:rPr lang="el-GR" dirty="0" smtClean="0"/>
              <a:t>ή βαρύτητα  </a:t>
            </a:r>
            <a:r>
              <a:rPr lang="en-US" dirty="0" smtClean="0"/>
              <a:t>w</a:t>
            </a:r>
            <a:r>
              <a:rPr lang="el-GR" dirty="0" smtClean="0"/>
              <a:t>)  </a:t>
            </a:r>
            <a:endParaRPr lang="en-US" dirty="0"/>
          </a:p>
          <a:p>
            <a:pPr>
              <a:buClr>
                <a:srgbClr val="0000CC"/>
              </a:buClr>
              <a:buSzPct val="170000"/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33" name="32 - Ορθογώνιο"/>
          <p:cNvSpPr/>
          <p:nvPr/>
        </p:nvSpPr>
        <p:spPr>
          <a:xfrm>
            <a:off x="428596" y="2599606"/>
            <a:ext cx="407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CC"/>
              </a:buClr>
              <a:buSzPct val="170000"/>
              <a:buFont typeface="Wingdings" pitchFamily="2" charset="2"/>
              <a:buChar char="ü"/>
            </a:pPr>
            <a:r>
              <a:rPr lang="en-US" dirty="0" smtClean="0"/>
              <a:t>    K</a:t>
            </a:r>
            <a:r>
              <a:rPr lang="el-GR" dirty="0" err="1" smtClean="0"/>
              <a:t>άθετη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l-GR" dirty="0"/>
              <a:t>αντίδραση επιπέδου</a:t>
            </a:r>
            <a:r>
              <a:rPr lang="en-US" dirty="0"/>
              <a:t> </a:t>
            </a:r>
            <a:r>
              <a:rPr lang="en-US" b="1" dirty="0" smtClean="0"/>
              <a:t>F</a:t>
            </a:r>
            <a:r>
              <a:rPr lang="en-US" b="1" baseline="-25000" dirty="0" smtClean="0"/>
              <a:t>N</a:t>
            </a:r>
            <a:endParaRPr lang="en-US" baseline="-25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469236" y="3345420"/>
            <a:ext cx="3071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CC"/>
              </a:buClr>
              <a:buSzPct val="170000"/>
              <a:buFont typeface="Wingdings" pitchFamily="2" charset="2"/>
              <a:buChar char="ü"/>
            </a:pPr>
            <a:r>
              <a:rPr lang="en-US" dirty="0" smtClean="0"/>
              <a:t>  </a:t>
            </a:r>
            <a:r>
              <a:rPr lang="el-GR" dirty="0" smtClean="0"/>
              <a:t>Δύναμη ελατηρίου</a:t>
            </a:r>
            <a:r>
              <a:rPr lang="en-US" b="1" dirty="0" smtClean="0"/>
              <a:t> </a:t>
            </a:r>
            <a:endParaRPr lang="en-US" b="1" baseline="-250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500034" y="1956664"/>
            <a:ext cx="3071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CC"/>
              </a:buClr>
              <a:buSzPct val="170000"/>
              <a:buFont typeface="Wingdings" pitchFamily="2" charset="2"/>
              <a:buChar char="ü"/>
            </a:pPr>
            <a:r>
              <a:rPr lang="en-US" dirty="0" smtClean="0"/>
              <a:t>   </a:t>
            </a:r>
            <a:r>
              <a:rPr lang="el-GR" dirty="0" smtClean="0"/>
              <a:t>Τριβή</a:t>
            </a:r>
            <a:r>
              <a:rPr lang="en-US" dirty="0" smtClean="0"/>
              <a:t>  T</a:t>
            </a:r>
            <a:r>
              <a:rPr lang="el-GR" dirty="0" smtClean="0"/>
              <a:t> </a:t>
            </a:r>
            <a:endParaRPr lang="en-US" b="1" baseline="-25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500034" y="4143380"/>
            <a:ext cx="407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CC"/>
              </a:buClr>
              <a:buSzPct val="170000"/>
              <a:buFont typeface="Wingdings" pitchFamily="2" charset="2"/>
              <a:buChar char="ü"/>
            </a:pPr>
            <a:r>
              <a:rPr lang="en-US" dirty="0" smtClean="0"/>
              <a:t>    </a:t>
            </a:r>
            <a:r>
              <a:rPr lang="el-GR" dirty="0" smtClean="0"/>
              <a:t>Τάση νήματος</a:t>
            </a:r>
            <a:endParaRPr lang="en-US" baseline="-25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642910" y="4857760"/>
            <a:ext cx="407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CC"/>
              </a:buClr>
              <a:buSzPct val="170000"/>
              <a:buFont typeface="Wingdings" pitchFamily="2" charset="2"/>
              <a:buChar char="ü"/>
            </a:pPr>
            <a:r>
              <a:rPr lang="en-US" dirty="0" smtClean="0"/>
              <a:t>    </a:t>
            </a:r>
            <a:r>
              <a:rPr lang="el-GR" dirty="0" smtClean="0"/>
              <a:t>Μαγνητική δύναμη</a:t>
            </a:r>
            <a:endParaRPr lang="en-US" baseline="-25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642910" y="5715016"/>
            <a:ext cx="407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CC"/>
              </a:buClr>
              <a:buSzPct val="170000"/>
              <a:buFont typeface="Wingdings" pitchFamily="2" charset="2"/>
              <a:buChar char="ü"/>
            </a:pPr>
            <a:r>
              <a:rPr lang="en-US" dirty="0" smtClean="0"/>
              <a:t>    </a:t>
            </a:r>
            <a:r>
              <a:rPr lang="el-GR" dirty="0" smtClean="0"/>
              <a:t>Ηλεκτρική   δύναμη</a:t>
            </a:r>
            <a:endParaRPr lang="en-US" baseline="-25000" dirty="0"/>
          </a:p>
        </p:txBody>
      </p:sp>
      <p:sp>
        <p:nvSpPr>
          <p:cNvPr id="30" name="29 - TextBox"/>
          <p:cNvSpPr txBox="1"/>
          <p:nvPr/>
        </p:nvSpPr>
        <p:spPr>
          <a:xfrm>
            <a:off x="6143636" y="2357430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Όλες οι δυνάμεις έχουν μονάδα μέτρησης τα </a:t>
            </a:r>
            <a:r>
              <a:rPr lang="el-GR" dirty="0" err="1" smtClean="0"/>
              <a:t>νιούτον</a:t>
            </a:r>
            <a:r>
              <a:rPr lang="el-GR" dirty="0" smtClean="0"/>
              <a:t>  (</a:t>
            </a:r>
            <a:r>
              <a:rPr lang="el-GR" dirty="0" err="1" smtClean="0"/>
              <a:t>π.χ</a:t>
            </a:r>
            <a:r>
              <a:rPr lang="el-GR" dirty="0" smtClean="0"/>
              <a:t> 5Ν)</a:t>
            </a:r>
            <a:endParaRPr lang="el-GR" dirty="0"/>
          </a:p>
        </p:txBody>
      </p:sp>
      <p:sp>
        <p:nvSpPr>
          <p:cNvPr id="36" name="35 - Σύννεφο"/>
          <p:cNvSpPr/>
          <p:nvPr/>
        </p:nvSpPr>
        <p:spPr>
          <a:xfrm>
            <a:off x="5857884" y="1857364"/>
            <a:ext cx="3000396" cy="257176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25" grpId="0"/>
      <p:bldP spid="27" grpId="0"/>
      <p:bldP spid="28" grpId="0"/>
      <p:bldP spid="30" grpId="0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1500166" y="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357158" y="1571612"/>
            <a:ext cx="70723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u="sng" dirty="0"/>
              <a:t>Αρχικά σχεδιάζω τις δυνάμεις από απόσταση.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el-GR" sz="2400" u="sng" dirty="0"/>
          </a:p>
          <a:p>
            <a:pPr>
              <a:buClr>
                <a:srgbClr val="FF0000"/>
              </a:buClr>
            </a:pPr>
            <a:r>
              <a:rPr lang="el-GR" sz="2400" dirty="0"/>
              <a:t>Προσοχή!!!! Όλα τα σώματα με τα οποία θα ασχοληθούμε είναι στη γη … </a:t>
            </a:r>
            <a:r>
              <a:rPr lang="el-GR" sz="2400" u="sng" dirty="0"/>
              <a:t>άρα σχεδιάζω πάντα την δύναμη της βαρύτητα</a:t>
            </a:r>
            <a:r>
              <a:rPr lang="el-GR" sz="2400" dirty="0"/>
              <a:t>ς που ασκεί η γη.</a:t>
            </a:r>
          </a:p>
          <a:p>
            <a:pPr>
              <a:buClr>
                <a:srgbClr val="FF0000"/>
              </a:buClr>
            </a:pPr>
            <a:endParaRPr lang="el-GR" sz="2400" dirty="0"/>
          </a:p>
          <a:p>
            <a:pPr>
              <a:buClr>
                <a:srgbClr val="FF0000"/>
              </a:buClr>
            </a:pPr>
            <a:r>
              <a:rPr lang="el-GR" sz="2400" dirty="0"/>
              <a:t> </a:t>
            </a:r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5000636"/>
            <a:ext cx="1653468" cy="76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- Ευθύγραμμο βέλος σύνδεσης"/>
          <p:cNvCxnSpPr/>
          <p:nvPr/>
        </p:nvCxnSpPr>
        <p:spPr>
          <a:xfrm rot="5400000">
            <a:off x="7358864" y="5928548"/>
            <a:ext cx="8572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7929586" y="61436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171448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FF0000"/>
              </a:buClr>
            </a:pPr>
            <a:r>
              <a:rPr lang="el-GR" sz="2400" dirty="0"/>
              <a:t> Η δύναμη της βαρύτητας έχει κατεύθυνση </a:t>
            </a:r>
            <a:r>
              <a:rPr lang="el-GR" sz="2400" u="sng" dirty="0"/>
              <a:t>πάντα προς τα κάτω </a:t>
            </a:r>
            <a:r>
              <a:rPr lang="el-GR" sz="2400" dirty="0"/>
              <a:t>(προς το κέντρο της γης) 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TextBox"/>
          <p:cNvSpPr txBox="1"/>
          <p:nvPr/>
        </p:nvSpPr>
        <p:spPr>
          <a:xfrm>
            <a:off x="1000100" y="435769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071810"/>
            <a:ext cx="1143008" cy="107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TextBox"/>
          <p:cNvSpPr txBox="1"/>
          <p:nvPr/>
        </p:nvSpPr>
        <p:spPr>
          <a:xfrm>
            <a:off x="1214414" y="500042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285720" y="1714488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σχεδιάσετε τις δυνάμεις που ασκούνται στην κούπα</a:t>
            </a:r>
            <a:endParaRPr lang="en-US" sz="2400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429390" y="4499776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Επεξήγηση με σύννεφο"/>
          <p:cNvSpPr/>
          <p:nvPr/>
        </p:nvSpPr>
        <p:spPr>
          <a:xfrm>
            <a:off x="4643438" y="3429000"/>
            <a:ext cx="3714776" cy="2643206"/>
          </a:xfrm>
          <a:prstGeom prst="cloudCallout">
            <a:avLst>
              <a:gd name="adj1" fmla="val -115421"/>
              <a:gd name="adj2" fmla="val -342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214942" y="4000504"/>
            <a:ext cx="29289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Η κούπα δεν ακουμπάει πουθενά, άρα η μόνη δύναμη που δέχεται είναι η βαρυτική δύναμη της γης (</a:t>
            </a:r>
            <a:r>
              <a:rPr lang="en-US" sz="2000" dirty="0"/>
              <a:t>W</a:t>
            </a:r>
            <a:r>
              <a:rPr lang="el-GR" sz="2000" dirty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1500166" y="21429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500034" y="1643050"/>
            <a:ext cx="7072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/>
              <a:t>Αφού σχεδιάσω την βαρύτητα ή άλλες δυνάμεις που ασκούνται από απόσταση στο σώμα (π.χ. μαγνητικές δυνάμεις αν το σώμα μου είναι μαγνήτης).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el-GR" sz="2400" dirty="0"/>
          </a:p>
          <a:p>
            <a:pPr>
              <a:buClr>
                <a:srgbClr val="FF0000"/>
              </a:buClr>
            </a:pPr>
            <a:r>
              <a:rPr lang="el-GR" sz="2400" dirty="0"/>
              <a:t> </a:t>
            </a:r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427655">
            <a:off x="7015554" y="5541137"/>
            <a:ext cx="2104292" cy="76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85720" y="4286256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/>
              <a:t>Στη συνέχεια βρίσκουμε με ποια άλλα σώματα ακουμπάει  το σώμα….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el-GR" sz="2400" dirty="0"/>
          </a:p>
          <a:p>
            <a:pPr>
              <a:buClr>
                <a:srgbClr val="FF0000"/>
              </a:buClr>
            </a:pPr>
            <a:r>
              <a:rPr lang="el-GR" sz="2400" dirty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1500166" y="21429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285720" y="142873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2400" dirty="0"/>
              <a:t>Αν το σώμα </a:t>
            </a:r>
            <a:r>
              <a:rPr lang="el-GR" sz="2400" u="sng" dirty="0"/>
              <a:t>ακουμπάει στην επιφάνεια, άλλου σώματος </a:t>
            </a:r>
          </a:p>
          <a:p>
            <a:pPr>
              <a:buClr>
                <a:srgbClr val="FF0000"/>
              </a:buClr>
            </a:pPr>
            <a:r>
              <a:rPr lang="el-GR" sz="2400" dirty="0"/>
              <a:t> </a:t>
            </a:r>
            <a:endParaRPr lang="en-U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41910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07825">
            <a:off x="1297255" y="4249587"/>
            <a:ext cx="824097" cy="30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Επεξήγηση με σύννεφο"/>
          <p:cNvSpPr/>
          <p:nvPr/>
        </p:nvSpPr>
        <p:spPr>
          <a:xfrm>
            <a:off x="5357818" y="2571744"/>
            <a:ext cx="3357618" cy="2500330"/>
          </a:xfrm>
          <a:prstGeom prst="cloudCallout">
            <a:avLst>
              <a:gd name="adj1" fmla="val -114785"/>
              <a:gd name="adj2" fmla="val 530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6143636" y="3214686"/>
            <a:ext cx="2286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Εδώ η </a:t>
            </a:r>
            <a:r>
              <a:rPr lang="el-GR" sz="2000" u="sng" dirty="0"/>
              <a:t>γόμα  ακουμπάει στην επιφάνεια </a:t>
            </a:r>
            <a:r>
              <a:rPr lang="el-GR" sz="2000" dirty="0"/>
              <a:t>του τραπεζιού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1785918" y="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0" y="1071546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2400" dirty="0"/>
              <a:t>Αν το σώμα </a:t>
            </a:r>
            <a:r>
              <a:rPr lang="el-GR" sz="2400" u="sng" dirty="0"/>
              <a:t>ακουμπάει στην επιφάνεια άλλου σώματος, </a:t>
            </a:r>
            <a:r>
              <a:rPr lang="el-GR" sz="2400" dirty="0"/>
              <a:t>τότε  το σώμα δέχεται μια δύναμη από την επιφάνεια. </a:t>
            </a:r>
          </a:p>
          <a:p>
            <a:pPr>
              <a:buClr>
                <a:srgbClr val="FF0000"/>
              </a:buClr>
            </a:pPr>
            <a:endParaRPr lang="el-GR" sz="2400" u="sng" dirty="0"/>
          </a:p>
          <a:p>
            <a:pPr>
              <a:buClr>
                <a:srgbClr val="FF0000"/>
              </a:buClr>
            </a:pPr>
            <a:r>
              <a:rPr lang="el-GR" sz="2400" dirty="0"/>
              <a:t>Η δύναμη αυτή είναι κάθετη στην επιφάνεια (π.χ. επιφάνεια τραπεζιού) , και έχει φορά από την επιφάνεια προς το σώμα (π.χ. γόμα)…</a:t>
            </a:r>
          </a:p>
          <a:p>
            <a:pPr>
              <a:buClr>
                <a:srgbClr val="FF0000"/>
              </a:buClr>
            </a:pPr>
            <a:r>
              <a:rPr lang="el-GR" sz="2400" dirty="0"/>
              <a:t> </a:t>
            </a:r>
            <a:endParaRPr lang="en-U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57694"/>
            <a:ext cx="41910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07825">
            <a:off x="1305587" y="4426090"/>
            <a:ext cx="824097" cy="30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Επεξήγηση με σύννεφο"/>
          <p:cNvSpPr/>
          <p:nvPr/>
        </p:nvSpPr>
        <p:spPr>
          <a:xfrm>
            <a:off x="5572132" y="4357670"/>
            <a:ext cx="3357618" cy="2500330"/>
          </a:xfrm>
          <a:prstGeom prst="cloudCallout">
            <a:avLst>
              <a:gd name="adj1" fmla="val -134896"/>
              <a:gd name="adj2" fmla="val -6502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6072198" y="4929198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Η </a:t>
            </a:r>
            <a:r>
              <a:rPr lang="en-US" sz="2000" dirty="0"/>
              <a:t>F</a:t>
            </a:r>
            <a:r>
              <a:rPr lang="en-US" sz="2000" baseline="-25000" dirty="0"/>
              <a:t>N</a:t>
            </a:r>
            <a:r>
              <a:rPr lang="en-US" sz="2000" dirty="0"/>
              <a:t> </a:t>
            </a:r>
            <a:r>
              <a:rPr lang="el-GR" sz="2000" dirty="0"/>
              <a:t>είναι η δύναμη που ασκείται από την επιφάνεια  του τραπεζιού στην γόμα</a:t>
            </a:r>
            <a:endParaRPr lang="en-US" sz="2000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rot="16200000" flipV="1">
            <a:off x="1250927" y="4106867"/>
            <a:ext cx="938218" cy="11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1857356" y="364331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41910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TextBox"/>
          <p:cNvSpPr txBox="1"/>
          <p:nvPr/>
        </p:nvSpPr>
        <p:spPr>
          <a:xfrm>
            <a:off x="1214414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Σχεδιασμός Δυνάμεων</a:t>
            </a:r>
            <a:endParaRPr lang="en-US" sz="32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1357298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Δύναμη </a:t>
            </a:r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  <a:r>
              <a:rPr lang="en-US" sz="2400" dirty="0"/>
              <a:t> </a:t>
            </a:r>
            <a:r>
              <a:rPr lang="el-GR" sz="2400" dirty="0"/>
              <a:t>που ασκείται από την επιφάνεια του τραπεζιού στην </a:t>
            </a:r>
            <a:r>
              <a:rPr lang="el-GR" sz="2400" u="sng" dirty="0"/>
              <a:t>ακίνητη γόμα</a:t>
            </a:r>
            <a:r>
              <a:rPr lang="el-GR" sz="2400" dirty="0"/>
              <a:t>.</a:t>
            </a:r>
            <a:endParaRPr lang="en-US" sz="2400" dirty="0"/>
          </a:p>
        </p:txBody>
      </p:sp>
      <p:sp>
        <p:nvSpPr>
          <p:cNvPr id="19" name="18 - Επεξήγηση με σύννεφο"/>
          <p:cNvSpPr/>
          <p:nvPr/>
        </p:nvSpPr>
        <p:spPr>
          <a:xfrm>
            <a:off x="5286380" y="2071678"/>
            <a:ext cx="3714776" cy="2643206"/>
          </a:xfrm>
          <a:prstGeom prst="cloudCallout">
            <a:avLst>
              <a:gd name="adj1" fmla="val -124131"/>
              <a:gd name="adj2" fmla="val 29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6000760" y="2357430"/>
            <a:ext cx="2928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Η </a:t>
            </a:r>
            <a:r>
              <a:rPr lang="el-GR" sz="2400" b="1" u="sng" dirty="0"/>
              <a:t>δύναμη </a:t>
            </a:r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</a:p>
          <a:p>
            <a:r>
              <a:rPr lang="en-US" sz="2400" dirty="0"/>
              <a:t> </a:t>
            </a:r>
            <a:r>
              <a:rPr lang="el-GR" sz="2400" dirty="0"/>
              <a:t>ονομάζεται </a:t>
            </a:r>
            <a:r>
              <a:rPr lang="el-GR" sz="2400" b="1" u="sng" dirty="0"/>
              <a:t>κάθετη αντίδραση επιπέδου</a:t>
            </a:r>
            <a:r>
              <a:rPr lang="el-GR" sz="2400" dirty="0"/>
              <a:t>. Η δύναμη </a:t>
            </a:r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  <a:r>
              <a:rPr lang="en-US" sz="2400" dirty="0"/>
              <a:t> </a:t>
            </a:r>
            <a:r>
              <a:rPr lang="el-GR" sz="2400" dirty="0"/>
              <a:t>ασκείται από το τραπέζι 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1928794" y="321468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r>
              <a:rPr lang="en-US" sz="2400" b="1" baseline="-25000" dirty="0"/>
              <a:t>N</a:t>
            </a:r>
            <a:endParaRPr lang="en-US" sz="2400" b="1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07825">
            <a:off x="1377026" y="4283215"/>
            <a:ext cx="824097" cy="30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1179489" y="3892553"/>
            <a:ext cx="1223970" cy="11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 rot="5400000">
            <a:off x="1215208" y="5071280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1928794" y="51435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18" grpId="0"/>
      <p:bldP spid="11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1110</Words>
  <Application>Microsoft Office PowerPoint</Application>
  <PresentationFormat>Προβολή στην οθόνη (4:3)</PresentationFormat>
  <Paragraphs>193</Paragraphs>
  <Slides>30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Θέμα του Office</vt:lpstr>
      <vt:lpstr> Πως σχεδιάζουμε δυνάμεις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515</cp:revision>
  <dcterms:created xsi:type="dcterms:W3CDTF">2020-04-07T16:42:53Z</dcterms:created>
  <dcterms:modified xsi:type="dcterms:W3CDTF">2024-02-03T06:25:19Z</dcterms:modified>
</cp:coreProperties>
</file>