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143932" cy="280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786050" y="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‘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Ασκηση</a:t>
            </a:r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500570"/>
            <a:ext cx="4143404" cy="200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78619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(α)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Λείο δάπεδο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036877" y="6178569"/>
            <a:ext cx="642942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16200000" flipV="1">
            <a:off x="2929720" y="5499908"/>
            <a:ext cx="857256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>
            <a:off x="2285984" y="5929330"/>
            <a:ext cx="1073158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42899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571736" y="59293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357554" y="51435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786446" y="500063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 =</a:t>
            </a:r>
            <a:r>
              <a:rPr lang="el-GR" dirty="0" smtClean="0"/>
              <a:t>βάρος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5786446" y="5572140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 </a:t>
            </a:r>
            <a:r>
              <a:rPr lang="en-US" dirty="0" smtClean="0"/>
              <a:t> =</a:t>
            </a:r>
            <a:r>
              <a:rPr lang="el-GR" dirty="0" smtClean="0"/>
              <a:t> κάθετη αντίδραση επιπέδου</a:t>
            </a:r>
            <a:endParaRPr lang="en-US" baseline="-25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857884" y="607220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=</a:t>
            </a:r>
            <a:r>
              <a:rPr lang="el-GR" dirty="0" smtClean="0"/>
              <a:t> δύναμη ελατηρίου</a:t>
            </a:r>
            <a:endParaRPr lang="en-US" baseline="-25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2500298" y="335756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143932" cy="280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786050" y="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‘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Ασκηση</a:t>
            </a:r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500570"/>
            <a:ext cx="4143404" cy="200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- Ευθύγραμμο βέλος σύνδεσης"/>
          <p:cNvCxnSpPr/>
          <p:nvPr/>
        </p:nvCxnSpPr>
        <p:spPr>
          <a:xfrm rot="5400000">
            <a:off x="3036877" y="6178569"/>
            <a:ext cx="642942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16200000" flipV="1">
            <a:off x="2929720" y="5499908"/>
            <a:ext cx="857256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>
            <a:off x="2285984" y="5929330"/>
            <a:ext cx="1073158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42899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571736" y="59293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357554" y="51435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786446" y="407194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 =</a:t>
            </a:r>
            <a:r>
              <a:rPr lang="el-GR" dirty="0" smtClean="0"/>
              <a:t>βάρος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5786446" y="4643446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 </a:t>
            </a:r>
            <a:r>
              <a:rPr lang="en-US" dirty="0" smtClean="0"/>
              <a:t> =</a:t>
            </a:r>
            <a:r>
              <a:rPr lang="el-GR" dirty="0" smtClean="0"/>
              <a:t> κάθετη αντίδραση επιπέδου</a:t>
            </a:r>
            <a:endParaRPr lang="en-US" baseline="-25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857884" y="514351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=</a:t>
            </a:r>
            <a:r>
              <a:rPr lang="el-GR" dirty="0" smtClean="0"/>
              <a:t> δύναμη ελατηρίου</a:t>
            </a:r>
            <a:endParaRPr lang="en-US" baseline="-25000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3429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(β)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Τραχύ δάπεδο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000760" y="592933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 </a:t>
            </a:r>
            <a:r>
              <a:rPr lang="en-US" dirty="0" smtClean="0"/>
              <a:t> =</a:t>
            </a:r>
            <a:r>
              <a:rPr lang="el-GR" dirty="0" smtClean="0"/>
              <a:t> τριβή</a:t>
            </a:r>
            <a:endParaRPr lang="en-US" baseline="-250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357554" y="5929330"/>
            <a:ext cx="1069982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071934" y="5500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2428860" y="321468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ShapeType="1"/>
          </p:cNvSpPr>
          <p:nvPr/>
        </p:nvSpPr>
        <p:spPr bwMode="auto">
          <a:xfrm flipV="1">
            <a:off x="1500166" y="3929066"/>
            <a:ext cx="2752725" cy="28575"/>
          </a:xfrm>
          <a:prstGeom prst="straightConnector1">
            <a:avLst/>
          </a:prstGeom>
          <a:noFill/>
          <a:ln w="9525" cap="rnd">
            <a:pattFill prst="lgConfetti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2571736" y="3571876"/>
            <a:ext cx="647700" cy="352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/>
          <p:cNvSpPr>
            <a:spLocks noChangeShapeType="1"/>
          </p:cNvSpPr>
          <p:nvPr/>
        </p:nvSpPr>
        <p:spPr bwMode="auto">
          <a:xfrm>
            <a:off x="3214678" y="3786190"/>
            <a:ext cx="1609725" cy="0"/>
          </a:xfrm>
          <a:prstGeom prst="straightConnector1">
            <a:avLst/>
          </a:prstGeom>
          <a:noFill/>
          <a:ln w="38100" cap="rnd">
            <a:pattFill prst="ltUpDiag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4857752" y="3714752"/>
            <a:ext cx="612775" cy="342900"/>
          </a:xfrm>
          <a:custGeom>
            <a:avLst/>
            <a:gdLst/>
            <a:ahLst/>
            <a:cxnLst>
              <a:cxn ang="0">
                <a:pos x="455" y="0"/>
              </a:cxn>
              <a:cxn ang="0">
                <a:pos x="320" y="45"/>
              </a:cxn>
              <a:cxn ang="0">
                <a:pos x="275" y="60"/>
              </a:cxn>
              <a:cxn ang="0">
                <a:pos x="170" y="30"/>
              </a:cxn>
              <a:cxn ang="0">
                <a:pos x="35" y="60"/>
              </a:cxn>
              <a:cxn ang="0">
                <a:pos x="5" y="150"/>
              </a:cxn>
              <a:cxn ang="0">
                <a:pos x="20" y="195"/>
              </a:cxn>
              <a:cxn ang="0">
                <a:pos x="155" y="210"/>
              </a:cxn>
              <a:cxn ang="0">
                <a:pos x="50" y="300"/>
              </a:cxn>
              <a:cxn ang="0">
                <a:pos x="65" y="360"/>
              </a:cxn>
              <a:cxn ang="0">
                <a:pos x="110" y="390"/>
              </a:cxn>
              <a:cxn ang="0">
                <a:pos x="125" y="510"/>
              </a:cxn>
              <a:cxn ang="0">
                <a:pos x="215" y="540"/>
              </a:cxn>
              <a:cxn ang="0">
                <a:pos x="380" y="510"/>
              </a:cxn>
              <a:cxn ang="0">
                <a:pos x="650" y="360"/>
              </a:cxn>
              <a:cxn ang="0">
                <a:pos x="920" y="405"/>
              </a:cxn>
              <a:cxn ang="0">
                <a:pos x="935" y="450"/>
              </a:cxn>
              <a:cxn ang="0">
                <a:pos x="965" y="390"/>
              </a:cxn>
            </a:cxnLst>
            <a:rect l="0" t="0" r="r" b="b"/>
            <a:pathLst>
              <a:path w="966" h="540">
                <a:moveTo>
                  <a:pt x="455" y="0"/>
                </a:moveTo>
                <a:cubicBezTo>
                  <a:pt x="410" y="15"/>
                  <a:pt x="365" y="30"/>
                  <a:pt x="320" y="45"/>
                </a:cubicBezTo>
                <a:cubicBezTo>
                  <a:pt x="305" y="50"/>
                  <a:pt x="275" y="60"/>
                  <a:pt x="275" y="60"/>
                </a:cubicBezTo>
                <a:cubicBezTo>
                  <a:pt x="240" y="51"/>
                  <a:pt x="206" y="30"/>
                  <a:pt x="170" y="30"/>
                </a:cubicBezTo>
                <a:cubicBezTo>
                  <a:pt x="117" y="30"/>
                  <a:pt x="81" y="45"/>
                  <a:pt x="35" y="60"/>
                </a:cubicBezTo>
                <a:cubicBezTo>
                  <a:pt x="25" y="90"/>
                  <a:pt x="15" y="120"/>
                  <a:pt x="5" y="150"/>
                </a:cubicBezTo>
                <a:cubicBezTo>
                  <a:pt x="0" y="165"/>
                  <a:pt x="5" y="189"/>
                  <a:pt x="20" y="195"/>
                </a:cubicBezTo>
                <a:cubicBezTo>
                  <a:pt x="62" y="212"/>
                  <a:pt x="110" y="205"/>
                  <a:pt x="155" y="210"/>
                </a:cubicBezTo>
                <a:cubicBezTo>
                  <a:pt x="90" y="232"/>
                  <a:pt x="72" y="233"/>
                  <a:pt x="50" y="300"/>
                </a:cubicBezTo>
                <a:cubicBezTo>
                  <a:pt x="55" y="320"/>
                  <a:pt x="47" y="351"/>
                  <a:pt x="65" y="360"/>
                </a:cubicBezTo>
                <a:cubicBezTo>
                  <a:pt x="134" y="394"/>
                  <a:pt x="309" y="357"/>
                  <a:pt x="110" y="390"/>
                </a:cubicBezTo>
                <a:cubicBezTo>
                  <a:pt x="115" y="430"/>
                  <a:pt x="102" y="477"/>
                  <a:pt x="125" y="510"/>
                </a:cubicBezTo>
                <a:cubicBezTo>
                  <a:pt x="143" y="536"/>
                  <a:pt x="215" y="540"/>
                  <a:pt x="215" y="540"/>
                </a:cubicBezTo>
                <a:cubicBezTo>
                  <a:pt x="256" y="535"/>
                  <a:pt x="334" y="533"/>
                  <a:pt x="380" y="510"/>
                </a:cubicBezTo>
                <a:cubicBezTo>
                  <a:pt x="472" y="464"/>
                  <a:pt x="552" y="393"/>
                  <a:pt x="650" y="360"/>
                </a:cubicBezTo>
                <a:cubicBezTo>
                  <a:pt x="670" y="362"/>
                  <a:pt x="892" y="377"/>
                  <a:pt x="920" y="405"/>
                </a:cubicBezTo>
                <a:cubicBezTo>
                  <a:pt x="966" y="451"/>
                  <a:pt x="810" y="492"/>
                  <a:pt x="935" y="450"/>
                </a:cubicBezTo>
                <a:cubicBezTo>
                  <a:pt x="952" y="398"/>
                  <a:pt x="939" y="416"/>
                  <a:pt x="965" y="39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5000628" y="3857628"/>
            <a:ext cx="381000" cy="19050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5" y="0"/>
              </a:cxn>
              <a:cxn ang="0">
                <a:pos x="240" y="15"/>
              </a:cxn>
              <a:cxn ang="0">
                <a:pos x="600" y="15"/>
              </a:cxn>
            </a:cxnLst>
            <a:rect l="0" t="0" r="r" b="b"/>
            <a:pathLst>
              <a:path w="600" h="30">
                <a:moveTo>
                  <a:pt x="0" y="30"/>
                </a:moveTo>
                <a:cubicBezTo>
                  <a:pt x="45" y="22"/>
                  <a:pt x="89" y="0"/>
                  <a:pt x="135" y="0"/>
                </a:cubicBezTo>
                <a:cubicBezTo>
                  <a:pt x="170" y="0"/>
                  <a:pt x="205" y="14"/>
                  <a:pt x="240" y="15"/>
                </a:cubicBezTo>
                <a:cubicBezTo>
                  <a:pt x="360" y="19"/>
                  <a:pt x="480" y="15"/>
                  <a:pt x="600" y="1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7550" algn="l"/>
              </a:tabLst>
            </a:pPr>
            <a:r>
              <a:rPr kumimoji="0" lang="el-G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75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75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 rot="10800000" flipV="1">
            <a:off x="142844" y="71435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Να σχεδιασθούν οι δυνάμεις που ασκούνται σε ένα κουτί, όταν αυτό σέρνεται πάνω σε μια τραχιά επιφάνεια καθώς το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τράβαμε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με ένα οριζόντιο σχοινί.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786050" y="28572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‘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Ασκηση</a:t>
            </a:r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5400000">
            <a:off x="2536812" y="4023287"/>
            <a:ext cx="642942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16200000" flipV="1">
            <a:off x="2429655" y="3344626"/>
            <a:ext cx="857256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10800000">
            <a:off x="1785919" y="3774048"/>
            <a:ext cx="1073158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928927" y="39883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3428992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0" name="29 - TextBox"/>
          <p:cNvSpPr txBox="1"/>
          <p:nvPr/>
        </p:nvSpPr>
        <p:spPr>
          <a:xfrm>
            <a:off x="2857489" y="29882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flipV="1">
            <a:off x="2857489" y="3774048"/>
            <a:ext cx="1069982" cy="158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928794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5786446" y="342900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 =</a:t>
            </a:r>
            <a:r>
              <a:rPr lang="el-GR" dirty="0" smtClean="0"/>
              <a:t>βάρος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5786446" y="4000504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 </a:t>
            </a:r>
            <a:r>
              <a:rPr lang="en-US" dirty="0" smtClean="0"/>
              <a:t> =</a:t>
            </a:r>
            <a:r>
              <a:rPr lang="el-GR" dirty="0" smtClean="0"/>
              <a:t> κάθετη αντίδραση επιπέδου</a:t>
            </a:r>
            <a:endParaRPr lang="en-US" baseline="-25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5857884" y="450057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=</a:t>
            </a:r>
            <a:r>
              <a:rPr lang="el-GR" dirty="0" smtClean="0"/>
              <a:t> τάση νήματος</a:t>
            </a:r>
            <a:endParaRPr lang="en-US" baseline="-25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6000760" y="528638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 </a:t>
            </a:r>
            <a:r>
              <a:rPr lang="en-US" dirty="0" smtClean="0"/>
              <a:t> =</a:t>
            </a:r>
            <a:r>
              <a:rPr lang="el-GR" dirty="0" smtClean="0"/>
              <a:t> τριβή</a:t>
            </a:r>
            <a:endParaRPr lang="en-US" baseline="-25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643174" y="214311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428860" y="57148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‘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Ασκηση</a:t>
            </a:r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3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14282" y="92867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Να σχεδιασθούν οι δυνάμεις που ασκούνται σε ένα κουτί, όταν αυτό ολισθαίνει σε κεκλιμένο επίπεδο που έχει τραχιά επιφάνεια.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1042993" y="4357700"/>
            <a:ext cx="2714625" cy="857250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1110368">
            <a:off x="1947868" y="4405325"/>
            <a:ext cx="666750" cy="333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AutoShape 7"/>
          <p:cNvSpPr>
            <a:spLocks noChangeShapeType="1"/>
          </p:cNvSpPr>
          <p:nvPr/>
        </p:nvSpPr>
        <p:spPr bwMode="auto">
          <a:xfrm flipH="1" flipV="1">
            <a:off x="1643042" y="4286256"/>
            <a:ext cx="647722" cy="2857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AutoShape 11"/>
          <p:cNvSpPr>
            <a:spLocks noChangeShapeType="1"/>
          </p:cNvSpPr>
          <p:nvPr/>
        </p:nvSpPr>
        <p:spPr bwMode="auto">
          <a:xfrm flipV="1">
            <a:off x="2285984" y="3929066"/>
            <a:ext cx="357190" cy="638186"/>
          </a:xfrm>
          <a:prstGeom prst="straightConnector1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/>
          <p:cNvSpPr>
            <a:spLocks noChangeShapeType="1"/>
          </p:cNvSpPr>
          <p:nvPr/>
        </p:nvSpPr>
        <p:spPr bwMode="auto">
          <a:xfrm>
            <a:off x="2285984" y="4572008"/>
            <a:ext cx="0" cy="5143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75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857356" y="4857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2214546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1643042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5786446" y="342900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 =</a:t>
            </a:r>
            <a:r>
              <a:rPr lang="el-GR" dirty="0" smtClean="0"/>
              <a:t>βάρος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5786446" y="4000504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 </a:t>
            </a:r>
            <a:r>
              <a:rPr lang="en-US" dirty="0" smtClean="0"/>
              <a:t> =</a:t>
            </a:r>
            <a:r>
              <a:rPr lang="el-GR" dirty="0" smtClean="0"/>
              <a:t> κάθετη αντίδραση επιπέδου</a:t>
            </a:r>
            <a:endParaRPr lang="en-US" baseline="-25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5857884" y="464344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 </a:t>
            </a:r>
            <a:r>
              <a:rPr lang="en-US" dirty="0" smtClean="0"/>
              <a:t> =</a:t>
            </a:r>
            <a:r>
              <a:rPr lang="el-GR" dirty="0" smtClean="0"/>
              <a:t> τριβή</a:t>
            </a:r>
            <a:endParaRPr lang="en-US" baseline="-25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428860" y="25003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140</Words>
  <PresentationFormat>Προβολή στην οθόνη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23</cp:revision>
  <dcterms:created xsi:type="dcterms:W3CDTF">2020-12-20T18:16:09Z</dcterms:created>
  <dcterms:modified xsi:type="dcterms:W3CDTF">2022-12-09T06:53:42Z</dcterms:modified>
</cp:coreProperties>
</file>