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77" r:id="rId3"/>
    <p:sldId id="301" r:id="rId4"/>
    <p:sldId id="304" r:id="rId5"/>
    <p:sldId id="309" r:id="rId6"/>
    <p:sldId id="308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13" autoAdjust="0"/>
  </p:normalViewPr>
  <p:slideViewPr>
    <p:cSldViewPr>
      <p:cViewPr varScale="1">
        <p:scale>
          <a:sx n="43" d="100"/>
          <a:sy n="43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357298"/>
            <a:ext cx="828680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Για να λύσετε τις ασκήσεις , να πάτε στην ενότητα «2.2   Η έννοια της ταχύτητας» και να δείτε τα αρχεία</a:t>
            </a:r>
          </a:p>
          <a:p>
            <a:pPr>
              <a:buNone/>
            </a:pPr>
            <a:r>
              <a:rPr lang="el-GR" dirty="0" smtClean="0"/>
              <a:t> «2.2 </a:t>
            </a:r>
            <a:r>
              <a:rPr lang="el-GR" dirty="0" err="1" smtClean="0"/>
              <a:t>Ταχυτητα_λυμεν_ασκησεις</a:t>
            </a:r>
            <a:r>
              <a:rPr lang="el-GR" dirty="0" smtClean="0"/>
              <a:t>»</a:t>
            </a:r>
          </a:p>
          <a:p>
            <a:pPr>
              <a:buNone/>
            </a:pPr>
            <a:r>
              <a:rPr lang="el-GR" dirty="0" smtClean="0"/>
              <a:t>«</a:t>
            </a:r>
            <a:r>
              <a:rPr lang="el-GR" dirty="0" err="1" smtClean="0"/>
              <a:t>Μετατροπές_ταχύτητα_1</a:t>
            </a:r>
            <a:r>
              <a:rPr lang="el-GR" dirty="0" smtClean="0"/>
              <a:t>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92867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Τύπος  (σχέση, εξίσωση) ταχύτητας (μέση ταχύτητα)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557442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>
            <a:endCxn id="25" idx="1"/>
          </p:cNvCxnSpPr>
          <p:nvPr/>
        </p:nvCxnSpPr>
        <p:spPr>
          <a:xfrm flipV="1">
            <a:off x="4357686" y="2176153"/>
            <a:ext cx="2000264" cy="8242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3464711" y="4679165"/>
            <a:ext cx="1785950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1285852" y="3500438"/>
            <a:ext cx="1714512" cy="1714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714488"/>
            <a:ext cx="3000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μήκος διαδρομής που κάνει το σώμα που κινείται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40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857620" y="5643578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Είναι το χρονικό διάστημα (Δ</a:t>
            </a:r>
            <a:r>
              <a:rPr lang="en-US" b="1" dirty="0" smtClean="0">
                <a:solidFill>
                  <a:srgbClr val="0070C0"/>
                </a:solidFill>
              </a:rPr>
              <a:t>t) </a:t>
            </a:r>
            <a:r>
              <a:rPr lang="el-GR" b="1" dirty="0" smtClean="0">
                <a:solidFill>
                  <a:srgbClr val="0070C0"/>
                </a:solidFill>
              </a:rPr>
              <a:t>που έκανε το σώμα για να διανύσει την απόσταση </a:t>
            </a:r>
            <a:r>
              <a:rPr lang="en-US" b="1" dirty="0" smtClean="0">
                <a:solidFill>
                  <a:srgbClr val="0070C0"/>
                </a:solidFill>
              </a:rPr>
              <a:t>s.  (</a:t>
            </a:r>
            <a:r>
              <a:rPr lang="el-GR" b="1" dirty="0" smtClean="0">
                <a:solidFill>
                  <a:srgbClr val="0070C0"/>
                </a:solidFill>
              </a:rPr>
              <a:t>π.χ. 2</a:t>
            </a:r>
            <a:r>
              <a:rPr lang="en-US" b="1" dirty="0" smtClean="0">
                <a:solidFill>
                  <a:srgbClr val="0070C0"/>
                </a:solidFill>
              </a:rPr>
              <a:t>h)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Μέση ταχύτητα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928926" y="292893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</a:t>
            </a:r>
            <a:r>
              <a:rPr lang="el-GR" sz="4000" b="1" baseline="-25000" dirty="0" smtClean="0"/>
              <a:t>μ</a:t>
            </a:r>
            <a:endParaRPr lang="en-US" sz="40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428992" y="30003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000496" y="335756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4071934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000496" y="3286124"/>
            <a:ext cx="65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Δ</a:t>
            </a:r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4" name="2 - Θέση περιεχομένου"/>
          <p:cNvSpPr>
            <a:spLocks noGrp="1"/>
          </p:cNvSpPr>
          <p:nvPr>
            <p:ph idx="1"/>
          </p:nvPr>
        </p:nvSpPr>
        <p:spPr>
          <a:xfrm>
            <a:off x="2643174" y="285728"/>
            <a:ext cx="2928958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Μέση    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0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 smtClean="0">
                <a:solidFill>
                  <a:schemeClr val="tx2"/>
                </a:solidFill>
              </a:rPr>
              <a:t>Άσκηση</a:t>
            </a:r>
            <a:r>
              <a:rPr lang="en-US" b="1" u="sng" dirty="0" smtClean="0">
                <a:solidFill>
                  <a:schemeClr val="tx2"/>
                </a:solidFill>
              </a:rPr>
              <a:t>1 </a:t>
            </a:r>
            <a:endParaRPr lang="el-GR" b="1" u="sng" dirty="0" smtClean="0">
              <a:solidFill>
                <a:schemeClr val="tx2"/>
              </a:solidFill>
            </a:endParaRPr>
          </a:p>
          <a:p>
            <a:r>
              <a:rPr lang="el-GR" dirty="0" smtClean="0"/>
              <a:t>Γάτα κάνει </a:t>
            </a:r>
            <a:r>
              <a:rPr lang="el-GR" u="sng" dirty="0" smtClean="0"/>
              <a:t>απόσταση  10</a:t>
            </a:r>
            <a:r>
              <a:rPr lang="en-US" u="sng" dirty="0" smtClean="0"/>
              <a:t>m,  </a:t>
            </a:r>
            <a:r>
              <a:rPr lang="el-GR" u="sng" dirty="0" smtClean="0"/>
              <a:t>σε χρόνο2</a:t>
            </a:r>
            <a:r>
              <a:rPr lang="en-US" u="sng" dirty="0" smtClean="0"/>
              <a:t>s</a:t>
            </a:r>
            <a:r>
              <a:rPr lang="en-US" dirty="0" smtClean="0"/>
              <a:t>. 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Α) Ποια η μέση  ταχύτητα της γάτας σε </a:t>
            </a:r>
            <a:r>
              <a:rPr lang="en-US" dirty="0" smtClean="0"/>
              <a:t>m/s</a:t>
            </a:r>
            <a:r>
              <a:rPr lang="el-GR" dirty="0" smtClean="0"/>
              <a:t>;</a:t>
            </a:r>
            <a:endParaRPr lang="en-US" dirty="0" smtClean="0"/>
          </a:p>
          <a:p>
            <a:r>
              <a:rPr lang="en-US" dirty="0" smtClean="0"/>
              <a:t>B) </a:t>
            </a:r>
            <a:r>
              <a:rPr lang="el-GR" dirty="0" smtClean="0"/>
              <a:t>Ποια η μέση  ταχύτητα της γάτας σε </a:t>
            </a:r>
            <a:r>
              <a:rPr lang="en-US" dirty="0" smtClean="0"/>
              <a:t>km/h 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2714612" y="1109947"/>
            <a:ext cx="1571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1000100" y="2785751"/>
            <a:ext cx="785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endParaRPr lang="en-US" sz="2400" b="1" baseline="-25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428759" y="2857496"/>
            <a:ext cx="428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 flipV="1">
            <a:off x="1785949" y="3071810"/>
            <a:ext cx="571504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714511" y="3071810"/>
            <a:ext cx="642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714511" y="264318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3071834" y="278605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r>
              <a:rPr lang="en-US" sz="2400" b="1" dirty="0" smtClean="0"/>
              <a:t> =</a:t>
            </a:r>
            <a:endParaRPr lang="en-US" sz="2400" b="1" baseline="-25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3786213" y="3000372"/>
            <a:ext cx="500066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786182" y="221455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10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3786182" y="307181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/>
              <a:t>  </a:t>
            </a:r>
            <a:endParaRPr lang="en-US" sz="24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929221" y="2786058"/>
            <a:ext cx="92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r>
              <a:rPr lang="en-US" sz="2400" b="1" dirty="0" smtClean="0"/>
              <a:t> =</a:t>
            </a:r>
            <a:endParaRPr lang="en-US" sz="2400" b="1" baseline="-25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5500725" y="278605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b="1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 flipV="1">
            <a:off x="5857914" y="3071810"/>
            <a:ext cx="500098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5929353" y="3000372"/>
            <a:ext cx="571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s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5929352" y="2643182"/>
            <a:ext cx="71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428596" y="1571612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428596" y="2071678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>
            <a:off x="500034" y="2000240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143108" y="157161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 = </a:t>
            </a:r>
            <a:r>
              <a:rPr lang="el-GR" dirty="0" smtClean="0">
                <a:solidFill>
                  <a:srgbClr val="FF0000"/>
                </a:solidFill>
              </a:rPr>
              <a:t>10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3071802" y="157161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 = 2s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2143109" y="207167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l-GR" baseline="-25000" dirty="0" smtClean="0"/>
              <a:t>μ</a:t>
            </a:r>
            <a:endParaRPr lang="en-US" baseline="-25000" dirty="0"/>
          </a:p>
        </p:txBody>
      </p:sp>
      <p:sp>
        <p:nvSpPr>
          <p:cNvPr id="47" name="46 - TextBox"/>
          <p:cNvSpPr txBox="1"/>
          <p:nvPr/>
        </p:nvSpPr>
        <p:spPr>
          <a:xfrm>
            <a:off x="214282" y="25717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Α)</a:t>
            </a:r>
            <a:endParaRPr lang="el-GR" sz="2400" dirty="0"/>
          </a:p>
        </p:txBody>
      </p:sp>
      <p:sp>
        <p:nvSpPr>
          <p:cNvPr id="48" name="47 - TextBox"/>
          <p:cNvSpPr txBox="1"/>
          <p:nvPr/>
        </p:nvSpPr>
        <p:spPr>
          <a:xfrm>
            <a:off x="4429155" y="278605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500329" y="278605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42844" y="364331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l-GR" sz="2400" dirty="0" smtClean="0"/>
              <a:t>)</a:t>
            </a:r>
            <a:endParaRPr lang="el-GR" sz="2400" dirty="0"/>
          </a:p>
        </p:txBody>
      </p:sp>
      <p:sp>
        <p:nvSpPr>
          <p:cNvPr id="54" name="53 - TextBox"/>
          <p:cNvSpPr txBox="1"/>
          <p:nvPr/>
        </p:nvSpPr>
        <p:spPr>
          <a:xfrm>
            <a:off x="642910" y="371475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Μετατρέπω την ταχύτητα από</a:t>
            </a:r>
            <a:r>
              <a:rPr lang="en-US" dirty="0" smtClean="0"/>
              <a:t> m/s</a:t>
            </a:r>
            <a:r>
              <a:rPr lang="el-GR" dirty="0" smtClean="0"/>
              <a:t> σε</a:t>
            </a:r>
            <a:r>
              <a:rPr lang="en-US" dirty="0" smtClean="0"/>
              <a:t> km/h</a:t>
            </a:r>
            <a:endParaRPr lang="el-GR" dirty="0"/>
          </a:p>
        </p:txBody>
      </p:sp>
      <p:sp>
        <p:nvSpPr>
          <p:cNvPr id="56" name="55 - TextBox"/>
          <p:cNvSpPr txBox="1"/>
          <p:nvPr/>
        </p:nvSpPr>
        <p:spPr>
          <a:xfrm>
            <a:off x="214282" y="414338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b="1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714348" y="442913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785786" y="40069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857224" y="4429132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1500166" y="414987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61" name="60 - TextBox"/>
          <p:cNvSpPr txBox="1"/>
          <p:nvPr/>
        </p:nvSpPr>
        <p:spPr>
          <a:xfrm>
            <a:off x="1785918" y="414338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2071670" y="4181781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/>
              <a:t>.</a:t>
            </a:r>
            <a:endParaRPr lang="en-US" sz="24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285984" y="442913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357422" y="400050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2428860" y="4429132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3000364" y="42148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3500430" y="442913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3500430" y="442913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1s</a:t>
            </a:r>
            <a:endParaRPr lang="en-US" sz="2400" b="1" dirty="0"/>
          </a:p>
        </p:txBody>
      </p:sp>
      <p:sp>
        <p:nvSpPr>
          <p:cNvPr id="69" name="68 - TextBox"/>
          <p:cNvSpPr txBox="1"/>
          <p:nvPr/>
        </p:nvSpPr>
        <p:spPr>
          <a:xfrm>
            <a:off x="3643306" y="407194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5</a:t>
            </a:r>
            <a:r>
              <a:rPr lang="en-US" sz="2400" b="1" dirty="0" smtClean="0"/>
              <a:t>m</a:t>
            </a:r>
            <a:endParaRPr lang="en-US" sz="2400" b="1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-32" y="610072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71406" y="610072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1s</a:t>
            </a:r>
            <a:endParaRPr lang="en-US" sz="2000" b="1" dirty="0"/>
          </a:p>
        </p:txBody>
      </p:sp>
      <p:sp>
        <p:nvSpPr>
          <p:cNvPr id="72" name="71 - TextBox"/>
          <p:cNvSpPr txBox="1"/>
          <p:nvPr/>
        </p:nvSpPr>
        <p:spPr>
          <a:xfrm>
            <a:off x="0" y="5743534"/>
            <a:ext cx="714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571472" y="588641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1000100" y="61007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928662" y="6100724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r>
              <a:rPr lang="el-GR" sz="2000" b="1" dirty="0" smtClean="0"/>
              <a:t>:3600</a:t>
            </a:r>
            <a:endParaRPr lang="en-US" sz="2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928662" y="5743534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5:1000</a:t>
            </a:r>
            <a:endParaRPr lang="en-US" sz="2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2000232" y="588641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2428860" y="6100724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- Ευθεία γραμμή σύνδεσης"/>
          <p:cNvCxnSpPr/>
          <p:nvPr/>
        </p:nvCxnSpPr>
        <p:spPr>
          <a:xfrm>
            <a:off x="2571736" y="645791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610072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500298" y="6386476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3600</a:t>
            </a:r>
            <a:endParaRPr lang="en-US" sz="2000" b="1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>
            <a:off x="2643174" y="5743534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TextBox"/>
          <p:cNvSpPr txBox="1"/>
          <p:nvPr/>
        </p:nvSpPr>
        <p:spPr>
          <a:xfrm>
            <a:off x="2714612" y="528638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endParaRPr lang="en-US" sz="20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2571736" y="5743534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1000</a:t>
            </a:r>
            <a:endParaRPr lang="en-US" sz="2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000496" y="587426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86" name="85 - Ελεύθερη σχεδίαση"/>
          <p:cNvSpPr/>
          <p:nvPr/>
        </p:nvSpPr>
        <p:spPr>
          <a:xfrm>
            <a:off x="3143240" y="5500702"/>
            <a:ext cx="794636" cy="1007918"/>
          </a:xfrm>
          <a:custGeom>
            <a:avLst/>
            <a:gdLst>
              <a:gd name="connsiteX0" fmla="*/ 135082 w 794636"/>
              <a:gd name="connsiteY0" fmla="*/ 0 h 1007918"/>
              <a:gd name="connsiteX1" fmla="*/ 384464 w 794636"/>
              <a:gd name="connsiteY1" fmla="*/ 20782 h 1007918"/>
              <a:gd name="connsiteX2" fmla="*/ 446809 w 794636"/>
              <a:gd name="connsiteY2" fmla="*/ 51955 h 1007918"/>
              <a:gd name="connsiteX3" fmla="*/ 477982 w 794636"/>
              <a:gd name="connsiteY3" fmla="*/ 62346 h 1007918"/>
              <a:gd name="connsiteX4" fmla="*/ 571500 w 794636"/>
              <a:gd name="connsiteY4" fmla="*/ 124691 h 1007918"/>
              <a:gd name="connsiteX5" fmla="*/ 665018 w 794636"/>
              <a:gd name="connsiteY5" fmla="*/ 197427 h 1007918"/>
              <a:gd name="connsiteX6" fmla="*/ 716973 w 794636"/>
              <a:gd name="connsiteY6" fmla="*/ 322118 h 1007918"/>
              <a:gd name="connsiteX7" fmla="*/ 716973 w 794636"/>
              <a:gd name="connsiteY7" fmla="*/ 322118 h 1007918"/>
              <a:gd name="connsiteX8" fmla="*/ 768927 w 794636"/>
              <a:gd name="connsiteY8" fmla="*/ 405246 h 1007918"/>
              <a:gd name="connsiteX9" fmla="*/ 758536 w 794636"/>
              <a:gd name="connsiteY9" fmla="*/ 581891 h 1007918"/>
              <a:gd name="connsiteX10" fmla="*/ 716973 w 794636"/>
              <a:gd name="connsiteY10" fmla="*/ 675409 h 1007918"/>
              <a:gd name="connsiteX11" fmla="*/ 706582 w 794636"/>
              <a:gd name="connsiteY11" fmla="*/ 706582 h 1007918"/>
              <a:gd name="connsiteX12" fmla="*/ 613064 w 794636"/>
              <a:gd name="connsiteY12" fmla="*/ 779318 h 1007918"/>
              <a:gd name="connsiteX13" fmla="*/ 581891 w 794636"/>
              <a:gd name="connsiteY13" fmla="*/ 789709 h 1007918"/>
              <a:gd name="connsiteX14" fmla="*/ 519545 w 794636"/>
              <a:gd name="connsiteY14" fmla="*/ 831273 h 1007918"/>
              <a:gd name="connsiteX15" fmla="*/ 446809 w 794636"/>
              <a:gd name="connsiteY15" fmla="*/ 862446 h 1007918"/>
              <a:gd name="connsiteX16" fmla="*/ 415636 w 794636"/>
              <a:gd name="connsiteY16" fmla="*/ 872836 h 1007918"/>
              <a:gd name="connsiteX17" fmla="*/ 374073 w 794636"/>
              <a:gd name="connsiteY17" fmla="*/ 893618 h 1007918"/>
              <a:gd name="connsiteX18" fmla="*/ 342900 w 794636"/>
              <a:gd name="connsiteY18" fmla="*/ 904009 h 1007918"/>
              <a:gd name="connsiteX19" fmla="*/ 311727 w 794636"/>
              <a:gd name="connsiteY19" fmla="*/ 924791 h 1007918"/>
              <a:gd name="connsiteX20" fmla="*/ 249382 w 794636"/>
              <a:gd name="connsiteY20" fmla="*/ 935182 h 1007918"/>
              <a:gd name="connsiteX21" fmla="*/ 145473 w 794636"/>
              <a:gd name="connsiteY21" fmla="*/ 987136 h 1007918"/>
              <a:gd name="connsiteX22" fmla="*/ 114300 w 794636"/>
              <a:gd name="connsiteY22" fmla="*/ 997527 h 1007918"/>
              <a:gd name="connsiteX23" fmla="*/ 0 w 794636"/>
              <a:gd name="connsiteY23" fmla="*/ 1007918 h 100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94636" h="1007918">
                <a:moveTo>
                  <a:pt x="135082" y="0"/>
                </a:moveTo>
                <a:cubicBezTo>
                  <a:pt x="218209" y="6927"/>
                  <a:pt x="301559" y="11570"/>
                  <a:pt x="384464" y="20782"/>
                </a:cubicBezTo>
                <a:cubicBezTo>
                  <a:pt x="418042" y="24513"/>
                  <a:pt x="417288" y="37194"/>
                  <a:pt x="446809" y="51955"/>
                </a:cubicBezTo>
                <a:cubicBezTo>
                  <a:pt x="456606" y="56853"/>
                  <a:pt x="468185" y="57448"/>
                  <a:pt x="477982" y="62346"/>
                </a:cubicBezTo>
                <a:cubicBezTo>
                  <a:pt x="502844" y="74777"/>
                  <a:pt x="549745" y="105112"/>
                  <a:pt x="571500" y="124691"/>
                </a:cubicBezTo>
                <a:cubicBezTo>
                  <a:pt x="653959" y="198904"/>
                  <a:pt x="601354" y="176206"/>
                  <a:pt x="665018" y="197427"/>
                </a:cubicBezTo>
                <a:cubicBezTo>
                  <a:pt x="704027" y="255940"/>
                  <a:pt x="681851" y="216752"/>
                  <a:pt x="716973" y="322118"/>
                </a:cubicBezTo>
                <a:lnTo>
                  <a:pt x="716973" y="322118"/>
                </a:lnTo>
                <a:cubicBezTo>
                  <a:pt x="745499" y="379172"/>
                  <a:pt x="728460" y="351290"/>
                  <a:pt x="768927" y="405246"/>
                </a:cubicBezTo>
                <a:cubicBezTo>
                  <a:pt x="794636" y="482371"/>
                  <a:pt x="781637" y="427885"/>
                  <a:pt x="758536" y="581891"/>
                </a:cubicBezTo>
                <a:cubicBezTo>
                  <a:pt x="747236" y="657224"/>
                  <a:pt x="761991" y="630389"/>
                  <a:pt x="716973" y="675409"/>
                </a:cubicBezTo>
                <a:cubicBezTo>
                  <a:pt x="713509" y="685800"/>
                  <a:pt x="712658" y="697468"/>
                  <a:pt x="706582" y="706582"/>
                </a:cubicBezTo>
                <a:cubicBezTo>
                  <a:pt x="691212" y="729636"/>
                  <a:pt x="630759" y="773420"/>
                  <a:pt x="613064" y="779318"/>
                </a:cubicBezTo>
                <a:cubicBezTo>
                  <a:pt x="602673" y="782782"/>
                  <a:pt x="591466" y="784390"/>
                  <a:pt x="581891" y="789709"/>
                </a:cubicBezTo>
                <a:cubicBezTo>
                  <a:pt x="560057" y="801839"/>
                  <a:pt x="543240" y="823374"/>
                  <a:pt x="519545" y="831273"/>
                </a:cubicBezTo>
                <a:cubicBezTo>
                  <a:pt x="446429" y="855646"/>
                  <a:pt x="536707" y="823919"/>
                  <a:pt x="446809" y="862446"/>
                </a:cubicBezTo>
                <a:cubicBezTo>
                  <a:pt x="436742" y="866760"/>
                  <a:pt x="425703" y="868521"/>
                  <a:pt x="415636" y="872836"/>
                </a:cubicBezTo>
                <a:cubicBezTo>
                  <a:pt x="401399" y="878938"/>
                  <a:pt x="388310" y="887516"/>
                  <a:pt x="374073" y="893618"/>
                </a:cubicBezTo>
                <a:cubicBezTo>
                  <a:pt x="364006" y="897933"/>
                  <a:pt x="352697" y="899111"/>
                  <a:pt x="342900" y="904009"/>
                </a:cubicBezTo>
                <a:cubicBezTo>
                  <a:pt x="331730" y="909594"/>
                  <a:pt x="323575" y="920842"/>
                  <a:pt x="311727" y="924791"/>
                </a:cubicBezTo>
                <a:cubicBezTo>
                  <a:pt x="291740" y="931453"/>
                  <a:pt x="270164" y="931718"/>
                  <a:pt x="249382" y="935182"/>
                </a:cubicBezTo>
                <a:cubicBezTo>
                  <a:pt x="189938" y="970848"/>
                  <a:pt x="208324" y="963567"/>
                  <a:pt x="145473" y="987136"/>
                </a:cubicBezTo>
                <a:cubicBezTo>
                  <a:pt x="135217" y="990982"/>
                  <a:pt x="125143" y="995978"/>
                  <a:pt x="114300" y="997527"/>
                </a:cubicBezTo>
                <a:cubicBezTo>
                  <a:pt x="76427" y="1002937"/>
                  <a:pt x="0" y="1007918"/>
                  <a:pt x="0" y="1007918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4429124" y="6131502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4500530" y="5702874"/>
            <a:ext cx="1143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∙36</a:t>
            </a:r>
            <a:r>
              <a:rPr lang="el-GR" sz="2000" b="1" dirty="0" smtClean="0"/>
              <a:t>00</a:t>
            </a:r>
            <a:endParaRPr lang="en-US" sz="2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4572000" y="6202940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</a:t>
            </a:r>
            <a:r>
              <a:rPr lang="el-GR" b="1" dirty="0" smtClean="0"/>
              <a:t>000</a:t>
            </a:r>
            <a:r>
              <a:rPr lang="en-US" b="1" dirty="0" smtClean="0"/>
              <a:t>∙1</a:t>
            </a:r>
            <a:endParaRPr lang="el-GR" dirty="0"/>
          </a:p>
        </p:txBody>
      </p:sp>
      <p:sp>
        <p:nvSpPr>
          <p:cNvPr id="90" name="89 - Ορθογώνιο"/>
          <p:cNvSpPr/>
          <p:nvPr/>
        </p:nvSpPr>
        <p:spPr>
          <a:xfrm>
            <a:off x="5857884" y="59293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6215106" y="6143644"/>
            <a:ext cx="12144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6286512" y="5715016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18000</a:t>
            </a:r>
            <a:endParaRPr lang="en-US" sz="2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6429388" y="6143644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</a:t>
            </a:r>
            <a:r>
              <a:rPr lang="el-GR" b="1" dirty="0" smtClean="0"/>
              <a:t>000</a:t>
            </a:r>
            <a:endParaRPr lang="el-GR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8286776" y="6072206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8286776" y="571501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k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8429652" y="6072206"/>
            <a:ext cx="322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h</a:t>
            </a:r>
            <a:endParaRPr lang="en-US" sz="2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7572396" y="585789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98" name="97 - TextBox"/>
          <p:cNvSpPr txBox="1"/>
          <p:nvPr/>
        </p:nvSpPr>
        <p:spPr>
          <a:xfrm>
            <a:off x="7858148" y="585789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18</a:t>
            </a:r>
            <a:endParaRPr lang="en-US" sz="2000" b="1" dirty="0"/>
          </a:p>
        </p:txBody>
      </p:sp>
      <p:sp>
        <p:nvSpPr>
          <p:cNvPr id="99" name="98 - Ελεύθερη σχεδίαση"/>
          <p:cNvSpPr/>
          <p:nvPr/>
        </p:nvSpPr>
        <p:spPr>
          <a:xfrm rot="20666743">
            <a:off x="3049801" y="5898991"/>
            <a:ext cx="363682" cy="418403"/>
          </a:xfrm>
          <a:custGeom>
            <a:avLst/>
            <a:gdLst>
              <a:gd name="connsiteX0" fmla="*/ 342900 w 363682"/>
              <a:gd name="connsiteY0" fmla="*/ 0 h 418403"/>
              <a:gd name="connsiteX1" fmla="*/ 332509 w 363682"/>
              <a:gd name="connsiteY1" fmla="*/ 31172 h 418403"/>
              <a:gd name="connsiteX2" fmla="*/ 342900 w 363682"/>
              <a:gd name="connsiteY2" fmla="*/ 62345 h 418403"/>
              <a:gd name="connsiteX3" fmla="*/ 363682 w 363682"/>
              <a:gd name="connsiteY3" fmla="*/ 155863 h 418403"/>
              <a:gd name="connsiteX4" fmla="*/ 353291 w 363682"/>
              <a:gd name="connsiteY4" fmla="*/ 270163 h 418403"/>
              <a:gd name="connsiteX5" fmla="*/ 342900 w 363682"/>
              <a:gd name="connsiteY5" fmla="*/ 301336 h 418403"/>
              <a:gd name="connsiteX6" fmla="*/ 249382 w 363682"/>
              <a:gd name="connsiteY6" fmla="*/ 384463 h 418403"/>
              <a:gd name="connsiteX7" fmla="*/ 207818 w 363682"/>
              <a:gd name="connsiteY7" fmla="*/ 405245 h 418403"/>
              <a:gd name="connsiteX8" fmla="*/ 166255 w 363682"/>
              <a:gd name="connsiteY8" fmla="*/ 415636 h 418403"/>
              <a:gd name="connsiteX9" fmla="*/ 0 w 363682"/>
              <a:gd name="connsiteY9" fmla="*/ 415636 h 418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3682" h="418403">
                <a:moveTo>
                  <a:pt x="342900" y="0"/>
                </a:moveTo>
                <a:cubicBezTo>
                  <a:pt x="339436" y="10391"/>
                  <a:pt x="332509" y="20219"/>
                  <a:pt x="332509" y="31172"/>
                </a:cubicBezTo>
                <a:cubicBezTo>
                  <a:pt x="332509" y="42125"/>
                  <a:pt x="340243" y="51719"/>
                  <a:pt x="342900" y="62345"/>
                </a:cubicBezTo>
                <a:cubicBezTo>
                  <a:pt x="350645" y="93325"/>
                  <a:pt x="356755" y="124690"/>
                  <a:pt x="363682" y="155863"/>
                </a:cubicBezTo>
                <a:cubicBezTo>
                  <a:pt x="360218" y="193963"/>
                  <a:pt x="358701" y="232290"/>
                  <a:pt x="353291" y="270163"/>
                </a:cubicBezTo>
                <a:cubicBezTo>
                  <a:pt x="351742" y="281006"/>
                  <a:pt x="349624" y="292690"/>
                  <a:pt x="342900" y="301336"/>
                </a:cubicBezTo>
                <a:cubicBezTo>
                  <a:pt x="317645" y="333808"/>
                  <a:pt x="285497" y="363826"/>
                  <a:pt x="249382" y="384463"/>
                </a:cubicBezTo>
                <a:cubicBezTo>
                  <a:pt x="235933" y="392148"/>
                  <a:pt x="222322" y="399806"/>
                  <a:pt x="207818" y="405245"/>
                </a:cubicBezTo>
                <a:cubicBezTo>
                  <a:pt x="194447" y="410259"/>
                  <a:pt x="180518" y="414923"/>
                  <a:pt x="166255" y="415636"/>
                </a:cubicBezTo>
                <a:cubicBezTo>
                  <a:pt x="110906" y="418403"/>
                  <a:pt x="55418" y="415636"/>
                  <a:pt x="0" y="41563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40" grpId="0"/>
      <p:bldP spid="41" grpId="0"/>
      <p:bldP spid="44" grpId="0"/>
      <p:bldP spid="45" grpId="0"/>
      <p:bldP spid="46" grpId="0"/>
      <p:bldP spid="47" grpId="0"/>
      <p:bldP spid="48" grpId="0"/>
      <p:bldP spid="49" grpId="0"/>
      <p:bldP spid="53" grpId="0"/>
      <p:bldP spid="54" grpId="0"/>
      <p:bldP spid="56" grpId="0"/>
      <p:bldP spid="58" grpId="0"/>
      <p:bldP spid="59" grpId="0"/>
      <p:bldP spid="60" grpId="0"/>
      <p:bldP spid="61" grpId="0"/>
      <p:bldP spid="62" grpId="0"/>
      <p:bldP spid="64" grpId="0"/>
      <p:bldP spid="65" grpId="0"/>
      <p:bldP spid="66" grpId="0"/>
      <p:bldP spid="68" grpId="0"/>
      <p:bldP spid="69" grpId="0"/>
      <p:bldP spid="71" grpId="0"/>
      <p:bldP spid="72" grpId="0"/>
      <p:bldP spid="73" grpId="0"/>
      <p:bldP spid="75" grpId="0"/>
      <p:bldP spid="76" grpId="0"/>
      <p:bldP spid="77" grpId="0"/>
      <p:bldP spid="80" grpId="0"/>
      <p:bldP spid="81" grpId="0"/>
      <p:bldP spid="83" grpId="0"/>
      <p:bldP spid="84" grpId="0"/>
      <p:bldP spid="85" grpId="0"/>
      <p:bldP spid="86" grpId="0" animBg="1"/>
      <p:bldP spid="88" grpId="0"/>
      <p:bldP spid="89" grpId="0"/>
      <p:bldP spid="90" grpId="0"/>
      <p:bldP spid="92" grpId="0"/>
      <p:bldP spid="93" grpId="0"/>
      <p:bldP spid="95" grpId="0"/>
      <p:bldP spid="96" grpId="0"/>
      <p:bldP spid="97" grpId="0"/>
      <p:bldP spid="98" grpId="0"/>
      <p:bldP spid="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0"/>
            <a:ext cx="8858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 2</a:t>
            </a:r>
          </a:p>
          <a:p>
            <a:r>
              <a:rPr lang="el-GR" sz="2000" dirty="0" smtClean="0"/>
              <a:t>Αυτοκίνητο κινείται με μέση ταχύτητα 70</a:t>
            </a:r>
            <a:r>
              <a:rPr lang="en-US" sz="2000" dirty="0" smtClean="0"/>
              <a:t>km/h,</a:t>
            </a:r>
            <a:endParaRPr lang="el-GR" sz="2000" dirty="0" smtClean="0"/>
          </a:p>
          <a:p>
            <a:r>
              <a:rPr lang="el-GR" sz="2000" dirty="0" smtClean="0"/>
              <a:t>Α)</a:t>
            </a:r>
            <a:r>
              <a:rPr lang="en-US" sz="2000" dirty="0" smtClean="0"/>
              <a:t> </a:t>
            </a:r>
            <a:r>
              <a:rPr lang="el-GR" sz="2000" dirty="0" smtClean="0"/>
              <a:t>Πόση απόσταση θα διανύσει σε  </a:t>
            </a:r>
            <a:r>
              <a:rPr lang="en-US" sz="2000" dirty="0" smtClean="0"/>
              <a:t>2min</a:t>
            </a:r>
            <a:r>
              <a:rPr lang="el-GR" sz="2000" dirty="0" smtClean="0"/>
              <a:t>;</a:t>
            </a:r>
          </a:p>
          <a:p>
            <a:r>
              <a:rPr lang="el-GR" sz="2000" dirty="0" smtClean="0"/>
              <a:t>Β) Πόσα μέτρα θα κάνει σε </a:t>
            </a:r>
            <a:r>
              <a:rPr lang="en-US" sz="2000" dirty="0" smtClean="0"/>
              <a:t>40</a:t>
            </a:r>
            <a:r>
              <a:rPr lang="el-GR" sz="2000" dirty="0" smtClean="0"/>
              <a:t> </a:t>
            </a:r>
            <a:r>
              <a:rPr lang="en-US" sz="2000" dirty="0" smtClean="0"/>
              <a:t>sec</a:t>
            </a:r>
            <a:endParaRPr lang="en-US" sz="2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128586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57158" y="1785926"/>
            <a:ext cx="974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Δεδομένα </a:t>
            </a:r>
            <a:endParaRPr lang="el-GR" sz="1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357158" y="2285992"/>
            <a:ext cx="10436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Ζητούμενα </a:t>
            </a:r>
            <a:endParaRPr lang="el-GR" sz="14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428596" y="221455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785926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</a:t>
            </a:r>
            <a:r>
              <a:rPr lang="el-GR" sz="1400" baseline="-25000" dirty="0" smtClean="0"/>
              <a:t>μ</a:t>
            </a:r>
            <a:r>
              <a:rPr lang="en-US" sz="1400" dirty="0" smtClean="0"/>
              <a:t>= </a:t>
            </a:r>
            <a:r>
              <a:rPr lang="el-GR" sz="1400" dirty="0" smtClean="0"/>
              <a:t>70</a:t>
            </a:r>
            <a:r>
              <a:rPr lang="en-US" sz="1400" dirty="0" smtClean="0"/>
              <a:t>km</a:t>
            </a:r>
            <a:r>
              <a:rPr lang="el-GR" sz="1400" dirty="0" smtClean="0"/>
              <a:t>/</a:t>
            </a:r>
            <a:r>
              <a:rPr lang="en-US" sz="1400" dirty="0" smtClean="0"/>
              <a:t>h</a:t>
            </a:r>
            <a:endParaRPr lang="el-GR" sz="1400" dirty="0"/>
          </a:p>
        </p:txBody>
      </p:sp>
      <p:sp>
        <p:nvSpPr>
          <p:cNvPr id="44" name="43 - TextBox"/>
          <p:cNvSpPr txBox="1"/>
          <p:nvPr/>
        </p:nvSpPr>
        <p:spPr>
          <a:xfrm>
            <a:off x="3286116" y="1785926"/>
            <a:ext cx="3357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 A) </a:t>
            </a:r>
            <a:r>
              <a:rPr lang="el-GR" sz="1400" dirty="0" smtClean="0">
                <a:solidFill>
                  <a:srgbClr val="0070C0"/>
                </a:solidFill>
              </a:rPr>
              <a:t>Δ</a:t>
            </a:r>
            <a:r>
              <a:rPr lang="en-US" sz="1400" dirty="0" smtClean="0">
                <a:solidFill>
                  <a:srgbClr val="0070C0"/>
                </a:solidFill>
              </a:rPr>
              <a:t>t =2min,          B)</a:t>
            </a:r>
            <a:r>
              <a:rPr lang="el-GR" sz="1400" dirty="0" smtClean="0">
                <a:solidFill>
                  <a:srgbClr val="0070C0"/>
                </a:solidFill>
              </a:rPr>
              <a:t>Δ</a:t>
            </a:r>
            <a:r>
              <a:rPr lang="en-US" sz="1400" dirty="0" smtClean="0">
                <a:solidFill>
                  <a:srgbClr val="0070C0"/>
                </a:solidFill>
              </a:rPr>
              <a:t>t =40sec      </a:t>
            </a:r>
            <a:endParaRPr lang="el-GR" sz="1400" dirty="0">
              <a:solidFill>
                <a:srgbClr val="0070C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071671" y="228599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785786" y="2714620"/>
            <a:ext cx="6715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Στη συνέχεια γράφω τον κατάλληλο τύπο</a:t>
            </a:r>
            <a:r>
              <a:rPr lang="en-US" sz="1400" dirty="0" smtClean="0"/>
              <a:t>, </a:t>
            </a:r>
            <a:r>
              <a:rPr lang="el-GR" sz="1400" dirty="0" smtClean="0"/>
              <a:t>και λύνω τον τύπο ως προς το άγνωστο </a:t>
            </a:r>
            <a:r>
              <a:rPr lang="en-US" sz="1400" dirty="0" smtClean="0"/>
              <a:t>s</a:t>
            </a:r>
            <a:r>
              <a:rPr lang="el-GR" sz="1400" dirty="0" smtClean="0"/>
              <a:t>  </a:t>
            </a:r>
            <a:endParaRPr lang="el-GR" sz="14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4143372" y="3214686"/>
            <a:ext cx="135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r>
              <a:rPr lang="en-US" sz="2000" b="1" dirty="0" smtClean="0"/>
              <a:t>=</a:t>
            </a:r>
            <a:r>
              <a:rPr lang="el-GR" sz="2000" b="1" dirty="0" smtClean="0">
                <a:solidFill>
                  <a:srgbClr val="0070C0"/>
                </a:solidFill>
              </a:rPr>
              <a:t>Δ</a:t>
            </a:r>
            <a:r>
              <a:rPr lang="en-US" sz="2000" b="1" dirty="0" smtClean="0">
                <a:solidFill>
                  <a:srgbClr val="0070C0"/>
                </a:solidFill>
              </a:rPr>
              <a:t>t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000" b="1" dirty="0" smtClean="0"/>
              <a:t> u</a:t>
            </a:r>
            <a:r>
              <a:rPr lang="el-GR" sz="2000" b="1" baseline="-25000" dirty="0" smtClean="0"/>
              <a:t>μ</a:t>
            </a:r>
            <a:r>
              <a:rPr lang="en-US" sz="2000" b="1" dirty="0" smtClean="0"/>
              <a:t> 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214546" y="2967335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endParaRPr lang="en-US" sz="24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714612" y="318164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3143240" y="2967335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3071802" y="3395963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3071802" y="3395963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2285984" y="339596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214546" y="3467401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>
            <a:off x="2571736" y="3324525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flipV="1">
            <a:off x="2643174" y="3253087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357158" y="321468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endParaRPr lang="en-US" sz="2400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714348" y="321468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1000100" y="300037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1000100" y="342900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000100" y="3357562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5715008" y="321468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=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6286512" y="3214686"/>
            <a:ext cx="873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400" b="1" dirty="0" smtClean="0">
                <a:solidFill>
                  <a:prstClr val="black"/>
                </a:solidFill>
              </a:rPr>
              <a:t> u</a:t>
            </a:r>
            <a:r>
              <a:rPr lang="el-GR" sz="2400" b="1" baseline="-25000" dirty="0" smtClean="0">
                <a:solidFill>
                  <a:prstClr val="black"/>
                </a:solidFill>
              </a:rPr>
              <a:t>μ</a:t>
            </a:r>
            <a:endParaRPr lang="el-GR" sz="2400" dirty="0"/>
          </a:p>
        </p:txBody>
      </p:sp>
      <p:sp>
        <p:nvSpPr>
          <p:cNvPr id="74" name="73 - TextBox"/>
          <p:cNvSpPr txBox="1"/>
          <p:nvPr/>
        </p:nvSpPr>
        <p:spPr>
          <a:xfrm>
            <a:off x="1714480" y="321468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3643306" y="321468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5286380" y="321468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78" name="77 - TextBox"/>
          <p:cNvSpPr txBox="1"/>
          <p:nvPr/>
        </p:nvSpPr>
        <p:spPr>
          <a:xfrm>
            <a:off x="2428860" y="509522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3428992" y="5153395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80" name="79 - Ορθογώνιο"/>
          <p:cNvSpPr/>
          <p:nvPr/>
        </p:nvSpPr>
        <p:spPr>
          <a:xfrm>
            <a:off x="4000496" y="5153395"/>
            <a:ext cx="1154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0,3</a:t>
            </a:r>
            <a:r>
              <a:rPr lang="el-GR" sz="2800" b="1" baseline="30000" dirty="0" smtClean="0">
                <a:solidFill>
                  <a:srgbClr val="0070C0"/>
                </a:solidFill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70</a:t>
            </a:r>
            <a:endParaRPr lang="el-GR" dirty="0"/>
          </a:p>
        </p:txBody>
      </p:sp>
      <p:sp>
        <p:nvSpPr>
          <p:cNvPr id="81" name="80 - TextBox"/>
          <p:cNvSpPr txBox="1"/>
          <p:nvPr/>
        </p:nvSpPr>
        <p:spPr>
          <a:xfrm>
            <a:off x="5072066" y="514351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82" name="81 - TextBox"/>
          <p:cNvSpPr txBox="1"/>
          <p:nvPr/>
        </p:nvSpPr>
        <p:spPr>
          <a:xfrm>
            <a:off x="6715140" y="5153395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km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5643570" y="5153395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s=</a:t>
            </a:r>
          </a:p>
        </p:txBody>
      </p:sp>
      <p:sp>
        <p:nvSpPr>
          <p:cNvPr id="84" name="83 - Ορθογώνιο"/>
          <p:cNvSpPr/>
          <p:nvPr/>
        </p:nvSpPr>
        <p:spPr>
          <a:xfrm>
            <a:off x="6215074" y="5153395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21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571472" y="514351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86" name="85 - Ορθογώνιο"/>
          <p:cNvSpPr/>
          <p:nvPr/>
        </p:nvSpPr>
        <p:spPr>
          <a:xfrm>
            <a:off x="1142976" y="5143512"/>
            <a:ext cx="989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u</a:t>
            </a:r>
            <a:r>
              <a:rPr lang="el-GR" sz="2800" b="1" baseline="-25000" dirty="0" smtClean="0">
                <a:solidFill>
                  <a:prstClr val="black"/>
                </a:solidFill>
              </a:rPr>
              <a:t>μ</a:t>
            </a:r>
            <a:endParaRPr lang="el-GR" dirty="0"/>
          </a:p>
        </p:txBody>
      </p:sp>
      <p:sp>
        <p:nvSpPr>
          <p:cNvPr id="91" name="90 - TextBox"/>
          <p:cNvSpPr txBox="1"/>
          <p:nvPr/>
        </p:nvSpPr>
        <p:spPr>
          <a:xfrm>
            <a:off x="142844" y="27146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A)</a:t>
            </a:r>
            <a:endParaRPr lang="el-GR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285720" y="4000504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</a:t>
            </a:r>
            <a:r>
              <a:rPr lang="el-GR" dirty="0" smtClean="0"/>
              <a:t>ή!! Στη ταχύτητα έχω </a:t>
            </a:r>
            <a:r>
              <a:rPr lang="en-US" dirty="0" smtClean="0"/>
              <a:t>h (70km/h) </a:t>
            </a:r>
            <a:r>
              <a:rPr lang="el-GR" dirty="0" smtClean="0"/>
              <a:t>   ενώ ο χρόνος δίνεται σε</a:t>
            </a:r>
            <a:r>
              <a:rPr lang="en-US" dirty="0" smtClean="0"/>
              <a:t> min(2min), </a:t>
            </a:r>
            <a:r>
              <a:rPr lang="el-GR" dirty="0" smtClean="0"/>
              <a:t>άρα θα μετατρέψω τα λεπτά (</a:t>
            </a:r>
            <a:r>
              <a:rPr lang="en-US" dirty="0" smtClean="0"/>
              <a:t>min) </a:t>
            </a:r>
            <a:r>
              <a:rPr lang="el-GR" dirty="0" smtClean="0"/>
              <a:t> σε ώρες</a:t>
            </a:r>
            <a:r>
              <a:rPr lang="en-US" dirty="0" smtClean="0"/>
              <a:t> (h)</a:t>
            </a:r>
            <a:r>
              <a:rPr lang="el-GR" dirty="0" smtClean="0"/>
              <a:t> :</a:t>
            </a:r>
          </a:p>
          <a:p>
            <a:endParaRPr lang="el-GR" dirty="0"/>
          </a:p>
        </p:txBody>
      </p:sp>
      <p:sp>
        <p:nvSpPr>
          <p:cNvPr id="93" name="92 - TextBox"/>
          <p:cNvSpPr txBox="1"/>
          <p:nvPr/>
        </p:nvSpPr>
        <p:spPr>
          <a:xfrm>
            <a:off x="5000628" y="442913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2:60 </a:t>
            </a:r>
            <a:r>
              <a:rPr lang="el-GR" b="1" smtClean="0"/>
              <a:t>= </a:t>
            </a:r>
            <a:r>
              <a:rPr lang="el-GR" b="1" smtClean="0"/>
              <a:t>0,3</a:t>
            </a:r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94" name="93 - TextBox"/>
          <p:cNvSpPr txBox="1"/>
          <p:nvPr/>
        </p:nvSpPr>
        <p:spPr>
          <a:xfrm>
            <a:off x="5715008" y="607220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Συνέχεια….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46" grpId="0"/>
      <p:bldP spid="55" grpId="0"/>
      <p:bldP spid="57" grpId="0"/>
      <p:bldP spid="58" grpId="0"/>
      <p:bldP spid="59" grpId="0"/>
      <p:bldP spid="61" grpId="0"/>
      <p:bldP spid="62" grpId="0"/>
      <p:bldP spid="66" grpId="0"/>
      <p:bldP spid="67" grpId="0"/>
      <p:bldP spid="68" grpId="0"/>
      <p:bldP spid="70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92" grpId="0"/>
      <p:bldP spid="93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21429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21429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 2</a:t>
            </a:r>
            <a:r>
              <a:rPr lang="en-US" sz="2400" u="sng" dirty="0" smtClean="0">
                <a:solidFill>
                  <a:schemeClr val="tx2"/>
                </a:solidFill>
              </a:rPr>
              <a:t>  </a:t>
            </a:r>
            <a:r>
              <a:rPr lang="el-GR" sz="2400" u="sng" dirty="0" err="1" smtClean="0">
                <a:solidFill>
                  <a:schemeClr val="tx2"/>
                </a:solidFill>
              </a:rPr>
              <a:t>συνεχεια</a:t>
            </a:r>
            <a:r>
              <a:rPr lang="el-GR" sz="2400" u="sng" dirty="0" smtClean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728625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286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24286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24286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57158" y="1228691"/>
            <a:ext cx="974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Δεδομένα </a:t>
            </a:r>
            <a:endParaRPr lang="el-GR" sz="1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357158" y="1728757"/>
            <a:ext cx="10436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Ζητούμενα </a:t>
            </a:r>
            <a:endParaRPr lang="el-GR" sz="14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428596" y="1657319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28691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</a:t>
            </a:r>
            <a:r>
              <a:rPr lang="el-GR" sz="1400" baseline="-25000" dirty="0" smtClean="0"/>
              <a:t>μ</a:t>
            </a:r>
            <a:r>
              <a:rPr lang="en-US" sz="1400" dirty="0" smtClean="0"/>
              <a:t>= </a:t>
            </a:r>
            <a:r>
              <a:rPr lang="el-GR" sz="1400" dirty="0" smtClean="0"/>
              <a:t>70</a:t>
            </a:r>
            <a:r>
              <a:rPr lang="en-US" sz="1400" dirty="0" smtClean="0"/>
              <a:t>km</a:t>
            </a:r>
            <a:r>
              <a:rPr lang="el-GR" sz="1400" dirty="0" smtClean="0"/>
              <a:t>/</a:t>
            </a:r>
            <a:r>
              <a:rPr lang="en-US" sz="1400" dirty="0" smtClean="0"/>
              <a:t>h</a:t>
            </a:r>
            <a:endParaRPr lang="el-GR" sz="1400" dirty="0"/>
          </a:p>
        </p:txBody>
      </p:sp>
      <p:sp>
        <p:nvSpPr>
          <p:cNvPr id="44" name="43 - TextBox"/>
          <p:cNvSpPr txBox="1"/>
          <p:nvPr/>
        </p:nvSpPr>
        <p:spPr>
          <a:xfrm>
            <a:off x="3286116" y="1228691"/>
            <a:ext cx="3357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 A) </a:t>
            </a:r>
            <a:r>
              <a:rPr lang="el-GR" sz="1400" dirty="0" smtClean="0">
                <a:solidFill>
                  <a:srgbClr val="0070C0"/>
                </a:solidFill>
              </a:rPr>
              <a:t>Δ</a:t>
            </a:r>
            <a:r>
              <a:rPr lang="en-US" sz="1400" dirty="0" smtClean="0">
                <a:solidFill>
                  <a:srgbClr val="0070C0"/>
                </a:solidFill>
              </a:rPr>
              <a:t>t =2min,          B)</a:t>
            </a:r>
            <a:r>
              <a:rPr lang="el-GR" sz="1400" dirty="0" smtClean="0">
                <a:solidFill>
                  <a:srgbClr val="0070C0"/>
                </a:solidFill>
              </a:rPr>
              <a:t>Δ</a:t>
            </a:r>
            <a:r>
              <a:rPr lang="en-US" sz="1400" dirty="0" smtClean="0">
                <a:solidFill>
                  <a:srgbClr val="0070C0"/>
                </a:solidFill>
              </a:rPr>
              <a:t>t =40sec      </a:t>
            </a:r>
            <a:endParaRPr lang="el-GR" sz="1400" dirty="0">
              <a:solidFill>
                <a:srgbClr val="0070C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071671" y="1728757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785786" y="2157385"/>
            <a:ext cx="6715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Στη συνέχεια γράφω τον κατάλληλο τύπο</a:t>
            </a:r>
            <a:r>
              <a:rPr lang="en-US" sz="1400" dirty="0" smtClean="0"/>
              <a:t>, </a:t>
            </a:r>
            <a:r>
              <a:rPr lang="el-GR" sz="1400" dirty="0" smtClean="0"/>
              <a:t>και λύνω τον τύπο ως προς το άγνωστο </a:t>
            </a:r>
            <a:r>
              <a:rPr lang="en-US" sz="1400" dirty="0" smtClean="0"/>
              <a:t>s</a:t>
            </a:r>
            <a:r>
              <a:rPr lang="el-GR" sz="1400" dirty="0" smtClean="0"/>
              <a:t>  </a:t>
            </a:r>
            <a:endParaRPr lang="el-GR" sz="14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4143372" y="2657451"/>
            <a:ext cx="135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r>
              <a:rPr lang="en-US" sz="2000" b="1" dirty="0" smtClean="0"/>
              <a:t>=</a:t>
            </a:r>
            <a:r>
              <a:rPr lang="el-GR" sz="2000" b="1" dirty="0" smtClean="0">
                <a:solidFill>
                  <a:srgbClr val="0070C0"/>
                </a:solidFill>
              </a:rPr>
              <a:t>Δ</a:t>
            </a:r>
            <a:r>
              <a:rPr lang="en-US" sz="2000" b="1" dirty="0" smtClean="0">
                <a:solidFill>
                  <a:srgbClr val="0070C0"/>
                </a:solidFill>
              </a:rPr>
              <a:t>t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000" b="1" dirty="0" smtClean="0"/>
              <a:t> u</a:t>
            </a:r>
            <a:r>
              <a:rPr lang="el-GR" sz="2000" b="1" baseline="-25000" dirty="0" smtClean="0"/>
              <a:t>μ</a:t>
            </a:r>
            <a:r>
              <a:rPr lang="en-US" sz="2000" b="1" dirty="0" smtClean="0"/>
              <a:t> 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214546" y="2410100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endParaRPr lang="en-US" sz="24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714612" y="262441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3143240" y="241010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3071802" y="283872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3071802" y="2838728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2285984" y="283872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214546" y="291016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>
            <a:off x="2571736" y="2767290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flipV="1">
            <a:off x="2643174" y="2695852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357158" y="265745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smtClean="0"/>
              <a:t>μ</a:t>
            </a:r>
            <a:endParaRPr lang="en-US" sz="2400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714348" y="26574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1000100" y="244313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1000100" y="2871765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000100" y="2800327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5715008" y="2657451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=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6286512" y="2657451"/>
            <a:ext cx="873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Δ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400" b="1" dirty="0" smtClean="0">
                <a:solidFill>
                  <a:prstClr val="black"/>
                </a:solidFill>
              </a:rPr>
              <a:t> u</a:t>
            </a:r>
            <a:r>
              <a:rPr lang="el-GR" sz="2400" b="1" baseline="-25000" dirty="0" smtClean="0">
                <a:solidFill>
                  <a:prstClr val="black"/>
                </a:solidFill>
              </a:rPr>
              <a:t>μ</a:t>
            </a:r>
            <a:endParaRPr lang="el-GR" sz="2400" dirty="0"/>
          </a:p>
        </p:txBody>
      </p:sp>
      <p:sp>
        <p:nvSpPr>
          <p:cNvPr id="74" name="73 - TextBox"/>
          <p:cNvSpPr txBox="1"/>
          <p:nvPr/>
        </p:nvSpPr>
        <p:spPr>
          <a:xfrm>
            <a:off x="1714480" y="2657451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3643306" y="2657451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5286380" y="2657451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78" name="77 - TextBox"/>
          <p:cNvSpPr txBox="1"/>
          <p:nvPr/>
        </p:nvSpPr>
        <p:spPr>
          <a:xfrm>
            <a:off x="2428860" y="4537993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3143240" y="459616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80" name="79 - Ορθογώνιο"/>
          <p:cNvSpPr/>
          <p:nvPr/>
        </p:nvSpPr>
        <p:spPr>
          <a:xfrm>
            <a:off x="3714744" y="4596160"/>
            <a:ext cx="1519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0,</a:t>
            </a:r>
            <a:r>
              <a:rPr lang="el-GR" sz="2800" b="1" dirty="0" smtClean="0">
                <a:solidFill>
                  <a:srgbClr val="0070C0"/>
                </a:solidFill>
              </a:rPr>
              <a:t>011</a:t>
            </a:r>
            <a:r>
              <a:rPr lang="el-GR" sz="2800" b="1" baseline="30000" dirty="0" smtClean="0">
                <a:solidFill>
                  <a:srgbClr val="0070C0"/>
                </a:solidFill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70</a:t>
            </a:r>
            <a:endParaRPr lang="el-GR" dirty="0"/>
          </a:p>
        </p:txBody>
      </p:sp>
      <p:sp>
        <p:nvSpPr>
          <p:cNvPr id="81" name="80 - TextBox"/>
          <p:cNvSpPr txBox="1"/>
          <p:nvPr/>
        </p:nvSpPr>
        <p:spPr>
          <a:xfrm>
            <a:off x="5072066" y="4586277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82" name="81 - TextBox"/>
          <p:cNvSpPr txBox="1"/>
          <p:nvPr/>
        </p:nvSpPr>
        <p:spPr>
          <a:xfrm>
            <a:off x="6715140" y="462029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km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5643570" y="459616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s=</a:t>
            </a:r>
          </a:p>
        </p:txBody>
      </p:sp>
      <p:sp>
        <p:nvSpPr>
          <p:cNvPr id="84" name="83 - Ορθογώνιο"/>
          <p:cNvSpPr/>
          <p:nvPr/>
        </p:nvSpPr>
        <p:spPr>
          <a:xfrm>
            <a:off x="6215074" y="4596160"/>
            <a:ext cx="8258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0,77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571472" y="4586277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86" name="85 - Ορθογώνιο"/>
          <p:cNvSpPr/>
          <p:nvPr/>
        </p:nvSpPr>
        <p:spPr>
          <a:xfrm>
            <a:off x="1142976" y="4586277"/>
            <a:ext cx="989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u</a:t>
            </a:r>
            <a:r>
              <a:rPr lang="el-GR" sz="2800" b="1" baseline="-25000" dirty="0" smtClean="0">
                <a:solidFill>
                  <a:prstClr val="black"/>
                </a:solidFill>
              </a:rPr>
              <a:t>μ</a:t>
            </a:r>
            <a:endParaRPr lang="el-GR" dirty="0"/>
          </a:p>
        </p:txBody>
      </p:sp>
      <p:sp>
        <p:nvSpPr>
          <p:cNvPr id="91" name="90 - TextBox"/>
          <p:cNvSpPr txBox="1"/>
          <p:nvPr/>
        </p:nvSpPr>
        <p:spPr>
          <a:xfrm>
            <a:off x="142844" y="2157385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r>
              <a:rPr lang="en-US" b="1" dirty="0" smtClean="0"/>
              <a:t>)</a:t>
            </a:r>
            <a:endParaRPr lang="el-GR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-142908" y="3214686"/>
            <a:ext cx="8715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</a:t>
            </a:r>
            <a:r>
              <a:rPr lang="el-GR" dirty="0" smtClean="0"/>
              <a:t>ή!! Στη ταχύτητα έχω </a:t>
            </a:r>
            <a:r>
              <a:rPr lang="en-US" dirty="0" smtClean="0"/>
              <a:t>h (70km/h) </a:t>
            </a:r>
            <a:r>
              <a:rPr lang="el-GR" dirty="0" smtClean="0"/>
              <a:t>   ενώ ο χρόνος δίνεται σε</a:t>
            </a:r>
            <a:r>
              <a:rPr lang="en-US" dirty="0" smtClean="0"/>
              <a:t> sec (40 sec), </a:t>
            </a:r>
            <a:r>
              <a:rPr lang="el-GR" dirty="0" smtClean="0"/>
              <a:t>άρα θα μετατρέψω τα δευτερόλεπτα (</a:t>
            </a:r>
            <a:r>
              <a:rPr lang="en-US" dirty="0" smtClean="0"/>
              <a:t>sec) </a:t>
            </a:r>
            <a:r>
              <a:rPr lang="el-GR" dirty="0" smtClean="0"/>
              <a:t> σε ώρες</a:t>
            </a:r>
            <a:r>
              <a:rPr lang="en-US" dirty="0" smtClean="0"/>
              <a:t> (h)</a:t>
            </a:r>
            <a:r>
              <a:rPr lang="el-GR" dirty="0" smtClean="0"/>
              <a:t> :</a:t>
            </a:r>
          </a:p>
          <a:p>
            <a:endParaRPr lang="el-GR" dirty="0"/>
          </a:p>
        </p:txBody>
      </p:sp>
      <p:sp>
        <p:nvSpPr>
          <p:cNvPr id="93" name="92 - TextBox"/>
          <p:cNvSpPr txBox="1"/>
          <p:nvPr/>
        </p:nvSpPr>
        <p:spPr>
          <a:xfrm>
            <a:off x="4786314" y="4157649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40:3600 = 0,011</a:t>
            </a:r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71" name="70 - TextBox"/>
          <p:cNvSpPr txBox="1"/>
          <p:nvPr/>
        </p:nvSpPr>
        <p:spPr>
          <a:xfrm>
            <a:off x="428596" y="5214950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</a:t>
            </a:r>
            <a:r>
              <a:rPr lang="el-GR" dirty="0" smtClean="0"/>
              <a:t>ή!! Επειδή η άσκηση μου ζητάει να βρω την απόσταση σε μέτρα , μετατρέπω τα χιλιόμετρα που βρήκα σε μέτρα: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76" name="75 - TextBox"/>
          <p:cNvSpPr txBox="1"/>
          <p:nvPr/>
        </p:nvSpPr>
        <p:spPr>
          <a:xfrm>
            <a:off x="2428860" y="600076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0,77∙1000 = 770</a:t>
            </a:r>
            <a:r>
              <a:rPr lang="en-US" b="1" dirty="0" smtClean="0"/>
              <a:t>m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46" grpId="0"/>
      <p:bldP spid="55" grpId="0"/>
      <p:bldP spid="57" grpId="0"/>
      <p:bldP spid="58" grpId="0"/>
      <p:bldP spid="59" grpId="0"/>
      <p:bldP spid="61" grpId="0"/>
      <p:bldP spid="62" grpId="0"/>
      <p:bldP spid="66" grpId="0"/>
      <p:bldP spid="67" grpId="0"/>
      <p:bldP spid="68" grpId="0"/>
      <p:bldP spid="70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92" grpId="0"/>
      <p:bldP spid="93" grpId="0"/>
      <p:bldP spid="71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357166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 </a:t>
            </a:r>
            <a:r>
              <a:rPr lang="en-US" sz="2400" u="sng" dirty="0" smtClean="0">
                <a:solidFill>
                  <a:schemeClr val="tx2"/>
                </a:solidFill>
              </a:rPr>
              <a:t>3</a:t>
            </a:r>
            <a:endParaRPr lang="el-GR" sz="2400" u="sng" dirty="0" smtClean="0">
              <a:solidFill>
                <a:schemeClr val="tx2"/>
              </a:solidFill>
            </a:endParaRPr>
          </a:p>
          <a:p>
            <a:r>
              <a:rPr lang="el-GR" sz="2400" dirty="0" smtClean="0"/>
              <a:t>Αυτοκίνητο κινείται με μέση ταχύτητα 70</a:t>
            </a:r>
            <a:r>
              <a:rPr lang="en-US" sz="2400" dirty="0" smtClean="0"/>
              <a:t>km/h, </a:t>
            </a:r>
            <a:r>
              <a:rPr lang="el-GR" sz="2400" dirty="0" smtClean="0"/>
              <a:t>σε πόσο χρόνο θα κάνει απόσταση 100</a:t>
            </a:r>
            <a:r>
              <a:rPr lang="en-US" sz="2400" dirty="0" smtClean="0"/>
              <a:t>m </a:t>
            </a:r>
            <a:r>
              <a:rPr lang="el-GR" sz="2400" dirty="0" smtClean="0"/>
              <a:t>;</a:t>
            </a:r>
            <a:endParaRPr lang="en-US" sz="2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1500174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57158" y="1857364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357158" y="2357430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428596" y="228599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85736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l-GR" baseline="-25000" dirty="0" smtClean="0"/>
              <a:t>μ</a:t>
            </a:r>
            <a:r>
              <a:rPr lang="en-US" dirty="0" smtClean="0"/>
              <a:t>= </a:t>
            </a:r>
            <a:r>
              <a:rPr lang="el-GR" dirty="0" smtClean="0"/>
              <a:t>70</a:t>
            </a:r>
            <a:r>
              <a:rPr lang="en-US" dirty="0" smtClean="0"/>
              <a:t>km</a:t>
            </a:r>
            <a:r>
              <a:rPr lang="el-GR" dirty="0" smtClean="0"/>
              <a:t>/</a:t>
            </a:r>
            <a:r>
              <a:rPr lang="en-US" dirty="0" smtClean="0"/>
              <a:t>h</a:t>
            </a:r>
            <a:endParaRPr lang="el-GR" dirty="0"/>
          </a:p>
        </p:txBody>
      </p:sp>
      <p:sp>
        <p:nvSpPr>
          <p:cNvPr id="44" name="43 - TextBox"/>
          <p:cNvSpPr txBox="1"/>
          <p:nvPr/>
        </p:nvSpPr>
        <p:spPr>
          <a:xfrm>
            <a:off x="3143240" y="185736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s  = 100m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071671" y="235743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142844" y="2786058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γράφω τον κατάλληλο τύπο</a:t>
            </a:r>
            <a:r>
              <a:rPr lang="en-US" dirty="0" smtClean="0"/>
              <a:t>, </a:t>
            </a:r>
            <a:r>
              <a:rPr lang="el-GR" dirty="0" smtClean="0"/>
              <a:t>και λύνω τον τύπο ως προς το άγνωστο Δ</a:t>
            </a:r>
            <a:r>
              <a:rPr lang="en-US" dirty="0" smtClean="0"/>
              <a:t>t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93" name="92 - TextBox"/>
          <p:cNvSpPr txBox="1"/>
          <p:nvPr/>
        </p:nvSpPr>
        <p:spPr>
          <a:xfrm>
            <a:off x="1857356" y="328612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214282" y="328612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571472" y="33344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1000100" y="314324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000100" y="357187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2714612" y="335756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07180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3500430" y="314324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3500430" y="364331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Ορθογώνιο"/>
          <p:cNvSpPr/>
          <p:nvPr/>
        </p:nvSpPr>
        <p:spPr>
          <a:xfrm>
            <a:off x="3500430" y="357187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102" name="101 - Ευθεία γραμμή σύνδεσης"/>
          <p:cNvCxnSpPr/>
          <p:nvPr/>
        </p:nvCxnSpPr>
        <p:spPr>
          <a:xfrm>
            <a:off x="3000364" y="3571876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Ορθογώνιο"/>
          <p:cNvSpPr/>
          <p:nvPr/>
        </p:nvSpPr>
        <p:spPr>
          <a:xfrm>
            <a:off x="4929190" y="342900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2" name="111 - Ορθογώνιο"/>
          <p:cNvSpPr/>
          <p:nvPr/>
        </p:nvSpPr>
        <p:spPr>
          <a:xfrm>
            <a:off x="5286380" y="34290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715008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5715008" y="371475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5643570" y="364331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116" name="115 - TextBox"/>
          <p:cNvSpPr txBox="1"/>
          <p:nvPr/>
        </p:nvSpPr>
        <p:spPr>
          <a:xfrm>
            <a:off x="4286248" y="335756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120" name="119 - TextBox"/>
          <p:cNvSpPr txBox="1"/>
          <p:nvPr/>
        </p:nvSpPr>
        <p:spPr>
          <a:xfrm>
            <a:off x="0" y="5214950"/>
            <a:ext cx="885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Στη συνέχεια κάνω αντικατάσταση του τύπου δηλαδή, όπου γράμματα βάζω τους κατάλληλους αριθμούς:</a:t>
            </a:r>
            <a:endParaRPr lang="el-GR" sz="14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142976" y="57150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2" name="121 - Ορθογώνιο"/>
          <p:cNvSpPr/>
          <p:nvPr/>
        </p:nvSpPr>
        <p:spPr>
          <a:xfrm>
            <a:off x="714348" y="592933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3" name="122 - Ορθογώνιο"/>
          <p:cNvSpPr/>
          <p:nvPr/>
        </p:nvSpPr>
        <p:spPr>
          <a:xfrm>
            <a:off x="142844" y="592933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1142976" y="609538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u</a:t>
            </a:r>
            <a:r>
              <a:rPr lang="el-GR" sz="2800" b="1" baseline="-25000" dirty="0" smtClean="0">
                <a:solidFill>
                  <a:prstClr val="black"/>
                </a:solidFill>
              </a:rPr>
              <a:t>μ</a:t>
            </a:r>
            <a:endParaRPr lang="en-US" sz="2800" dirty="0"/>
          </a:p>
        </p:txBody>
      </p:sp>
      <p:cxnSp>
        <p:nvCxnSpPr>
          <p:cNvPr id="125" name="124 - Ευθεία γραμμή σύνδεσης"/>
          <p:cNvCxnSpPr/>
          <p:nvPr/>
        </p:nvCxnSpPr>
        <p:spPr>
          <a:xfrm>
            <a:off x="1142976" y="6215082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Ορθογώνιο"/>
          <p:cNvSpPr/>
          <p:nvPr/>
        </p:nvSpPr>
        <p:spPr>
          <a:xfrm>
            <a:off x="3786182" y="5786454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0,1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7" name="126 - Ορθογώνιο"/>
          <p:cNvSpPr/>
          <p:nvPr/>
        </p:nvSpPr>
        <p:spPr>
          <a:xfrm>
            <a:off x="3500430" y="60007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2928926" y="600076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29" name="128 - Ορθογώνιο"/>
          <p:cNvSpPr/>
          <p:nvPr/>
        </p:nvSpPr>
        <p:spPr>
          <a:xfrm>
            <a:off x="3929058" y="61668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70</a:t>
            </a:r>
            <a:endParaRPr lang="en-US" sz="2800" dirty="0"/>
          </a:p>
        </p:txBody>
      </p:sp>
      <p:cxnSp>
        <p:nvCxnSpPr>
          <p:cNvPr id="130" name="129 - Ευθεία γραμμή σύνδεσης"/>
          <p:cNvCxnSpPr/>
          <p:nvPr/>
        </p:nvCxnSpPr>
        <p:spPr>
          <a:xfrm>
            <a:off x="3929058" y="628652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- Ορθογώνιο"/>
          <p:cNvSpPr/>
          <p:nvPr/>
        </p:nvSpPr>
        <p:spPr>
          <a:xfrm>
            <a:off x="6500826" y="6000768"/>
            <a:ext cx="1726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="1" dirty="0" smtClean="0">
                <a:solidFill>
                  <a:srgbClr val="0070C0"/>
                </a:solidFill>
              </a:rPr>
              <a:t>0,0014</a:t>
            </a:r>
            <a:r>
              <a:rPr lang="en-US" sz="2800" b="1" dirty="0" smtClean="0">
                <a:solidFill>
                  <a:srgbClr val="0070C0"/>
                </a:solidFill>
              </a:rPr>
              <a:t> h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2" name="131 - Ορθογώνιο"/>
          <p:cNvSpPr/>
          <p:nvPr/>
        </p:nvSpPr>
        <p:spPr>
          <a:xfrm>
            <a:off x="5929322" y="600076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3" name="132 - TextBox"/>
          <p:cNvSpPr txBox="1"/>
          <p:nvPr/>
        </p:nvSpPr>
        <p:spPr>
          <a:xfrm>
            <a:off x="2143108" y="592933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134" name="133 - TextBox"/>
          <p:cNvSpPr txBox="1"/>
          <p:nvPr/>
        </p:nvSpPr>
        <p:spPr>
          <a:xfrm>
            <a:off x="5143504" y="592933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0" y="4214818"/>
            <a:ext cx="857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</a:t>
            </a:r>
            <a:r>
              <a:rPr lang="el-GR" dirty="0" smtClean="0"/>
              <a:t>ή!! Στη ταχύτητα έχω </a:t>
            </a:r>
            <a:r>
              <a:rPr lang="en-US" dirty="0" smtClean="0"/>
              <a:t>km (70km/h) </a:t>
            </a:r>
            <a:r>
              <a:rPr lang="el-GR" dirty="0" smtClean="0"/>
              <a:t>   ενώ η απόσταση δίνεται σε</a:t>
            </a:r>
            <a:r>
              <a:rPr lang="en-US" dirty="0" smtClean="0"/>
              <a:t> m (100 m), </a:t>
            </a:r>
            <a:r>
              <a:rPr lang="el-GR" dirty="0" smtClean="0"/>
              <a:t>άρα θα μετατρέψω τα μέτρα (</a:t>
            </a:r>
            <a:r>
              <a:rPr lang="en-US" dirty="0" smtClean="0"/>
              <a:t>m) </a:t>
            </a:r>
            <a:r>
              <a:rPr lang="el-GR" dirty="0" smtClean="0"/>
              <a:t> σε χιλιόμετρα</a:t>
            </a:r>
            <a:r>
              <a:rPr lang="en-US" dirty="0" smtClean="0"/>
              <a:t>(km)</a:t>
            </a:r>
            <a:r>
              <a:rPr lang="el-GR" dirty="0" smtClean="0"/>
              <a:t> :</a:t>
            </a:r>
          </a:p>
          <a:p>
            <a:endParaRPr lang="el-GR" dirty="0"/>
          </a:p>
        </p:txBody>
      </p:sp>
      <p:sp>
        <p:nvSpPr>
          <p:cNvPr id="76" name="75 - TextBox"/>
          <p:cNvSpPr txBox="1"/>
          <p:nvPr/>
        </p:nvSpPr>
        <p:spPr>
          <a:xfrm>
            <a:off x="4857752" y="471488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100</a:t>
            </a:r>
            <a:r>
              <a:rPr lang="el-GR" b="1" dirty="0" smtClean="0"/>
              <a:t>:1000 = 0,1</a:t>
            </a:r>
            <a:r>
              <a:rPr lang="en-US" b="1" dirty="0" smtClean="0"/>
              <a:t>km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46" grpId="0"/>
      <p:bldP spid="93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99" grpId="0"/>
      <p:bldP spid="111" grpId="0"/>
      <p:bldP spid="112" grpId="0"/>
      <p:bldP spid="113" grpId="0"/>
      <p:bldP spid="115" grpId="0"/>
      <p:bldP spid="116" grpId="0"/>
      <p:bldP spid="120" grpId="0"/>
      <p:bldP spid="121" grpId="0"/>
      <p:bldP spid="122" grpId="0"/>
      <p:bldP spid="123" grpId="0"/>
      <p:bldP spid="124" grpId="0"/>
      <p:bldP spid="126" grpId="0"/>
      <p:bldP spid="127" grpId="0"/>
      <p:bldP spid="128" grpId="0"/>
      <p:bldP spid="129" grpId="0"/>
      <p:bldP spid="131" grpId="0"/>
      <p:bldP spid="132" grpId="0"/>
      <p:bldP spid="133" grpId="0"/>
      <p:bldP spid="134" grpId="0"/>
      <p:bldP spid="75" grpId="0"/>
      <p:bldP spid="7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680</Words>
  <Application>Microsoft Office PowerPoint</Application>
  <PresentationFormat>Προβολή στην οθόνη (4:3)</PresentationFormat>
  <Paragraphs>187</Paragraphs>
  <Slides>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Admin</cp:lastModifiedBy>
  <cp:revision>298</cp:revision>
  <dcterms:created xsi:type="dcterms:W3CDTF">2020-04-19T13:58:38Z</dcterms:created>
  <dcterms:modified xsi:type="dcterms:W3CDTF">2023-12-14T07:55:00Z</dcterms:modified>
</cp:coreProperties>
</file>