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7" r:id="rId3"/>
    <p:sldId id="311" r:id="rId4"/>
    <p:sldId id="301" r:id="rId5"/>
    <p:sldId id="286" r:id="rId6"/>
    <p:sldId id="304" r:id="rId7"/>
    <p:sldId id="308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FDCD-42F0-4A7E-8B4D-89127B487876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45C71-34BE-463A-8D72-36AFE7922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l-GR" dirty="0" smtClean="0"/>
              <a:t>Για να λύσετε τις ασκήσεις , να μελετήσετε πρώτα την ενότητα «χειρισμός </a:t>
            </a:r>
            <a:r>
              <a:rPr lang="el-GR" dirty="0" smtClean="0"/>
              <a:t>τύπων 1</a:t>
            </a:r>
            <a:r>
              <a:rPr lang="el-GR" baseline="30000" dirty="0" smtClean="0"/>
              <a:t>ο</a:t>
            </a:r>
            <a:r>
              <a:rPr lang="el-GR" dirty="0" smtClean="0"/>
              <a:t> Μέρος» </a:t>
            </a:r>
            <a:r>
              <a:rPr lang="el-GR" dirty="0" smtClean="0"/>
              <a:t>, που υπάρχει στην </a:t>
            </a:r>
            <a:r>
              <a:rPr lang="en-US" dirty="0" smtClean="0"/>
              <a:t>e-class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0" y="92867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/>
                </a:solidFill>
              </a:rPr>
              <a:t>Τύπος  (σχέση, εξίσωση) ταχύτητας (μέση ταχύτητα)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1247" y="5574426"/>
            <a:ext cx="1102753" cy="128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19 - Ευθύγραμμο βέλος σύνδεσης"/>
          <p:cNvCxnSpPr>
            <a:endCxn id="25" idx="1"/>
          </p:cNvCxnSpPr>
          <p:nvPr/>
        </p:nvCxnSpPr>
        <p:spPr>
          <a:xfrm flipV="1">
            <a:off x="4357686" y="2176153"/>
            <a:ext cx="2000264" cy="8242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6200000" flipH="1">
            <a:off x="3464711" y="4679165"/>
            <a:ext cx="1785950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1285852" y="3500438"/>
            <a:ext cx="1714512" cy="1714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357950" y="1714488"/>
            <a:ext cx="3000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μήκος διαδρομής που κάνει το σώμα που κινείται 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40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857620" y="5643578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Είναι το χρονικό διάστημα (Δ</a:t>
            </a:r>
            <a:r>
              <a:rPr lang="en-US" b="1" dirty="0" smtClean="0">
                <a:solidFill>
                  <a:srgbClr val="0070C0"/>
                </a:solidFill>
              </a:rPr>
              <a:t>t) </a:t>
            </a:r>
            <a:r>
              <a:rPr lang="el-GR" b="1" dirty="0" smtClean="0">
                <a:solidFill>
                  <a:srgbClr val="0070C0"/>
                </a:solidFill>
              </a:rPr>
              <a:t>που έκανε το σώμα για να διανύσει την απόσταση </a:t>
            </a:r>
            <a:r>
              <a:rPr lang="en-US" b="1" dirty="0" smtClean="0">
                <a:solidFill>
                  <a:srgbClr val="0070C0"/>
                </a:solidFill>
              </a:rPr>
              <a:t>s.  (</a:t>
            </a:r>
            <a:r>
              <a:rPr lang="el-GR" b="1" dirty="0" smtClean="0">
                <a:solidFill>
                  <a:srgbClr val="0070C0"/>
                </a:solidFill>
              </a:rPr>
              <a:t>π.χ. 2</a:t>
            </a:r>
            <a:r>
              <a:rPr lang="en-US" b="1" dirty="0" smtClean="0">
                <a:solidFill>
                  <a:srgbClr val="0070C0"/>
                </a:solidFill>
              </a:rPr>
              <a:t>h)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00034" y="521495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Μέση ταχύτητα</a:t>
            </a:r>
            <a:endParaRPr lang="en-US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928926" y="292893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</a:t>
            </a:r>
            <a:r>
              <a:rPr lang="el-GR" sz="4000" b="1" baseline="-25000" dirty="0" smtClean="0"/>
              <a:t>μ</a:t>
            </a:r>
            <a:endParaRPr lang="en-US" sz="4000" b="1" baseline="-25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428992" y="300037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4000496" y="335756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4071934" y="26431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4000496" y="3286124"/>
            <a:ext cx="6591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rgbClr val="0070C0"/>
                </a:solidFill>
              </a:rPr>
              <a:t>Δ</a:t>
            </a:r>
            <a:r>
              <a:rPr lang="en-US" sz="4000" b="1" dirty="0" smtClean="0">
                <a:solidFill>
                  <a:srgbClr val="0070C0"/>
                </a:solidFill>
              </a:rPr>
              <a:t>t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24" name="2 - Θέση περιεχομένου"/>
          <p:cNvSpPr>
            <a:spLocks noGrp="1"/>
          </p:cNvSpPr>
          <p:nvPr>
            <p:ph idx="1"/>
          </p:nvPr>
        </p:nvSpPr>
        <p:spPr>
          <a:xfrm>
            <a:off x="2643174" y="285728"/>
            <a:ext cx="2928958" cy="714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Μέση    ταχύτητα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1428728" y="4929198"/>
            <a:ext cx="1618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r>
              <a:rPr lang="en-US" sz="4000" b="1" dirty="0" smtClean="0"/>
              <a:t> =</a:t>
            </a:r>
            <a:endParaRPr lang="en-US" sz="4000" b="1" baseline="-25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flipV="1">
            <a:off x="2285984" y="5286388"/>
            <a:ext cx="642942" cy="174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357422" y="478632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  </a:t>
            </a:r>
            <a:r>
              <a:rPr lang="el-GR" sz="2800" b="1" dirty="0" smtClean="0">
                <a:solidFill>
                  <a:srgbClr val="FF0000"/>
                </a:solidFill>
              </a:rPr>
              <a:t>8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2500298" y="521495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4</a:t>
            </a:r>
            <a:r>
              <a:rPr lang="en-US" sz="2800" b="1" dirty="0" smtClean="0"/>
              <a:t>  </a:t>
            </a:r>
            <a:endParaRPr lang="en-US" sz="28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4643438" y="4929198"/>
            <a:ext cx="1618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r>
              <a:rPr lang="en-US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2</a:t>
            </a:r>
            <a:endParaRPr lang="en-US" sz="2800" b="1" baseline="-25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3571869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500034" y="28572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52" name="51 - Επεξήγηση με σύννεφο"/>
          <p:cNvSpPr/>
          <p:nvPr/>
        </p:nvSpPr>
        <p:spPr>
          <a:xfrm>
            <a:off x="-32" y="142852"/>
            <a:ext cx="2000264" cy="1143008"/>
          </a:xfrm>
          <a:prstGeom prst="cloudCallout">
            <a:avLst>
              <a:gd name="adj1" fmla="val 74995"/>
              <a:gd name="adj2" fmla="val 6765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52 - TextBox"/>
          <p:cNvSpPr txBox="1"/>
          <p:nvPr/>
        </p:nvSpPr>
        <p:spPr>
          <a:xfrm>
            <a:off x="2571736" y="1214422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Αυτό το σύμβολο ονομάζεται </a:t>
            </a:r>
            <a:r>
              <a:rPr lang="el-GR" b="1" spc="600" dirty="0" smtClean="0"/>
              <a:t>συνεπάγεται</a:t>
            </a:r>
            <a:endParaRPr lang="el-GR" b="1" spc="600" dirty="0"/>
          </a:p>
        </p:txBody>
      </p:sp>
      <p:sp>
        <p:nvSpPr>
          <p:cNvPr id="54" name="53 - TextBox"/>
          <p:cNvSpPr txBox="1"/>
          <p:nvPr/>
        </p:nvSpPr>
        <p:spPr>
          <a:xfrm>
            <a:off x="785786" y="271462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το σύμβολο  του </a:t>
            </a:r>
            <a:r>
              <a:rPr lang="el-GR" b="1" spc="600" dirty="0" smtClean="0"/>
              <a:t>συνεπάγεται  =&gt; το βάζουμε </a:t>
            </a:r>
            <a:r>
              <a:rPr lang="el-GR" b="1" spc="600" dirty="0" smtClean="0"/>
              <a:t>ανάμεσα </a:t>
            </a:r>
            <a:r>
              <a:rPr lang="el-GR" b="1" spc="600" dirty="0" smtClean="0"/>
              <a:t>σε δυο εξισώσεις, </a:t>
            </a:r>
            <a:endParaRPr lang="el-GR" b="1" spc="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214282" y="421481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Παράδειγμα: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2" grpId="0"/>
      <p:bldP spid="33" grpId="0"/>
      <p:bldP spid="48" grpId="0"/>
      <p:bldP spid="52" grpId="0" animBg="1"/>
      <p:bldP spid="53" grpId="0"/>
      <p:bldP spid="54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214282" y="357166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u="sng" dirty="0" smtClean="0">
                <a:solidFill>
                  <a:schemeClr val="tx2"/>
                </a:solidFill>
              </a:rPr>
              <a:t>Άσκηση</a:t>
            </a:r>
            <a:r>
              <a:rPr lang="en-US" sz="2400" u="sng" dirty="0" smtClean="0">
                <a:solidFill>
                  <a:schemeClr val="tx2"/>
                </a:solidFill>
              </a:rPr>
              <a:t>1 </a:t>
            </a:r>
            <a:endParaRPr lang="el-GR" sz="2400" u="sng" dirty="0" smtClean="0">
              <a:solidFill>
                <a:schemeClr val="tx2"/>
              </a:solidFill>
            </a:endParaRPr>
          </a:p>
          <a:p>
            <a:r>
              <a:rPr lang="el-GR" sz="2400" dirty="0" smtClean="0"/>
              <a:t>Γάτα κάνει </a:t>
            </a:r>
            <a:r>
              <a:rPr lang="el-GR" sz="2400" u="sng" dirty="0" smtClean="0"/>
              <a:t>απόσταση  8</a:t>
            </a:r>
            <a:r>
              <a:rPr lang="en-US" sz="2400" u="sng" dirty="0" smtClean="0"/>
              <a:t>m,  </a:t>
            </a:r>
            <a:r>
              <a:rPr lang="el-GR" sz="2400" u="sng" dirty="0" smtClean="0"/>
              <a:t>σε χρόνο </a:t>
            </a:r>
            <a:r>
              <a:rPr lang="en-US" sz="2400" u="sng" dirty="0" smtClean="0"/>
              <a:t>4s</a:t>
            </a:r>
            <a:r>
              <a:rPr lang="en-US" sz="2400" dirty="0" smtClean="0"/>
              <a:t>. </a:t>
            </a:r>
            <a:r>
              <a:rPr lang="el-GR" sz="2400" dirty="0" smtClean="0"/>
              <a:t> Ποια η μέση  ταχύτητα της γάτας;</a:t>
            </a:r>
            <a:endParaRPr lang="en-US" sz="2000" dirty="0"/>
          </a:p>
        </p:txBody>
      </p:sp>
      <p:sp>
        <p:nvSpPr>
          <p:cNvPr id="22" name="21 - TextBox"/>
          <p:cNvSpPr txBox="1"/>
          <p:nvPr/>
        </p:nvSpPr>
        <p:spPr>
          <a:xfrm>
            <a:off x="3071802" y="1500174"/>
            <a:ext cx="1571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214282" y="4428825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</a:t>
            </a:r>
            <a:r>
              <a:rPr lang="el-GR" sz="4000" b="1" baseline="-25000" dirty="0" smtClean="0"/>
              <a:t>μ</a:t>
            </a:r>
            <a:endParaRPr lang="en-US" sz="4000" b="1" baseline="-25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714348" y="4500263"/>
            <a:ext cx="9051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 flipV="1">
            <a:off x="1142975" y="4844465"/>
            <a:ext cx="785818" cy="174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1071537" y="4773027"/>
            <a:ext cx="9286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>
                <a:solidFill>
                  <a:srgbClr val="0070C0"/>
                </a:solidFill>
              </a:rPr>
              <a:t>Δ</a:t>
            </a:r>
            <a:r>
              <a:rPr lang="en-US" sz="4000" b="1" dirty="0" smtClean="0">
                <a:solidFill>
                  <a:srgbClr val="0070C0"/>
                </a:solidFill>
              </a:rPr>
              <a:t>t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285852" y="421481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3428991" y="4500570"/>
            <a:ext cx="1618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U</a:t>
            </a:r>
            <a:r>
              <a:rPr lang="el-GR" sz="3600" b="1" baseline="-25000" dirty="0" smtClean="0"/>
              <a:t>μ</a:t>
            </a:r>
            <a:r>
              <a:rPr lang="en-US" sz="4000" b="1" dirty="0" smtClean="0"/>
              <a:t> =</a:t>
            </a:r>
            <a:endParaRPr lang="en-US" sz="4000" b="1" baseline="-25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flipV="1">
            <a:off x="4500561" y="4857760"/>
            <a:ext cx="1000132" cy="174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571999" y="435769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  </a:t>
            </a:r>
            <a:r>
              <a:rPr lang="el-GR" sz="2800" b="1" dirty="0" smtClean="0">
                <a:solidFill>
                  <a:srgbClr val="FF0000"/>
                </a:solidFill>
              </a:rPr>
              <a:t>8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4714875" y="478632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4</a:t>
            </a:r>
            <a:r>
              <a:rPr lang="en-US" sz="2800" b="1" dirty="0" smtClean="0"/>
              <a:t>  </a:t>
            </a:r>
            <a:endParaRPr lang="en-US" sz="28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6215074" y="4500570"/>
            <a:ext cx="1618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U</a:t>
            </a:r>
            <a:r>
              <a:rPr lang="el-GR" sz="3600" b="1" baseline="-25000" dirty="0" smtClean="0"/>
              <a:t>μ</a:t>
            </a:r>
            <a:r>
              <a:rPr lang="en-US" sz="4000" b="1" dirty="0" smtClean="0"/>
              <a:t> =</a:t>
            </a:r>
            <a:endParaRPr lang="en-US" sz="4000" b="1" baseline="-25000" dirty="0"/>
          </a:p>
        </p:txBody>
      </p:sp>
      <p:sp>
        <p:nvSpPr>
          <p:cNvPr id="34" name="33 - TextBox"/>
          <p:cNvSpPr txBox="1"/>
          <p:nvPr/>
        </p:nvSpPr>
        <p:spPr>
          <a:xfrm>
            <a:off x="7286644" y="457200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 flipV="1">
            <a:off x="7643833" y="4857760"/>
            <a:ext cx="785818" cy="174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Ορθογώνιο"/>
          <p:cNvSpPr/>
          <p:nvPr/>
        </p:nvSpPr>
        <p:spPr>
          <a:xfrm>
            <a:off x="7715272" y="4786322"/>
            <a:ext cx="1285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s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7715271" y="4357694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9" name="2 - Θέση περιεχομένου"/>
          <p:cNvSpPr>
            <a:spLocks noGrp="1"/>
          </p:cNvSpPr>
          <p:nvPr>
            <p:ph idx="1"/>
          </p:nvPr>
        </p:nvSpPr>
        <p:spPr>
          <a:xfrm>
            <a:off x="4786314" y="0"/>
            <a:ext cx="2928958" cy="42860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Μέση    ταχύτητα</a:t>
            </a:r>
            <a:endParaRPr lang="en-US" b="1" dirty="0"/>
          </a:p>
        </p:txBody>
      </p:sp>
      <p:sp>
        <p:nvSpPr>
          <p:cNvPr id="38" name="37 - TextBox"/>
          <p:cNvSpPr txBox="1"/>
          <p:nvPr/>
        </p:nvSpPr>
        <p:spPr>
          <a:xfrm>
            <a:off x="357158" y="1928802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Αν θέλουμε </a:t>
            </a:r>
            <a:r>
              <a:rPr lang="el-GR" dirty="0" smtClean="0"/>
              <a:t>σημειώνουμε τα </a:t>
            </a:r>
            <a:r>
              <a:rPr lang="el-GR" u="sng" dirty="0" smtClean="0"/>
              <a:t>δεδομένα</a:t>
            </a:r>
            <a:r>
              <a:rPr lang="el-GR" dirty="0" smtClean="0"/>
              <a:t> και τα </a:t>
            </a:r>
            <a:r>
              <a:rPr lang="el-GR" u="sng" dirty="0" smtClean="0"/>
              <a:t>ζητούμενα</a:t>
            </a:r>
            <a:r>
              <a:rPr lang="el-GR" dirty="0" smtClean="0"/>
              <a:t> της άσκησης, όπως φαίνεται στην συνέχεια, με τα </a:t>
            </a:r>
            <a:r>
              <a:rPr lang="el-GR" u="sng" dirty="0" smtClean="0"/>
              <a:t>σύμβολά</a:t>
            </a:r>
            <a:r>
              <a:rPr lang="el-GR" dirty="0" smtClean="0"/>
              <a:t> τους:</a:t>
            </a:r>
            <a:endParaRPr lang="el-GR" dirty="0"/>
          </a:p>
        </p:txBody>
      </p:sp>
      <p:sp>
        <p:nvSpPr>
          <p:cNvPr id="40" name="39 - Ορθογώνιο"/>
          <p:cNvSpPr/>
          <p:nvPr/>
        </p:nvSpPr>
        <p:spPr>
          <a:xfrm>
            <a:off x="500034" y="2571744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500034" y="3071810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>
            <a:off x="571472" y="3000372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214546" y="25717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 = 8m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3143240" y="25717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Δ</a:t>
            </a:r>
            <a:r>
              <a:rPr lang="en-US" dirty="0" smtClean="0">
                <a:solidFill>
                  <a:srgbClr val="0070C0"/>
                </a:solidFill>
              </a:rPr>
              <a:t>t = 4s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2214547" y="307181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l-GR" baseline="-25000" dirty="0" smtClean="0"/>
              <a:t>μ</a:t>
            </a:r>
            <a:endParaRPr lang="en-US" baseline="-25000" dirty="0"/>
          </a:p>
        </p:txBody>
      </p:sp>
      <p:sp>
        <p:nvSpPr>
          <p:cNvPr id="47" name="46 - TextBox"/>
          <p:cNvSpPr txBox="1"/>
          <p:nvPr/>
        </p:nvSpPr>
        <p:spPr>
          <a:xfrm>
            <a:off x="214282" y="3786190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Στη συνέχεια γράφω τον </a:t>
            </a:r>
            <a:r>
              <a:rPr lang="el-GR" sz="2400" dirty="0" smtClean="0"/>
              <a:t>τύπο</a:t>
            </a:r>
            <a:r>
              <a:rPr lang="el-GR" sz="2400" dirty="0" smtClean="0"/>
              <a:t>:</a:t>
            </a:r>
            <a:endParaRPr lang="el-GR" sz="24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572132" y="442913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2428859" y="442913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40" grpId="0"/>
      <p:bldP spid="41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0" y="357166"/>
            <a:ext cx="8858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u="sng" dirty="0" smtClean="0">
                <a:solidFill>
                  <a:schemeClr val="tx2"/>
                </a:solidFill>
              </a:rPr>
              <a:t>Άσκηση 2</a:t>
            </a:r>
          </a:p>
          <a:p>
            <a:r>
              <a:rPr lang="el-GR" sz="2400" dirty="0" smtClean="0"/>
              <a:t>Τρακτέρ διανύει  </a:t>
            </a:r>
            <a:r>
              <a:rPr lang="el-GR" sz="2400" u="sng" dirty="0" smtClean="0"/>
              <a:t>απόσταση  </a:t>
            </a:r>
            <a:r>
              <a:rPr lang="en-US" sz="2400" u="sng" dirty="0" smtClean="0"/>
              <a:t>6</a:t>
            </a:r>
            <a:r>
              <a:rPr lang="el-GR" sz="2400" u="sng" dirty="0" smtClean="0"/>
              <a:t>0</a:t>
            </a:r>
            <a:r>
              <a:rPr lang="en-US" sz="2400" u="sng" dirty="0" smtClean="0"/>
              <a:t>km,  </a:t>
            </a:r>
            <a:r>
              <a:rPr lang="el-GR" sz="2400" u="sng" dirty="0" smtClean="0"/>
              <a:t>σε χρόνο </a:t>
            </a:r>
            <a:r>
              <a:rPr lang="en-US" sz="2400" u="sng" dirty="0" smtClean="0"/>
              <a:t>2h</a:t>
            </a:r>
            <a:r>
              <a:rPr lang="en-US" sz="2400" dirty="0" smtClean="0"/>
              <a:t>. </a:t>
            </a:r>
            <a:r>
              <a:rPr lang="el-GR" sz="2400" dirty="0" smtClean="0"/>
              <a:t> Ποια η μέση ταχύτητα  του τρακτέρ;</a:t>
            </a:r>
            <a:endParaRPr lang="en-US" sz="20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1500174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1" u="sng" dirty="0" smtClean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285719" y="4442120"/>
            <a:ext cx="1618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</a:t>
            </a:r>
            <a:r>
              <a:rPr lang="el-GR" sz="4000" b="1" baseline="-25000" dirty="0" smtClean="0"/>
              <a:t>μ</a:t>
            </a:r>
            <a:endParaRPr lang="en-US" sz="4000" b="1" baseline="-25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785786" y="4513558"/>
            <a:ext cx="9051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 flipV="1">
            <a:off x="1214413" y="4857760"/>
            <a:ext cx="785818" cy="174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1142975" y="4786322"/>
            <a:ext cx="9286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>
                <a:solidFill>
                  <a:srgbClr val="0070C0"/>
                </a:solidFill>
              </a:rPr>
              <a:t>Δ</a:t>
            </a:r>
            <a:r>
              <a:rPr lang="en-US" sz="4000" b="1" dirty="0" smtClean="0">
                <a:solidFill>
                  <a:srgbClr val="0070C0"/>
                </a:solidFill>
              </a:rPr>
              <a:t>t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285852" y="421481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3357554" y="4535559"/>
            <a:ext cx="1618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U</a:t>
            </a:r>
            <a:r>
              <a:rPr lang="el-GR" sz="3600" b="1" baseline="-25000" dirty="0" smtClean="0"/>
              <a:t>μ</a:t>
            </a:r>
            <a:r>
              <a:rPr lang="en-US" sz="4000" b="1" dirty="0" smtClean="0"/>
              <a:t> =</a:t>
            </a:r>
            <a:endParaRPr lang="en-US" sz="4000" b="1" baseline="-25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flipV="1">
            <a:off x="4429124" y="4892749"/>
            <a:ext cx="1000132" cy="174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643438" y="4357694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60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4643438" y="4857760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/>
              <a:t>  </a:t>
            </a:r>
            <a:endParaRPr lang="en-US" sz="28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6286512" y="4500570"/>
            <a:ext cx="1618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U</a:t>
            </a:r>
            <a:r>
              <a:rPr lang="el-GR" sz="3600" b="1" baseline="-25000" dirty="0" smtClean="0"/>
              <a:t>μ</a:t>
            </a:r>
            <a:r>
              <a:rPr lang="en-US" sz="4000" b="1" dirty="0" smtClean="0"/>
              <a:t> =</a:t>
            </a:r>
            <a:endParaRPr lang="en-US" sz="4000" b="1" baseline="-25000" dirty="0"/>
          </a:p>
        </p:txBody>
      </p:sp>
      <p:sp>
        <p:nvSpPr>
          <p:cNvPr id="34" name="33 - TextBox"/>
          <p:cNvSpPr txBox="1"/>
          <p:nvPr/>
        </p:nvSpPr>
        <p:spPr>
          <a:xfrm>
            <a:off x="7358082" y="457200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</a:t>
            </a:r>
            <a:r>
              <a:rPr lang="el-GR" sz="2800" b="1" smtClean="0"/>
              <a:t>0</a:t>
            </a:r>
            <a:endParaRPr lang="en-US" sz="2800" b="1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 flipV="1">
            <a:off x="7858148" y="4786322"/>
            <a:ext cx="785818" cy="174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Ορθογώνιο"/>
          <p:cNvSpPr/>
          <p:nvPr/>
        </p:nvSpPr>
        <p:spPr>
          <a:xfrm>
            <a:off x="8001024" y="4786322"/>
            <a:ext cx="7858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h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7929586" y="4286256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km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9" name="2 - Θέση περιεχομένου"/>
          <p:cNvSpPr>
            <a:spLocks noGrp="1"/>
          </p:cNvSpPr>
          <p:nvPr>
            <p:ph idx="1"/>
          </p:nvPr>
        </p:nvSpPr>
        <p:spPr>
          <a:xfrm>
            <a:off x="5000628" y="0"/>
            <a:ext cx="2928958" cy="714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Μέση    ταχύτητα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38" name="37 - TextBox"/>
          <p:cNvSpPr txBox="1"/>
          <p:nvPr/>
        </p:nvSpPr>
        <p:spPr>
          <a:xfrm>
            <a:off x="357158" y="1928802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Αν θέλουμε </a:t>
            </a:r>
            <a:r>
              <a:rPr lang="el-GR" dirty="0" smtClean="0"/>
              <a:t>σημειώνουμε τα </a:t>
            </a:r>
            <a:r>
              <a:rPr lang="el-GR" u="sng" dirty="0" smtClean="0"/>
              <a:t>δεδομένα</a:t>
            </a:r>
            <a:r>
              <a:rPr lang="el-GR" dirty="0" smtClean="0"/>
              <a:t> και τα </a:t>
            </a:r>
            <a:r>
              <a:rPr lang="el-GR" u="sng" dirty="0" smtClean="0"/>
              <a:t>ζητούμενα</a:t>
            </a:r>
            <a:r>
              <a:rPr lang="el-GR" dirty="0" smtClean="0"/>
              <a:t> της άσκησης, όπως φαίνεται στην συνέχεια, με τα </a:t>
            </a:r>
            <a:r>
              <a:rPr lang="el-GR" u="sng" dirty="0" smtClean="0"/>
              <a:t>σύμβολά</a:t>
            </a:r>
            <a:r>
              <a:rPr lang="el-GR" dirty="0" smtClean="0"/>
              <a:t> τους:</a:t>
            </a:r>
            <a:endParaRPr lang="el-GR" dirty="0"/>
          </a:p>
        </p:txBody>
      </p:sp>
      <p:sp>
        <p:nvSpPr>
          <p:cNvPr id="40" name="39 - Ορθογώνιο"/>
          <p:cNvSpPr/>
          <p:nvPr/>
        </p:nvSpPr>
        <p:spPr>
          <a:xfrm>
            <a:off x="500034" y="2571744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500034" y="3071810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>
            <a:off x="571472" y="3000372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2214546" y="25717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 = </a:t>
            </a:r>
            <a:r>
              <a:rPr lang="el-GR" dirty="0" smtClean="0">
                <a:solidFill>
                  <a:srgbClr val="FF0000"/>
                </a:solidFill>
              </a:rPr>
              <a:t>60</a:t>
            </a:r>
            <a:r>
              <a:rPr lang="en-US" dirty="0" smtClean="0">
                <a:solidFill>
                  <a:srgbClr val="FF0000"/>
                </a:solidFill>
              </a:rPr>
              <a:t>km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3286116" y="25717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70C0"/>
                </a:solidFill>
              </a:rPr>
              <a:t>Δ</a:t>
            </a:r>
            <a:r>
              <a:rPr lang="en-US" dirty="0" smtClean="0">
                <a:solidFill>
                  <a:srgbClr val="0070C0"/>
                </a:solidFill>
              </a:rPr>
              <a:t>t = 2h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2214547" y="307181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l-GR" baseline="-25000" dirty="0" smtClean="0"/>
              <a:t>μ</a:t>
            </a:r>
            <a:endParaRPr lang="en-US" baseline="-25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214282" y="3786190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Στη συνέχεια γράφω τον </a:t>
            </a:r>
            <a:r>
              <a:rPr lang="el-GR" sz="2400" dirty="0" smtClean="0"/>
              <a:t>τύπο</a:t>
            </a:r>
            <a:r>
              <a:rPr lang="el-GR" sz="2400" dirty="0" smtClean="0"/>
              <a:t>:</a:t>
            </a:r>
            <a:endParaRPr lang="el-GR" sz="2400" dirty="0"/>
          </a:p>
        </p:txBody>
      </p:sp>
      <p:sp>
        <p:nvSpPr>
          <p:cNvPr id="47" name="46 - TextBox"/>
          <p:cNvSpPr txBox="1"/>
          <p:nvPr/>
        </p:nvSpPr>
        <p:spPr>
          <a:xfrm>
            <a:off x="2500298" y="450057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48" name="47 - TextBox"/>
          <p:cNvSpPr txBox="1"/>
          <p:nvPr/>
        </p:nvSpPr>
        <p:spPr>
          <a:xfrm>
            <a:off x="5643570" y="450057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0" y="214290"/>
            <a:ext cx="8858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u="sng" dirty="0" smtClean="0">
                <a:solidFill>
                  <a:schemeClr val="tx2"/>
                </a:solidFill>
              </a:rPr>
              <a:t>Άσκηση </a:t>
            </a:r>
            <a:r>
              <a:rPr lang="en-US" sz="2400" u="sng" dirty="0" smtClean="0">
                <a:solidFill>
                  <a:schemeClr val="tx2"/>
                </a:solidFill>
              </a:rPr>
              <a:t>3</a:t>
            </a:r>
            <a:endParaRPr lang="el-GR" sz="2400" u="sng" dirty="0" smtClean="0">
              <a:solidFill>
                <a:schemeClr val="tx2"/>
              </a:solidFill>
            </a:endParaRPr>
          </a:p>
          <a:p>
            <a:r>
              <a:rPr lang="el-GR" sz="2400" dirty="0" smtClean="0"/>
              <a:t>Αυτοκίνητο κινείται με μέση ταχύτητα 70</a:t>
            </a:r>
            <a:r>
              <a:rPr lang="en-US" sz="2400" dirty="0" smtClean="0"/>
              <a:t>km/h, </a:t>
            </a:r>
            <a:r>
              <a:rPr lang="el-GR" sz="2400" dirty="0" smtClean="0"/>
              <a:t>πόσο διάστημα θα διανύσει σε  </a:t>
            </a:r>
            <a:r>
              <a:rPr lang="en-US" sz="2400" dirty="0" smtClean="0"/>
              <a:t>2h</a:t>
            </a:r>
            <a:r>
              <a:rPr lang="el-GR" sz="2400" dirty="0" smtClean="0"/>
              <a:t>;</a:t>
            </a:r>
            <a:endParaRPr lang="en-US" sz="2000" dirty="0"/>
          </a:p>
        </p:txBody>
      </p:sp>
      <p:sp>
        <p:nvSpPr>
          <p:cNvPr id="22" name="21 - TextBox"/>
          <p:cNvSpPr txBox="1"/>
          <p:nvPr/>
        </p:nvSpPr>
        <p:spPr>
          <a:xfrm>
            <a:off x="0" y="1285860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1" u="sng" dirty="0" smtClean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2 - Θέση περιεχομένου"/>
          <p:cNvSpPr>
            <a:spLocks noGrp="1"/>
          </p:cNvSpPr>
          <p:nvPr>
            <p:ph idx="1"/>
          </p:nvPr>
        </p:nvSpPr>
        <p:spPr>
          <a:xfrm>
            <a:off x="5000628" y="0"/>
            <a:ext cx="2928958" cy="714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Μέση    ταχύτητα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357158" y="1785926"/>
            <a:ext cx="9742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Δεδομένα </a:t>
            </a:r>
            <a:endParaRPr lang="el-GR" sz="14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357158" y="2285992"/>
            <a:ext cx="10436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/>
              <a:t>Ζητούμενα </a:t>
            </a:r>
            <a:endParaRPr lang="el-GR" sz="1400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>
            <a:off x="428596" y="221455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1785926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</a:t>
            </a:r>
            <a:r>
              <a:rPr lang="el-GR" sz="1400" baseline="-25000" dirty="0" smtClean="0"/>
              <a:t>μ</a:t>
            </a:r>
            <a:r>
              <a:rPr lang="en-US" sz="1400" dirty="0" smtClean="0"/>
              <a:t>= </a:t>
            </a:r>
            <a:r>
              <a:rPr lang="el-GR" sz="1400" dirty="0" smtClean="0"/>
              <a:t>70</a:t>
            </a:r>
            <a:r>
              <a:rPr lang="en-US" sz="1400" dirty="0" smtClean="0"/>
              <a:t>km</a:t>
            </a:r>
            <a:r>
              <a:rPr lang="el-GR" sz="1400" dirty="0" smtClean="0"/>
              <a:t>/</a:t>
            </a:r>
            <a:r>
              <a:rPr lang="en-US" sz="1400" dirty="0" smtClean="0"/>
              <a:t>h</a:t>
            </a:r>
            <a:endParaRPr lang="el-GR" sz="1400" dirty="0"/>
          </a:p>
        </p:txBody>
      </p:sp>
      <p:sp>
        <p:nvSpPr>
          <p:cNvPr id="44" name="43 - TextBox"/>
          <p:cNvSpPr txBox="1"/>
          <p:nvPr/>
        </p:nvSpPr>
        <p:spPr>
          <a:xfrm>
            <a:off x="3286116" y="1785926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l-GR" sz="1400" dirty="0" smtClean="0">
                <a:solidFill>
                  <a:srgbClr val="0070C0"/>
                </a:solidFill>
              </a:rPr>
              <a:t>Δ</a:t>
            </a:r>
            <a:r>
              <a:rPr lang="en-US" sz="1400" dirty="0" smtClean="0">
                <a:solidFill>
                  <a:srgbClr val="0070C0"/>
                </a:solidFill>
              </a:rPr>
              <a:t>t = 2h</a:t>
            </a:r>
            <a:endParaRPr lang="el-GR" sz="1400" dirty="0">
              <a:solidFill>
                <a:srgbClr val="0070C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2071671" y="2285992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2571744"/>
            <a:ext cx="8501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Στη συνέχεια γράφω τον κατάλληλο τύπο</a:t>
            </a:r>
            <a:r>
              <a:rPr lang="en-US" sz="1400" dirty="0" smtClean="0"/>
              <a:t>, </a:t>
            </a:r>
            <a:r>
              <a:rPr lang="el-GR" sz="1400" dirty="0" smtClean="0"/>
              <a:t>και λύνω τον τύπο ως προς το άγνωστο </a:t>
            </a:r>
            <a:r>
              <a:rPr lang="en-US" sz="1400" dirty="0" smtClean="0"/>
              <a:t>s</a:t>
            </a:r>
            <a:r>
              <a:rPr lang="el-GR" sz="1400" dirty="0" smtClean="0"/>
              <a:t>  </a:t>
            </a:r>
            <a:endParaRPr lang="el-GR" sz="14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5857884" y="3237840"/>
            <a:ext cx="2000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 u</a:t>
            </a:r>
            <a:r>
              <a:rPr lang="el-GR" sz="2800" b="1" baseline="-25000" dirty="0" smtClean="0"/>
              <a:t>μ</a:t>
            </a:r>
            <a:r>
              <a:rPr lang="en-US" sz="2800" b="1" dirty="0" smtClean="0"/>
              <a:t>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57" name="56 - Ορθογώνιο"/>
          <p:cNvSpPr/>
          <p:nvPr/>
        </p:nvSpPr>
        <p:spPr>
          <a:xfrm>
            <a:off x="3214678" y="314324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3714744" y="32378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4143372" y="314324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4071934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Ορθογώνιο"/>
          <p:cNvSpPr/>
          <p:nvPr/>
        </p:nvSpPr>
        <p:spPr>
          <a:xfrm>
            <a:off x="4071934" y="357187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3286116" y="357187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3214678" y="364331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>
            <a:off x="3571868" y="350043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/>
          <p:nvPr/>
        </p:nvCxnSpPr>
        <p:spPr>
          <a:xfrm flipV="1">
            <a:off x="3643306" y="3429000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Ορθογώνιο"/>
          <p:cNvSpPr/>
          <p:nvPr/>
        </p:nvSpPr>
        <p:spPr>
          <a:xfrm>
            <a:off x="357158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dirty="0"/>
          </a:p>
        </p:txBody>
      </p:sp>
      <p:sp>
        <p:nvSpPr>
          <p:cNvPr id="67" name="66 - Ορθογώνιο"/>
          <p:cNvSpPr/>
          <p:nvPr/>
        </p:nvSpPr>
        <p:spPr>
          <a:xfrm>
            <a:off x="785786" y="31915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1214414" y="300037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1214414" y="350043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1214414" y="3429000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1214414" y="4286256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 u</a:t>
            </a:r>
            <a:r>
              <a:rPr lang="el-GR" sz="2800" b="1" baseline="-25000" dirty="0" smtClean="0"/>
              <a:t>μ</a:t>
            </a:r>
            <a:r>
              <a:rPr lang="en-US" sz="2800" b="1" dirty="0" smtClean="0"/>
              <a:t>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72" name="71 - Ορθογώνιο"/>
          <p:cNvSpPr/>
          <p:nvPr/>
        </p:nvSpPr>
        <p:spPr>
          <a:xfrm>
            <a:off x="3857620" y="428625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dirty="0" smtClean="0"/>
              <a:t>=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4429124" y="4286256"/>
            <a:ext cx="989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r>
              <a:rPr lang="el-GR" sz="2800" b="1" baseline="300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.</a:t>
            </a:r>
            <a:r>
              <a:rPr lang="en-US" sz="2800" b="1" dirty="0" smtClean="0">
                <a:solidFill>
                  <a:prstClr val="black"/>
                </a:solidFill>
              </a:rPr>
              <a:t> u</a:t>
            </a:r>
            <a:r>
              <a:rPr lang="el-GR" sz="2800" b="1" baseline="-25000" dirty="0" smtClean="0">
                <a:solidFill>
                  <a:prstClr val="black"/>
                </a:solidFill>
              </a:rPr>
              <a:t>μ</a:t>
            </a:r>
            <a:endParaRPr lang="el-GR" dirty="0"/>
          </a:p>
        </p:txBody>
      </p:sp>
      <p:sp>
        <p:nvSpPr>
          <p:cNvPr id="74" name="73 - TextBox"/>
          <p:cNvSpPr txBox="1"/>
          <p:nvPr/>
        </p:nvSpPr>
        <p:spPr>
          <a:xfrm>
            <a:off x="2143108" y="3166402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75" name="74 - TextBox"/>
          <p:cNvSpPr txBox="1"/>
          <p:nvPr/>
        </p:nvSpPr>
        <p:spPr>
          <a:xfrm>
            <a:off x="5143504" y="3237840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428596" y="4286256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2928926" y="4286256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78" name="77 - TextBox"/>
          <p:cNvSpPr txBox="1"/>
          <p:nvPr/>
        </p:nvSpPr>
        <p:spPr>
          <a:xfrm>
            <a:off x="2285984" y="6143644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3286116" y="6201811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dirty="0" smtClean="0"/>
              <a:t>=</a:t>
            </a:r>
          </a:p>
        </p:txBody>
      </p:sp>
      <p:sp>
        <p:nvSpPr>
          <p:cNvPr id="80" name="79 - Ορθογώνιο"/>
          <p:cNvSpPr/>
          <p:nvPr/>
        </p:nvSpPr>
        <p:spPr>
          <a:xfrm>
            <a:off x="3857620" y="6201811"/>
            <a:ext cx="878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</a:t>
            </a:r>
            <a:r>
              <a:rPr lang="el-GR" sz="2800" b="1" baseline="30000" dirty="0" smtClean="0">
                <a:solidFill>
                  <a:srgbClr val="0070C0"/>
                </a:solidFill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</a:rPr>
              <a:t>70</a:t>
            </a:r>
            <a:endParaRPr lang="el-GR" dirty="0"/>
          </a:p>
        </p:txBody>
      </p:sp>
      <p:sp>
        <p:nvSpPr>
          <p:cNvPr id="81" name="80 - TextBox"/>
          <p:cNvSpPr txBox="1"/>
          <p:nvPr/>
        </p:nvSpPr>
        <p:spPr>
          <a:xfrm>
            <a:off x="4857752" y="6201811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82" name="81 - TextBox"/>
          <p:cNvSpPr txBox="1"/>
          <p:nvPr/>
        </p:nvSpPr>
        <p:spPr>
          <a:xfrm>
            <a:off x="6572264" y="6201811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 km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5500694" y="6201811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s=</a:t>
            </a:r>
          </a:p>
        </p:txBody>
      </p:sp>
      <p:sp>
        <p:nvSpPr>
          <p:cNvPr id="84" name="83 - Ορθογώνιο"/>
          <p:cNvSpPr/>
          <p:nvPr/>
        </p:nvSpPr>
        <p:spPr>
          <a:xfrm>
            <a:off x="6072198" y="6201811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140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428596" y="619192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dirty="0" smtClean="0"/>
              <a:t>=</a:t>
            </a:r>
          </a:p>
        </p:txBody>
      </p:sp>
      <p:sp>
        <p:nvSpPr>
          <p:cNvPr id="86" name="85 - Ορθογώνιο"/>
          <p:cNvSpPr/>
          <p:nvPr/>
        </p:nvSpPr>
        <p:spPr>
          <a:xfrm>
            <a:off x="1000100" y="6191928"/>
            <a:ext cx="989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r>
              <a:rPr lang="el-GR" sz="2800" b="1" baseline="300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.</a:t>
            </a:r>
            <a:r>
              <a:rPr lang="en-US" sz="2800" b="1" dirty="0" smtClean="0">
                <a:solidFill>
                  <a:prstClr val="black"/>
                </a:solidFill>
              </a:rPr>
              <a:t> u</a:t>
            </a:r>
            <a:r>
              <a:rPr lang="el-GR" sz="2800" b="1" baseline="-25000" dirty="0" smtClean="0">
                <a:solidFill>
                  <a:prstClr val="black"/>
                </a:solidFill>
              </a:rPr>
              <a:t>μ</a:t>
            </a:r>
            <a:endParaRPr lang="el-GR" dirty="0"/>
          </a:p>
        </p:txBody>
      </p:sp>
      <p:sp>
        <p:nvSpPr>
          <p:cNvPr id="87" name="86 - Ορθογώνιο"/>
          <p:cNvSpPr/>
          <p:nvPr/>
        </p:nvSpPr>
        <p:spPr>
          <a:xfrm>
            <a:off x="6215074" y="4214818"/>
            <a:ext cx="23574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Τώρα ο τύπος είναι λυμένος </a:t>
            </a:r>
            <a:r>
              <a:rPr lang="el-GR" dirty="0" smtClean="0"/>
              <a:t>ως προς </a:t>
            </a:r>
            <a:r>
              <a:rPr lang="el-GR" dirty="0" smtClean="0"/>
              <a:t>τον </a:t>
            </a:r>
            <a:r>
              <a:rPr lang="el-GR" dirty="0" smtClean="0"/>
              <a:t>άγνωστο </a:t>
            </a:r>
            <a:r>
              <a:rPr lang="en-US" dirty="0" smtClean="0"/>
              <a:t>s</a:t>
            </a:r>
            <a:r>
              <a:rPr lang="el-GR" dirty="0" smtClean="0"/>
              <a:t> </a:t>
            </a:r>
            <a:endParaRPr lang="el-GR" dirty="0"/>
          </a:p>
        </p:txBody>
      </p:sp>
      <p:cxnSp>
        <p:nvCxnSpPr>
          <p:cNvPr id="89" name="88 - Ευθύγραμμο βέλος σύνδεσης"/>
          <p:cNvCxnSpPr/>
          <p:nvPr/>
        </p:nvCxnSpPr>
        <p:spPr>
          <a:xfrm>
            <a:off x="5357818" y="4500570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TextBox"/>
          <p:cNvSpPr txBox="1"/>
          <p:nvPr/>
        </p:nvSpPr>
        <p:spPr>
          <a:xfrm>
            <a:off x="0" y="5429264"/>
            <a:ext cx="8858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Στη συνέχεια κάνω αντικατάσταση του τύπου δηλαδή, όπου γράμματα βάζω τους κατάλληλους αριθμούς: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44" grpId="0"/>
      <p:bldP spid="45" grpId="0"/>
      <p:bldP spid="46" grpId="0"/>
      <p:bldP spid="55" grpId="0"/>
      <p:bldP spid="57" grpId="0"/>
      <p:bldP spid="58" grpId="0"/>
      <p:bldP spid="59" grpId="0"/>
      <p:bldP spid="61" grpId="0"/>
      <p:bldP spid="62" grpId="0"/>
      <p:bldP spid="66" grpId="0"/>
      <p:bldP spid="67" grpId="0"/>
      <p:bldP spid="68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0" y="357166"/>
            <a:ext cx="8858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u="sng" dirty="0" smtClean="0">
                <a:solidFill>
                  <a:schemeClr val="tx2"/>
                </a:solidFill>
              </a:rPr>
              <a:t>Άσκηση </a:t>
            </a:r>
            <a:r>
              <a:rPr lang="en-US" sz="2400" u="sng" dirty="0" smtClean="0">
                <a:solidFill>
                  <a:schemeClr val="tx2"/>
                </a:solidFill>
              </a:rPr>
              <a:t>4</a:t>
            </a:r>
            <a:endParaRPr lang="el-GR" sz="2400" u="sng" dirty="0" smtClean="0">
              <a:solidFill>
                <a:schemeClr val="tx2"/>
              </a:solidFill>
            </a:endParaRPr>
          </a:p>
          <a:p>
            <a:r>
              <a:rPr lang="el-GR" sz="2400" dirty="0" smtClean="0"/>
              <a:t>Αυτοκίνητο κινείται με μέση ταχύτητα 70</a:t>
            </a:r>
            <a:r>
              <a:rPr lang="en-US" sz="2400" dirty="0" smtClean="0"/>
              <a:t>km/h, </a:t>
            </a:r>
            <a:r>
              <a:rPr lang="el-GR" sz="2400" dirty="0" smtClean="0"/>
              <a:t>σε πόσο χρόνο θα κάνει απόσταση 100</a:t>
            </a:r>
            <a:r>
              <a:rPr lang="en-US" sz="2400" dirty="0" smtClean="0"/>
              <a:t>km </a:t>
            </a:r>
            <a:r>
              <a:rPr lang="el-GR" sz="2400" dirty="0" smtClean="0"/>
              <a:t>;</a:t>
            </a:r>
            <a:endParaRPr lang="en-US" sz="20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1500174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1" u="sng" dirty="0" smtClean="0">
                <a:solidFill>
                  <a:srgbClr val="FF0000"/>
                </a:solidFill>
              </a:rPr>
              <a:t>Λύση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2 - Θέση περιεχομένου"/>
          <p:cNvSpPr>
            <a:spLocks noGrp="1"/>
          </p:cNvSpPr>
          <p:nvPr>
            <p:ph idx="1"/>
          </p:nvPr>
        </p:nvSpPr>
        <p:spPr>
          <a:xfrm>
            <a:off x="5000628" y="0"/>
            <a:ext cx="2928958" cy="714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Μέση    ταχύτητα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357158" y="2143116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357158" y="2643182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>
            <a:off x="428596" y="257174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71604" y="214311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r>
              <a:rPr lang="el-GR" baseline="-25000" dirty="0" smtClean="0"/>
              <a:t>μ</a:t>
            </a:r>
            <a:r>
              <a:rPr lang="en-US" dirty="0" smtClean="0"/>
              <a:t>= </a:t>
            </a:r>
            <a:r>
              <a:rPr lang="el-GR" dirty="0" smtClean="0"/>
              <a:t>70</a:t>
            </a:r>
            <a:r>
              <a:rPr lang="en-US" dirty="0" smtClean="0"/>
              <a:t>km</a:t>
            </a:r>
            <a:r>
              <a:rPr lang="el-GR" dirty="0" smtClean="0"/>
              <a:t>/</a:t>
            </a:r>
            <a:r>
              <a:rPr lang="en-US" dirty="0" smtClean="0"/>
              <a:t>h</a:t>
            </a:r>
            <a:endParaRPr lang="el-GR" dirty="0"/>
          </a:p>
        </p:txBody>
      </p:sp>
      <p:sp>
        <p:nvSpPr>
          <p:cNvPr id="44" name="43 - TextBox"/>
          <p:cNvSpPr txBox="1"/>
          <p:nvPr/>
        </p:nvSpPr>
        <p:spPr>
          <a:xfrm>
            <a:off x="3143240" y="214311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s  = 100km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2071671" y="264318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Δ</a:t>
            </a:r>
            <a:r>
              <a:rPr lang="en-US" dirty="0" smtClean="0">
                <a:solidFill>
                  <a:srgbClr val="0070C0"/>
                </a:solidFill>
              </a:rPr>
              <a:t>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142844" y="3071810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γράφω τον κατάλληλο τύπο</a:t>
            </a:r>
            <a:r>
              <a:rPr lang="en-US" dirty="0" smtClean="0"/>
              <a:t>, </a:t>
            </a:r>
            <a:r>
              <a:rPr lang="el-GR" dirty="0" smtClean="0"/>
              <a:t>και λύνω τον τύπο ως προς το άγνωστο Δ</a:t>
            </a:r>
            <a:r>
              <a:rPr lang="en-US" dirty="0" smtClean="0"/>
              <a:t>t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93" name="92 - TextBox"/>
          <p:cNvSpPr txBox="1"/>
          <p:nvPr/>
        </p:nvSpPr>
        <p:spPr>
          <a:xfrm>
            <a:off x="1857356" y="3786190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214282" y="378619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571472" y="383447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67" name="66 - Ορθογώνιο"/>
          <p:cNvSpPr/>
          <p:nvPr/>
        </p:nvSpPr>
        <p:spPr>
          <a:xfrm>
            <a:off x="1000100" y="364331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1000100" y="414338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1000100" y="4071942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0" name="69 - Ορθογώνιο"/>
          <p:cNvSpPr/>
          <p:nvPr/>
        </p:nvSpPr>
        <p:spPr>
          <a:xfrm>
            <a:off x="2714612" y="385762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3071802" y="385762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3500430" y="364331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3" name="72 - Ευθεία γραμμή σύνδεσης"/>
          <p:cNvCxnSpPr/>
          <p:nvPr/>
        </p:nvCxnSpPr>
        <p:spPr>
          <a:xfrm>
            <a:off x="3500430" y="4143380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Ορθογώνιο"/>
          <p:cNvSpPr/>
          <p:nvPr/>
        </p:nvSpPr>
        <p:spPr>
          <a:xfrm>
            <a:off x="3500430" y="4071942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102" name="101 - Ευθεία γραμμή σύνδεσης"/>
          <p:cNvCxnSpPr/>
          <p:nvPr/>
        </p:nvCxnSpPr>
        <p:spPr>
          <a:xfrm>
            <a:off x="3000364" y="4071942"/>
            <a:ext cx="642942" cy="30989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Ορθογώνιο"/>
          <p:cNvSpPr/>
          <p:nvPr/>
        </p:nvSpPr>
        <p:spPr>
          <a:xfrm>
            <a:off x="4929190" y="392906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12" name="111 - Ορθογώνιο"/>
          <p:cNvSpPr/>
          <p:nvPr/>
        </p:nvSpPr>
        <p:spPr>
          <a:xfrm>
            <a:off x="5286380" y="392906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5715008" y="371475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5715008" y="421481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Ορθογώνιο"/>
          <p:cNvSpPr/>
          <p:nvPr/>
        </p:nvSpPr>
        <p:spPr>
          <a:xfrm>
            <a:off x="5643570" y="4143380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116" name="115 - TextBox"/>
          <p:cNvSpPr txBox="1"/>
          <p:nvPr/>
        </p:nvSpPr>
        <p:spPr>
          <a:xfrm>
            <a:off x="4286248" y="3857628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6786546" y="3857628"/>
            <a:ext cx="23574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 smtClean="0"/>
              <a:t>Τώρα ο τύπος είναι λυμένος </a:t>
            </a:r>
            <a:r>
              <a:rPr lang="el-GR" sz="1200" dirty="0" smtClean="0"/>
              <a:t>ως προς </a:t>
            </a:r>
            <a:r>
              <a:rPr lang="el-GR" sz="1200" dirty="0" smtClean="0"/>
              <a:t>τον </a:t>
            </a:r>
            <a:r>
              <a:rPr lang="el-GR" sz="1200" dirty="0" smtClean="0"/>
              <a:t>άγνωστο </a:t>
            </a:r>
            <a:r>
              <a:rPr lang="el-GR" sz="1200" dirty="0" smtClean="0"/>
              <a:t>Δ</a:t>
            </a:r>
            <a:r>
              <a:rPr lang="en-US" sz="1200" dirty="0" smtClean="0"/>
              <a:t>t</a:t>
            </a:r>
            <a:endParaRPr lang="el-GR" sz="1200" dirty="0"/>
          </a:p>
        </p:txBody>
      </p:sp>
      <p:cxnSp>
        <p:nvCxnSpPr>
          <p:cNvPr id="119" name="118 - Ευθύγραμμο βέλος σύνδεσης"/>
          <p:cNvCxnSpPr/>
          <p:nvPr/>
        </p:nvCxnSpPr>
        <p:spPr>
          <a:xfrm flipV="1">
            <a:off x="6500826" y="4000504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119 - TextBox"/>
          <p:cNvSpPr txBox="1"/>
          <p:nvPr/>
        </p:nvSpPr>
        <p:spPr>
          <a:xfrm>
            <a:off x="0" y="5214950"/>
            <a:ext cx="8858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Στη συνέχεια κάνω αντικατάσταση του τύπου δηλαδή, όπου γράμματα βάζω τους κατάλληλους αριθμούς:</a:t>
            </a:r>
            <a:endParaRPr lang="el-GR" sz="14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1142976" y="571501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2" name="121 - Ορθογώνιο"/>
          <p:cNvSpPr/>
          <p:nvPr/>
        </p:nvSpPr>
        <p:spPr>
          <a:xfrm>
            <a:off x="714348" y="592933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3" name="122 - Ορθογώνιο"/>
          <p:cNvSpPr/>
          <p:nvPr/>
        </p:nvSpPr>
        <p:spPr>
          <a:xfrm>
            <a:off x="142844" y="5929330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24" name="123 - Ορθογώνιο"/>
          <p:cNvSpPr/>
          <p:nvPr/>
        </p:nvSpPr>
        <p:spPr>
          <a:xfrm>
            <a:off x="1142976" y="6095384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u</a:t>
            </a:r>
            <a:r>
              <a:rPr lang="el-GR" sz="2800" b="1" baseline="-25000" dirty="0" smtClean="0">
                <a:solidFill>
                  <a:prstClr val="black"/>
                </a:solidFill>
              </a:rPr>
              <a:t>μ</a:t>
            </a:r>
            <a:endParaRPr lang="en-US" sz="2800" dirty="0"/>
          </a:p>
        </p:txBody>
      </p:sp>
      <p:cxnSp>
        <p:nvCxnSpPr>
          <p:cNvPr id="125" name="124 - Ευθεία γραμμή σύνδεσης"/>
          <p:cNvCxnSpPr/>
          <p:nvPr/>
        </p:nvCxnSpPr>
        <p:spPr>
          <a:xfrm>
            <a:off x="1142976" y="6215082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- Ορθογώνιο"/>
          <p:cNvSpPr/>
          <p:nvPr/>
        </p:nvSpPr>
        <p:spPr>
          <a:xfrm>
            <a:off x="3786182" y="5786454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100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7" name="126 - Ορθογώνιο"/>
          <p:cNvSpPr/>
          <p:nvPr/>
        </p:nvSpPr>
        <p:spPr>
          <a:xfrm>
            <a:off x="3500430" y="60007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8" name="127 - Ορθογώνιο"/>
          <p:cNvSpPr/>
          <p:nvPr/>
        </p:nvSpPr>
        <p:spPr>
          <a:xfrm>
            <a:off x="2928926" y="600076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29" name="128 - Ορθογώνιο"/>
          <p:cNvSpPr/>
          <p:nvPr/>
        </p:nvSpPr>
        <p:spPr>
          <a:xfrm>
            <a:off x="3929058" y="616682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70</a:t>
            </a:r>
            <a:endParaRPr lang="en-US" sz="2800" dirty="0"/>
          </a:p>
        </p:txBody>
      </p:sp>
      <p:cxnSp>
        <p:nvCxnSpPr>
          <p:cNvPr id="130" name="129 - Ευθεία γραμμή σύνδεσης"/>
          <p:cNvCxnSpPr/>
          <p:nvPr/>
        </p:nvCxnSpPr>
        <p:spPr>
          <a:xfrm>
            <a:off x="3929058" y="628652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130 - Ορθογώνιο"/>
          <p:cNvSpPr/>
          <p:nvPr/>
        </p:nvSpPr>
        <p:spPr>
          <a:xfrm>
            <a:off x="6500826" y="6000768"/>
            <a:ext cx="1178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=</a:t>
            </a:r>
            <a:r>
              <a:rPr lang="en-US" sz="2800" b="1" dirty="0" smtClean="0">
                <a:solidFill>
                  <a:srgbClr val="0070C0"/>
                </a:solidFill>
              </a:rPr>
              <a:t> 1,4 h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32" name="131 - Ορθογώνιο"/>
          <p:cNvSpPr/>
          <p:nvPr/>
        </p:nvSpPr>
        <p:spPr>
          <a:xfrm>
            <a:off x="5929322" y="600076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Δ</a:t>
            </a:r>
            <a:r>
              <a:rPr lang="en-US" sz="2800" b="1" dirty="0" smtClean="0">
                <a:solidFill>
                  <a:srgbClr val="0070C0"/>
                </a:solidFill>
              </a:rPr>
              <a:t>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33" name="132 - TextBox"/>
          <p:cNvSpPr txBox="1"/>
          <p:nvPr/>
        </p:nvSpPr>
        <p:spPr>
          <a:xfrm>
            <a:off x="2143108" y="5929330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  <p:sp>
        <p:nvSpPr>
          <p:cNvPr id="134" name="133 - TextBox"/>
          <p:cNvSpPr txBox="1"/>
          <p:nvPr/>
        </p:nvSpPr>
        <p:spPr>
          <a:xfrm>
            <a:off x="5143504" y="5929330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44" grpId="0"/>
      <p:bldP spid="45" grpId="0"/>
      <p:bldP spid="46" grpId="0"/>
      <p:bldP spid="93" grpId="0"/>
      <p:bldP spid="65" grpId="0"/>
      <p:bldP spid="66" grpId="0"/>
      <p:bldP spid="67" grpId="0"/>
      <p:bldP spid="69" grpId="0"/>
      <p:bldP spid="70" grpId="0"/>
      <p:bldP spid="71" grpId="0"/>
      <p:bldP spid="72" grpId="0"/>
      <p:bldP spid="99" grpId="0"/>
      <p:bldP spid="111" grpId="0"/>
      <p:bldP spid="112" grpId="0"/>
      <p:bldP spid="113" grpId="0"/>
      <p:bldP spid="115" grpId="0"/>
      <p:bldP spid="116" grpId="0"/>
      <p:bldP spid="117" grpId="0"/>
      <p:bldP spid="120" grpId="0"/>
      <p:bldP spid="121" grpId="0"/>
      <p:bldP spid="122" grpId="0"/>
      <p:bldP spid="123" grpId="0"/>
      <p:bldP spid="124" grpId="0"/>
      <p:bldP spid="126" grpId="0"/>
      <p:bldP spid="127" grpId="0"/>
      <p:bldP spid="128" grpId="0"/>
      <p:bldP spid="129" grpId="0"/>
      <p:bldP spid="131" grpId="0"/>
      <p:bldP spid="132" grpId="0"/>
      <p:bldP spid="133" grpId="0"/>
      <p:bldP spid="13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4234</TotalTime>
  <Words>533</Words>
  <Application>Microsoft Office PowerPoint</Application>
  <PresentationFormat>Προβολή στην οθόνη (4:3)</PresentationFormat>
  <Paragraphs>144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272</cp:revision>
  <dcterms:created xsi:type="dcterms:W3CDTF">2020-04-19T13:58:38Z</dcterms:created>
  <dcterms:modified xsi:type="dcterms:W3CDTF">2023-11-04T06:48:50Z</dcterms:modified>
</cp:coreProperties>
</file>