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07" r:id="rId3"/>
    <p:sldId id="308" r:id="rId4"/>
    <p:sldId id="274" r:id="rId5"/>
    <p:sldId id="276" r:id="rId6"/>
    <p:sldId id="278" r:id="rId7"/>
    <p:sldId id="277" r:id="rId8"/>
    <p:sldId id="304" r:id="rId9"/>
    <p:sldId id="305" r:id="rId10"/>
    <p:sldId id="306" r:id="rId11"/>
    <p:sldId id="281" r:id="rId12"/>
    <p:sldId id="282" r:id="rId13"/>
    <p:sldId id="295" r:id="rId14"/>
    <p:sldId id="283" r:id="rId15"/>
    <p:sldId id="284" r:id="rId16"/>
    <p:sldId id="285" r:id="rId17"/>
    <p:sldId id="286" r:id="rId18"/>
    <p:sldId id="301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0FDCD-42F0-4A7E-8B4D-89127B487876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45C71-34BE-463A-8D72-36AFE7922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928662" y="50004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 smtClean="0">
                <a:solidFill>
                  <a:srgbClr val="FF0000"/>
                </a:solidFill>
              </a:rPr>
              <a:t>2.2   Η έννοια   της  ταχύτητας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5645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817945"/>
            <a:ext cx="4143372" cy="30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2 - Θέση περιεχομένου"/>
          <p:cNvSpPr>
            <a:spLocks noGrp="1"/>
          </p:cNvSpPr>
          <p:nvPr>
            <p:ph idx="1"/>
          </p:nvPr>
        </p:nvSpPr>
        <p:spPr>
          <a:xfrm>
            <a:off x="2571736" y="142852"/>
            <a:ext cx="2928958" cy="7143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Στιγμιαία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357158" y="642918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ταχύτητα του κινητού σε μια ορισμένη χρονική στιγμή λέγεται </a:t>
            </a:r>
            <a:r>
              <a:rPr lang="el-GR" sz="2000" b="1" dirty="0" smtClean="0"/>
              <a:t>στιγμιαία ταχύτητα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8864"/>
            <a:ext cx="6500826" cy="4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4643438" y="3643314"/>
            <a:ext cx="2714644" cy="1000132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6072198" y="157161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ταχύτητα που δείχνει το κοντέρ του αυτοκίνητου σε μια στιγμή, είναι η </a:t>
            </a:r>
            <a:r>
              <a:rPr lang="el-GR" b="1" i="1" u="sng" dirty="0" smtClean="0"/>
              <a:t>στιγμιαία ταχύτητα του αυτοκινήτου</a:t>
            </a:r>
            <a:endParaRPr lang="el-GR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92867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Μονάδες μέτρησης της ταχύτητας: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5"/>
            <a:ext cx="500066" cy="1269398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643182"/>
            <a:ext cx="473871" cy="81235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071678"/>
            <a:ext cx="357190" cy="620383"/>
          </a:xfrm>
          <a:prstGeom prst="rect">
            <a:avLst/>
          </a:prstGeom>
          <a:noFill/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256"/>
            <a:ext cx="562845" cy="714380"/>
          </a:xfrm>
          <a:prstGeom prst="rect">
            <a:avLst/>
          </a:prstGeom>
          <a:noFill/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4572000" y="21431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cm/s</a:t>
            </a:r>
            <a:endParaRPr lang="en-US" dirty="0"/>
          </a:p>
        </p:txBody>
      </p:sp>
      <p:sp>
        <p:nvSpPr>
          <p:cNvPr id="24" name="23 - TextBox"/>
          <p:cNvSpPr txBox="1"/>
          <p:nvPr/>
        </p:nvSpPr>
        <p:spPr>
          <a:xfrm>
            <a:off x="1366814" y="22955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m/s</a:t>
            </a:r>
            <a:endParaRPr lang="en-US" dirty="0"/>
          </a:p>
        </p:txBody>
      </p:sp>
      <p:sp>
        <p:nvSpPr>
          <p:cNvPr id="25" name="24 - TextBox"/>
          <p:cNvSpPr txBox="1"/>
          <p:nvPr/>
        </p:nvSpPr>
        <p:spPr>
          <a:xfrm>
            <a:off x="7358082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km/h</a:t>
            </a:r>
            <a:endParaRPr lang="en-US" dirty="0"/>
          </a:p>
        </p:txBody>
      </p:sp>
      <p:sp>
        <p:nvSpPr>
          <p:cNvPr id="26" name="25 - TextBox"/>
          <p:cNvSpPr txBox="1"/>
          <p:nvPr/>
        </p:nvSpPr>
        <p:spPr>
          <a:xfrm>
            <a:off x="1285852" y="44291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m/min</a:t>
            </a:r>
            <a:endParaRPr lang="en-US" dirty="0"/>
          </a:p>
        </p:txBody>
      </p:sp>
      <p:sp>
        <p:nvSpPr>
          <p:cNvPr id="27" name="26 - TextBox"/>
          <p:cNvSpPr txBox="1"/>
          <p:nvPr/>
        </p:nvSpPr>
        <p:spPr>
          <a:xfrm>
            <a:off x="0" y="5715016"/>
            <a:ext cx="828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Ανάλογα βέβαια με τις μονάδες μέτρησης της απόστασης και του χρόνου</a:t>
            </a:r>
            <a:r>
              <a:rPr lang="en-US" sz="2400" dirty="0" smtClean="0"/>
              <a:t>, </a:t>
            </a:r>
            <a:r>
              <a:rPr lang="el-GR" sz="2400" dirty="0" smtClean="0"/>
              <a:t> οι μονάδες μέτρησης της ταχύτητας μπορεί να </a:t>
            </a:r>
            <a:r>
              <a:rPr lang="el-GR" sz="2400" dirty="0" smtClean="0"/>
              <a:t>διαφέρουν</a:t>
            </a:r>
            <a:r>
              <a:rPr lang="el-GR" sz="2400" dirty="0" smtClean="0"/>
              <a:t>…</a:t>
            </a:r>
            <a:r>
              <a:rPr lang="el-GR" dirty="0" smtClean="0"/>
              <a:t>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92867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Επίσημες Μονάδες μέτρησης -   Διεθνές σύστημα μονάδων </a:t>
            </a:r>
            <a:r>
              <a:rPr lang="en-US" sz="2400" b="1" dirty="0" smtClean="0">
                <a:solidFill>
                  <a:schemeClr val="tx2"/>
                </a:solidFill>
              </a:rPr>
              <a:t>SI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714884"/>
            <a:ext cx="357190" cy="906713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4786314" y="49291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m/s</a:t>
            </a:r>
            <a:endParaRPr lang="en-US" dirty="0"/>
          </a:p>
        </p:txBody>
      </p:sp>
      <p:sp>
        <p:nvSpPr>
          <p:cNvPr id="28" name="27 - TextBox"/>
          <p:cNvSpPr txBox="1"/>
          <p:nvPr/>
        </p:nvSpPr>
        <p:spPr>
          <a:xfrm>
            <a:off x="285720" y="221455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την απόσταση είναι τα μέτρα  (</a:t>
            </a:r>
            <a:r>
              <a:rPr lang="en-US" sz="2400" dirty="0" smtClean="0"/>
              <a:t>m)</a:t>
            </a:r>
          </a:p>
          <a:p>
            <a:endParaRPr lang="en-US" sz="2400" dirty="0" smtClean="0"/>
          </a:p>
          <a:p>
            <a:r>
              <a:rPr lang="el-GR" sz="2400" dirty="0" smtClean="0"/>
              <a:t>Για το χρόνο είναι τα δευτερόλεπτα  (</a:t>
            </a:r>
            <a:r>
              <a:rPr lang="en-US" sz="2400" dirty="0" smtClean="0"/>
              <a:t>s,   sec)</a:t>
            </a:r>
            <a:endParaRPr lang="en-US" sz="2400" dirty="0"/>
          </a:p>
        </p:txBody>
      </p:sp>
      <p:sp>
        <p:nvSpPr>
          <p:cNvPr id="29" name="28 - TextBox"/>
          <p:cNvSpPr txBox="1"/>
          <p:nvPr/>
        </p:nvSpPr>
        <p:spPr>
          <a:xfrm>
            <a:off x="857224" y="492919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την ταχύτητα είναι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Έλλειψη"/>
          <p:cNvSpPr/>
          <p:nvPr/>
        </p:nvSpPr>
        <p:spPr>
          <a:xfrm>
            <a:off x="3071802" y="285728"/>
            <a:ext cx="2500330" cy="121444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3500430" y="7143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ταχύτητα</a:t>
            </a:r>
            <a:endParaRPr lang="en-US" sz="2400" dirty="0"/>
          </a:p>
        </p:txBody>
      </p:sp>
      <p:sp>
        <p:nvSpPr>
          <p:cNvPr id="20" name="19 - Έλλειψη"/>
          <p:cNvSpPr/>
          <p:nvPr/>
        </p:nvSpPr>
        <p:spPr>
          <a:xfrm>
            <a:off x="571472" y="3143248"/>
            <a:ext cx="2500298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857224" y="3429000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Στιγμιαία ταχύτητα: </a:t>
            </a:r>
            <a:r>
              <a:rPr lang="el-GR" dirty="0" smtClean="0"/>
              <a:t>είναι η ταχύτητα</a:t>
            </a:r>
            <a:r>
              <a:rPr lang="en-US" dirty="0" smtClean="0"/>
              <a:t>,</a:t>
            </a:r>
            <a:r>
              <a:rPr lang="el-GR" dirty="0" smtClean="0"/>
              <a:t> που έχει μια ορισμένη χρονική στιγμή το κινητό. </a:t>
            </a:r>
            <a:endParaRPr lang="en-US" dirty="0"/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5400000">
            <a:off x="2071670" y="1571612"/>
            <a:ext cx="1714512" cy="1571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- Ευθύγραμμο βέλος σύνδεσης"/>
          <p:cNvCxnSpPr/>
          <p:nvPr/>
        </p:nvCxnSpPr>
        <p:spPr>
          <a:xfrm>
            <a:off x="5357818" y="1285860"/>
            <a:ext cx="135732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- Έλλειψη"/>
          <p:cNvSpPr/>
          <p:nvPr/>
        </p:nvSpPr>
        <p:spPr>
          <a:xfrm>
            <a:off x="5500694" y="1785926"/>
            <a:ext cx="3071834" cy="25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- TextBox"/>
          <p:cNvSpPr txBox="1"/>
          <p:nvPr/>
        </p:nvSpPr>
        <p:spPr>
          <a:xfrm>
            <a:off x="5786446" y="2071678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μέση ταχύτητα: </a:t>
            </a:r>
            <a:r>
              <a:rPr lang="el-GR" dirty="0" smtClean="0"/>
              <a:t>είναι η ταχύτητα</a:t>
            </a:r>
            <a:r>
              <a:rPr lang="en-US" dirty="0" smtClean="0"/>
              <a:t>,</a:t>
            </a:r>
            <a:r>
              <a:rPr lang="el-GR" dirty="0" smtClean="0"/>
              <a:t> που είναι ίση με το κλάσμα του  </a:t>
            </a:r>
            <a:r>
              <a:rPr lang="el-GR" b="1" i="1" dirty="0" smtClean="0"/>
              <a:t>μήκους της διαδρομής </a:t>
            </a:r>
            <a:r>
              <a:rPr lang="en-US" b="1" i="1" dirty="0" smtClean="0"/>
              <a:t>(</a:t>
            </a:r>
            <a:r>
              <a:rPr lang="el-GR" b="1" i="1" dirty="0" smtClean="0"/>
              <a:t>διάστημα) προς το χρονικό διάστημα</a:t>
            </a:r>
            <a:endParaRPr lang="en-US" b="1" i="1" dirty="0"/>
          </a:p>
        </p:txBody>
      </p:sp>
      <p:sp>
        <p:nvSpPr>
          <p:cNvPr id="55" name="54 - TextBox"/>
          <p:cNvSpPr txBox="1"/>
          <p:nvPr/>
        </p:nvSpPr>
        <p:spPr>
          <a:xfrm>
            <a:off x="2143108" y="621508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Εμείς εδώ θα ασχοληθούμε με την μέση ταχύτητα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2" grpId="0" animBg="1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500034" y="142873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schemeClr val="tx2"/>
                </a:solidFill>
              </a:rPr>
              <a:t>Ερώτηση 1</a:t>
            </a:r>
          </a:p>
          <a:p>
            <a:r>
              <a:rPr lang="el-GR" sz="2400" dirty="0" smtClean="0"/>
              <a:t>Τι σημαίνει ότι αυτοκίνητο έχει ταχύτητα                    ;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71472" y="400050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/>
              <a:t>Απάντηση</a:t>
            </a:r>
          </a:p>
          <a:p>
            <a:r>
              <a:rPr lang="el-GR" sz="2400" dirty="0" smtClean="0"/>
              <a:t>Σημαίνει ότι το αυτοκίνητο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κάνει μια απόσταση </a:t>
            </a:r>
            <a:r>
              <a:rPr lang="en-US" sz="2400" dirty="0" smtClean="0"/>
              <a:t>  </a:t>
            </a:r>
            <a:r>
              <a:rPr lang="el-GR" sz="2400" dirty="0" smtClean="0"/>
              <a:t>50</a:t>
            </a:r>
            <a:r>
              <a:rPr lang="en-US" sz="2400" dirty="0" smtClean="0"/>
              <a:t>km</a:t>
            </a:r>
            <a:r>
              <a:rPr lang="el-GR" sz="2400" dirty="0" smtClean="0"/>
              <a:t>,</a:t>
            </a:r>
            <a:r>
              <a:rPr lang="en-US" sz="2400" dirty="0" smtClean="0"/>
              <a:t>  </a:t>
            </a:r>
            <a:r>
              <a:rPr lang="el-GR" sz="2400" dirty="0" smtClean="0"/>
              <a:t> σε 1</a:t>
            </a:r>
            <a:r>
              <a:rPr lang="en-US" sz="2400" dirty="0" smtClean="0"/>
              <a:t>h (=</a:t>
            </a:r>
            <a:r>
              <a:rPr lang="el-GR" sz="2400" dirty="0" smtClean="0"/>
              <a:t>μία ώρα)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85926"/>
            <a:ext cx="714380" cy="659428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893" grpId="0"/>
      <p:bldP spid="3892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357158" y="142873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schemeClr val="tx2"/>
                </a:solidFill>
              </a:rPr>
              <a:t>Ερώτηση 2</a:t>
            </a:r>
          </a:p>
          <a:p>
            <a:r>
              <a:rPr lang="el-GR" sz="2400" dirty="0" smtClean="0"/>
              <a:t>Τι  σημαίνει  ότι   γάτα    έχει ταχύτητα                    ; </a:t>
            </a:r>
            <a:endParaRPr lang="en-US" sz="2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857224" y="371475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/>
              <a:t>Απάντηση</a:t>
            </a:r>
          </a:p>
          <a:p>
            <a:r>
              <a:rPr lang="el-GR" sz="2400" dirty="0" smtClean="0"/>
              <a:t>Σημαίνει  ότι η γάτα  μπορεί  να  κάνει  μια  απόσταση 15</a:t>
            </a:r>
            <a:r>
              <a:rPr lang="en-US" sz="2400" dirty="0" smtClean="0"/>
              <a:t>m</a:t>
            </a:r>
            <a:r>
              <a:rPr lang="el-GR" sz="2400" dirty="0" smtClean="0"/>
              <a:t>,      σε   1</a:t>
            </a:r>
            <a:r>
              <a:rPr lang="en-US" sz="2400" dirty="0" smtClean="0"/>
              <a:t>s (=</a:t>
            </a:r>
            <a:r>
              <a:rPr lang="el-GR" sz="2400" dirty="0" smtClean="0"/>
              <a:t>1 δευτερόλεπτο)</a:t>
            </a:r>
            <a:endParaRPr lang="en-US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643050"/>
            <a:ext cx="785818" cy="83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214282" y="57148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schemeClr val="tx2"/>
                </a:solidFill>
              </a:rPr>
              <a:t>Άσκηση 1</a:t>
            </a:r>
          </a:p>
          <a:p>
            <a:r>
              <a:rPr lang="el-GR" sz="2400" dirty="0" smtClean="0"/>
              <a:t>Άνθρωπος  διανύει  </a:t>
            </a:r>
            <a:r>
              <a:rPr lang="el-GR" sz="2400" u="sng" dirty="0" smtClean="0"/>
              <a:t>απόσταση  </a:t>
            </a:r>
            <a:r>
              <a:rPr lang="en-US" sz="2400" u="sng" dirty="0" smtClean="0"/>
              <a:t>200m, </a:t>
            </a:r>
            <a:r>
              <a:rPr lang="el-GR" sz="2400" u="sng" dirty="0" smtClean="0"/>
              <a:t>σε χρόνο 10</a:t>
            </a:r>
            <a:r>
              <a:rPr lang="en-US" sz="2400" u="sng" dirty="0" smtClean="0"/>
              <a:t>min</a:t>
            </a:r>
            <a:r>
              <a:rPr lang="en-US" sz="2400" dirty="0" smtClean="0"/>
              <a:t>. </a:t>
            </a:r>
            <a:r>
              <a:rPr lang="el-GR" sz="2400" dirty="0" smtClean="0"/>
              <a:t> Ποια η μέση ταχύτητα  του ανθρώπου;</a:t>
            </a:r>
            <a:endParaRPr lang="en-US" sz="2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0" y="185736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u="sng" dirty="0" smtClean="0">
                <a:solidFill>
                  <a:srgbClr val="FF0000"/>
                </a:solidFill>
              </a:rPr>
              <a:t>Λύση</a:t>
            </a:r>
          </a:p>
          <a:p>
            <a:r>
              <a:rPr lang="el-GR" i="1" dirty="0" smtClean="0"/>
              <a:t>(Θα πάρω τον τύπο της ταχύτητας, και θα κάνω </a:t>
            </a:r>
            <a:r>
              <a:rPr lang="el-GR" i="1" u="sng" dirty="0" smtClean="0"/>
              <a:t>αντικατάσταση του τύπου</a:t>
            </a:r>
            <a:r>
              <a:rPr lang="el-GR" i="1" dirty="0" smtClean="0"/>
              <a:t>, δηλαδή όπου υπάρχουν γράμματα (σύμβολα) στον τύπο, θα βάλω τους αριθμούς (μεγέθη) που μου δίνει η άσκηση….)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357289" y="3227674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</a:t>
            </a:r>
            <a:r>
              <a:rPr lang="el-GR" sz="4000" b="1" baseline="-25000" dirty="0" smtClean="0">
                <a:solidFill>
                  <a:srgbClr val="FF0000"/>
                </a:solidFill>
              </a:rPr>
              <a:t>μ</a:t>
            </a:r>
            <a:endParaRPr lang="en-US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1857356" y="3299112"/>
            <a:ext cx="905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/>
              <a:t>=</a:t>
            </a:r>
            <a:endParaRPr lang="en-US" sz="4000" dirty="0"/>
          </a:p>
        </p:txBody>
      </p:sp>
      <p:cxnSp>
        <p:nvCxnSpPr>
          <p:cNvPr id="24" name="23 - Ευθεία γραμμή σύνδεσης"/>
          <p:cNvCxnSpPr/>
          <p:nvPr/>
        </p:nvCxnSpPr>
        <p:spPr>
          <a:xfrm flipV="1">
            <a:off x="2285983" y="3643314"/>
            <a:ext cx="785818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Ορθογώνιο"/>
          <p:cNvSpPr/>
          <p:nvPr/>
        </p:nvSpPr>
        <p:spPr>
          <a:xfrm>
            <a:off x="2214545" y="3571876"/>
            <a:ext cx="928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</a:rPr>
              <a:t>Δ</a:t>
            </a:r>
            <a:r>
              <a:rPr lang="en-US" sz="4000" b="1" dirty="0" smtClean="0">
                <a:solidFill>
                  <a:srgbClr val="0070C0"/>
                </a:solidFill>
              </a:rPr>
              <a:t>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357422" y="300037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28" name="27 - TextBox"/>
          <p:cNvSpPr txBox="1"/>
          <p:nvPr/>
        </p:nvSpPr>
        <p:spPr>
          <a:xfrm>
            <a:off x="1167905" y="4643446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μ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=</a:t>
            </a:r>
            <a:endParaRPr lang="en-US" sz="4000" b="1" baseline="-25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 flipV="1">
            <a:off x="2285984" y="5000636"/>
            <a:ext cx="1000132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2285984" y="442913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200</a:t>
            </a:r>
            <a:endParaRPr lang="en-US" sz="28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2357422" y="500063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1071538" y="6058911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μ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=</a:t>
            </a:r>
            <a:endParaRPr lang="en-US" sz="4000" b="1" baseline="-25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2143108" y="6130349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</a:t>
            </a:r>
            <a:endParaRPr lang="en-US" sz="2800" b="1" dirty="0"/>
          </a:p>
        </p:txBody>
      </p:sp>
      <p:cxnSp>
        <p:nvCxnSpPr>
          <p:cNvPr id="36" name="35 - Ευθεία γραμμή σύνδεσης"/>
          <p:cNvCxnSpPr/>
          <p:nvPr/>
        </p:nvCxnSpPr>
        <p:spPr>
          <a:xfrm flipV="1">
            <a:off x="2643174" y="6344663"/>
            <a:ext cx="785818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Ορθογώνιο"/>
          <p:cNvSpPr/>
          <p:nvPr/>
        </p:nvSpPr>
        <p:spPr>
          <a:xfrm>
            <a:off x="2643175" y="6273225"/>
            <a:ext cx="1285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min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2714612" y="584459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39" name="2 - Θέση περιεχομένου"/>
          <p:cNvSpPr>
            <a:spLocks noGrp="1"/>
          </p:cNvSpPr>
          <p:nvPr>
            <p:ph idx="1"/>
          </p:nvPr>
        </p:nvSpPr>
        <p:spPr>
          <a:xfrm>
            <a:off x="1857356" y="0"/>
            <a:ext cx="2928958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Μέση   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6" grpId="0"/>
      <p:bldP spid="28" grpId="0"/>
      <p:bldP spid="31" grpId="0"/>
      <p:bldP spid="32" grpId="0"/>
      <p:bldP spid="33" grpId="0"/>
      <p:bldP spid="35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0" y="500042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schemeClr val="tx2"/>
                </a:solidFill>
              </a:rPr>
              <a:t>Άσκηση </a:t>
            </a:r>
            <a:r>
              <a:rPr lang="en-US" sz="2400" u="sng" dirty="0" smtClean="0">
                <a:solidFill>
                  <a:schemeClr val="tx2"/>
                </a:solidFill>
              </a:rPr>
              <a:t>2</a:t>
            </a:r>
            <a:endParaRPr lang="el-GR" sz="2400" u="sng" dirty="0" smtClean="0">
              <a:solidFill>
                <a:schemeClr val="tx2"/>
              </a:solidFill>
            </a:endParaRPr>
          </a:p>
          <a:p>
            <a:r>
              <a:rPr lang="el-GR" sz="2400" dirty="0" smtClean="0"/>
              <a:t>Τρακτέρ διανύει  </a:t>
            </a:r>
            <a:r>
              <a:rPr lang="el-GR" sz="2400" u="sng" dirty="0" smtClean="0"/>
              <a:t>απόσταση  </a:t>
            </a:r>
            <a:r>
              <a:rPr lang="en-US" sz="2400" u="sng" dirty="0" smtClean="0"/>
              <a:t>6</a:t>
            </a:r>
            <a:r>
              <a:rPr lang="el-GR" sz="2400" u="sng" dirty="0" smtClean="0"/>
              <a:t>0</a:t>
            </a:r>
            <a:r>
              <a:rPr lang="en-US" sz="2400" u="sng" dirty="0" smtClean="0"/>
              <a:t>km,  </a:t>
            </a:r>
            <a:r>
              <a:rPr lang="el-GR" sz="2400" u="sng" dirty="0" smtClean="0"/>
              <a:t>σε χρόνο </a:t>
            </a:r>
            <a:r>
              <a:rPr lang="en-US" sz="2400" u="sng" dirty="0" smtClean="0"/>
              <a:t>2h</a:t>
            </a:r>
            <a:r>
              <a:rPr lang="en-US" sz="2400" dirty="0" smtClean="0"/>
              <a:t>. </a:t>
            </a:r>
            <a:r>
              <a:rPr lang="el-GR" sz="2400" dirty="0" smtClean="0"/>
              <a:t> Ποια η ταχύτητα (μέση) του τρακτέρ;</a:t>
            </a:r>
            <a:endParaRPr lang="en-US" sz="2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428596" y="185736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u="sng" dirty="0" smtClean="0">
                <a:solidFill>
                  <a:srgbClr val="FF0000"/>
                </a:solidFill>
              </a:rPr>
              <a:t>Λύση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714347" y="2370418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</a:t>
            </a:r>
            <a:r>
              <a:rPr lang="el-GR" sz="4000" b="1" baseline="-25000" dirty="0" smtClean="0">
                <a:solidFill>
                  <a:srgbClr val="FF0000"/>
                </a:solidFill>
              </a:rPr>
              <a:t>μ</a:t>
            </a:r>
            <a:endParaRPr lang="en-US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1214414" y="2441856"/>
            <a:ext cx="905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/>
              <a:t>=</a:t>
            </a:r>
            <a:endParaRPr lang="en-US" sz="4000" dirty="0"/>
          </a:p>
        </p:txBody>
      </p:sp>
      <p:cxnSp>
        <p:nvCxnSpPr>
          <p:cNvPr id="26" name="25 - Ευθεία γραμμή σύνδεσης"/>
          <p:cNvCxnSpPr/>
          <p:nvPr/>
        </p:nvCxnSpPr>
        <p:spPr>
          <a:xfrm flipV="1">
            <a:off x="1643041" y="2786058"/>
            <a:ext cx="785818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1571603" y="2714620"/>
            <a:ext cx="928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</a:rPr>
              <a:t>Δ</a:t>
            </a:r>
            <a:r>
              <a:rPr lang="en-US" sz="4000" b="1" dirty="0" smtClean="0">
                <a:solidFill>
                  <a:srgbClr val="0070C0"/>
                </a:solidFill>
              </a:rPr>
              <a:t>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714480" y="2143116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142844" y="4120226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μ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=</a:t>
            </a:r>
            <a:endParaRPr lang="en-US" sz="4000" b="1" baseline="-25000" dirty="0"/>
          </a:p>
        </p:txBody>
      </p:sp>
      <p:cxnSp>
        <p:nvCxnSpPr>
          <p:cNvPr id="30" name="29 - Ευθεία γραμμή σύνδεσης"/>
          <p:cNvCxnSpPr/>
          <p:nvPr/>
        </p:nvCxnSpPr>
        <p:spPr>
          <a:xfrm flipV="1">
            <a:off x="1214414" y="4477416"/>
            <a:ext cx="1000132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214414" y="390591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60</a:t>
            </a:r>
            <a:endParaRPr lang="en-US" sz="28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1285852" y="44774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endParaRPr lang="en-US" sz="2800" b="1" dirty="0"/>
          </a:p>
        </p:txBody>
      </p:sp>
      <p:sp>
        <p:nvSpPr>
          <p:cNvPr id="33" name="32 - TextBox"/>
          <p:cNvSpPr txBox="1"/>
          <p:nvPr/>
        </p:nvSpPr>
        <p:spPr>
          <a:xfrm>
            <a:off x="214282" y="5786454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μ</a:t>
            </a:r>
            <a:r>
              <a:rPr lang="en-US" sz="4000" b="1" dirty="0" smtClean="0"/>
              <a:t> =</a:t>
            </a:r>
            <a:endParaRPr lang="en-US" sz="4000" b="1" baseline="-25000" dirty="0"/>
          </a:p>
        </p:txBody>
      </p:sp>
      <p:sp>
        <p:nvSpPr>
          <p:cNvPr id="34" name="33 - TextBox"/>
          <p:cNvSpPr txBox="1"/>
          <p:nvPr/>
        </p:nvSpPr>
        <p:spPr>
          <a:xfrm>
            <a:off x="1285852" y="58578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r>
              <a:rPr lang="el-GR" sz="2800" b="1" smtClean="0"/>
              <a:t>0</a:t>
            </a:r>
            <a:endParaRPr lang="en-US" sz="2800" b="1" dirty="0"/>
          </a:p>
        </p:txBody>
      </p:sp>
      <p:cxnSp>
        <p:nvCxnSpPr>
          <p:cNvPr id="35" name="34 - Ευθεία γραμμή σύνδεσης"/>
          <p:cNvCxnSpPr/>
          <p:nvPr/>
        </p:nvCxnSpPr>
        <p:spPr>
          <a:xfrm flipV="1">
            <a:off x="1785918" y="6072206"/>
            <a:ext cx="785818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Ορθογώνιο"/>
          <p:cNvSpPr/>
          <p:nvPr/>
        </p:nvSpPr>
        <p:spPr>
          <a:xfrm>
            <a:off x="1928795" y="6000768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1857356" y="557214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km</a:t>
            </a:r>
            <a:endParaRPr lang="en-US" sz="3200" b="1" dirty="0"/>
          </a:p>
        </p:txBody>
      </p:sp>
      <p:sp>
        <p:nvSpPr>
          <p:cNvPr id="39" name="2 - Θέση περιεχομένου"/>
          <p:cNvSpPr>
            <a:spLocks noGrp="1"/>
          </p:cNvSpPr>
          <p:nvPr>
            <p:ph idx="1"/>
          </p:nvPr>
        </p:nvSpPr>
        <p:spPr>
          <a:xfrm>
            <a:off x="1857356" y="0"/>
            <a:ext cx="2928958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Μέση   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142844" y="64291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u="sng" dirty="0" smtClean="0">
                <a:solidFill>
                  <a:schemeClr val="tx2"/>
                </a:solidFill>
              </a:rPr>
              <a:t>Άσκηση </a:t>
            </a:r>
            <a:r>
              <a:rPr lang="en-US" sz="2400" u="sng" dirty="0" smtClean="0">
                <a:solidFill>
                  <a:schemeClr val="tx2"/>
                </a:solidFill>
              </a:rPr>
              <a:t>3</a:t>
            </a:r>
            <a:endParaRPr lang="el-GR" sz="2400" u="sng" dirty="0" smtClean="0">
              <a:solidFill>
                <a:schemeClr val="tx2"/>
              </a:solidFill>
            </a:endParaRPr>
          </a:p>
          <a:p>
            <a:r>
              <a:rPr lang="el-GR" sz="2400" dirty="0" smtClean="0"/>
              <a:t>Γάτα κάνει </a:t>
            </a:r>
            <a:r>
              <a:rPr lang="el-GR" sz="2400" u="sng" dirty="0" smtClean="0"/>
              <a:t>απόσταση  8</a:t>
            </a:r>
            <a:r>
              <a:rPr lang="en-US" sz="2400" u="sng" dirty="0" smtClean="0"/>
              <a:t>m,  </a:t>
            </a:r>
            <a:r>
              <a:rPr lang="el-GR" sz="2400" u="sng" dirty="0" smtClean="0"/>
              <a:t>σε χρόνο </a:t>
            </a:r>
            <a:r>
              <a:rPr lang="en-US" sz="2400" u="sng" dirty="0" smtClean="0"/>
              <a:t>4s</a:t>
            </a:r>
            <a:r>
              <a:rPr lang="en-US" sz="2400" dirty="0" smtClean="0"/>
              <a:t>. </a:t>
            </a:r>
            <a:r>
              <a:rPr lang="el-GR" sz="2400" dirty="0" smtClean="0"/>
              <a:t> Ποια η μέση  ταχύτητα της γάτας;</a:t>
            </a:r>
            <a:endParaRPr lang="en-US" sz="2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2214546" y="1857364"/>
            <a:ext cx="157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>
                <a:solidFill>
                  <a:srgbClr val="FF0000"/>
                </a:solidFill>
              </a:rPr>
              <a:t>Λύση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428595" y="2799046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</a:t>
            </a:r>
            <a:r>
              <a:rPr lang="el-GR" sz="4000" b="1" baseline="-25000" dirty="0" smtClean="0">
                <a:solidFill>
                  <a:srgbClr val="FF0000"/>
                </a:solidFill>
              </a:rPr>
              <a:t>μ</a:t>
            </a:r>
            <a:endParaRPr lang="en-US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928662" y="2870484"/>
            <a:ext cx="905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/>
              <a:t>=</a:t>
            </a:r>
            <a:endParaRPr lang="en-US" sz="4000" dirty="0"/>
          </a:p>
        </p:txBody>
      </p:sp>
      <p:cxnSp>
        <p:nvCxnSpPr>
          <p:cNvPr id="26" name="25 - Ευθεία γραμμή σύνδεσης"/>
          <p:cNvCxnSpPr/>
          <p:nvPr/>
        </p:nvCxnSpPr>
        <p:spPr>
          <a:xfrm flipV="1">
            <a:off x="1357289" y="3214686"/>
            <a:ext cx="785818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1285851" y="3143248"/>
            <a:ext cx="928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</a:rPr>
              <a:t>Δ</a:t>
            </a:r>
            <a:r>
              <a:rPr lang="en-US" sz="4000" b="1" dirty="0" smtClean="0">
                <a:solidFill>
                  <a:srgbClr val="0070C0"/>
                </a:solidFill>
              </a:rPr>
              <a:t>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428728" y="257174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428596" y="4357694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μ</a:t>
            </a:r>
            <a:r>
              <a:rPr lang="en-US" sz="4000" b="1" dirty="0" smtClean="0"/>
              <a:t> =</a:t>
            </a:r>
            <a:endParaRPr lang="en-US" sz="4000" b="1" baseline="-25000" dirty="0"/>
          </a:p>
        </p:txBody>
      </p:sp>
      <p:cxnSp>
        <p:nvCxnSpPr>
          <p:cNvPr id="30" name="29 - Ευθεία γραμμή σύνδεσης"/>
          <p:cNvCxnSpPr/>
          <p:nvPr/>
        </p:nvCxnSpPr>
        <p:spPr>
          <a:xfrm flipV="1">
            <a:off x="1500166" y="4714884"/>
            <a:ext cx="1000132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500166" y="414338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  </a:t>
            </a:r>
            <a:r>
              <a:rPr lang="el-GR" sz="2800" b="1" dirty="0" smtClean="0"/>
              <a:t>8</a:t>
            </a:r>
            <a:endParaRPr lang="en-US" sz="28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1714480" y="46434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14282" y="5715016"/>
            <a:ext cx="161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</a:t>
            </a:r>
            <a:r>
              <a:rPr lang="el-GR" sz="3600" b="1" baseline="-25000" dirty="0" smtClean="0">
                <a:solidFill>
                  <a:srgbClr val="FF0000"/>
                </a:solidFill>
              </a:rPr>
              <a:t>μ</a:t>
            </a:r>
            <a:r>
              <a:rPr lang="en-US" sz="4000" b="1" dirty="0" smtClean="0"/>
              <a:t> =</a:t>
            </a:r>
            <a:endParaRPr lang="en-US" sz="4000" b="1" baseline="-25000" dirty="0"/>
          </a:p>
        </p:txBody>
      </p:sp>
      <p:sp>
        <p:nvSpPr>
          <p:cNvPr id="34" name="33 - TextBox"/>
          <p:cNvSpPr txBox="1"/>
          <p:nvPr/>
        </p:nvSpPr>
        <p:spPr>
          <a:xfrm>
            <a:off x="1285852" y="578645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cxnSp>
        <p:nvCxnSpPr>
          <p:cNvPr id="35" name="34 - Ευθεία γραμμή σύνδεσης"/>
          <p:cNvCxnSpPr/>
          <p:nvPr/>
        </p:nvCxnSpPr>
        <p:spPr>
          <a:xfrm flipV="1">
            <a:off x="1643041" y="6072206"/>
            <a:ext cx="785818" cy="17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Ορθογώνιο"/>
          <p:cNvSpPr/>
          <p:nvPr/>
        </p:nvSpPr>
        <p:spPr>
          <a:xfrm>
            <a:off x="1785917" y="6000768"/>
            <a:ext cx="571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1714479" y="557214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39" name="2 - Θέση περιεχομένου"/>
          <p:cNvSpPr>
            <a:spLocks noGrp="1"/>
          </p:cNvSpPr>
          <p:nvPr>
            <p:ph idx="1"/>
          </p:nvPr>
        </p:nvSpPr>
        <p:spPr>
          <a:xfrm>
            <a:off x="1857356" y="0"/>
            <a:ext cx="2928958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Μέση   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714480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Απόσταση  =  μήκος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928794" y="1714488"/>
            <a:ext cx="5929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FF0000"/>
              </a:solidFill>
            </a:endParaRPr>
          </a:p>
          <a:p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   =  </a:t>
            </a:r>
            <a:r>
              <a:rPr lang="el-GR" sz="2400" dirty="0">
                <a:solidFill>
                  <a:srgbClr val="FF0000"/>
                </a:solidFill>
              </a:rPr>
              <a:t>μέτρα</a:t>
            </a:r>
          </a:p>
          <a:p>
            <a:endParaRPr lang="el-GR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cm    =</a:t>
            </a:r>
            <a:r>
              <a:rPr lang="el-GR" sz="2400" dirty="0">
                <a:solidFill>
                  <a:srgbClr val="FF0000"/>
                </a:solidFill>
              </a:rPr>
              <a:t>    εκατοστά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dm  = </a:t>
            </a:r>
            <a:r>
              <a:rPr lang="el-GR" sz="2400" dirty="0">
                <a:solidFill>
                  <a:srgbClr val="FF0000"/>
                </a:solidFill>
              </a:rPr>
              <a:t>δέκατα  ή δεκατόμετρα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mm  =</a:t>
            </a:r>
            <a:r>
              <a:rPr lang="el-GR" sz="2400" dirty="0">
                <a:solidFill>
                  <a:srgbClr val="FF0000"/>
                </a:solidFill>
              </a:rPr>
              <a:t> χιλιοστά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km  = </a:t>
            </a:r>
            <a:r>
              <a:rPr lang="el-GR" sz="2400" dirty="0">
                <a:solidFill>
                  <a:srgbClr val="FF0000"/>
                </a:solidFill>
              </a:rPr>
              <a:t> χιλιόμετρα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285720" y="857232"/>
            <a:ext cx="542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Μονάδες μέτρησης της απόστασης: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000496" y="585789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Η μονάδα μέτρησης του μήκους στο </a:t>
            </a:r>
            <a:r>
              <a:rPr lang="en-US" sz="2400" dirty="0"/>
              <a:t>S.I. </a:t>
            </a:r>
            <a:r>
              <a:rPr lang="el-GR" sz="2400" dirty="0"/>
              <a:t> είναι τα μέτρα (</a:t>
            </a:r>
            <a:r>
              <a:rPr lang="en-US" sz="2400" dirty="0"/>
              <a:t>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7887">
            <a:off x="6901666" y="400332"/>
            <a:ext cx="1753503" cy="14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714480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Χρόνος 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857488" y="2143116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FF0000"/>
              </a:solidFill>
            </a:endParaRPr>
          </a:p>
          <a:p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 ,  sec   =  </a:t>
            </a:r>
            <a:r>
              <a:rPr lang="el-GR" sz="2400" dirty="0">
                <a:solidFill>
                  <a:srgbClr val="FF0000"/>
                </a:solidFill>
              </a:rPr>
              <a:t>δευτερόλεπτα</a:t>
            </a:r>
          </a:p>
          <a:p>
            <a:endParaRPr lang="el-GR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min  =</a:t>
            </a:r>
            <a:r>
              <a:rPr lang="el-GR" sz="2400" dirty="0">
                <a:solidFill>
                  <a:srgbClr val="FF0000"/>
                </a:solidFill>
              </a:rPr>
              <a:t>    λεπτά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h  = </a:t>
            </a:r>
            <a:r>
              <a:rPr lang="el-GR" sz="2400" dirty="0">
                <a:solidFill>
                  <a:srgbClr val="FF0000"/>
                </a:solidFill>
              </a:rPr>
              <a:t>ώρες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5720" y="857232"/>
            <a:ext cx="4875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Μονάδες μέτρησης του χρόνου: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4244" y="4643446"/>
            <a:ext cx="192975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357158" y="5715016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Η μονάδα μέτρησης του χρόνου στο </a:t>
            </a:r>
            <a:r>
              <a:rPr lang="en-US" sz="2400" dirty="0"/>
              <a:t>S.I. </a:t>
            </a:r>
            <a:r>
              <a:rPr lang="el-GR" sz="2400" dirty="0"/>
              <a:t> </a:t>
            </a:r>
            <a:r>
              <a:rPr lang="el-GR" sz="2400" dirty="0" smtClean="0"/>
              <a:t>είναι </a:t>
            </a:r>
            <a:r>
              <a:rPr lang="el-GR" sz="2400" dirty="0"/>
              <a:t>τα δευτερόλεπτα  (</a:t>
            </a:r>
            <a:r>
              <a:rPr lang="en-US" sz="2400" dirty="0"/>
              <a:t>s ,  sec)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Τα πάντα γύρω μας κινούνται, ο άνθρωπος κινείται, τα αστέρια κινούνται, τα άτομα κινούνται………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Οι άνθρωποι  για να μελετήσουν την κίνηση</a:t>
            </a:r>
            <a:r>
              <a:rPr lang="en-US" dirty="0" smtClean="0"/>
              <a:t>,</a:t>
            </a:r>
            <a:r>
              <a:rPr lang="el-GR" dirty="0" smtClean="0"/>
              <a:t> έφτιαξαν ένα φυσικό μέγεθος που το ονόμασαν </a:t>
            </a:r>
            <a:r>
              <a:rPr lang="el-GR" sz="5400" b="1" u="sng" dirty="0" smtClean="0">
                <a:solidFill>
                  <a:srgbClr val="FF0000"/>
                </a:solidFill>
              </a:rPr>
              <a:t>ταχύτητα</a:t>
            </a:r>
            <a:r>
              <a:rPr lang="el-GR" u="sng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43174" y="285728"/>
            <a:ext cx="2928958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Μέση   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214282" y="1142984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βρω την μέση ταχύτητα  ενός σώματος:</a:t>
            </a:r>
          </a:p>
          <a:p>
            <a:endParaRPr lang="el-G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2400" u="sng" dirty="0" smtClean="0"/>
              <a:t>Μετράω το μήκος της διαδρομής (=διάστημα)   </a:t>
            </a:r>
            <a:r>
              <a:rPr lang="el-GR" sz="2400" dirty="0" smtClean="0"/>
              <a:t>του σώματος, από ένα σημείο του χώρου σε ένα άλλο σημείο.( παράδειγμα ένα αυτοκίνητο μετατοπίστηκε  κατά 500</a:t>
            </a:r>
            <a:r>
              <a:rPr lang="en-US" sz="2400" dirty="0" smtClean="0"/>
              <a:t>m)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2400" u="sng" dirty="0" smtClean="0"/>
              <a:t>Μετράω το χρονικό διάστημα </a:t>
            </a:r>
            <a:r>
              <a:rPr lang="el-GR" sz="2400" dirty="0" smtClean="0"/>
              <a:t>, μέσα στο οποίο μετατοπίστηκε το σώμα ( π.χ. 5</a:t>
            </a:r>
            <a:r>
              <a:rPr lang="en-US" sz="2400" dirty="0" smtClean="0"/>
              <a:t>min)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2400" dirty="0" smtClean="0"/>
              <a:t>Τέλος για να βρω την </a:t>
            </a:r>
            <a:r>
              <a:rPr lang="el-GR" sz="2400" u="sng" dirty="0" smtClean="0"/>
              <a:t>ταχύτητα</a:t>
            </a:r>
            <a:r>
              <a:rPr lang="el-GR" sz="2400" dirty="0" smtClean="0"/>
              <a:t> </a:t>
            </a:r>
            <a:r>
              <a:rPr lang="el-GR" sz="2400" u="sng" dirty="0" smtClean="0"/>
              <a:t>διαιρώ  τ</a:t>
            </a:r>
            <a:r>
              <a:rPr lang="en-US" sz="2400" u="sng" dirty="0" smtClean="0"/>
              <a:t>o </a:t>
            </a:r>
            <a:r>
              <a:rPr lang="el-GR" sz="2400" u="sng" dirty="0" smtClean="0"/>
              <a:t>μήκος διαδρομής, με το χρονικό διάστημα</a:t>
            </a:r>
            <a:r>
              <a:rPr lang="el-GR" sz="24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(</a:t>
            </a:r>
            <a:r>
              <a:rPr lang="el-GR" sz="2400" dirty="0" err="1" smtClean="0"/>
              <a:t>π.χ</a:t>
            </a:r>
            <a:r>
              <a:rPr lang="en-US" sz="2400" dirty="0" smtClean="0"/>
              <a:t>   </a:t>
            </a:r>
            <a:r>
              <a:rPr lang="el-GR" sz="2400" dirty="0" smtClean="0"/>
              <a:t> 5</a:t>
            </a:r>
            <a:r>
              <a:rPr lang="en-US" sz="2400" dirty="0" smtClean="0"/>
              <a:t>00m / 5min   =  100m/min)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1071546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Παράδειγμα: </a:t>
            </a:r>
            <a:r>
              <a:rPr lang="el-GR" sz="2000" dirty="0" smtClean="0"/>
              <a:t>στην παρακάτω εικόνα ένας αθλητής τρέχει από το σημείο Α στο σημείο Β . Όπως φαίνεται ο αθλητής κάνει </a:t>
            </a:r>
            <a:r>
              <a:rPr lang="el-GR" sz="2000" u="sng" dirty="0" smtClean="0"/>
              <a:t>ευθύγραμμη κίνηση</a:t>
            </a:r>
            <a:endParaRPr lang="en-US" sz="20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1857364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εία γραμμή σύνδεσης"/>
          <p:cNvCxnSpPr>
            <a:stCxn id="1026" idx="2"/>
          </p:cNvCxnSpPr>
          <p:nvPr/>
        </p:nvCxnSpPr>
        <p:spPr>
          <a:xfrm rot="5400000">
            <a:off x="4295157" y="-1154219"/>
            <a:ext cx="2310" cy="859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8429652" y="328612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Α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42844" y="321468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Β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8572528" y="3143248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285720" y="3071810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0" y="392906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Απόσταση</a:t>
            </a:r>
            <a:r>
              <a:rPr lang="el-GR" sz="2400" dirty="0" smtClean="0"/>
              <a:t> από σημείο Α σε σημείο Β, είναι </a:t>
            </a:r>
            <a:r>
              <a:rPr lang="el-GR" sz="2400" u="sng" dirty="0" smtClean="0"/>
              <a:t>20</a:t>
            </a:r>
            <a:r>
              <a:rPr lang="en-US" sz="2400" u="sng" dirty="0" smtClean="0"/>
              <a:t>m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u="sng" dirty="0" smtClean="0"/>
              <a:t>χρονική διάρκεια </a:t>
            </a:r>
            <a:r>
              <a:rPr lang="el-GR" sz="2400" dirty="0" smtClean="0"/>
              <a:t>μετατόπισης του αθλητή από το σημείο Α στο σημείο Β, είναι </a:t>
            </a:r>
            <a:r>
              <a:rPr lang="el-GR" sz="2400" u="sng" dirty="0" smtClean="0"/>
              <a:t>10</a:t>
            </a:r>
            <a:r>
              <a:rPr lang="en-US" sz="2400" u="sng" dirty="0" smtClean="0"/>
              <a:t>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l-GR" sz="2400" dirty="0" smtClean="0"/>
              <a:t>Άρα η </a:t>
            </a:r>
            <a:r>
              <a:rPr lang="el-GR" sz="2400" u="sng" dirty="0" smtClean="0"/>
              <a:t>ταχύτητα</a:t>
            </a:r>
            <a:r>
              <a:rPr lang="el-GR" sz="2400" dirty="0" smtClean="0"/>
              <a:t>  (μέση ταχύτητα) του αθλητή θα είναι: </a:t>
            </a:r>
          </a:p>
          <a:p>
            <a:r>
              <a:rPr lang="el-GR" sz="2400" dirty="0" smtClean="0"/>
              <a:t>20</a:t>
            </a:r>
            <a:r>
              <a:rPr lang="en-US" sz="2400" dirty="0" smtClean="0"/>
              <a:t>   :   10    = 2                                2 m/s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0800000">
            <a:off x="5214942" y="228599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2 - Θέση περιεχομένου"/>
          <p:cNvSpPr>
            <a:spLocks noGrp="1"/>
          </p:cNvSpPr>
          <p:nvPr>
            <p:ph idx="1"/>
          </p:nvPr>
        </p:nvSpPr>
        <p:spPr>
          <a:xfrm>
            <a:off x="2643174" y="285728"/>
            <a:ext cx="2928958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Μέση   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85720" y="78579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Τύπος  (σχέση, εξίσωση) ταχύτητας (μέση ταχύτητα)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0" name="19 - Ευθύγραμμο βέλος σύνδεσης"/>
          <p:cNvCxnSpPr>
            <a:endCxn id="25" idx="1"/>
          </p:cNvCxnSpPr>
          <p:nvPr/>
        </p:nvCxnSpPr>
        <p:spPr>
          <a:xfrm flipV="1">
            <a:off x="4357686" y="2104715"/>
            <a:ext cx="1643074" cy="8242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6200000" flipH="1">
            <a:off x="3464711" y="4679165"/>
            <a:ext cx="178595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5400000">
            <a:off x="1285852" y="3500438"/>
            <a:ext cx="1714512" cy="171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6000760" y="1643050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μήκος διαδρομής (διάστημα) που κάνει το σώμα που κινείται (</a:t>
            </a:r>
            <a:r>
              <a:rPr lang="el-GR" b="1" dirty="0" err="1" smtClean="0"/>
              <a:t>π.χ</a:t>
            </a:r>
            <a:r>
              <a:rPr lang="el-GR" b="1" dirty="0" smtClean="0"/>
              <a:t> 40</a:t>
            </a:r>
            <a:r>
              <a:rPr lang="en-US" b="1" dirty="0" smtClean="0"/>
              <a:t>m</a:t>
            </a:r>
            <a:r>
              <a:rPr lang="el-GR" b="1" dirty="0" smtClean="0"/>
              <a:t>)</a:t>
            </a:r>
            <a:endParaRPr lang="en-US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3857620" y="564357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Είναι το χρονικό διάστημα (Δ</a:t>
            </a:r>
            <a:r>
              <a:rPr lang="en-US" b="1" dirty="0" smtClean="0">
                <a:solidFill>
                  <a:srgbClr val="0070C0"/>
                </a:solidFill>
              </a:rPr>
              <a:t>t) </a:t>
            </a:r>
            <a:r>
              <a:rPr lang="el-GR" b="1" dirty="0" smtClean="0">
                <a:solidFill>
                  <a:srgbClr val="0070C0"/>
                </a:solidFill>
              </a:rPr>
              <a:t>που έκανε το σώμα για να διανύσει την απόσταση </a:t>
            </a:r>
            <a:r>
              <a:rPr lang="en-US" b="1" dirty="0" smtClean="0">
                <a:solidFill>
                  <a:srgbClr val="0070C0"/>
                </a:solidFill>
              </a:rPr>
              <a:t>s.  (</a:t>
            </a:r>
            <a:r>
              <a:rPr lang="el-GR" b="1" dirty="0" smtClean="0">
                <a:solidFill>
                  <a:srgbClr val="0070C0"/>
                </a:solidFill>
              </a:rPr>
              <a:t>π.χ. 2</a:t>
            </a:r>
            <a:r>
              <a:rPr lang="en-US" b="1" dirty="0" smtClean="0">
                <a:solidFill>
                  <a:srgbClr val="0070C0"/>
                </a:solidFill>
              </a:rPr>
              <a:t>h)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00034" y="52149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Μέση ταχύτητα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928926" y="292893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</a:t>
            </a:r>
            <a:r>
              <a:rPr lang="el-GR" sz="4000" b="1" baseline="-25000" dirty="0" smtClean="0">
                <a:solidFill>
                  <a:srgbClr val="FF0000"/>
                </a:solidFill>
              </a:rPr>
              <a:t>μ</a:t>
            </a:r>
            <a:endParaRPr lang="en-US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428992" y="300037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=</a:t>
            </a:r>
            <a:endParaRPr lang="en-US" sz="4000" dirty="0"/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4000496" y="3357562"/>
            <a:ext cx="6429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4071934" y="264318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4000496" y="3286124"/>
            <a:ext cx="65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</a:rPr>
              <a:t>Δ</a:t>
            </a:r>
            <a:r>
              <a:rPr lang="en-US" sz="4000" b="1" dirty="0" smtClean="0">
                <a:solidFill>
                  <a:srgbClr val="0070C0"/>
                </a:solidFill>
              </a:rPr>
              <a:t>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4" name="2 - Θέση περιεχομένου"/>
          <p:cNvSpPr>
            <a:spLocks noGrp="1"/>
          </p:cNvSpPr>
          <p:nvPr>
            <p:ph idx="1"/>
          </p:nvPr>
        </p:nvSpPr>
        <p:spPr>
          <a:xfrm>
            <a:off x="2643174" y="285728"/>
            <a:ext cx="2928958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Μέση   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225" y="2819400"/>
            <a:ext cx="4930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7286644" y="579292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u</a:t>
            </a:r>
            <a:r>
              <a:rPr lang="el-GR" sz="4000" b="1" baseline="-25000" dirty="0" smtClean="0"/>
              <a:t>μ</a:t>
            </a:r>
            <a:endParaRPr lang="en-US" sz="4000" b="1" baseline="-250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7786710" y="586436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=</a:t>
            </a:r>
            <a:endParaRPr lang="en-US" sz="4000" dirty="0"/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8358214" y="6221552"/>
            <a:ext cx="6429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8429652" y="550717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8358214" y="6150114"/>
            <a:ext cx="65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Δ</a:t>
            </a:r>
            <a:r>
              <a:rPr lang="en-US" sz="4000" b="1" dirty="0" smtClean="0"/>
              <a:t>t</a:t>
            </a:r>
            <a:endParaRPr lang="en-US" sz="4000" dirty="0"/>
          </a:p>
        </p:txBody>
      </p:sp>
      <p:sp>
        <p:nvSpPr>
          <p:cNvPr id="24" name="2 - Θέση περιεχομένου"/>
          <p:cNvSpPr>
            <a:spLocks noGrp="1"/>
          </p:cNvSpPr>
          <p:nvPr>
            <p:ph idx="1"/>
          </p:nvPr>
        </p:nvSpPr>
        <p:spPr>
          <a:xfrm>
            <a:off x="2643174" y="142852"/>
            <a:ext cx="2928958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Μέση   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71374" y="714356"/>
            <a:ext cx="9072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Έστω ένα αυτοκίνητο ξεκινάει από τη Σπάρτη για να πάει στην Αθήνα,  στη διάρκεια της διαδρομής το αυτοκίνητο μεταβάλει την ταχύτητά του.</a:t>
            </a:r>
          </a:p>
          <a:p>
            <a:r>
              <a:rPr lang="el-GR" sz="2400" dirty="0" smtClean="0"/>
              <a:t> Το αυτοκίνητο μπορεί να σταματήσει σε φανάρια,  να μειώσει την ταχύτητα του ή να την αυξήσει…</a:t>
            </a:r>
            <a:endParaRPr lang="el-GR" sz="2400" dirty="0"/>
          </a:p>
        </p:txBody>
      </p:sp>
      <p:sp>
        <p:nvSpPr>
          <p:cNvPr id="26" name="25 - Ορθογώνιο"/>
          <p:cNvSpPr/>
          <p:nvPr/>
        </p:nvSpPr>
        <p:spPr>
          <a:xfrm>
            <a:off x="0" y="3071810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Για να βρω τη </a:t>
            </a:r>
            <a:r>
              <a:rPr lang="el-GR" sz="2400" b="1" dirty="0" smtClean="0"/>
              <a:t>μέση ταχύτητα </a:t>
            </a:r>
            <a:r>
              <a:rPr lang="el-GR" sz="2400" dirty="0" smtClean="0"/>
              <a:t>του αυτοκινήτου διαιρώ  το μήκος της διαδρομής Σπάρτη -  Αθήνα , με τη χρονική διάρκεια που έκανε το αυτοκίνητο, για να διανύσει αυτή την διαδρομή.</a:t>
            </a:r>
            <a:endParaRPr lang="el-GR" sz="2400" dirty="0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6057900" y="3354245"/>
            <a:ext cx="1859973" cy="1778864"/>
          </a:xfrm>
          <a:custGeom>
            <a:avLst/>
            <a:gdLst>
              <a:gd name="connsiteX0" fmla="*/ 1859973 w 1859973"/>
              <a:gd name="connsiteY0" fmla="*/ 74755 h 1778864"/>
              <a:gd name="connsiteX1" fmla="*/ 1828800 w 1859973"/>
              <a:gd name="connsiteY1" fmla="*/ 64364 h 1778864"/>
              <a:gd name="connsiteX2" fmla="*/ 1797627 w 1859973"/>
              <a:gd name="connsiteY2" fmla="*/ 43582 h 1778864"/>
              <a:gd name="connsiteX3" fmla="*/ 1683327 w 1859973"/>
              <a:gd name="connsiteY3" fmla="*/ 22800 h 1778864"/>
              <a:gd name="connsiteX4" fmla="*/ 1652155 w 1859973"/>
              <a:gd name="connsiteY4" fmla="*/ 2019 h 1778864"/>
              <a:gd name="connsiteX5" fmla="*/ 1610591 w 1859973"/>
              <a:gd name="connsiteY5" fmla="*/ 12410 h 1778864"/>
              <a:gd name="connsiteX6" fmla="*/ 1506682 w 1859973"/>
              <a:gd name="connsiteY6" fmla="*/ 22800 h 1778864"/>
              <a:gd name="connsiteX7" fmla="*/ 1454727 w 1859973"/>
              <a:gd name="connsiteY7" fmla="*/ 33191 h 1778864"/>
              <a:gd name="connsiteX8" fmla="*/ 1309255 w 1859973"/>
              <a:gd name="connsiteY8" fmla="*/ 85146 h 1778864"/>
              <a:gd name="connsiteX9" fmla="*/ 1236518 w 1859973"/>
              <a:gd name="connsiteY9" fmla="*/ 95537 h 1778864"/>
              <a:gd name="connsiteX10" fmla="*/ 1143000 w 1859973"/>
              <a:gd name="connsiteY10" fmla="*/ 126710 h 1778864"/>
              <a:gd name="connsiteX11" fmla="*/ 1080655 w 1859973"/>
              <a:gd name="connsiteY11" fmla="*/ 157882 h 1778864"/>
              <a:gd name="connsiteX12" fmla="*/ 1049482 w 1859973"/>
              <a:gd name="connsiteY12" fmla="*/ 178664 h 1778864"/>
              <a:gd name="connsiteX13" fmla="*/ 997527 w 1859973"/>
              <a:gd name="connsiteY13" fmla="*/ 189055 h 1778864"/>
              <a:gd name="connsiteX14" fmla="*/ 924791 w 1859973"/>
              <a:gd name="connsiteY14" fmla="*/ 220228 h 1778864"/>
              <a:gd name="connsiteX15" fmla="*/ 893618 w 1859973"/>
              <a:gd name="connsiteY15" fmla="*/ 251400 h 1778864"/>
              <a:gd name="connsiteX16" fmla="*/ 831273 w 1859973"/>
              <a:gd name="connsiteY16" fmla="*/ 272182 h 1778864"/>
              <a:gd name="connsiteX17" fmla="*/ 768927 w 1859973"/>
              <a:gd name="connsiteY17" fmla="*/ 324137 h 1778864"/>
              <a:gd name="connsiteX18" fmla="*/ 737755 w 1859973"/>
              <a:gd name="connsiteY18" fmla="*/ 386482 h 1778864"/>
              <a:gd name="connsiteX19" fmla="*/ 706582 w 1859973"/>
              <a:gd name="connsiteY19" fmla="*/ 407264 h 1778864"/>
              <a:gd name="connsiteX20" fmla="*/ 685800 w 1859973"/>
              <a:gd name="connsiteY20" fmla="*/ 438437 h 1778864"/>
              <a:gd name="connsiteX21" fmla="*/ 654627 w 1859973"/>
              <a:gd name="connsiteY21" fmla="*/ 469610 h 1778864"/>
              <a:gd name="connsiteX22" fmla="*/ 623455 w 1859973"/>
              <a:gd name="connsiteY22" fmla="*/ 521564 h 1778864"/>
              <a:gd name="connsiteX23" fmla="*/ 592282 w 1859973"/>
              <a:gd name="connsiteY23" fmla="*/ 542346 h 1778864"/>
              <a:gd name="connsiteX24" fmla="*/ 561109 w 1859973"/>
              <a:gd name="connsiteY24" fmla="*/ 573519 h 1778864"/>
              <a:gd name="connsiteX25" fmla="*/ 540327 w 1859973"/>
              <a:gd name="connsiteY25" fmla="*/ 625473 h 1778864"/>
              <a:gd name="connsiteX26" fmla="*/ 519545 w 1859973"/>
              <a:gd name="connsiteY26" fmla="*/ 687819 h 1778864"/>
              <a:gd name="connsiteX27" fmla="*/ 498764 w 1859973"/>
              <a:gd name="connsiteY27" fmla="*/ 833291 h 1778864"/>
              <a:gd name="connsiteX28" fmla="*/ 467591 w 1859973"/>
              <a:gd name="connsiteY28" fmla="*/ 854073 h 1778864"/>
              <a:gd name="connsiteX29" fmla="*/ 436418 w 1859973"/>
              <a:gd name="connsiteY29" fmla="*/ 885246 h 1778864"/>
              <a:gd name="connsiteX30" fmla="*/ 426027 w 1859973"/>
              <a:gd name="connsiteY30" fmla="*/ 916419 h 1778864"/>
              <a:gd name="connsiteX31" fmla="*/ 394855 w 1859973"/>
              <a:gd name="connsiteY31" fmla="*/ 926810 h 1778864"/>
              <a:gd name="connsiteX32" fmla="*/ 342900 w 1859973"/>
              <a:gd name="connsiteY32" fmla="*/ 957982 h 1778864"/>
              <a:gd name="connsiteX33" fmla="*/ 280555 w 1859973"/>
              <a:gd name="connsiteY33" fmla="*/ 989155 h 1778864"/>
              <a:gd name="connsiteX34" fmla="*/ 249382 w 1859973"/>
              <a:gd name="connsiteY34" fmla="*/ 1009937 h 1778864"/>
              <a:gd name="connsiteX35" fmla="*/ 207818 w 1859973"/>
              <a:gd name="connsiteY35" fmla="*/ 1020328 h 1778864"/>
              <a:gd name="connsiteX36" fmla="*/ 155864 w 1859973"/>
              <a:gd name="connsiteY36" fmla="*/ 1041110 h 1778864"/>
              <a:gd name="connsiteX37" fmla="*/ 124691 w 1859973"/>
              <a:gd name="connsiteY37" fmla="*/ 1051500 h 1778864"/>
              <a:gd name="connsiteX38" fmla="*/ 83127 w 1859973"/>
              <a:gd name="connsiteY38" fmla="*/ 1072282 h 1778864"/>
              <a:gd name="connsiteX39" fmla="*/ 0 w 1859973"/>
              <a:gd name="connsiteY39" fmla="*/ 1093064 h 1778864"/>
              <a:gd name="connsiteX40" fmla="*/ 31173 w 1859973"/>
              <a:gd name="connsiteY40" fmla="*/ 1113846 h 1778864"/>
              <a:gd name="connsiteX41" fmla="*/ 72736 w 1859973"/>
              <a:gd name="connsiteY41" fmla="*/ 1124237 h 1778864"/>
              <a:gd name="connsiteX42" fmla="*/ 93518 w 1859973"/>
              <a:gd name="connsiteY42" fmla="*/ 1581437 h 1778864"/>
              <a:gd name="connsiteX43" fmla="*/ 103909 w 1859973"/>
              <a:gd name="connsiteY43" fmla="*/ 1612610 h 1778864"/>
              <a:gd name="connsiteX44" fmla="*/ 124691 w 1859973"/>
              <a:gd name="connsiteY44" fmla="*/ 1643782 h 1778864"/>
              <a:gd name="connsiteX45" fmla="*/ 135082 w 1859973"/>
              <a:gd name="connsiteY45" fmla="*/ 1674955 h 1778864"/>
              <a:gd name="connsiteX46" fmla="*/ 155864 w 1859973"/>
              <a:gd name="connsiteY46" fmla="*/ 1706128 h 1778864"/>
              <a:gd name="connsiteX47" fmla="*/ 145473 w 1859973"/>
              <a:gd name="connsiteY47" fmla="*/ 1778864 h 177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59973" h="1778864">
                <a:moveTo>
                  <a:pt x="1859973" y="74755"/>
                </a:moveTo>
                <a:cubicBezTo>
                  <a:pt x="1849582" y="71291"/>
                  <a:pt x="1838597" y="69262"/>
                  <a:pt x="1828800" y="64364"/>
                </a:cubicBezTo>
                <a:cubicBezTo>
                  <a:pt x="1817630" y="58779"/>
                  <a:pt x="1809320" y="47967"/>
                  <a:pt x="1797627" y="43582"/>
                </a:cubicBezTo>
                <a:cubicBezTo>
                  <a:pt x="1786008" y="39225"/>
                  <a:pt x="1690331" y="23967"/>
                  <a:pt x="1683327" y="22800"/>
                </a:cubicBezTo>
                <a:cubicBezTo>
                  <a:pt x="1672936" y="15873"/>
                  <a:pt x="1664517" y="3785"/>
                  <a:pt x="1652155" y="2019"/>
                </a:cubicBezTo>
                <a:cubicBezTo>
                  <a:pt x="1638017" y="0"/>
                  <a:pt x="1624729" y="10390"/>
                  <a:pt x="1610591" y="12410"/>
                </a:cubicBezTo>
                <a:cubicBezTo>
                  <a:pt x="1576132" y="17333"/>
                  <a:pt x="1541318" y="19337"/>
                  <a:pt x="1506682" y="22800"/>
                </a:cubicBezTo>
                <a:cubicBezTo>
                  <a:pt x="1489364" y="26264"/>
                  <a:pt x="1471643" y="28116"/>
                  <a:pt x="1454727" y="33191"/>
                </a:cubicBezTo>
                <a:cubicBezTo>
                  <a:pt x="1396307" y="50717"/>
                  <a:pt x="1378113" y="75309"/>
                  <a:pt x="1309255" y="85146"/>
                </a:cubicBezTo>
                <a:lnTo>
                  <a:pt x="1236518" y="95537"/>
                </a:lnTo>
                <a:cubicBezTo>
                  <a:pt x="1205345" y="105928"/>
                  <a:pt x="1170341" y="108484"/>
                  <a:pt x="1143000" y="126710"/>
                </a:cubicBezTo>
                <a:cubicBezTo>
                  <a:pt x="1053652" y="186272"/>
                  <a:pt x="1166703" y="114857"/>
                  <a:pt x="1080655" y="157882"/>
                </a:cubicBezTo>
                <a:cubicBezTo>
                  <a:pt x="1069485" y="163467"/>
                  <a:pt x="1061175" y="174279"/>
                  <a:pt x="1049482" y="178664"/>
                </a:cubicBezTo>
                <a:cubicBezTo>
                  <a:pt x="1032945" y="184865"/>
                  <a:pt x="1014661" y="184771"/>
                  <a:pt x="997527" y="189055"/>
                </a:cubicBezTo>
                <a:cubicBezTo>
                  <a:pt x="976654" y="194273"/>
                  <a:pt x="940803" y="208791"/>
                  <a:pt x="924791" y="220228"/>
                </a:cubicBezTo>
                <a:cubicBezTo>
                  <a:pt x="912833" y="228769"/>
                  <a:pt x="906464" y="244264"/>
                  <a:pt x="893618" y="251400"/>
                </a:cubicBezTo>
                <a:cubicBezTo>
                  <a:pt x="874469" y="262038"/>
                  <a:pt x="849500" y="260031"/>
                  <a:pt x="831273" y="272182"/>
                </a:cubicBezTo>
                <a:cubicBezTo>
                  <a:pt x="787873" y="301115"/>
                  <a:pt x="808931" y="284133"/>
                  <a:pt x="768927" y="324137"/>
                </a:cubicBezTo>
                <a:cubicBezTo>
                  <a:pt x="760476" y="349490"/>
                  <a:pt x="757897" y="366340"/>
                  <a:pt x="737755" y="386482"/>
                </a:cubicBezTo>
                <a:cubicBezTo>
                  <a:pt x="728924" y="395313"/>
                  <a:pt x="716973" y="400337"/>
                  <a:pt x="706582" y="407264"/>
                </a:cubicBezTo>
                <a:cubicBezTo>
                  <a:pt x="699655" y="417655"/>
                  <a:pt x="693795" y="428843"/>
                  <a:pt x="685800" y="438437"/>
                </a:cubicBezTo>
                <a:cubicBezTo>
                  <a:pt x="676392" y="449726"/>
                  <a:pt x="663444" y="457854"/>
                  <a:pt x="654627" y="469610"/>
                </a:cubicBezTo>
                <a:cubicBezTo>
                  <a:pt x="642509" y="485767"/>
                  <a:pt x="636598" y="506230"/>
                  <a:pt x="623455" y="521564"/>
                </a:cubicBezTo>
                <a:cubicBezTo>
                  <a:pt x="615328" y="531046"/>
                  <a:pt x="601876" y="534351"/>
                  <a:pt x="592282" y="542346"/>
                </a:cubicBezTo>
                <a:cubicBezTo>
                  <a:pt x="580993" y="551754"/>
                  <a:pt x="571500" y="563128"/>
                  <a:pt x="561109" y="573519"/>
                </a:cubicBezTo>
                <a:cubicBezTo>
                  <a:pt x="554182" y="590837"/>
                  <a:pt x="546701" y="607944"/>
                  <a:pt x="540327" y="625473"/>
                </a:cubicBezTo>
                <a:cubicBezTo>
                  <a:pt x="532841" y="646060"/>
                  <a:pt x="519545" y="687819"/>
                  <a:pt x="519545" y="687819"/>
                </a:cubicBezTo>
                <a:cubicBezTo>
                  <a:pt x="512618" y="736310"/>
                  <a:pt x="513374" y="786538"/>
                  <a:pt x="498764" y="833291"/>
                </a:cubicBezTo>
                <a:cubicBezTo>
                  <a:pt x="495039" y="845211"/>
                  <a:pt x="477185" y="846078"/>
                  <a:pt x="467591" y="854073"/>
                </a:cubicBezTo>
                <a:cubicBezTo>
                  <a:pt x="456302" y="863481"/>
                  <a:pt x="446809" y="874855"/>
                  <a:pt x="436418" y="885246"/>
                </a:cubicBezTo>
                <a:cubicBezTo>
                  <a:pt x="432954" y="895637"/>
                  <a:pt x="433772" y="908674"/>
                  <a:pt x="426027" y="916419"/>
                </a:cubicBezTo>
                <a:cubicBezTo>
                  <a:pt x="418282" y="924164"/>
                  <a:pt x="404651" y="921912"/>
                  <a:pt x="394855" y="926810"/>
                </a:cubicBezTo>
                <a:cubicBezTo>
                  <a:pt x="376791" y="935842"/>
                  <a:pt x="360027" y="947278"/>
                  <a:pt x="342900" y="957982"/>
                </a:cubicBezTo>
                <a:cubicBezTo>
                  <a:pt x="223768" y="1032438"/>
                  <a:pt x="392725" y="933069"/>
                  <a:pt x="280555" y="989155"/>
                </a:cubicBezTo>
                <a:cubicBezTo>
                  <a:pt x="269385" y="994740"/>
                  <a:pt x="260861" y="1005018"/>
                  <a:pt x="249382" y="1009937"/>
                </a:cubicBezTo>
                <a:cubicBezTo>
                  <a:pt x="236256" y="1015563"/>
                  <a:pt x="221366" y="1015812"/>
                  <a:pt x="207818" y="1020328"/>
                </a:cubicBezTo>
                <a:cubicBezTo>
                  <a:pt x="190123" y="1026226"/>
                  <a:pt x="173329" y="1034561"/>
                  <a:pt x="155864" y="1041110"/>
                </a:cubicBezTo>
                <a:cubicBezTo>
                  <a:pt x="145608" y="1044956"/>
                  <a:pt x="134758" y="1047186"/>
                  <a:pt x="124691" y="1051500"/>
                </a:cubicBezTo>
                <a:cubicBezTo>
                  <a:pt x="110453" y="1057602"/>
                  <a:pt x="97365" y="1066180"/>
                  <a:pt x="83127" y="1072282"/>
                </a:cubicBezTo>
                <a:cubicBezTo>
                  <a:pt x="55168" y="1084265"/>
                  <a:pt x="30497" y="1086965"/>
                  <a:pt x="0" y="1093064"/>
                </a:cubicBezTo>
                <a:cubicBezTo>
                  <a:pt x="10391" y="1099991"/>
                  <a:pt x="19694" y="1108927"/>
                  <a:pt x="31173" y="1113846"/>
                </a:cubicBezTo>
                <a:cubicBezTo>
                  <a:pt x="44299" y="1119472"/>
                  <a:pt x="70849" y="1110082"/>
                  <a:pt x="72736" y="1124237"/>
                </a:cubicBezTo>
                <a:cubicBezTo>
                  <a:pt x="92898" y="1275456"/>
                  <a:pt x="83800" y="1429189"/>
                  <a:pt x="93518" y="1581437"/>
                </a:cubicBezTo>
                <a:cubicBezTo>
                  <a:pt x="94216" y="1592368"/>
                  <a:pt x="99011" y="1602813"/>
                  <a:pt x="103909" y="1612610"/>
                </a:cubicBezTo>
                <a:cubicBezTo>
                  <a:pt x="109494" y="1623780"/>
                  <a:pt x="117764" y="1633391"/>
                  <a:pt x="124691" y="1643782"/>
                </a:cubicBezTo>
                <a:cubicBezTo>
                  <a:pt x="128155" y="1654173"/>
                  <a:pt x="130184" y="1665158"/>
                  <a:pt x="135082" y="1674955"/>
                </a:cubicBezTo>
                <a:cubicBezTo>
                  <a:pt x="140667" y="1686125"/>
                  <a:pt x="154621" y="1693702"/>
                  <a:pt x="155864" y="1706128"/>
                </a:cubicBezTo>
                <a:cubicBezTo>
                  <a:pt x="158301" y="1730498"/>
                  <a:pt x="145473" y="1778864"/>
                  <a:pt x="145473" y="1778864"/>
                </a:cubicBezTo>
              </a:path>
            </a:pathLst>
          </a:custGeom>
          <a:ln w="920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7286644" y="579292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u</a:t>
            </a:r>
            <a:r>
              <a:rPr lang="el-GR" sz="4000" b="1" baseline="-25000" dirty="0" smtClean="0"/>
              <a:t>μ</a:t>
            </a:r>
            <a:endParaRPr lang="en-US" sz="4000" b="1" baseline="-250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7786710" y="586436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=</a:t>
            </a:r>
            <a:endParaRPr lang="en-US" sz="4000" dirty="0"/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8358214" y="6221552"/>
            <a:ext cx="6429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8429652" y="550717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8358214" y="6150114"/>
            <a:ext cx="65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Δ</a:t>
            </a:r>
            <a:r>
              <a:rPr lang="en-US" sz="4000" b="1" dirty="0" smtClean="0"/>
              <a:t>t</a:t>
            </a:r>
            <a:endParaRPr lang="en-US" sz="4000" dirty="0"/>
          </a:p>
        </p:txBody>
      </p:sp>
      <p:sp>
        <p:nvSpPr>
          <p:cNvPr id="24" name="2 - Θέση περιεχομένου"/>
          <p:cNvSpPr>
            <a:spLocks noGrp="1"/>
          </p:cNvSpPr>
          <p:nvPr>
            <p:ph idx="1"/>
          </p:nvPr>
        </p:nvSpPr>
        <p:spPr>
          <a:xfrm>
            <a:off x="2643174" y="285728"/>
            <a:ext cx="2928958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Μέση    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285720" y="114298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μέση ταχύτητα είναι διαφορετική</a:t>
            </a:r>
            <a:r>
              <a:rPr lang="en-US" sz="2400" dirty="0" smtClean="0"/>
              <a:t>,</a:t>
            </a:r>
            <a:r>
              <a:rPr lang="el-GR" sz="2400" dirty="0" smtClean="0"/>
              <a:t> από τις διαφορετικές ταχύτητες που έχει το αυτοκίνητο</a:t>
            </a:r>
            <a:r>
              <a:rPr lang="en-US" sz="2400" dirty="0" smtClean="0"/>
              <a:t>,</a:t>
            </a:r>
            <a:r>
              <a:rPr lang="el-GR" sz="2400" dirty="0" smtClean="0"/>
              <a:t> στη διάρκεια ταξιδιού του. </a:t>
            </a:r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810" y="3857628"/>
            <a:ext cx="36631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214282" y="3214686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 μέση ταχύτητα του αυτοκινήτου  αντιστοιχεί </a:t>
            </a:r>
            <a:r>
              <a:rPr lang="en-US" sz="2000" dirty="0" smtClean="0"/>
              <a:t> </a:t>
            </a:r>
            <a:r>
              <a:rPr lang="el-GR" sz="2000" dirty="0" smtClean="0"/>
              <a:t>  στην ταχύτητα, που θα είχε το αυτοκίνητο</a:t>
            </a:r>
            <a:r>
              <a:rPr lang="en-US" sz="2000" dirty="0" smtClean="0"/>
              <a:t>, </a:t>
            </a:r>
            <a:r>
              <a:rPr lang="el-GR" sz="2000" dirty="0" smtClean="0"/>
              <a:t> αν έκανε τη διαδρομή με σταθερή ταχύτητα ( Δηλαδή σε όλη τη διάρκεια της εκδρομής η ταχύτητα παρέμενε η ίδια) η οποία αντιστοιχεί στη μέση ταχύτητα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795</Words>
  <Application>Microsoft Office PowerPoint</Application>
  <PresentationFormat>Προβολή στην οθόνη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232</cp:revision>
  <dcterms:created xsi:type="dcterms:W3CDTF">2020-04-19T13:58:38Z</dcterms:created>
  <dcterms:modified xsi:type="dcterms:W3CDTF">2023-11-04T05:15:44Z</dcterms:modified>
</cp:coreProperties>
</file>