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99" r:id="rId2"/>
    <p:sldId id="300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80" r:id="rId17"/>
    <p:sldId id="284" r:id="rId18"/>
    <p:sldId id="301" r:id="rId19"/>
    <p:sldId id="298" r:id="rId20"/>
    <p:sldId id="302" r:id="rId2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221F74-388C-45B6-90AF-AF2A8C3483D4}" v="3" dt="2022-09-13T02:58:19.4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83" d="100"/>
          <a:sy n="83" d="100"/>
        </p:scale>
        <p:origin x="-90" y="-4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 Kyteas" userId="50ed48d6b988d59b" providerId="LiveId" clId="{63221F74-388C-45B6-90AF-AF2A8C3483D4}"/>
    <pc:docChg chg="modSld">
      <pc:chgData name="P Kyteas" userId="50ed48d6b988d59b" providerId="LiveId" clId="{63221F74-388C-45B6-90AF-AF2A8C3483D4}" dt="2022-09-13T02:58:19.400" v="2" actId="20577"/>
      <pc:docMkLst>
        <pc:docMk/>
      </pc:docMkLst>
      <pc:sldChg chg="modSp">
        <pc:chgData name="P Kyteas" userId="50ed48d6b988d59b" providerId="LiveId" clId="{63221F74-388C-45B6-90AF-AF2A8C3483D4}" dt="2022-09-13T02:58:19.400" v="2" actId="20577"/>
        <pc:sldMkLst>
          <pc:docMk/>
          <pc:sldMk cId="0" sldId="283"/>
        </pc:sldMkLst>
        <pc:spChg chg="mod">
          <ac:chgData name="P Kyteas" userId="50ed48d6b988d59b" providerId="LiveId" clId="{63221F74-388C-45B6-90AF-AF2A8C3483D4}" dt="2022-09-13T02:58:19.400" v="2" actId="20577"/>
          <ac:spMkLst>
            <pc:docMk/>
            <pc:sldMk cId="0" sldId="283"/>
            <ac:spMk id="2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70FDCD-42F0-4A7E-8B4D-89127B487876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D45C71-34BE-463A-8D72-36AFE7922B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20/11/2023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20/11/2023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20/11/2023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20/11/2023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- TextBox"/>
          <p:cNvSpPr txBox="1"/>
          <p:nvPr/>
        </p:nvSpPr>
        <p:spPr>
          <a:xfrm>
            <a:off x="0" y="214290"/>
            <a:ext cx="607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Πολλαπλασιάζοντας  με τον  αριθμό 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428596" y="128586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2  =</a:t>
            </a:r>
            <a:endParaRPr lang="en-US" sz="2800" dirty="0"/>
          </a:p>
        </p:txBody>
      </p:sp>
      <p:sp>
        <p:nvSpPr>
          <p:cNvPr id="7" name="6 - Ορθογώνιο"/>
          <p:cNvSpPr/>
          <p:nvPr/>
        </p:nvSpPr>
        <p:spPr>
          <a:xfrm>
            <a:off x="1643042" y="1285860"/>
            <a:ext cx="322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</a:t>
            </a:r>
            <a:endParaRPr lang="en-US" sz="2800" dirty="0"/>
          </a:p>
        </p:txBody>
      </p:sp>
      <p:sp>
        <p:nvSpPr>
          <p:cNvPr id="8" name="7 - TextBox"/>
          <p:cNvSpPr txBox="1"/>
          <p:nvPr/>
        </p:nvSpPr>
        <p:spPr>
          <a:xfrm>
            <a:off x="428596" y="211996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35  =</a:t>
            </a:r>
            <a:endParaRPr lang="en-US" sz="2800" dirty="0"/>
          </a:p>
        </p:txBody>
      </p:sp>
      <p:sp>
        <p:nvSpPr>
          <p:cNvPr id="9" name="8 - Ορθογώνιο"/>
          <p:cNvSpPr/>
          <p:nvPr/>
        </p:nvSpPr>
        <p:spPr>
          <a:xfrm>
            <a:off x="1643042" y="2119962"/>
            <a:ext cx="8572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35</a:t>
            </a:r>
            <a:endParaRPr lang="en-US" sz="2800" dirty="0"/>
          </a:p>
        </p:txBody>
      </p:sp>
      <p:sp>
        <p:nvSpPr>
          <p:cNvPr id="10" name="9 - TextBox"/>
          <p:cNvSpPr txBox="1"/>
          <p:nvPr/>
        </p:nvSpPr>
        <p:spPr>
          <a:xfrm>
            <a:off x="428596" y="312009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24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1  =</a:t>
            </a:r>
            <a:endParaRPr lang="en-US" sz="28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1643042" y="3120094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24</a:t>
            </a:r>
            <a:endParaRPr lang="en-US" sz="28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4191664"/>
            <a:ext cx="1643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 = </a:t>
            </a:r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n-US" sz="2800" dirty="0" smtClean="0"/>
              <a:t>m</a:t>
            </a:r>
            <a:endParaRPr lang="en-US" sz="2800" dirty="0"/>
          </a:p>
        </p:txBody>
      </p:sp>
      <p:sp>
        <p:nvSpPr>
          <p:cNvPr id="14" name="13 - TextBox"/>
          <p:cNvSpPr txBox="1"/>
          <p:nvPr/>
        </p:nvSpPr>
        <p:spPr>
          <a:xfrm>
            <a:off x="428596" y="533467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 = </a:t>
            </a:r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n-US" sz="2800" dirty="0" smtClean="0"/>
              <a:t>s</a:t>
            </a:r>
            <a:endParaRPr lang="en-US" sz="2800" dirty="0"/>
          </a:p>
        </p:txBody>
      </p:sp>
      <p:sp>
        <p:nvSpPr>
          <p:cNvPr id="18" name="17 - TextBox"/>
          <p:cNvSpPr txBox="1"/>
          <p:nvPr/>
        </p:nvSpPr>
        <p:spPr>
          <a:xfrm>
            <a:off x="4714876" y="2714620"/>
            <a:ext cx="2786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km = </a:t>
            </a:r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n-US" sz="2800" dirty="0" smtClean="0"/>
              <a:t>km =1km</a:t>
            </a:r>
            <a:endParaRPr lang="en-US" sz="2800" dirty="0"/>
          </a:p>
        </p:txBody>
      </p:sp>
      <p:sp>
        <p:nvSpPr>
          <p:cNvPr id="28" name="27 - TextBox"/>
          <p:cNvSpPr txBox="1"/>
          <p:nvPr/>
        </p:nvSpPr>
        <p:spPr>
          <a:xfrm>
            <a:off x="5000628" y="4500570"/>
            <a:ext cx="2071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h = </a:t>
            </a:r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n-US" sz="2800" dirty="0" smtClean="0"/>
              <a:t>h = 1h</a:t>
            </a:r>
            <a:endParaRPr lang="en-US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4" grpId="0"/>
      <p:bldP spid="18" grpId="0"/>
      <p:bldP spid="2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500034" y="0"/>
            <a:ext cx="8358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Πως κάνω τα σύνθετα κλάσματα…… απλά κλάσματα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56" name="55 - Ευθύγραμμο βέλος σύνδεσης"/>
          <p:cNvCxnSpPr/>
          <p:nvPr/>
        </p:nvCxnSpPr>
        <p:spPr>
          <a:xfrm rot="5400000">
            <a:off x="392877" y="5036355"/>
            <a:ext cx="1000132" cy="7143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- TextBox"/>
          <p:cNvSpPr txBox="1"/>
          <p:nvPr/>
        </p:nvSpPr>
        <p:spPr>
          <a:xfrm>
            <a:off x="142844" y="557214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Σύνθετο  κλάσμα</a:t>
            </a:r>
            <a:endParaRPr lang="en-US" u="sng" dirty="0"/>
          </a:p>
        </p:txBody>
      </p:sp>
      <p:cxnSp>
        <p:nvCxnSpPr>
          <p:cNvPr id="58" name="57 - Ευθύγραμμο βέλος σύνδεσης"/>
          <p:cNvCxnSpPr/>
          <p:nvPr/>
        </p:nvCxnSpPr>
        <p:spPr>
          <a:xfrm rot="16200000" flipH="1">
            <a:off x="7715272" y="4572008"/>
            <a:ext cx="1428760" cy="14287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TextBox"/>
          <p:cNvSpPr txBox="1"/>
          <p:nvPr/>
        </p:nvSpPr>
        <p:spPr>
          <a:xfrm>
            <a:off x="7715272" y="5429264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Απλό  κλάσμα</a:t>
            </a:r>
            <a:endParaRPr lang="en-US" u="sng" dirty="0"/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285720" y="2779564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Ορθογώνιο"/>
          <p:cNvSpPr/>
          <p:nvPr/>
        </p:nvSpPr>
        <p:spPr>
          <a:xfrm>
            <a:off x="1857356" y="235093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1" name="40 - Ευθεία γραμμή σύνδεσης"/>
          <p:cNvCxnSpPr/>
          <p:nvPr/>
        </p:nvCxnSpPr>
        <p:spPr>
          <a:xfrm>
            <a:off x="571472" y="2071678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- TextBox"/>
          <p:cNvSpPr txBox="1"/>
          <p:nvPr/>
        </p:nvSpPr>
        <p:spPr>
          <a:xfrm>
            <a:off x="642910" y="1428736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43" name="42 - Ορθογώνιο"/>
          <p:cNvSpPr/>
          <p:nvPr/>
        </p:nvSpPr>
        <p:spPr>
          <a:xfrm>
            <a:off x="714348" y="200024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714348" y="342250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785786" y="277956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50" name="49 - Ορθογώνιο"/>
          <p:cNvSpPr/>
          <p:nvPr/>
        </p:nvSpPr>
        <p:spPr>
          <a:xfrm>
            <a:off x="857224" y="335106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cxnSp>
        <p:nvCxnSpPr>
          <p:cNvPr id="55" name="54 - Ευθεία γραμμή σύνδεσης"/>
          <p:cNvCxnSpPr/>
          <p:nvPr/>
        </p:nvCxnSpPr>
        <p:spPr>
          <a:xfrm>
            <a:off x="2500298" y="2779564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- Ευθεία γραμμή σύνδεσης"/>
          <p:cNvCxnSpPr/>
          <p:nvPr/>
        </p:nvCxnSpPr>
        <p:spPr>
          <a:xfrm>
            <a:off x="2786050" y="2071678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60 - TextBox"/>
          <p:cNvSpPr txBox="1"/>
          <p:nvPr/>
        </p:nvSpPr>
        <p:spPr>
          <a:xfrm>
            <a:off x="2857488" y="1428736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62" name="61 - Ορθογώνιο"/>
          <p:cNvSpPr/>
          <p:nvPr/>
        </p:nvSpPr>
        <p:spPr>
          <a:xfrm>
            <a:off x="2928926" y="200024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cxnSp>
        <p:nvCxnSpPr>
          <p:cNvPr id="63" name="62 - Ευθεία γραμμή σύνδεσης"/>
          <p:cNvCxnSpPr/>
          <p:nvPr/>
        </p:nvCxnSpPr>
        <p:spPr>
          <a:xfrm>
            <a:off x="2928926" y="342250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63 - TextBox"/>
          <p:cNvSpPr txBox="1"/>
          <p:nvPr/>
        </p:nvSpPr>
        <p:spPr>
          <a:xfrm>
            <a:off x="3000364" y="277956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65" name="64 - Ορθογώνιο"/>
          <p:cNvSpPr/>
          <p:nvPr/>
        </p:nvSpPr>
        <p:spPr>
          <a:xfrm>
            <a:off x="3071802" y="335106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sp>
        <p:nvSpPr>
          <p:cNvPr id="66" name="65 - Ελεύθερη σχεδίαση"/>
          <p:cNvSpPr/>
          <p:nvPr/>
        </p:nvSpPr>
        <p:spPr>
          <a:xfrm>
            <a:off x="3357554" y="1707994"/>
            <a:ext cx="1643074" cy="2161735"/>
          </a:xfrm>
          <a:custGeom>
            <a:avLst/>
            <a:gdLst>
              <a:gd name="connsiteX0" fmla="*/ 0 w 1352843"/>
              <a:gd name="connsiteY0" fmla="*/ 0 h 2161735"/>
              <a:gd name="connsiteX1" fmla="*/ 1139483 w 1352843"/>
              <a:gd name="connsiteY1" fmla="*/ 393896 h 2161735"/>
              <a:gd name="connsiteX2" fmla="*/ 1280160 w 1352843"/>
              <a:gd name="connsiteY2" fmla="*/ 1420837 h 2161735"/>
              <a:gd name="connsiteX3" fmla="*/ 970671 w 1352843"/>
              <a:gd name="connsiteY3" fmla="*/ 2053883 h 2161735"/>
              <a:gd name="connsiteX4" fmla="*/ 196948 w 1352843"/>
              <a:gd name="connsiteY4" fmla="*/ 2067951 h 2161735"/>
              <a:gd name="connsiteX5" fmla="*/ 267286 w 1352843"/>
              <a:gd name="connsiteY5" fmla="*/ 2067951 h 2161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52843" h="2161735">
                <a:moveTo>
                  <a:pt x="0" y="0"/>
                </a:moveTo>
                <a:cubicBezTo>
                  <a:pt x="463061" y="78545"/>
                  <a:pt x="926123" y="157090"/>
                  <a:pt x="1139483" y="393896"/>
                </a:cubicBezTo>
                <a:cubicBezTo>
                  <a:pt x="1352843" y="630702"/>
                  <a:pt x="1308295" y="1144173"/>
                  <a:pt x="1280160" y="1420837"/>
                </a:cubicBezTo>
                <a:cubicBezTo>
                  <a:pt x="1252025" y="1697501"/>
                  <a:pt x="1151206" y="1946031"/>
                  <a:pt x="970671" y="2053883"/>
                </a:cubicBezTo>
                <a:cubicBezTo>
                  <a:pt x="790136" y="2161735"/>
                  <a:pt x="314179" y="2065606"/>
                  <a:pt x="196948" y="2067951"/>
                </a:cubicBezTo>
                <a:cubicBezTo>
                  <a:pt x="79717" y="2070296"/>
                  <a:pt x="173501" y="2069123"/>
                  <a:pt x="267286" y="2067951"/>
                </a:cubicBezTo>
              </a:path>
            </a:pathLst>
          </a:custGeom>
          <a:ln w="15875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66 - Ελεύθερη σχεδίαση"/>
          <p:cNvSpPr/>
          <p:nvPr/>
        </p:nvSpPr>
        <p:spPr>
          <a:xfrm>
            <a:off x="3357554" y="2279498"/>
            <a:ext cx="937846" cy="949569"/>
          </a:xfrm>
          <a:custGeom>
            <a:avLst/>
            <a:gdLst>
              <a:gd name="connsiteX0" fmla="*/ 0 w 937846"/>
              <a:gd name="connsiteY0" fmla="*/ 0 h 949569"/>
              <a:gd name="connsiteX1" fmla="*/ 801858 w 937846"/>
              <a:gd name="connsiteY1" fmla="*/ 140677 h 949569"/>
              <a:gd name="connsiteX2" fmla="*/ 815926 w 937846"/>
              <a:gd name="connsiteY2" fmla="*/ 829994 h 949569"/>
              <a:gd name="connsiteX3" fmla="*/ 393895 w 937846"/>
              <a:gd name="connsiteY3" fmla="*/ 858129 h 949569"/>
              <a:gd name="connsiteX4" fmla="*/ 140677 w 937846"/>
              <a:gd name="connsiteY4" fmla="*/ 900332 h 949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7846" h="949569">
                <a:moveTo>
                  <a:pt x="0" y="0"/>
                </a:moveTo>
                <a:cubicBezTo>
                  <a:pt x="332935" y="1172"/>
                  <a:pt x="665870" y="2345"/>
                  <a:pt x="801858" y="140677"/>
                </a:cubicBezTo>
                <a:cubicBezTo>
                  <a:pt x="937846" y="279009"/>
                  <a:pt x="883920" y="710419"/>
                  <a:pt x="815926" y="829994"/>
                </a:cubicBezTo>
                <a:cubicBezTo>
                  <a:pt x="747932" y="949569"/>
                  <a:pt x="506436" y="846406"/>
                  <a:pt x="393895" y="858129"/>
                </a:cubicBezTo>
                <a:cubicBezTo>
                  <a:pt x="281354" y="869852"/>
                  <a:pt x="211015" y="885092"/>
                  <a:pt x="140677" y="90033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67 - TextBox"/>
          <p:cNvSpPr txBox="1"/>
          <p:nvPr/>
        </p:nvSpPr>
        <p:spPr>
          <a:xfrm>
            <a:off x="4143372" y="177943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επί</a:t>
            </a:r>
            <a:endParaRPr lang="en-US" dirty="0"/>
          </a:p>
        </p:txBody>
      </p:sp>
      <p:cxnSp>
        <p:nvCxnSpPr>
          <p:cNvPr id="69" name="68 - Ευθεία γραμμή σύνδεσης"/>
          <p:cNvCxnSpPr/>
          <p:nvPr/>
        </p:nvCxnSpPr>
        <p:spPr>
          <a:xfrm flipV="1">
            <a:off x="7929586" y="2708126"/>
            <a:ext cx="1000132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TextBox"/>
          <p:cNvSpPr txBox="1"/>
          <p:nvPr/>
        </p:nvSpPr>
        <p:spPr>
          <a:xfrm>
            <a:off x="7929586" y="1993746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18</a:t>
            </a:r>
            <a:endParaRPr lang="en-US" sz="4000" b="1" dirty="0"/>
          </a:p>
        </p:txBody>
      </p:sp>
      <p:sp>
        <p:nvSpPr>
          <p:cNvPr id="71" name="70 - Ορθογώνιο"/>
          <p:cNvSpPr/>
          <p:nvPr/>
        </p:nvSpPr>
        <p:spPr>
          <a:xfrm>
            <a:off x="8001024" y="2636688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20</a:t>
            </a:r>
            <a:endParaRPr lang="en-US" sz="4000" dirty="0"/>
          </a:p>
        </p:txBody>
      </p:sp>
      <p:sp>
        <p:nvSpPr>
          <p:cNvPr id="72" name="71 - TextBox"/>
          <p:cNvSpPr txBox="1"/>
          <p:nvPr/>
        </p:nvSpPr>
        <p:spPr>
          <a:xfrm>
            <a:off x="3929058" y="292244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επί</a:t>
            </a:r>
            <a:endParaRPr lang="en-US" dirty="0"/>
          </a:p>
        </p:txBody>
      </p:sp>
      <p:sp>
        <p:nvSpPr>
          <p:cNvPr id="73" name="72 - Ορθογώνιο"/>
          <p:cNvSpPr/>
          <p:nvPr/>
        </p:nvSpPr>
        <p:spPr>
          <a:xfrm>
            <a:off x="4874296" y="235743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74" name="73 - Ευθεία γραμμή σύνδεσης"/>
          <p:cNvCxnSpPr/>
          <p:nvPr/>
        </p:nvCxnSpPr>
        <p:spPr>
          <a:xfrm>
            <a:off x="5572132" y="2708126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74 - TextBox"/>
          <p:cNvSpPr txBox="1"/>
          <p:nvPr/>
        </p:nvSpPr>
        <p:spPr>
          <a:xfrm>
            <a:off x="5715008" y="1993746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76" name="75 - Ορθογώνιο"/>
          <p:cNvSpPr/>
          <p:nvPr/>
        </p:nvSpPr>
        <p:spPr>
          <a:xfrm>
            <a:off x="6286512" y="1922308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77" name="76 - TextBox"/>
          <p:cNvSpPr txBox="1"/>
          <p:nvPr/>
        </p:nvSpPr>
        <p:spPr>
          <a:xfrm>
            <a:off x="6500826" y="199374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b="1" dirty="0"/>
          </a:p>
        </p:txBody>
      </p:sp>
      <p:sp>
        <p:nvSpPr>
          <p:cNvPr id="78" name="77 - Ορθογώνιο"/>
          <p:cNvSpPr/>
          <p:nvPr/>
        </p:nvSpPr>
        <p:spPr>
          <a:xfrm>
            <a:off x="5786446" y="270812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sp>
        <p:nvSpPr>
          <p:cNvPr id="79" name="78 - Ορθογώνιο"/>
          <p:cNvSpPr/>
          <p:nvPr/>
        </p:nvSpPr>
        <p:spPr>
          <a:xfrm>
            <a:off x="6072198" y="2708126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80" name="79 - Ορθογώνιο"/>
          <p:cNvSpPr/>
          <p:nvPr/>
        </p:nvSpPr>
        <p:spPr>
          <a:xfrm>
            <a:off x="6286512" y="270812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dirty="0"/>
          </a:p>
        </p:txBody>
      </p:sp>
      <p:sp>
        <p:nvSpPr>
          <p:cNvPr id="81" name="80 - Ορθογώνιο"/>
          <p:cNvSpPr/>
          <p:nvPr/>
        </p:nvSpPr>
        <p:spPr>
          <a:xfrm>
            <a:off x="7143768" y="235093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9" grpId="0"/>
      <p:bldP spid="39" grpId="0"/>
      <p:bldP spid="42" grpId="0"/>
      <p:bldP spid="43" grpId="0"/>
      <p:bldP spid="45" grpId="0"/>
      <p:bldP spid="50" grpId="0"/>
      <p:bldP spid="61" grpId="0"/>
      <p:bldP spid="62" grpId="0"/>
      <p:bldP spid="64" grpId="0"/>
      <p:bldP spid="65" grpId="0"/>
      <p:bldP spid="66" grpId="0" animBg="1"/>
      <p:bldP spid="67" grpId="0" animBg="1"/>
      <p:bldP spid="68" grpId="0"/>
      <p:bldP spid="70" grpId="0"/>
      <p:bldP spid="71" grpId="0"/>
      <p:bldP spid="72" grpId="0"/>
      <p:bldP spid="73" grpId="0"/>
      <p:bldP spid="75" grpId="0"/>
      <p:bldP spid="76" grpId="0"/>
      <p:bldP spid="77" grpId="0"/>
      <p:bldP spid="78" grpId="0"/>
      <p:bldP spid="79" grpId="0"/>
      <p:bldP spid="80" grpId="0"/>
      <p:bldP spid="8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49 - Ορθογώνιο"/>
          <p:cNvSpPr/>
          <p:nvPr/>
        </p:nvSpPr>
        <p:spPr>
          <a:xfrm>
            <a:off x="0" y="928670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cxnSp>
        <p:nvCxnSpPr>
          <p:cNvPr id="57" name="56 - Ευθεία γραμμή σύνδεσης"/>
          <p:cNvCxnSpPr/>
          <p:nvPr/>
        </p:nvCxnSpPr>
        <p:spPr>
          <a:xfrm>
            <a:off x="500034" y="3935560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Ορθογώνιο"/>
          <p:cNvSpPr/>
          <p:nvPr/>
        </p:nvSpPr>
        <p:spPr>
          <a:xfrm>
            <a:off x="2071670" y="350693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60" name="59 - TextBox"/>
          <p:cNvSpPr txBox="1"/>
          <p:nvPr/>
        </p:nvSpPr>
        <p:spPr>
          <a:xfrm>
            <a:off x="857224" y="3286124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5m</a:t>
            </a:r>
            <a:endParaRPr lang="en-US" sz="4000" b="1" dirty="0"/>
          </a:p>
        </p:txBody>
      </p:sp>
      <p:cxnSp>
        <p:nvCxnSpPr>
          <p:cNvPr id="62" name="61 - Ευθεία γραμμή σύνδεσης"/>
          <p:cNvCxnSpPr/>
          <p:nvPr/>
        </p:nvCxnSpPr>
        <p:spPr>
          <a:xfrm>
            <a:off x="928662" y="457850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TextBox"/>
          <p:cNvSpPr txBox="1"/>
          <p:nvPr/>
        </p:nvSpPr>
        <p:spPr>
          <a:xfrm>
            <a:off x="1000100" y="39355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b="1" dirty="0"/>
          </a:p>
        </p:txBody>
      </p:sp>
      <p:sp>
        <p:nvSpPr>
          <p:cNvPr id="64" name="63 - Ορθογώνιο"/>
          <p:cNvSpPr/>
          <p:nvPr/>
        </p:nvSpPr>
        <p:spPr>
          <a:xfrm>
            <a:off x="1000100" y="4507064"/>
            <a:ext cx="61106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/>
              <a:t>gr</a:t>
            </a:r>
            <a:endParaRPr lang="en-US" sz="4000" dirty="0"/>
          </a:p>
        </p:txBody>
      </p:sp>
      <p:cxnSp>
        <p:nvCxnSpPr>
          <p:cNvPr id="65" name="64 - Ευθεία γραμμή σύνδεσης"/>
          <p:cNvCxnSpPr/>
          <p:nvPr/>
        </p:nvCxnSpPr>
        <p:spPr>
          <a:xfrm>
            <a:off x="2714612" y="3935560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- Ευθεία γραμμή σύνδεσης"/>
          <p:cNvCxnSpPr/>
          <p:nvPr/>
        </p:nvCxnSpPr>
        <p:spPr>
          <a:xfrm flipV="1">
            <a:off x="3000364" y="3214686"/>
            <a:ext cx="857256" cy="129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- TextBox"/>
          <p:cNvSpPr txBox="1"/>
          <p:nvPr/>
        </p:nvSpPr>
        <p:spPr>
          <a:xfrm>
            <a:off x="3000364" y="2571744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5m</a:t>
            </a:r>
            <a:endParaRPr lang="en-US" sz="4000" b="1" dirty="0"/>
          </a:p>
        </p:txBody>
      </p:sp>
      <p:sp>
        <p:nvSpPr>
          <p:cNvPr id="68" name="67 - Ορθογώνιο"/>
          <p:cNvSpPr/>
          <p:nvPr/>
        </p:nvSpPr>
        <p:spPr>
          <a:xfrm>
            <a:off x="3143240" y="321468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cxnSp>
        <p:nvCxnSpPr>
          <p:cNvPr id="69" name="68 - Ευθεία γραμμή σύνδεσης"/>
          <p:cNvCxnSpPr/>
          <p:nvPr/>
        </p:nvCxnSpPr>
        <p:spPr>
          <a:xfrm>
            <a:off x="3143240" y="457850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TextBox"/>
          <p:cNvSpPr txBox="1"/>
          <p:nvPr/>
        </p:nvSpPr>
        <p:spPr>
          <a:xfrm>
            <a:off x="3143240" y="392906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7</a:t>
            </a:r>
            <a:endParaRPr lang="en-US" sz="4000" b="1" dirty="0"/>
          </a:p>
        </p:txBody>
      </p:sp>
      <p:sp>
        <p:nvSpPr>
          <p:cNvPr id="71" name="70 - Ορθογώνιο"/>
          <p:cNvSpPr/>
          <p:nvPr/>
        </p:nvSpPr>
        <p:spPr>
          <a:xfrm>
            <a:off x="3286116" y="4507064"/>
            <a:ext cx="61106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 smtClean="0"/>
              <a:t>gr</a:t>
            </a:r>
            <a:endParaRPr lang="en-US" sz="4000" dirty="0"/>
          </a:p>
        </p:txBody>
      </p:sp>
      <p:cxnSp>
        <p:nvCxnSpPr>
          <p:cNvPr id="75" name="74 - Ευθεία γραμμή σύνδεσης"/>
          <p:cNvCxnSpPr/>
          <p:nvPr/>
        </p:nvCxnSpPr>
        <p:spPr>
          <a:xfrm flipV="1">
            <a:off x="5857884" y="6150138"/>
            <a:ext cx="1000132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75 - TextBox"/>
          <p:cNvSpPr txBox="1"/>
          <p:nvPr/>
        </p:nvSpPr>
        <p:spPr>
          <a:xfrm>
            <a:off x="5857884" y="5435758"/>
            <a:ext cx="1357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5mgr</a:t>
            </a:r>
            <a:endParaRPr lang="en-US" sz="4000" b="1" dirty="0"/>
          </a:p>
        </p:txBody>
      </p:sp>
      <p:sp>
        <p:nvSpPr>
          <p:cNvPr id="77" name="76 - Ορθογώνιο"/>
          <p:cNvSpPr/>
          <p:nvPr/>
        </p:nvSpPr>
        <p:spPr>
          <a:xfrm>
            <a:off x="6215074" y="615011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7</a:t>
            </a:r>
            <a:endParaRPr lang="en-US" sz="4000" dirty="0"/>
          </a:p>
        </p:txBody>
      </p:sp>
      <p:sp>
        <p:nvSpPr>
          <p:cNvPr id="79" name="78 - Ορθογώνιο"/>
          <p:cNvSpPr/>
          <p:nvPr/>
        </p:nvSpPr>
        <p:spPr>
          <a:xfrm>
            <a:off x="5088610" y="351342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80" name="79 - Ευθεία γραμμή σύνδεσης"/>
          <p:cNvCxnSpPr/>
          <p:nvPr/>
        </p:nvCxnSpPr>
        <p:spPr>
          <a:xfrm>
            <a:off x="5786446" y="3864122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80 - TextBox"/>
          <p:cNvSpPr txBox="1"/>
          <p:nvPr/>
        </p:nvSpPr>
        <p:spPr>
          <a:xfrm>
            <a:off x="5715008" y="3149742"/>
            <a:ext cx="1143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5m</a:t>
            </a:r>
            <a:endParaRPr lang="en-US" sz="4000" b="1" dirty="0"/>
          </a:p>
        </p:txBody>
      </p:sp>
      <p:sp>
        <p:nvSpPr>
          <p:cNvPr id="82" name="81 - Ορθογώνιο"/>
          <p:cNvSpPr/>
          <p:nvPr/>
        </p:nvSpPr>
        <p:spPr>
          <a:xfrm>
            <a:off x="6500826" y="3078304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83" name="82 - TextBox"/>
          <p:cNvSpPr txBox="1"/>
          <p:nvPr/>
        </p:nvSpPr>
        <p:spPr>
          <a:xfrm>
            <a:off x="6715140" y="3149742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/>
              <a:t>gr</a:t>
            </a:r>
            <a:endParaRPr lang="en-US" sz="4000" b="1" dirty="0"/>
          </a:p>
        </p:txBody>
      </p:sp>
      <p:sp>
        <p:nvSpPr>
          <p:cNvPr id="90" name="89 - Ορθογώνιο"/>
          <p:cNvSpPr/>
          <p:nvPr/>
        </p:nvSpPr>
        <p:spPr>
          <a:xfrm>
            <a:off x="6000760" y="386412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91" name="90 - Ορθογώνιο"/>
          <p:cNvSpPr/>
          <p:nvPr/>
        </p:nvSpPr>
        <p:spPr>
          <a:xfrm>
            <a:off x="6357950" y="3786190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92" name="91 - Ορθογώνιο"/>
          <p:cNvSpPr/>
          <p:nvPr/>
        </p:nvSpPr>
        <p:spPr>
          <a:xfrm>
            <a:off x="6500826" y="386412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7</a:t>
            </a:r>
            <a:endParaRPr lang="en-US" sz="4000" dirty="0"/>
          </a:p>
        </p:txBody>
      </p:sp>
      <p:sp>
        <p:nvSpPr>
          <p:cNvPr id="93" name="92 - Ορθογώνιο"/>
          <p:cNvSpPr/>
          <p:nvPr/>
        </p:nvSpPr>
        <p:spPr>
          <a:xfrm>
            <a:off x="5072066" y="5792948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43" name="42 - TextBox"/>
          <p:cNvSpPr txBox="1"/>
          <p:nvPr/>
        </p:nvSpPr>
        <p:spPr>
          <a:xfrm>
            <a:off x="500034" y="0"/>
            <a:ext cx="76438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Διαίρεση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   μεταξύ κλάσματος και αριθμού (ή μεταβλητής)    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</a:rPr>
              <a:t>(α τρόπος)</a:t>
            </a:r>
            <a:endParaRPr lang="en-US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4" name="43 - Ελεύθερη σχεδίαση"/>
          <p:cNvSpPr/>
          <p:nvPr/>
        </p:nvSpPr>
        <p:spPr>
          <a:xfrm rot="15849919">
            <a:off x="1588674" y="1428099"/>
            <a:ext cx="1160695" cy="2325009"/>
          </a:xfrm>
          <a:custGeom>
            <a:avLst/>
            <a:gdLst>
              <a:gd name="connsiteX0" fmla="*/ 0 w 937846"/>
              <a:gd name="connsiteY0" fmla="*/ 0 h 949569"/>
              <a:gd name="connsiteX1" fmla="*/ 801858 w 937846"/>
              <a:gd name="connsiteY1" fmla="*/ 140677 h 949569"/>
              <a:gd name="connsiteX2" fmla="*/ 815926 w 937846"/>
              <a:gd name="connsiteY2" fmla="*/ 829994 h 949569"/>
              <a:gd name="connsiteX3" fmla="*/ 393895 w 937846"/>
              <a:gd name="connsiteY3" fmla="*/ 858129 h 949569"/>
              <a:gd name="connsiteX4" fmla="*/ 140677 w 937846"/>
              <a:gd name="connsiteY4" fmla="*/ 900332 h 949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37846" h="949569">
                <a:moveTo>
                  <a:pt x="0" y="0"/>
                </a:moveTo>
                <a:cubicBezTo>
                  <a:pt x="332935" y="1172"/>
                  <a:pt x="665870" y="2345"/>
                  <a:pt x="801858" y="140677"/>
                </a:cubicBezTo>
                <a:cubicBezTo>
                  <a:pt x="937846" y="279009"/>
                  <a:pt x="883920" y="710419"/>
                  <a:pt x="815926" y="829994"/>
                </a:cubicBezTo>
                <a:cubicBezTo>
                  <a:pt x="747932" y="949569"/>
                  <a:pt x="506436" y="846406"/>
                  <a:pt x="393895" y="858129"/>
                </a:cubicBezTo>
                <a:cubicBezTo>
                  <a:pt x="281354" y="869852"/>
                  <a:pt x="211015" y="885092"/>
                  <a:pt x="140677" y="900332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35 - Ορθογώνιο"/>
          <p:cNvSpPr/>
          <p:nvPr/>
        </p:nvSpPr>
        <p:spPr>
          <a:xfrm>
            <a:off x="2786050" y="1714488"/>
            <a:ext cx="2960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Κάνω τ</a:t>
            </a:r>
            <a:r>
              <a:rPr lang="en-US" dirty="0" smtClean="0"/>
              <a:t>n</a:t>
            </a:r>
            <a:r>
              <a:rPr lang="el-GR" dirty="0" smtClean="0"/>
              <a:t>ν  μεταβλητή κλάσμα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0" grpId="0"/>
      <p:bldP spid="63" grpId="0"/>
      <p:bldP spid="64" grpId="0"/>
      <p:bldP spid="67" grpId="0"/>
      <p:bldP spid="68" grpId="0"/>
      <p:bldP spid="70" grpId="0"/>
      <p:bldP spid="71" grpId="0"/>
      <p:bldP spid="76" grpId="0"/>
      <p:bldP spid="77" grpId="0"/>
      <p:bldP spid="79" grpId="0"/>
      <p:bldP spid="81" grpId="0"/>
      <p:bldP spid="82" grpId="0"/>
      <p:bldP spid="83" grpId="0"/>
      <p:bldP spid="90" grpId="0"/>
      <p:bldP spid="91" grpId="0"/>
      <p:bldP spid="92" grpId="0"/>
      <p:bldP spid="93" grpId="0"/>
      <p:bldP spid="44" grpId="0" animBg="1"/>
      <p:bldP spid="3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49 - Ορθογώνιο"/>
          <p:cNvSpPr/>
          <p:nvPr/>
        </p:nvSpPr>
        <p:spPr>
          <a:xfrm>
            <a:off x="0" y="928670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cxnSp>
        <p:nvCxnSpPr>
          <p:cNvPr id="57" name="56 - Ευθεία γραμμή σύνδεσης"/>
          <p:cNvCxnSpPr/>
          <p:nvPr/>
        </p:nvCxnSpPr>
        <p:spPr>
          <a:xfrm flipV="1">
            <a:off x="500034" y="3929066"/>
            <a:ext cx="1214446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Ορθογώνιο"/>
          <p:cNvSpPr/>
          <p:nvPr/>
        </p:nvSpPr>
        <p:spPr>
          <a:xfrm>
            <a:off x="2071670" y="350693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60" name="59 - TextBox"/>
          <p:cNvSpPr txBox="1"/>
          <p:nvPr/>
        </p:nvSpPr>
        <p:spPr>
          <a:xfrm>
            <a:off x="714348" y="3929066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b="1" dirty="0"/>
          </a:p>
        </p:txBody>
      </p:sp>
      <p:cxnSp>
        <p:nvCxnSpPr>
          <p:cNvPr id="62" name="61 - Ευθεία γραμμή σύνδεσης"/>
          <p:cNvCxnSpPr/>
          <p:nvPr/>
        </p:nvCxnSpPr>
        <p:spPr>
          <a:xfrm>
            <a:off x="785786" y="342900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TextBox"/>
          <p:cNvSpPr txBox="1"/>
          <p:nvPr/>
        </p:nvSpPr>
        <p:spPr>
          <a:xfrm>
            <a:off x="785786" y="279255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b="1" dirty="0"/>
          </a:p>
        </p:txBody>
      </p:sp>
      <p:sp>
        <p:nvSpPr>
          <p:cNvPr id="64" name="63 - Ορθογώνιο"/>
          <p:cNvSpPr/>
          <p:nvPr/>
        </p:nvSpPr>
        <p:spPr>
          <a:xfrm>
            <a:off x="785786" y="335756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3</a:t>
            </a:r>
            <a:endParaRPr lang="en-US" sz="4000" dirty="0"/>
          </a:p>
        </p:txBody>
      </p:sp>
      <p:cxnSp>
        <p:nvCxnSpPr>
          <p:cNvPr id="65" name="64 - Ευθεία γραμμή σύνδεσης"/>
          <p:cNvCxnSpPr/>
          <p:nvPr/>
        </p:nvCxnSpPr>
        <p:spPr>
          <a:xfrm>
            <a:off x="2714612" y="3935560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- Ευθεία γραμμή σύνδεσης"/>
          <p:cNvCxnSpPr/>
          <p:nvPr/>
        </p:nvCxnSpPr>
        <p:spPr>
          <a:xfrm flipV="1">
            <a:off x="3000364" y="3214686"/>
            <a:ext cx="857256" cy="129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- TextBox"/>
          <p:cNvSpPr txBox="1"/>
          <p:nvPr/>
        </p:nvSpPr>
        <p:spPr>
          <a:xfrm>
            <a:off x="3000364" y="2571744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7</a:t>
            </a:r>
            <a:endParaRPr lang="en-US" sz="4000" b="1" dirty="0"/>
          </a:p>
        </p:txBody>
      </p:sp>
      <p:sp>
        <p:nvSpPr>
          <p:cNvPr id="68" name="67 - Ορθογώνιο"/>
          <p:cNvSpPr/>
          <p:nvPr/>
        </p:nvSpPr>
        <p:spPr>
          <a:xfrm>
            <a:off x="3143240" y="321468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3</a:t>
            </a:r>
            <a:endParaRPr lang="en-US" sz="4000" dirty="0"/>
          </a:p>
        </p:txBody>
      </p:sp>
      <p:sp>
        <p:nvSpPr>
          <p:cNvPr id="70" name="69 - TextBox"/>
          <p:cNvSpPr txBox="1"/>
          <p:nvPr/>
        </p:nvSpPr>
        <p:spPr>
          <a:xfrm>
            <a:off x="3143240" y="392906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b="1" dirty="0"/>
          </a:p>
        </p:txBody>
      </p:sp>
      <p:sp>
        <p:nvSpPr>
          <p:cNvPr id="76" name="75 - TextBox"/>
          <p:cNvSpPr txBox="1"/>
          <p:nvPr/>
        </p:nvSpPr>
        <p:spPr>
          <a:xfrm>
            <a:off x="7710102" y="5429264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7</a:t>
            </a:r>
            <a:endParaRPr lang="en-US" sz="4000" b="1" dirty="0"/>
          </a:p>
        </p:txBody>
      </p:sp>
      <p:sp>
        <p:nvSpPr>
          <p:cNvPr id="77" name="76 - Ορθογώνιο"/>
          <p:cNvSpPr/>
          <p:nvPr/>
        </p:nvSpPr>
        <p:spPr>
          <a:xfrm>
            <a:off x="7710102" y="6007238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15</a:t>
            </a:r>
            <a:endParaRPr lang="en-US" sz="4000" dirty="0"/>
          </a:p>
        </p:txBody>
      </p:sp>
      <p:sp>
        <p:nvSpPr>
          <p:cNvPr id="79" name="78 - Ορθογώνιο"/>
          <p:cNvSpPr/>
          <p:nvPr/>
        </p:nvSpPr>
        <p:spPr>
          <a:xfrm>
            <a:off x="5088610" y="351342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80" name="79 - Ευθεία γραμμή σύνδεσης"/>
          <p:cNvCxnSpPr/>
          <p:nvPr/>
        </p:nvCxnSpPr>
        <p:spPr>
          <a:xfrm>
            <a:off x="5786446" y="3864122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80 - TextBox"/>
          <p:cNvSpPr txBox="1"/>
          <p:nvPr/>
        </p:nvSpPr>
        <p:spPr>
          <a:xfrm>
            <a:off x="6072198" y="3143248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7</a:t>
            </a:r>
            <a:endParaRPr lang="en-US" sz="4000" b="1" dirty="0"/>
          </a:p>
        </p:txBody>
      </p:sp>
      <p:sp>
        <p:nvSpPr>
          <p:cNvPr id="82" name="81 - Ορθογώνιο"/>
          <p:cNvSpPr/>
          <p:nvPr/>
        </p:nvSpPr>
        <p:spPr>
          <a:xfrm>
            <a:off x="6500826" y="3078304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83" name="82 - TextBox"/>
          <p:cNvSpPr txBox="1"/>
          <p:nvPr/>
        </p:nvSpPr>
        <p:spPr>
          <a:xfrm>
            <a:off x="6715140" y="3149742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90" name="89 - Ορθογώνιο"/>
          <p:cNvSpPr/>
          <p:nvPr/>
        </p:nvSpPr>
        <p:spPr>
          <a:xfrm>
            <a:off x="6000760" y="386412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3</a:t>
            </a:r>
            <a:endParaRPr lang="en-US" sz="4000" dirty="0"/>
          </a:p>
        </p:txBody>
      </p:sp>
      <p:sp>
        <p:nvSpPr>
          <p:cNvPr id="91" name="90 - Ορθογώνιο"/>
          <p:cNvSpPr/>
          <p:nvPr/>
        </p:nvSpPr>
        <p:spPr>
          <a:xfrm>
            <a:off x="6357950" y="3786190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92" name="91 - Ορθογώνιο"/>
          <p:cNvSpPr/>
          <p:nvPr/>
        </p:nvSpPr>
        <p:spPr>
          <a:xfrm>
            <a:off x="6500826" y="386412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dirty="0"/>
          </a:p>
        </p:txBody>
      </p:sp>
      <p:sp>
        <p:nvSpPr>
          <p:cNvPr id="93" name="92 - Ορθογώνιο"/>
          <p:cNvSpPr/>
          <p:nvPr/>
        </p:nvSpPr>
        <p:spPr>
          <a:xfrm>
            <a:off x="7210036" y="565007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43" name="42 - TextBox"/>
          <p:cNvSpPr txBox="1"/>
          <p:nvPr/>
        </p:nvSpPr>
        <p:spPr>
          <a:xfrm>
            <a:off x="500034" y="0"/>
            <a:ext cx="76438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Διαίρεση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   μεταξύ κλάσματος και αριθμού (ή μεταβλητής)     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</a:rPr>
              <a:t>(α τρόπος)</a:t>
            </a:r>
            <a:endParaRPr lang="en-US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32" name="31 - Ευθεία γραμμή σύνδεσης"/>
          <p:cNvCxnSpPr/>
          <p:nvPr/>
        </p:nvCxnSpPr>
        <p:spPr>
          <a:xfrm>
            <a:off x="3071802" y="450057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TextBox"/>
          <p:cNvSpPr txBox="1"/>
          <p:nvPr/>
        </p:nvSpPr>
        <p:spPr>
          <a:xfrm>
            <a:off x="3143240" y="450057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  <p:cxnSp>
        <p:nvCxnSpPr>
          <p:cNvPr id="38" name="37 - Ευθεία γραμμή σύνδεσης"/>
          <p:cNvCxnSpPr/>
          <p:nvPr/>
        </p:nvCxnSpPr>
        <p:spPr>
          <a:xfrm rot="5400000" flipH="1" flipV="1">
            <a:off x="8102361" y="5537071"/>
            <a:ext cx="6470" cy="933864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0" grpId="0"/>
      <p:bldP spid="63" grpId="0"/>
      <p:bldP spid="64" grpId="0"/>
      <p:bldP spid="67" grpId="0"/>
      <p:bldP spid="68" grpId="0"/>
      <p:bldP spid="70" grpId="0"/>
      <p:bldP spid="76" grpId="0"/>
      <p:bldP spid="77" grpId="0"/>
      <p:bldP spid="79" grpId="0"/>
      <p:bldP spid="81" grpId="0"/>
      <p:bldP spid="82" grpId="0"/>
      <p:bldP spid="83" grpId="0"/>
      <p:bldP spid="90" grpId="0"/>
      <p:bldP spid="91" grpId="0"/>
      <p:bldP spid="92" grpId="0"/>
      <p:bldP spid="93" grpId="0"/>
      <p:bldP spid="3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214282" y="200024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285720" y="135729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357158" y="192880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Πολλαπλασιασμός μεταξύ κλασμάτων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2143108" y="157161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0" y="571480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22" name="21 - Ορθογώνιο"/>
          <p:cNvSpPr/>
          <p:nvPr/>
        </p:nvSpPr>
        <p:spPr>
          <a:xfrm>
            <a:off x="928662" y="157161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1214414" y="200024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1285852" y="135729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1357290" y="192880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2714612" y="2000240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2714612" y="12858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3071802" y="1285860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33" name="32 - TextBox"/>
          <p:cNvSpPr txBox="1"/>
          <p:nvPr/>
        </p:nvSpPr>
        <p:spPr>
          <a:xfrm>
            <a:off x="3357554" y="12858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35" name="34 - Ορθογώνιο"/>
          <p:cNvSpPr/>
          <p:nvPr/>
        </p:nvSpPr>
        <p:spPr>
          <a:xfrm>
            <a:off x="2786050" y="200024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3143240" y="1955061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39" name="38 - Ορθογώνιο"/>
          <p:cNvSpPr/>
          <p:nvPr/>
        </p:nvSpPr>
        <p:spPr>
          <a:xfrm>
            <a:off x="3428992" y="192880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sp>
        <p:nvSpPr>
          <p:cNvPr id="40" name="39 - Ορθογώνιο"/>
          <p:cNvSpPr/>
          <p:nvPr/>
        </p:nvSpPr>
        <p:spPr>
          <a:xfrm>
            <a:off x="4286248" y="157161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2" name="41 - Ευθεία γραμμή σύνδεσης"/>
          <p:cNvCxnSpPr/>
          <p:nvPr/>
        </p:nvCxnSpPr>
        <p:spPr>
          <a:xfrm>
            <a:off x="5072066" y="1928802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5143504" y="2000240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12</a:t>
            </a:r>
            <a:endParaRPr lang="en-US" sz="40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5214942" y="1357298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30</a:t>
            </a:r>
            <a:endParaRPr lang="en-US" sz="4000" b="1" dirty="0"/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357158" y="4214818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285720" y="3571876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7</a:t>
            </a:r>
            <a:endParaRPr lang="en-US" sz="4000" b="1" dirty="0"/>
          </a:p>
        </p:txBody>
      </p:sp>
      <p:sp>
        <p:nvSpPr>
          <p:cNvPr id="60" name="59 - Ορθογώνιο"/>
          <p:cNvSpPr/>
          <p:nvPr/>
        </p:nvSpPr>
        <p:spPr>
          <a:xfrm>
            <a:off x="500034" y="414338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dirty="0"/>
          </a:p>
        </p:txBody>
      </p:sp>
      <p:sp>
        <p:nvSpPr>
          <p:cNvPr id="61" name="60 - Ορθογώνιο"/>
          <p:cNvSpPr/>
          <p:nvPr/>
        </p:nvSpPr>
        <p:spPr>
          <a:xfrm>
            <a:off x="2143108" y="371475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62" name="61 - Ορθογώνιο"/>
          <p:cNvSpPr/>
          <p:nvPr/>
        </p:nvSpPr>
        <p:spPr>
          <a:xfrm>
            <a:off x="1071538" y="3786190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cxnSp>
        <p:nvCxnSpPr>
          <p:cNvPr id="63" name="62 - Ευθεία γραμμή σύνδεσης"/>
          <p:cNvCxnSpPr/>
          <p:nvPr/>
        </p:nvCxnSpPr>
        <p:spPr>
          <a:xfrm>
            <a:off x="1357290" y="4214818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63 - TextBox"/>
          <p:cNvSpPr txBox="1"/>
          <p:nvPr/>
        </p:nvSpPr>
        <p:spPr>
          <a:xfrm>
            <a:off x="1285852" y="3578370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b="1" dirty="0"/>
          </a:p>
        </p:txBody>
      </p:sp>
      <p:sp>
        <p:nvSpPr>
          <p:cNvPr id="65" name="64 - Ορθογώνιο"/>
          <p:cNvSpPr/>
          <p:nvPr/>
        </p:nvSpPr>
        <p:spPr>
          <a:xfrm>
            <a:off x="1500166" y="4143380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dirty="0"/>
          </a:p>
        </p:txBody>
      </p:sp>
      <p:cxnSp>
        <p:nvCxnSpPr>
          <p:cNvPr id="66" name="65 - Ευθεία γραμμή σύνδεσης"/>
          <p:cNvCxnSpPr>
            <a:endCxn id="73" idx="1"/>
          </p:cNvCxnSpPr>
          <p:nvPr/>
        </p:nvCxnSpPr>
        <p:spPr>
          <a:xfrm flipV="1">
            <a:off x="2714612" y="4140133"/>
            <a:ext cx="1714512" cy="324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- TextBox"/>
          <p:cNvSpPr txBox="1"/>
          <p:nvPr/>
        </p:nvSpPr>
        <p:spPr>
          <a:xfrm>
            <a:off x="2714612" y="3500438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7</a:t>
            </a:r>
            <a:endParaRPr lang="en-US" sz="4000" b="1" dirty="0"/>
          </a:p>
        </p:txBody>
      </p:sp>
      <p:sp>
        <p:nvSpPr>
          <p:cNvPr id="68" name="67 - Ορθογώνιο"/>
          <p:cNvSpPr/>
          <p:nvPr/>
        </p:nvSpPr>
        <p:spPr>
          <a:xfrm>
            <a:off x="3214678" y="3500438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69" name="68 - TextBox"/>
          <p:cNvSpPr txBox="1"/>
          <p:nvPr/>
        </p:nvSpPr>
        <p:spPr>
          <a:xfrm>
            <a:off x="3357554" y="3500438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b="1" dirty="0"/>
          </a:p>
        </p:txBody>
      </p:sp>
      <p:sp>
        <p:nvSpPr>
          <p:cNvPr id="70" name="69 - Ορθογώνιο"/>
          <p:cNvSpPr/>
          <p:nvPr/>
        </p:nvSpPr>
        <p:spPr>
          <a:xfrm>
            <a:off x="2928926" y="421481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dirty="0"/>
          </a:p>
        </p:txBody>
      </p:sp>
      <p:sp>
        <p:nvSpPr>
          <p:cNvPr id="71" name="70 - Ορθογώνιο"/>
          <p:cNvSpPr/>
          <p:nvPr/>
        </p:nvSpPr>
        <p:spPr>
          <a:xfrm>
            <a:off x="3286116" y="4169639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72" name="71 - Ορθογώνιο"/>
          <p:cNvSpPr/>
          <p:nvPr/>
        </p:nvSpPr>
        <p:spPr>
          <a:xfrm>
            <a:off x="3571868" y="4143380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dirty="0"/>
          </a:p>
        </p:txBody>
      </p:sp>
      <p:sp>
        <p:nvSpPr>
          <p:cNvPr id="73" name="72 - Ορθογώνιο"/>
          <p:cNvSpPr/>
          <p:nvPr/>
        </p:nvSpPr>
        <p:spPr>
          <a:xfrm>
            <a:off x="4429124" y="378619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74" name="73 - Ευθεία γραμμή σύνδεσης"/>
          <p:cNvCxnSpPr/>
          <p:nvPr/>
        </p:nvCxnSpPr>
        <p:spPr>
          <a:xfrm>
            <a:off x="5214942" y="4143380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74 - TextBox"/>
          <p:cNvSpPr txBox="1"/>
          <p:nvPr/>
        </p:nvSpPr>
        <p:spPr>
          <a:xfrm>
            <a:off x="5286380" y="4214818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b="1" dirty="0"/>
          </a:p>
        </p:txBody>
      </p:sp>
      <p:sp>
        <p:nvSpPr>
          <p:cNvPr id="76" name="75 - TextBox"/>
          <p:cNvSpPr txBox="1"/>
          <p:nvPr/>
        </p:nvSpPr>
        <p:spPr>
          <a:xfrm>
            <a:off x="5143504" y="3571876"/>
            <a:ext cx="12144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7m</a:t>
            </a:r>
            <a:endParaRPr lang="en-US" sz="4000" b="1" dirty="0"/>
          </a:p>
        </p:txBody>
      </p:sp>
      <p:cxnSp>
        <p:nvCxnSpPr>
          <p:cNvPr id="90" name="89 - Ευθεία γραμμή σύνδεσης"/>
          <p:cNvCxnSpPr/>
          <p:nvPr/>
        </p:nvCxnSpPr>
        <p:spPr>
          <a:xfrm>
            <a:off x="142844" y="621508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90 - TextBox"/>
          <p:cNvSpPr txBox="1"/>
          <p:nvPr/>
        </p:nvSpPr>
        <p:spPr>
          <a:xfrm>
            <a:off x="214282" y="557214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92" name="91 - Ορθογώνιο"/>
          <p:cNvSpPr/>
          <p:nvPr/>
        </p:nvSpPr>
        <p:spPr>
          <a:xfrm>
            <a:off x="285720" y="6143644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10</a:t>
            </a:r>
            <a:endParaRPr lang="en-US" sz="4000" dirty="0"/>
          </a:p>
        </p:txBody>
      </p:sp>
      <p:sp>
        <p:nvSpPr>
          <p:cNvPr id="93" name="92 - Ορθογώνιο"/>
          <p:cNvSpPr/>
          <p:nvPr/>
        </p:nvSpPr>
        <p:spPr>
          <a:xfrm>
            <a:off x="2071670" y="578645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94" name="93 - Ορθογώνιο"/>
          <p:cNvSpPr/>
          <p:nvPr/>
        </p:nvSpPr>
        <p:spPr>
          <a:xfrm>
            <a:off x="857224" y="5786454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cxnSp>
        <p:nvCxnSpPr>
          <p:cNvPr id="95" name="94 - Ευθεία γραμμή σύνδεσης"/>
          <p:cNvCxnSpPr/>
          <p:nvPr/>
        </p:nvCxnSpPr>
        <p:spPr>
          <a:xfrm>
            <a:off x="1142976" y="621508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95 - TextBox"/>
          <p:cNvSpPr txBox="1"/>
          <p:nvPr/>
        </p:nvSpPr>
        <p:spPr>
          <a:xfrm>
            <a:off x="1214414" y="557214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b="1" dirty="0"/>
          </a:p>
        </p:txBody>
      </p:sp>
      <p:sp>
        <p:nvSpPr>
          <p:cNvPr id="97" name="96 - Ορθογώνιο"/>
          <p:cNvSpPr/>
          <p:nvPr/>
        </p:nvSpPr>
        <p:spPr>
          <a:xfrm>
            <a:off x="1285852" y="614364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2</a:t>
            </a:r>
            <a:endParaRPr lang="en-US" sz="4000" dirty="0"/>
          </a:p>
        </p:txBody>
      </p:sp>
      <p:cxnSp>
        <p:nvCxnSpPr>
          <p:cNvPr id="98" name="97 - Ευθεία γραμμή σύνδεσης"/>
          <p:cNvCxnSpPr/>
          <p:nvPr/>
        </p:nvCxnSpPr>
        <p:spPr>
          <a:xfrm>
            <a:off x="2643174" y="6215082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98 - TextBox"/>
          <p:cNvSpPr txBox="1"/>
          <p:nvPr/>
        </p:nvSpPr>
        <p:spPr>
          <a:xfrm>
            <a:off x="2714612" y="550070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100" name="99 - Ορθογώνιο"/>
          <p:cNvSpPr/>
          <p:nvPr/>
        </p:nvSpPr>
        <p:spPr>
          <a:xfrm>
            <a:off x="3071802" y="550070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101" name="100 - TextBox"/>
          <p:cNvSpPr txBox="1"/>
          <p:nvPr/>
        </p:nvSpPr>
        <p:spPr>
          <a:xfrm>
            <a:off x="3357554" y="550070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102" name="101 - Ορθογώνιο"/>
          <p:cNvSpPr/>
          <p:nvPr/>
        </p:nvSpPr>
        <p:spPr>
          <a:xfrm>
            <a:off x="2500298" y="6143644"/>
            <a:ext cx="7040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10</a:t>
            </a:r>
            <a:endParaRPr lang="en-US" sz="4000" dirty="0"/>
          </a:p>
        </p:txBody>
      </p:sp>
      <p:sp>
        <p:nvSpPr>
          <p:cNvPr id="103" name="102 - Ορθογώνιο"/>
          <p:cNvSpPr/>
          <p:nvPr/>
        </p:nvSpPr>
        <p:spPr>
          <a:xfrm>
            <a:off x="3071802" y="6169903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104" name="103 - Ορθογώνιο"/>
          <p:cNvSpPr/>
          <p:nvPr/>
        </p:nvSpPr>
        <p:spPr>
          <a:xfrm>
            <a:off x="3357554" y="614364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dirty="0"/>
          </a:p>
        </p:txBody>
      </p:sp>
      <p:sp>
        <p:nvSpPr>
          <p:cNvPr id="105" name="104 - Ορθογώνιο"/>
          <p:cNvSpPr/>
          <p:nvPr/>
        </p:nvSpPr>
        <p:spPr>
          <a:xfrm>
            <a:off x="4214810" y="578645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106" name="105 - Ευθεία γραμμή σύνδεσης"/>
          <p:cNvCxnSpPr/>
          <p:nvPr/>
        </p:nvCxnSpPr>
        <p:spPr>
          <a:xfrm>
            <a:off x="5000628" y="6143644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106 - TextBox"/>
          <p:cNvSpPr txBox="1"/>
          <p:nvPr/>
        </p:nvSpPr>
        <p:spPr>
          <a:xfrm>
            <a:off x="5072066" y="6215082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20</a:t>
            </a:r>
            <a:endParaRPr lang="en-US" sz="4000" b="1" dirty="0"/>
          </a:p>
        </p:txBody>
      </p:sp>
      <p:sp>
        <p:nvSpPr>
          <p:cNvPr id="108" name="107 - TextBox"/>
          <p:cNvSpPr txBox="1"/>
          <p:nvPr/>
        </p:nvSpPr>
        <p:spPr>
          <a:xfrm>
            <a:off x="5143504" y="5572140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5x</a:t>
            </a:r>
            <a:endParaRPr lang="en-US" sz="4000" b="1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1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6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14" grpId="0"/>
      <p:bldP spid="22" grpId="0"/>
      <p:bldP spid="24" grpId="0"/>
      <p:bldP spid="25" grpId="0"/>
      <p:bldP spid="31" grpId="0"/>
      <p:bldP spid="32" grpId="0"/>
      <p:bldP spid="33" grpId="0"/>
      <p:bldP spid="35" grpId="0"/>
      <p:bldP spid="37" grpId="0"/>
      <p:bldP spid="39" grpId="0"/>
      <p:bldP spid="40" grpId="0"/>
      <p:bldP spid="45" grpId="0"/>
      <p:bldP spid="46" grpId="0"/>
      <p:bldP spid="48" grpId="0"/>
      <p:bldP spid="60" grpId="0"/>
      <p:bldP spid="61" grpId="0"/>
      <p:bldP spid="62" grpId="0"/>
      <p:bldP spid="64" grpId="0"/>
      <p:bldP spid="65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5" grpId="0"/>
      <p:bldP spid="76" grpId="0"/>
      <p:bldP spid="91" grpId="0"/>
      <p:bldP spid="92" grpId="0"/>
      <p:bldP spid="93" grpId="0"/>
      <p:bldP spid="94" grpId="0"/>
      <p:bldP spid="96" grpId="0"/>
      <p:bldP spid="97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7" grpId="0"/>
      <p:bldP spid="10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-32" y="207817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0"/>
            <a:ext cx="76438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Πολλαπλασιασμός μεταξύ κλασμάτων και αριθμών (ή μεταβλητών)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357290" y="214961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0" y="1071546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22" name="21 - Ορθογώνιο"/>
          <p:cNvSpPr/>
          <p:nvPr/>
        </p:nvSpPr>
        <p:spPr>
          <a:xfrm>
            <a:off x="357158" y="207817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642910" y="250680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714348" y="186385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785786" y="243536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4357686" y="2435362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4357686" y="179891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4714876" y="1818679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33" name="32 - TextBox"/>
          <p:cNvSpPr txBox="1"/>
          <p:nvPr/>
        </p:nvSpPr>
        <p:spPr>
          <a:xfrm>
            <a:off x="5000628" y="179891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39" name="38 - Ορθογώνιο"/>
          <p:cNvSpPr/>
          <p:nvPr/>
        </p:nvSpPr>
        <p:spPr>
          <a:xfrm>
            <a:off x="5072066" y="235743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sp>
        <p:nvSpPr>
          <p:cNvPr id="40" name="39 - Ορθογώνιο"/>
          <p:cNvSpPr/>
          <p:nvPr/>
        </p:nvSpPr>
        <p:spPr>
          <a:xfrm>
            <a:off x="5929322" y="200673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2" name="41 - Ευθεία γραμμή σύνδεσης"/>
          <p:cNvCxnSpPr/>
          <p:nvPr/>
        </p:nvCxnSpPr>
        <p:spPr>
          <a:xfrm>
            <a:off x="6715140" y="2363924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7072330" y="2292486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6858016" y="1792420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30</a:t>
            </a:r>
            <a:endParaRPr lang="en-US" sz="4000" b="1" dirty="0"/>
          </a:p>
        </p:txBody>
      </p:sp>
      <p:sp>
        <p:nvSpPr>
          <p:cNvPr id="77" name="76 - TextBox"/>
          <p:cNvSpPr txBox="1"/>
          <p:nvPr/>
        </p:nvSpPr>
        <p:spPr>
          <a:xfrm>
            <a:off x="1857356" y="192880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cxnSp>
        <p:nvCxnSpPr>
          <p:cNvPr id="79" name="78 - Ευθεία γραμμή σύνδεσης"/>
          <p:cNvCxnSpPr/>
          <p:nvPr/>
        </p:nvCxnSpPr>
        <p:spPr>
          <a:xfrm>
            <a:off x="2643174" y="250030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79 - TextBox"/>
          <p:cNvSpPr txBox="1"/>
          <p:nvPr/>
        </p:nvSpPr>
        <p:spPr>
          <a:xfrm>
            <a:off x="1857356" y="242886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81" name="80 - Ορθογώνιο"/>
          <p:cNvSpPr/>
          <p:nvPr/>
        </p:nvSpPr>
        <p:spPr>
          <a:xfrm>
            <a:off x="2857488" y="242886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sp>
        <p:nvSpPr>
          <p:cNvPr id="82" name="81 - Ορθογώνιο"/>
          <p:cNvSpPr/>
          <p:nvPr/>
        </p:nvSpPr>
        <p:spPr>
          <a:xfrm>
            <a:off x="3445536" y="207817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117" name="116 - TextBox"/>
          <p:cNvSpPr txBox="1"/>
          <p:nvPr/>
        </p:nvSpPr>
        <p:spPr>
          <a:xfrm>
            <a:off x="71406" y="450057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cxnSp>
        <p:nvCxnSpPr>
          <p:cNvPr id="118" name="117 - Ευθεία γραμμή σύνδεσης"/>
          <p:cNvCxnSpPr/>
          <p:nvPr/>
        </p:nvCxnSpPr>
        <p:spPr>
          <a:xfrm>
            <a:off x="571472" y="493569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118 - TextBox"/>
          <p:cNvSpPr txBox="1"/>
          <p:nvPr/>
        </p:nvSpPr>
        <p:spPr>
          <a:xfrm>
            <a:off x="642910" y="429275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b="1" dirty="0"/>
          </a:p>
        </p:txBody>
      </p:sp>
      <p:sp>
        <p:nvSpPr>
          <p:cNvPr id="120" name="119 - Ορθογώνιο"/>
          <p:cNvSpPr/>
          <p:nvPr/>
        </p:nvSpPr>
        <p:spPr>
          <a:xfrm>
            <a:off x="714348" y="4864254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dirty="0"/>
          </a:p>
        </p:txBody>
      </p:sp>
      <p:sp>
        <p:nvSpPr>
          <p:cNvPr id="121" name="120 - Ορθογώνιο"/>
          <p:cNvSpPr/>
          <p:nvPr/>
        </p:nvSpPr>
        <p:spPr>
          <a:xfrm>
            <a:off x="1357290" y="450706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1714480" y="250030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2786050" y="192880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43" name="42 - Ορθογώνιο"/>
          <p:cNvSpPr/>
          <p:nvPr/>
        </p:nvSpPr>
        <p:spPr>
          <a:xfrm>
            <a:off x="2357422" y="2071678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44" name="43 - TextBox"/>
          <p:cNvSpPr txBox="1"/>
          <p:nvPr/>
        </p:nvSpPr>
        <p:spPr>
          <a:xfrm>
            <a:off x="4357686" y="235743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47" name="46 - Ορθογώνιο"/>
          <p:cNvSpPr/>
          <p:nvPr/>
        </p:nvSpPr>
        <p:spPr>
          <a:xfrm>
            <a:off x="4786314" y="2357430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48" name="47 - TextBox"/>
          <p:cNvSpPr txBox="1"/>
          <p:nvPr/>
        </p:nvSpPr>
        <p:spPr>
          <a:xfrm>
            <a:off x="1857356" y="442913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b="1" dirty="0"/>
          </a:p>
        </p:txBody>
      </p:sp>
      <p:sp>
        <p:nvSpPr>
          <p:cNvPr id="49" name="48 - Ορθογώνιο"/>
          <p:cNvSpPr/>
          <p:nvPr/>
        </p:nvSpPr>
        <p:spPr>
          <a:xfrm>
            <a:off x="2214546" y="442913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cxnSp>
        <p:nvCxnSpPr>
          <p:cNvPr id="51" name="50 - Ευθεία γραμμή σύνδεσης"/>
          <p:cNvCxnSpPr/>
          <p:nvPr/>
        </p:nvCxnSpPr>
        <p:spPr>
          <a:xfrm>
            <a:off x="2500298" y="485776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- TextBox"/>
          <p:cNvSpPr txBox="1"/>
          <p:nvPr/>
        </p:nvSpPr>
        <p:spPr>
          <a:xfrm>
            <a:off x="2571736" y="421481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b="1" dirty="0"/>
          </a:p>
        </p:txBody>
      </p:sp>
      <p:sp>
        <p:nvSpPr>
          <p:cNvPr id="53" name="52 - Ορθογώνιο"/>
          <p:cNvSpPr/>
          <p:nvPr/>
        </p:nvSpPr>
        <p:spPr>
          <a:xfrm>
            <a:off x="2643174" y="4786322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dirty="0"/>
          </a:p>
        </p:txBody>
      </p:sp>
      <p:cxnSp>
        <p:nvCxnSpPr>
          <p:cNvPr id="54" name="53 - Ευθεία γραμμή σύνδεσης"/>
          <p:cNvCxnSpPr/>
          <p:nvPr/>
        </p:nvCxnSpPr>
        <p:spPr>
          <a:xfrm>
            <a:off x="5929322" y="4929198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TextBox"/>
          <p:cNvSpPr txBox="1"/>
          <p:nvPr/>
        </p:nvSpPr>
        <p:spPr>
          <a:xfrm>
            <a:off x="5929322" y="429275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b="1" dirty="0"/>
          </a:p>
        </p:txBody>
      </p:sp>
      <p:sp>
        <p:nvSpPr>
          <p:cNvPr id="56" name="55 - Ορθογώνιο"/>
          <p:cNvSpPr/>
          <p:nvPr/>
        </p:nvSpPr>
        <p:spPr>
          <a:xfrm>
            <a:off x="6286512" y="4312515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57" name="56 - TextBox"/>
          <p:cNvSpPr txBox="1"/>
          <p:nvPr/>
        </p:nvSpPr>
        <p:spPr>
          <a:xfrm>
            <a:off x="6572264" y="429275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b="1" dirty="0"/>
          </a:p>
        </p:txBody>
      </p:sp>
      <p:sp>
        <p:nvSpPr>
          <p:cNvPr id="58" name="57 - Ορθογώνιο"/>
          <p:cNvSpPr/>
          <p:nvPr/>
        </p:nvSpPr>
        <p:spPr>
          <a:xfrm>
            <a:off x="6643702" y="4851266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dirty="0"/>
          </a:p>
        </p:txBody>
      </p:sp>
      <p:sp>
        <p:nvSpPr>
          <p:cNvPr id="59" name="58 - Ορθογώνιο"/>
          <p:cNvSpPr/>
          <p:nvPr/>
        </p:nvSpPr>
        <p:spPr>
          <a:xfrm>
            <a:off x="7500958" y="450057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60" name="59 - Ευθεία γραμμή σύνδεσης"/>
          <p:cNvCxnSpPr/>
          <p:nvPr/>
        </p:nvCxnSpPr>
        <p:spPr>
          <a:xfrm>
            <a:off x="8286776" y="4857760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60 - TextBox"/>
          <p:cNvSpPr txBox="1"/>
          <p:nvPr/>
        </p:nvSpPr>
        <p:spPr>
          <a:xfrm>
            <a:off x="8501090" y="4786322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b="1" dirty="0"/>
          </a:p>
        </p:txBody>
      </p:sp>
      <p:sp>
        <p:nvSpPr>
          <p:cNvPr id="62" name="61 - TextBox"/>
          <p:cNvSpPr txBox="1"/>
          <p:nvPr/>
        </p:nvSpPr>
        <p:spPr>
          <a:xfrm>
            <a:off x="8215338" y="4286256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5m</a:t>
            </a:r>
            <a:endParaRPr lang="en-US" sz="4000" b="1" dirty="0"/>
          </a:p>
        </p:txBody>
      </p:sp>
      <p:sp>
        <p:nvSpPr>
          <p:cNvPr id="63" name="62 - TextBox"/>
          <p:cNvSpPr txBox="1"/>
          <p:nvPr/>
        </p:nvSpPr>
        <p:spPr>
          <a:xfrm>
            <a:off x="3562344" y="429275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</a:t>
            </a:r>
            <a:endParaRPr lang="en-US" sz="4000" b="1" dirty="0"/>
          </a:p>
        </p:txBody>
      </p:sp>
      <p:cxnSp>
        <p:nvCxnSpPr>
          <p:cNvPr id="64" name="63 - Ευθεία γραμμή σύνδεσης"/>
          <p:cNvCxnSpPr/>
          <p:nvPr/>
        </p:nvCxnSpPr>
        <p:spPr>
          <a:xfrm>
            <a:off x="4633914" y="4864254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- TextBox"/>
          <p:cNvSpPr txBox="1"/>
          <p:nvPr/>
        </p:nvSpPr>
        <p:spPr>
          <a:xfrm>
            <a:off x="3562344" y="479281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66" name="65 - Ορθογώνιο"/>
          <p:cNvSpPr/>
          <p:nvPr/>
        </p:nvSpPr>
        <p:spPr>
          <a:xfrm>
            <a:off x="4848228" y="4792816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dirty="0"/>
          </a:p>
        </p:txBody>
      </p:sp>
      <p:sp>
        <p:nvSpPr>
          <p:cNvPr id="67" name="66 - Ορθογώνιο"/>
          <p:cNvSpPr/>
          <p:nvPr/>
        </p:nvSpPr>
        <p:spPr>
          <a:xfrm>
            <a:off x="5429256" y="450057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68" name="67 - TextBox"/>
          <p:cNvSpPr txBox="1"/>
          <p:nvPr/>
        </p:nvSpPr>
        <p:spPr>
          <a:xfrm>
            <a:off x="4643438" y="421481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b="1" dirty="0"/>
          </a:p>
        </p:txBody>
      </p:sp>
      <p:sp>
        <p:nvSpPr>
          <p:cNvPr id="69" name="68 - Ορθογώνιο"/>
          <p:cNvSpPr/>
          <p:nvPr/>
        </p:nvSpPr>
        <p:spPr>
          <a:xfrm>
            <a:off x="4348162" y="4435626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70" name="69 - TextBox"/>
          <p:cNvSpPr txBox="1"/>
          <p:nvPr/>
        </p:nvSpPr>
        <p:spPr>
          <a:xfrm>
            <a:off x="5929322" y="485126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71" name="70 - Ορθογώνιο"/>
          <p:cNvSpPr/>
          <p:nvPr/>
        </p:nvSpPr>
        <p:spPr>
          <a:xfrm>
            <a:off x="6357950" y="4851266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72" name="71 - Ορθογώνιο"/>
          <p:cNvSpPr/>
          <p:nvPr/>
        </p:nvSpPr>
        <p:spPr>
          <a:xfrm>
            <a:off x="3143240" y="442913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73" name="72 - Ευθεία γραμμή σύνδεσης"/>
          <p:cNvCxnSpPr/>
          <p:nvPr/>
        </p:nvCxnSpPr>
        <p:spPr>
          <a:xfrm>
            <a:off x="3571868" y="4870748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22" grpId="0"/>
      <p:bldP spid="24" grpId="0"/>
      <p:bldP spid="25" grpId="0"/>
      <p:bldP spid="31" grpId="0"/>
      <p:bldP spid="32" grpId="0"/>
      <p:bldP spid="33" grpId="0"/>
      <p:bldP spid="39" grpId="0"/>
      <p:bldP spid="40" grpId="0"/>
      <p:bldP spid="45" grpId="0"/>
      <p:bldP spid="46" grpId="0"/>
      <p:bldP spid="77" grpId="0"/>
      <p:bldP spid="80" grpId="0"/>
      <p:bldP spid="81" grpId="0"/>
      <p:bldP spid="82" grpId="0"/>
      <p:bldP spid="117" grpId="0"/>
      <p:bldP spid="119" grpId="0"/>
      <p:bldP spid="120" grpId="0"/>
      <p:bldP spid="121" grpId="0"/>
      <p:bldP spid="41" grpId="0"/>
      <p:bldP spid="43" grpId="0"/>
      <p:bldP spid="44" grpId="0"/>
      <p:bldP spid="47" grpId="0"/>
      <p:bldP spid="48" grpId="0"/>
      <p:bldP spid="49" grpId="0"/>
      <p:bldP spid="52" grpId="0"/>
      <p:bldP spid="53" grpId="0"/>
      <p:bldP spid="55" grpId="0"/>
      <p:bldP spid="56" grpId="0"/>
      <p:bldP spid="57" grpId="0"/>
      <p:bldP spid="58" grpId="0"/>
      <p:bldP spid="59" grpId="0"/>
      <p:bldP spid="61" grpId="0"/>
      <p:bldP spid="62" grpId="0"/>
      <p:bldP spid="63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500034" y="0"/>
            <a:ext cx="76438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Πολλαπλασιασμός μεταξύ κλασμάτων και αριθμών (ή μεταβλητών)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0" name="49 - Ορθογώνιο"/>
          <p:cNvSpPr/>
          <p:nvPr/>
        </p:nvSpPr>
        <p:spPr>
          <a:xfrm>
            <a:off x="0" y="1071546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117" name="116 - TextBox"/>
          <p:cNvSpPr txBox="1"/>
          <p:nvPr/>
        </p:nvSpPr>
        <p:spPr>
          <a:xfrm>
            <a:off x="-142908" y="1922308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12</a:t>
            </a:r>
            <a:endParaRPr lang="en-US" sz="4000" b="1" dirty="0"/>
          </a:p>
        </p:txBody>
      </p:sp>
      <p:cxnSp>
        <p:nvCxnSpPr>
          <p:cNvPr id="118" name="117 - Ευθεία γραμμή σύνδεσης"/>
          <p:cNvCxnSpPr/>
          <p:nvPr/>
        </p:nvCxnSpPr>
        <p:spPr>
          <a:xfrm>
            <a:off x="642910" y="235743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118 - TextBox"/>
          <p:cNvSpPr txBox="1"/>
          <p:nvPr/>
        </p:nvSpPr>
        <p:spPr>
          <a:xfrm>
            <a:off x="571472" y="1785926"/>
            <a:ext cx="1000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km</a:t>
            </a:r>
            <a:endParaRPr lang="en-US" sz="4000" b="1" dirty="0"/>
          </a:p>
        </p:txBody>
      </p:sp>
      <p:sp>
        <p:nvSpPr>
          <p:cNvPr id="120" name="119 - Ορθογώνιο"/>
          <p:cNvSpPr/>
          <p:nvPr/>
        </p:nvSpPr>
        <p:spPr>
          <a:xfrm>
            <a:off x="785786" y="2285992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dirty="0"/>
          </a:p>
        </p:txBody>
      </p:sp>
      <p:sp>
        <p:nvSpPr>
          <p:cNvPr id="121" name="120 - Ορθογώνιο"/>
          <p:cNvSpPr/>
          <p:nvPr/>
        </p:nvSpPr>
        <p:spPr>
          <a:xfrm>
            <a:off x="1428728" y="192880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48" name="47 - TextBox"/>
          <p:cNvSpPr txBox="1"/>
          <p:nvPr/>
        </p:nvSpPr>
        <p:spPr>
          <a:xfrm>
            <a:off x="1714480" y="1857364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12</a:t>
            </a:r>
            <a:endParaRPr lang="en-US" sz="4000" b="1" dirty="0"/>
          </a:p>
        </p:txBody>
      </p:sp>
      <p:sp>
        <p:nvSpPr>
          <p:cNvPr id="49" name="48 - Ορθογώνιο"/>
          <p:cNvSpPr/>
          <p:nvPr/>
        </p:nvSpPr>
        <p:spPr>
          <a:xfrm>
            <a:off x="2285984" y="1850870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cxnSp>
        <p:nvCxnSpPr>
          <p:cNvPr id="51" name="50 - Ευθεία γραμμή σύνδεσης"/>
          <p:cNvCxnSpPr/>
          <p:nvPr/>
        </p:nvCxnSpPr>
        <p:spPr>
          <a:xfrm>
            <a:off x="2571736" y="2279498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- TextBox"/>
          <p:cNvSpPr txBox="1"/>
          <p:nvPr/>
        </p:nvSpPr>
        <p:spPr>
          <a:xfrm>
            <a:off x="2428860" y="1636556"/>
            <a:ext cx="1000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km</a:t>
            </a:r>
            <a:endParaRPr lang="en-US" sz="4000" b="1" dirty="0"/>
          </a:p>
        </p:txBody>
      </p:sp>
      <p:sp>
        <p:nvSpPr>
          <p:cNvPr id="53" name="52 - Ορθογώνιο"/>
          <p:cNvSpPr/>
          <p:nvPr/>
        </p:nvSpPr>
        <p:spPr>
          <a:xfrm>
            <a:off x="2714612" y="2208060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dirty="0"/>
          </a:p>
        </p:txBody>
      </p:sp>
      <p:sp>
        <p:nvSpPr>
          <p:cNvPr id="59" name="58 - Ορθογώνιο"/>
          <p:cNvSpPr/>
          <p:nvPr/>
        </p:nvSpPr>
        <p:spPr>
          <a:xfrm>
            <a:off x="3357554" y="192880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75" name="74 - TextBox"/>
          <p:cNvSpPr txBox="1"/>
          <p:nvPr/>
        </p:nvSpPr>
        <p:spPr>
          <a:xfrm>
            <a:off x="357158" y="4208324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8</a:t>
            </a:r>
            <a:endParaRPr lang="en-US" sz="4000" b="1" dirty="0"/>
          </a:p>
        </p:txBody>
      </p:sp>
      <p:cxnSp>
        <p:nvCxnSpPr>
          <p:cNvPr id="76" name="75 - Ευθεία γραμμή σύνδεσης"/>
          <p:cNvCxnSpPr/>
          <p:nvPr/>
        </p:nvCxnSpPr>
        <p:spPr>
          <a:xfrm>
            <a:off x="1000100" y="464344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77 - TextBox"/>
          <p:cNvSpPr txBox="1"/>
          <p:nvPr/>
        </p:nvSpPr>
        <p:spPr>
          <a:xfrm>
            <a:off x="928662" y="4071942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b="1" dirty="0"/>
          </a:p>
        </p:txBody>
      </p:sp>
      <p:sp>
        <p:nvSpPr>
          <p:cNvPr id="83" name="82 - Ορθογώνιο"/>
          <p:cNvSpPr/>
          <p:nvPr/>
        </p:nvSpPr>
        <p:spPr>
          <a:xfrm>
            <a:off x="1071538" y="4572008"/>
            <a:ext cx="46038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h</a:t>
            </a:r>
            <a:endParaRPr lang="en-US" sz="4000" dirty="0"/>
          </a:p>
        </p:txBody>
      </p:sp>
      <p:sp>
        <p:nvSpPr>
          <p:cNvPr id="84" name="83 - Ορθογώνιο"/>
          <p:cNvSpPr/>
          <p:nvPr/>
        </p:nvSpPr>
        <p:spPr>
          <a:xfrm>
            <a:off x="1643042" y="4214818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85" name="84 - TextBox"/>
          <p:cNvSpPr txBox="1"/>
          <p:nvPr/>
        </p:nvSpPr>
        <p:spPr>
          <a:xfrm>
            <a:off x="2071670" y="4136886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8</a:t>
            </a:r>
            <a:endParaRPr lang="en-US" sz="4000" b="1" dirty="0"/>
          </a:p>
        </p:txBody>
      </p:sp>
      <p:sp>
        <p:nvSpPr>
          <p:cNvPr id="86" name="85 - Ορθογώνιο"/>
          <p:cNvSpPr/>
          <p:nvPr/>
        </p:nvSpPr>
        <p:spPr>
          <a:xfrm>
            <a:off x="2500298" y="4143380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cxnSp>
        <p:nvCxnSpPr>
          <p:cNvPr id="87" name="86 - Ευθεία γραμμή σύνδεσης"/>
          <p:cNvCxnSpPr/>
          <p:nvPr/>
        </p:nvCxnSpPr>
        <p:spPr>
          <a:xfrm>
            <a:off x="2928926" y="4565514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87 - TextBox"/>
          <p:cNvSpPr txBox="1"/>
          <p:nvPr/>
        </p:nvSpPr>
        <p:spPr>
          <a:xfrm>
            <a:off x="2786050" y="3922572"/>
            <a:ext cx="1000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b="1" dirty="0"/>
          </a:p>
        </p:txBody>
      </p:sp>
      <p:sp>
        <p:nvSpPr>
          <p:cNvPr id="89" name="88 - Ορθογώνιο"/>
          <p:cNvSpPr/>
          <p:nvPr/>
        </p:nvSpPr>
        <p:spPr>
          <a:xfrm>
            <a:off x="2928926" y="4500570"/>
            <a:ext cx="46038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h</a:t>
            </a:r>
            <a:endParaRPr lang="en-US" sz="4000" dirty="0"/>
          </a:p>
        </p:txBody>
      </p:sp>
      <p:sp>
        <p:nvSpPr>
          <p:cNvPr id="90" name="89 - Ορθογώνιο"/>
          <p:cNvSpPr/>
          <p:nvPr/>
        </p:nvSpPr>
        <p:spPr>
          <a:xfrm>
            <a:off x="3714744" y="4214818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91" name="90 - Ευθεία γραμμή σύνδεσης"/>
          <p:cNvCxnSpPr/>
          <p:nvPr/>
        </p:nvCxnSpPr>
        <p:spPr>
          <a:xfrm>
            <a:off x="4500562" y="4572008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91 - TextBox"/>
          <p:cNvSpPr txBox="1"/>
          <p:nvPr/>
        </p:nvSpPr>
        <p:spPr>
          <a:xfrm>
            <a:off x="4714876" y="4500570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h</a:t>
            </a:r>
            <a:endParaRPr lang="en-US" sz="4000" b="1" dirty="0"/>
          </a:p>
        </p:txBody>
      </p:sp>
      <p:sp>
        <p:nvSpPr>
          <p:cNvPr id="93" name="92 - TextBox"/>
          <p:cNvSpPr txBox="1"/>
          <p:nvPr/>
        </p:nvSpPr>
        <p:spPr>
          <a:xfrm>
            <a:off x="4572000" y="3929066"/>
            <a:ext cx="1000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8m</a:t>
            </a:r>
            <a:endParaRPr lang="en-US" sz="4000" b="1" dirty="0"/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6143636" y="2318745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6000760" y="1682297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12</a:t>
            </a:r>
            <a:endParaRPr lang="en-US" sz="4000" b="1" dirty="0"/>
          </a:p>
        </p:txBody>
      </p:sp>
      <p:sp>
        <p:nvSpPr>
          <p:cNvPr id="40" name="39 - Ορθογώνιο"/>
          <p:cNvSpPr/>
          <p:nvPr/>
        </p:nvSpPr>
        <p:spPr>
          <a:xfrm>
            <a:off x="6500826" y="170206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41" name="40 - TextBox"/>
          <p:cNvSpPr txBox="1"/>
          <p:nvPr/>
        </p:nvSpPr>
        <p:spPr>
          <a:xfrm>
            <a:off x="6786578" y="1682297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km</a:t>
            </a:r>
            <a:endParaRPr lang="en-US" sz="4000" b="1" dirty="0"/>
          </a:p>
        </p:txBody>
      </p:sp>
      <p:sp>
        <p:nvSpPr>
          <p:cNvPr id="42" name="41 - Ορθογώνιο"/>
          <p:cNvSpPr/>
          <p:nvPr/>
        </p:nvSpPr>
        <p:spPr>
          <a:xfrm>
            <a:off x="6858016" y="2240813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dirty="0"/>
          </a:p>
        </p:txBody>
      </p:sp>
      <p:sp>
        <p:nvSpPr>
          <p:cNvPr id="43" name="42 - TextBox"/>
          <p:cNvSpPr txBox="1"/>
          <p:nvPr/>
        </p:nvSpPr>
        <p:spPr>
          <a:xfrm>
            <a:off x="3776658" y="1682297"/>
            <a:ext cx="1009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12</a:t>
            </a:r>
            <a:endParaRPr lang="en-US" sz="4000" b="1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4848228" y="2253801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3776658" y="2182363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46" name="45 - Ορθογώνιο"/>
          <p:cNvSpPr/>
          <p:nvPr/>
        </p:nvSpPr>
        <p:spPr>
          <a:xfrm>
            <a:off x="5062542" y="2182363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dirty="0"/>
          </a:p>
        </p:txBody>
      </p:sp>
      <p:sp>
        <p:nvSpPr>
          <p:cNvPr id="47" name="46 - Ορθογώνιο"/>
          <p:cNvSpPr/>
          <p:nvPr/>
        </p:nvSpPr>
        <p:spPr>
          <a:xfrm>
            <a:off x="5643570" y="1890117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54" name="53 - TextBox"/>
          <p:cNvSpPr txBox="1"/>
          <p:nvPr/>
        </p:nvSpPr>
        <p:spPr>
          <a:xfrm>
            <a:off x="4786314" y="1643050"/>
            <a:ext cx="1000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km</a:t>
            </a:r>
            <a:endParaRPr lang="en-US" sz="4000" b="1" dirty="0"/>
          </a:p>
        </p:txBody>
      </p:sp>
      <p:sp>
        <p:nvSpPr>
          <p:cNvPr id="55" name="54 - Ορθογώνιο"/>
          <p:cNvSpPr/>
          <p:nvPr/>
        </p:nvSpPr>
        <p:spPr>
          <a:xfrm>
            <a:off x="4562476" y="1825173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56" name="55 - TextBox"/>
          <p:cNvSpPr txBox="1"/>
          <p:nvPr/>
        </p:nvSpPr>
        <p:spPr>
          <a:xfrm>
            <a:off x="6143636" y="2240813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57" name="56 - Ορθογώνιο"/>
          <p:cNvSpPr/>
          <p:nvPr/>
        </p:nvSpPr>
        <p:spPr>
          <a:xfrm>
            <a:off x="6572264" y="2240813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cxnSp>
        <p:nvCxnSpPr>
          <p:cNvPr id="58" name="57 - Ευθεία γραμμή σύνδεσης"/>
          <p:cNvCxnSpPr/>
          <p:nvPr/>
        </p:nvCxnSpPr>
        <p:spPr>
          <a:xfrm>
            <a:off x="3786182" y="2260295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Ορθογώνιο"/>
          <p:cNvSpPr/>
          <p:nvPr/>
        </p:nvSpPr>
        <p:spPr>
          <a:xfrm>
            <a:off x="7572396" y="185736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64" name="63 - Ευθεία γραμμή σύνδεσης"/>
          <p:cNvCxnSpPr/>
          <p:nvPr/>
        </p:nvCxnSpPr>
        <p:spPr>
          <a:xfrm>
            <a:off x="8001024" y="2279498"/>
            <a:ext cx="1071538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- TextBox"/>
          <p:cNvSpPr txBox="1"/>
          <p:nvPr/>
        </p:nvSpPr>
        <p:spPr>
          <a:xfrm>
            <a:off x="7858148" y="1643050"/>
            <a:ext cx="928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12</a:t>
            </a:r>
            <a:endParaRPr lang="en-US" sz="4000" b="1" dirty="0"/>
          </a:p>
        </p:txBody>
      </p:sp>
      <p:sp>
        <p:nvSpPr>
          <p:cNvPr id="67" name="66 - TextBox"/>
          <p:cNvSpPr txBox="1"/>
          <p:nvPr/>
        </p:nvSpPr>
        <p:spPr>
          <a:xfrm>
            <a:off x="8429652" y="1643050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km</a:t>
            </a:r>
            <a:endParaRPr lang="en-US" sz="4000" b="1" dirty="0"/>
          </a:p>
        </p:txBody>
      </p:sp>
      <p:sp>
        <p:nvSpPr>
          <p:cNvPr id="68" name="67 - Ορθογώνιο"/>
          <p:cNvSpPr/>
          <p:nvPr/>
        </p:nvSpPr>
        <p:spPr>
          <a:xfrm>
            <a:off x="8429652" y="2214554"/>
            <a:ext cx="3898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s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" grpId="0"/>
      <p:bldP spid="119" grpId="0"/>
      <p:bldP spid="120" grpId="0"/>
      <p:bldP spid="121" grpId="0"/>
      <p:bldP spid="48" grpId="0"/>
      <p:bldP spid="49" grpId="0"/>
      <p:bldP spid="52" grpId="0"/>
      <p:bldP spid="53" grpId="0"/>
      <p:bldP spid="59" grpId="0"/>
      <p:bldP spid="75" grpId="0"/>
      <p:bldP spid="78" grpId="0"/>
      <p:bldP spid="83" grpId="0"/>
      <p:bldP spid="84" grpId="0"/>
      <p:bldP spid="85" grpId="0"/>
      <p:bldP spid="86" grpId="0"/>
      <p:bldP spid="88" grpId="0"/>
      <p:bldP spid="89" grpId="0"/>
      <p:bldP spid="90" grpId="0"/>
      <p:bldP spid="92" grpId="0"/>
      <p:bldP spid="93" grpId="0"/>
      <p:bldP spid="39" grpId="0"/>
      <p:bldP spid="40" grpId="0"/>
      <p:bldP spid="41" grpId="0"/>
      <p:bldP spid="42" grpId="0"/>
      <p:bldP spid="43" grpId="0"/>
      <p:bldP spid="45" grpId="0"/>
      <p:bldP spid="46" grpId="0"/>
      <p:bldP spid="47" grpId="0"/>
      <p:bldP spid="54" grpId="0"/>
      <p:bldP spid="55" grpId="0"/>
      <p:bldP spid="56" grpId="0"/>
      <p:bldP spid="57" grpId="0"/>
      <p:bldP spid="63" grpId="0"/>
      <p:bldP spid="65" grpId="0"/>
      <p:bldP spid="67" grpId="0"/>
      <p:bldP spid="6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928926" y="0"/>
            <a:ext cx="21431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μήκος</a:t>
            </a:r>
            <a:endParaRPr lang="en-US" sz="3200" b="1" dirty="0"/>
          </a:p>
        </p:txBody>
      </p:sp>
      <p:sp>
        <p:nvSpPr>
          <p:cNvPr id="8" name="7 - Ορθογώνιο"/>
          <p:cNvSpPr/>
          <p:nvPr/>
        </p:nvSpPr>
        <p:spPr>
          <a:xfrm>
            <a:off x="214282" y="571480"/>
            <a:ext cx="27566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dirty="0">
                <a:solidFill>
                  <a:srgbClr val="0070C0"/>
                </a:solidFill>
              </a:rPr>
              <a:t>Μονάδες </a:t>
            </a:r>
            <a:r>
              <a:rPr lang="el-GR" sz="1600" b="1" dirty="0" smtClean="0">
                <a:solidFill>
                  <a:srgbClr val="0070C0"/>
                </a:solidFill>
              </a:rPr>
              <a:t>  μέτρησης   μήκους:</a:t>
            </a:r>
            <a:endParaRPr lang="el-GR" sz="1600" b="1" dirty="0">
              <a:solidFill>
                <a:srgbClr val="0070C0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337887">
            <a:off x="7789953" y="190356"/>
            <a:ext cx="1205015" cy="102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2714612" y="1071546"/>
            <a:ext cx="135732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Km</a:t>
            </a:r>
          </a:p>
          <a:p>
            <a:pPr algn="ctr"/>
            <a:r>
              <a:rPr lang="el-GR" dirty="0" smtClean="0"/>
              <a:t>χιλιόμετρα</a:t>
            </a:r>
            <a:endParaRPr lang="el-GR" dirty="0"/>
          </a:p>
        </p:txBody>
      </p:sp>
      <p:sp>
        <p:nvSpPr>
          <p:cNvPr id="9" name="8 - TextBox"/>
          <p:cNvSpPr txBox="1"/>
          <p:nvPr/>
        </p:nvSpPr>
        <p:spPr>
          <a:xfrm>
            <a:off x="2928926" y="2357430"/>
            <a:ext cx="105252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m</a:t>
            </a:r>
            <a:endParaRPr lang="el-GR" dirty="0" smtClean="0"/>
          </a:p>
          <a:p>
            <a:pPr algn="ctr"/>
            <a:r>
              <a:rPr lang="el-GR" dirty="0" smtClean="0"/>
              <a:t>μέτρα</a:t>
            </a:r>
            <a:endParaRPr lang="el-GR" dirty="0"/>
          </a:p>
        </p:txBody>
      </p:sp>
      <p:sp>
        <p:nvSpPr>
          <p:cNvPr id="12" name="11 - TextBox"/>
          <p:cNvSpPr txBox="1"/>
          <p:nvPr/>
        </p:nvSpPr>
        <p:spPr>
          <a:xfrm>
            <a:off x="2928926" y="4786322"/>
            <a:ext cx="114300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cm </a:t>
            </a:r>
          </a:p>
          <a:p>
            <a:pPr algn="ctr"/>
            <a:r>
              <a:rPr lang="el-GR" dirty="0" smtClean="0"/>
              <a:t>εκατοστά</a:t>
            </a:r>
            <a:endParaRPr lang="en-US" dirty="0" smtClean="0"/>
          </a:p>
        </p:txBody>
      </p:sp>
      <p:sp>
        <p:nvSpPr>
          <p:cNvPr id="13" name="12 - TextBox"/>
          <p:cNvSpPr txBox="1"/>
          <p:nvPr/>
        </p:nvSpPr>
        <p:spPr>
          <a:xfrm>
            <a:off x="2928926" y="6072206"/>
            <a:ext cx="107157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mm</a:t>
            </a:r>
          </a:p>
          <a:p>
            <a:pPr algn="ctr"/>
            <a:r>
              <a:rPr lang="el-GR" dirty="0" smtClean="0"/>
              <a:t>χιλιοστά</a:t>
            </a:r>
            <a:endParaRPr lang="el-GR" dirty="0"/>
          </a:p>
        </p:txBody>
      </p:sp>
      <p:sp>
        <p:nvSpPr>
          <p:cNvPr id="14" name="13 - TextBox"/>
          <p:cNvSpPr txBox="1"/>
          <p:nvPr/>
        </p:nvSpPr>
        <p:spPr>
          <a:xfrm>
            <a:off x="2857488" y="3571876"/>
            <a:ext cx="1214446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dm</a:t>
            </a:r>
            <a:endParaRPr lang="el-GR" dirty="0" smtClean="0"/>
          </a:p>
          <a:p>
            <a:pPr algn="ctr"/>
            <a:r>
              <a:rPr lang="el-GR" dirty="0" smtClean="0"/>
              <a:t>δέκατα</a:t>
            </a:r>
            <a:endParaRPr lang="el-GR" dirty="0"/>
          </a:p>
        </p:txBody>
      </p:sp>
      <p:sp>
        <p:nvSpPr>
          <p:cNvPr id="15" name="14 - Τόξο"/>
          <p:cNvSpPr/>
          <p:nvPr/>
        </p:nvSpPr>
        <p:spPr>
          <a:xfrm rot="12714216">
            <a:off x="2581251" y="3294258"/>
            <a:ext cx="1643074" cy="1857388"/>
          </a:xfrm>
          <a:prstGeom prst="arc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15 - Τόξο"/>
          <p:cNvSpPr/>
          <p:nvPr/>
        </p:nvSpPr>
        <p:spPr>
          <a:xfrm rot="12935449">
            <a:off x="2652689" y="4767431"/>
            <a:ext cx="1643074" cy="1857388"/>
          </a:xfrm>
          <a:prstGeom prst="arc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7" name="16 - Τόξο"/>
          <p:cNvSpPr/>
          <p:nvPr/>
        </p:nvSpPr>
        <p:spPr>
          <a:xfrm rot="12714216">
            <a:off x="2721558" y="2018736"/>
            <a:ext cx="1110597" cy="1748960"/>
          </a:xfrm>
          <a:prstGeom prst="arc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17 - TextBox"/>
          <p:cNvSpPr txBox="1"/>
          <p:nvPr/>
        </p:nvSpPr>
        <p:spPr>
          <a:xfrm>
            <a:off x="1643042" y="1702346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1000</a:t>
            </a:r>
            <a:endParaRPr lang="el-GR" dirty="0"/>
          </a:p>
        </p:txBody>
      </p:sp>
      <p:sp>
        <p:nvSpPr>
          <p:cNvPr id="19" name="18 - TextBox"/>
          <p:cNvSpPr txBox="1"/>
          <p:nvPr/>
        </p:nvSpPr>
        <p:spPr>
          <a:xfrm>
            <a:off x="2000232" y="421481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10  </a:t>
            </a:r>
            <a:endParaRPr lang="el-GR" dirty="0"/>
          </a:p>
        </p:txBody>
      </p:sp>
      <p:sp>
        <p:nvSpPr>
          <p:cNvPr id="20" name="19 - TextBox"/>
          <p:cNvSpPr txBox="1"/>
          <p:nvPr/>
        </p:nvSpPr>
        <p:spPr>
          <a:xfrm>
            <a:off x="2000232" y="564357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10  </a:t>
            </a:r>
            <a:endParaRPr lang="el-GR" dirty="0"/>
          </a:p>
        </p:txBody>
      </p:sp>
      <p:sp>
        <p:nvSpPr>
          <p:cNvPr id="21" name="20 - TextBox"/>
          <p:cNvSpPr txBox="1"/>
          <p:nvPr/>
        </p:nvSpPr>
        <p:spPr>
          <a:xfrm>
            <a:off x="2000232" y="300037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10  </a:t>
            </a:r>
            <a:endParaRPr lang="el-GR" dirty="0"/>
          </a:p>
        </p:txBody>
      </p:sp>
      <p:sp>
        <p:nvSpPr>
          <p:cNvPr id="22" name="21 - TextBox"/>
          <p:cNvSpPr txBox="1"/>
          <p:nvPr/>
        </p:nvSpPr>
        <p:spPr>
          <a:xfrm>
            <a:off x="4429124" y="1500174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:</a:t>
            </a:r>
            <a:r>
              <a:rPr lang="en-US" dirty="0" smtClean="0"/>
              <a:t> 1000</a:t>
            </a:r>
            <a:endParaRPr lang="el-GR" dirty="0"/>
          </a:p>
        </p:txBody>
      </p:sp>
      <p:sp>
        <p:nvSpPr>
          <p:cNvPr id="23" name="22 - TextBox"/>
          <p:cNvSpPr txBox="1"/>
          <p:nvPr/>
        </p:nvSpPr>
        <p:spPr>
          <a:xfrm>
            <a:off x="4429124" y="4357694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: </a:t>
            </a:r>
            <a:r>
              <a:rPr lang="en-US" dirty="0" smtClean="0"/>
              <a:t>10  </a:t>
            </a:r>
            <a:endParaRPr lang="el-GR" dirty="0"/>
          </a:p>
        </p:txBody>
      </p:sp>
      <p:sp>
        <p:nvSpPr>
          <p:cNvPr id="24" name="23 - TextBox"/>
          <p:cNvSpPr txBox="1"/>
          <p:nvPr/>
        </p:nvSpPr>
        <p:spPr>
          <a:xfrm>
            <a:off x="4429124" y="571501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:</a:t>
            </a:r>
            <a:r>
              <a:rPr lang="en-US" dirty="0" smtClean="0"/>
              <a:t> 10  </a:t>
            </a:r>
            <a:endParaRPr lang="el-GR" dirty="0"/>
          </a:p>
        </p:txBody>
      </p:sp>
      <p:sp>
        <p:nvSpPr>
          <p:cNvPr id="25" name="24 - TextBox"/>
          <p:cNvSpPr txBox="1"/>
          <p:nvPr/>
        </p:nvSpPr>
        <p:spPr>
          <a:xfrm>
            <a:off x="4429124" y="292893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: </a:t>
            </a:r>
            <a:r>
              <a:rPr lang="en-US" dirty="0" smtClean="0"/>
              <a:t>10  </a:t>
            </a:r>
            <a:endParaRPr lang="el-GR" dirty="0"/>
          </a:p>
        </p:txBody>
      </p:sp>
      <p:sp>
        <p:nvSpPr>
          <p:cNvPr id="26" name="25 - Τόξο"/>
          <p:cNvSpPr/>
          <p:nvPr/>
        </p:nvSpPr>
        <p:spPr>
          <a:xfrm rot="2135539">
            <a:off x="2744454" y="4948092"/>
            <a:ext cx="1643074" cy="1857388"/>
          </a:xfrm>
          <a:prstGeom prst="arc">
            <a:avLst>
              <a:gd name="adj1" fmla="val 16200000"/>
              <a:gd name="adj2" fmla="val 650813"/>
            </a:avLst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7" name="26 - Τόξο"/>
          <p:cNvSpPr/>
          <p:nvPr/>
        </p:nvSpPr>
        <p:spPr>
          <a:xfrm rot="2135539">
            <a:off x="2744454" y="2447762"/>
            <a:ext cx="1643074" cy="1857388"/>
          </a:xfrm>
          <a:prstGeom prst="arc">
            <a:avLst>
              <a:gd name="adj1" fmla="val 16200000"/>
              <a:gd name="adj2" fmla="val 650813"/>
            </a:avLst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8" name="27 - Τόξο"/>
          <p:cNvSpPr/>
          <p:nvPr/>
        </p:nvSpPr>
        <p:spPr>
          <a:xfrm rot="2135539">
            <a:off x="3273131" y="3973805"/>
            <a:ext cx="1097540" cy="1410719"/>
          </a:xfrm>
          <a:prstGeom prst="arc">
            <a:avLst>
              <a:gd name="adj1" fmla="val 16200000"/>
              <a:gd name="adj2" fmla="val 650813"/>
            </a:avLst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9" name="28 - Τόξο"/>
          <p:cNvSpPr/>
          <p:nvPr/>
        </p:nvSpPr>
        <p:spPr>
          <a:xfrm rot="2135539">
            <a:off x="2744455" y="1019003"/>
            <a:ext cx="1643074" cy="1857388"/>
          </a:xfrm>
          <a:prstGeom prst="arc">
            <a:avLst>
              <a:gd name="adj1" fmla="val 16200000"/>
              <a:gd name="adj2" fmla="val 650813"/>
            </a:avLst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0" name="29 - Τόξο"/>
          <p:cNvSpPr/>
          <p:nvPr/>
        </p:nvSpPr>
        <p:spPr>
          <a:xfrm rot="12714216">
            <a:off x="2509812" y="722489"/>
            <a:ext cx="1643074" cy="1857388"/>
          </a:xfrm>
          <a:prstGeom prst="arc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1" name="30 - Τόξο"/>
          <p:cNvSpPr/>
          <p:nvPr/>
        </p:nvSpPr>
        <p:spPr>
          <a:xfrm rot="13365312">
            <a:off x="2220815" y="2273281"/>
            <a:ext cx="2461217" cy="4770222"/>
          </a:xfrm>
          <a:prstGeom prst="arc">
            <a:avLst>
              <a:gd name="adj1" fmla="val 14871253"/>
              <a:gd name="adj2" fmla="val 288642"/>
            </a:avLst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2" name="31 - TextBox"/>
          <p:cNvSpPr txBox="1"/>
          <p:nvPr/>
        </p:nvSpPr>
        <p:spPr>
          <a:xfrm>
            <a:off x="857224" y="5072074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10</a:t>
            </a:r>
            <a:r>
              <a:rPr lang="el-GR" dirty="0" smtClean="0"/>
              <a:t>0</a:t>
            </a:r>
            <a:r>
              <a:rPr lang="en-US" dirty="0" smtClean="0"/>
              <a:t>  </a:t>
            </a:r>
            <a:endParaRPr lang="el-GR" dirty="0"/>
          </a:p>
        </p:txBody>
      </p:sp>
      <p:sp>
        <p:nvSpPr>
          <p:cNvPr id="33" name="32 - Τόξο"/>
          <p:cNvSpPr/>
          <p:nvPr/>
        </p:nvSpPr>
        <p:spPr>
          <a:xfrm rot="2135539">
            <a:off x="1721852" y="1265900"/>
            <a:ext cx="3068153" cy="5183435"/>
          </a:xfrm>
          <a:prstGeom prst="arc">
            <a:avLst>
              <a:gd name="adj1" fmla="val 14940541"/>
              <a:gd name="adj2" fmla="val 1313306"/>
            </a:avLst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4" name="33 - TextBox"/>
          <p:cNvSpPr txBox="1"/>
          <p:nvPr/>
        </p:nvSpPr>
        <p:spPr>
          <a:xfrm>
            <a:off x="5286380" y="2928934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:</a:t>
            </a:r>
            <a:r>
              <a:rPr lang="en-US" dirty="0" smtClean="0"/>
              <a:t> 100</a:t>
            </a:r>
            <a:r>
              <a:rPr lang="el-GR" dirty="0" smtClean="0"/>
              <a:t>.</a:t>
            </a:r>
            <a:r>
              <a:rPr lang="en-US" dirty="0" smtClean="0"/>
              <a:t>0</a:t>
            </a:r>
            <a:r>
              <a:rPr lang="el-GR" dirty="0" smtClean="0"/>
              <a:t>00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/>
      <p:bldP spid="33" grpId="0" animBg="1"/>
      <p:bldP spid="3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/>
              <a:t>Χρόνος </a:t>
            </a:r>
            <a:endParaRPr lang="en-US" sz="3200" b="1" dirty="0"/>
          </a:p>
        </p:txBody>
      </p:sp>
      <p:sp>
        <p:nvSpPr>
          <p:cNvPr id="8" name="7 - Ορθογώνιο"/>
          <p:cNvSpPr/>
          <p:nvPr/>
        </p:nvSpPr>
        <p:spPr>
          <a:xfrm>
            <a:off x="285720" y="857232"/>
            <a:ext cx="48758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>
                <a:solidFill>
                  <a:srgbClr val="0070C0"/>
                </a:solidFill>
              </a:rPr>
              <a:t>Μονάδες μέτρησης του χρόνου: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5000636"/>
            <a:ext cx="1500166" cy="1721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Τόξο"/>
          <p:cNvSpPr/>
          <p:nvPr/>
        </p:nvSpPr>
        <p:spPr>
          <a:xfrm rot="12714216">
            <a:off x="2152591" y="2184899"/>
            <a:ext cx="1643074" cy="1857388"/>
          </a:xfrm>
          <a:prstGeom prst="arc">
            <a:avLst>
              <a:gd name="adj1" fmla="val 16200000"/>
              <a:gd name="adj2" fmla="val 363454"/>
            </a:avLst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Τόξο"/>
          <p:cNvSpPr/>
          <p:nvPr/>
        </p:nvSpPr>
        <p:spPr>
          <a:xfrm rot="2135539">
            <a:off x="2387232" y="2338535"/>
            <a:ext cx="1643074" cy="1857388"/>
          </a:xfrm>
          <a:prstGeom prst="arc">
            <a:avLst>
              <a:gd name="adj1" fmla="val 16200000"/>
              <a:gd name="adj2" fmla="val 650813"/>
            </a:avLst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9" name="8 - Τόξο"/>
          <p:cNvSpPr/>
          <p:nvPr/>
        </p:nvSpPr>
        <p:spPr>
          <a:xfrm rot="13437616">
            <a:off x="1253265" y="2432735"/>
            <a:ext cx="2681661" cy="3046749"/>
          </a:xfrm>
          <a:prstGeom prst="arc">
            <a:avLst>
              <a:gd name="adj1" fmla="val 14878347"/>
              <a:gd name="adj2" fmla="val 1568981"/>
            </a:avLst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2" name="11 - TextBox"/>
          <p:cNvSpPr txBox="1"/>
          <p:nvPr/>
        </p:nvSpPr>
        <p:spPr>
          <a:xfrm>
            <a:off x="2500266" y="2533955"/>
            <a:ext cx="100013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</a:t>
            </a:r>
          </a:p>
          <a:p>
            <a:pPr algn="ctr"/>
            <a:r>
              <a:rPr lang="el-GR" dirty="0" smtClean="0"/>
              <a:t>ώρες</a:t>
            </a:r>
            <a:endParaRPr lang="el-GR" dirty="0"/>
          </a:p>
        </p:txBody>
      </p:sp>
      <p:sp>
        <p:nvSpPr>
          <p:cNvPr id="13" name="12 - TextBox"/>
          <p:cNvSpPr txBox="1"/>
          <p:nvPr/>
        </p:nvSpPr>
        <p:spPr>
          <a:xfrm>
            <a:off x="2571704" y="3748401"/>
            <a:ext cx="105252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min</a:t>
            </a:r>
            <a:endParaRPr lang="el-GR" dirty="0" smtClean="0"/>
          </a:p>
          <a:p>
            <a:pPr algn="ctr"/>
            <a:r>
              <a:rPr lang="el-GR" dirty="0" smtClean="0"/>
              <a:t>λεπτά</a:t>
            </a:r>
            <a:endParaRPr lang="el-GR" dirty="0"/>
          </a:p>
        </p:txBody>
      </p:sp>
      <p:sp>
        <p:nvSpPr>
          <p:cNvPr id="14" name="13 - TextBox"/>
          <p:cNvSpPr txBox="1"/>
          <p:nvPr/>
        </p:nvSpPr>
        <p:spPr>
          <a:xfrm>
            <a:off x="2285952" y="4962847"/>
            <a:ext cx="178595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s, sec</a:t>
            </a:r>
            <a:endParaRPr lang="el-GR" dirty="0" smtClean="0"/>
          </a:p>
          <a:p>
            <a:pPr algn="ctr"/>
            <a:r>
              <a:rPr lang="el-GR" dirty="0" smtClean="0"/>
              <a:t>δευτερόλεπτα</a:t>
            </a:r>
            <a:endParaRPr lang="el-GR" dirty="0"/>
          </a:p>
        </p:txBody>
      </p:sp>
      <p:sp>
        <p:nvSpPr>
          <p:cNvPr id="15" name="14 - Τόξο"/>
          <p:cNvSpPr/>
          <p:nvPr/>
        </p:nvSpPr>
        <p:spPr>
          <a:xfrm rot="12714216">
            <a:off x="2264554" y="3417809"/>
            <a:ext cx="1238723" cy="2089946"/>
          </a:xfrm>
          <a:prstGeom prst="arc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15 - TextBox"/>
          <p:cNvSpPr txBox="1"/>
          <p:nvPr/>
        </p:nvSpPr>
        <p:spPr>
          <a:xfrm>
            <a:off x="1571604" y="3143248"/>
            <a:ext cx="1000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</a:t>
            </a:r>
            <a:r>
              <a:rPr lang="el-GR" dirty="0" smtClean="0"/>
              <a:t>60</a:t>
            </a:r>
            <a:endParaRPr lang="el-GR" dirty="0"/>
          </a:p>
        </p:txBody>
      </p:sp>
      <p:sp>
        <p:nvSpPr>
          <p:cNvPr id="17" name="16 - TextBox"/>
          <p:cNvSpPr txBox="1"/>
          <p:nvPr/>
        </p:nvSpPr>
        <p:spPr>
          <a:xfrm>
            <a:off x="1643010" y="4391343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</a:t>
            </a:r>
            <a:r>
              <a:rPr lang="el-GR" dirty="0" smtClean="0"/>
              <a:t>6</a:t>
            </a:r>
            <a:r>
              <a:rPr lang="en-US" dirty="0" smtClean="0"/>
              <a:t>0  </a:t>
            </a:r>
            <a:endParaRPr lang="el-GR" dirty="0"/>
          </a:p>
        </p:txBody>
      </p:sp>
      <p:sp>
        <p:nvSpPr>
          <p:cNvPr id="18" name="17 - TextBox"/>
          <p:cNvSpPr txBox="1"/>
          <p:nvPr/>
        </p:nvSpPr>
        <p:spPr>
          <a:xfrm>
            <a:off x="4071902" y="2891145"/>
            <a:ext cx="714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:</a:t>
            </a:r>
            <a:r>
              <a:rPr lang="en-US" dirty="0" smtClean="0"/>
              <a:t> </a:t>
            </a:r>
            <a:r>
              <a:rPr lang="el-GR" dirty="0" smtClean="0"/>
              <a:t>60</a:t>
            </a:r>
            <a:endParaRPr lang="el-GR" dirty="0"/>
          </a:p>
        </p:txBody>
      </p:sp>
      <p:sp>
        <p:nvSpPr>
          <p:cNvPr id="19" name="18 - TextBox"/>
          <p:cNvSpPr txBox="1"/>
          <p:nvPr/>
        </p:nvSpPr>
        <p:spPr>
          <a:xfrm>
            <a:off x="4429092" y="4391343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: 60</a:t>
            </a:r>
            <a:r>
              <a:rPr lang="en-US" dirty="0" smtClean="0"/>
              <a:t>  </a:t>
            </a:r>
            <a:endParaRPr lang="el-GR" dirty="0"/>
          </a:p>
        </p:txBody>
      </p:sp>
      <p:sp>
        <p:nvSpPr>
          <p:cNvPr id="20" name="19 - Τόξο"/>
          <p:cNvSpPr/>
          <p:nvPr/>
        </p:nvSpPr>
        <p:spPr>
          <a:xfrm rot="2135539">
            <a:off x="2672985" y="3910171"/>
            <a:ext cx="1643074" cy="1857388"/>
          </a:xfrm>
          <a:prstGeom prst="arc">
            <a:avLst>
              <a:gd name="adj1" fmla="val 14878347"/>
              <a:gd name="adj2" fmla="val 650813"/>
            </a:avLst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1" name="20 - TextBox"/>
          <p:cNvSpPr txBox="1"/>
          <p:nvPr/>
        </p:nvSpPr>
        <p:spPr>
          <a:xfrm>
            <a:off x="285720" y="3857628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</a:t>
            </a:r>
            <a:r>
              <a:rPr lang="el-GR" dirty="0" smtClean="0"/>
              <a:t>36</a:t>
            </a:r>
            <a:r>
              <a:rPr lang="en-US" dirty="0" smtClean="0"/>
              <a:t>0</a:t>
            </a:r>
            <a:r>
              <a:rPr lang="el-GR" dirty="0" smtClean="0"/>
              <a:t>0</a:t>
            </a:r>
            <a:r>
              <a:rPr lang="en-US" dirty="0" smtClean="0"/>
              <a:t>  </a:t>
            </a:r>
            <a:endParaRPr lang="el-GR" dirty="0"/>
          </a:p>
        </p:txBody>
      </p:sp>
      <p:sp>
        <p:nvSpPr>
          <p:cNvPr id="22" name="21 - Τόξο"/>
          <p:cNvSpPr/>
          <p:nvPr/>
        </p:nvSpPr>
        <p:spPr>
          <a:xfrm rot="2456105">
            <a:off x="2384704" y="2577657"/>
            <a:ext cx="2681661" cy="3046749"/>
          </a:xfrm>
          <a:prstGeom prst="arc">
            <a:avLst>
              <a:gd name="adj1" fmla="val 14878347"/>
              <a:gd name="adj2" fmla="val 1568981"/>
            </a:avLst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3" name="22 - TextBox"/>
          <p:cNvSpPr txBox="1"/>
          <p:nvPr/>
        </p:nvSpPr>
        <p:spPr>
          <a:xfrm>
            <a:off x="5214942" y="3714752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:</a:t>
            </a:r>
            <a:r>
              <a:rPr lang="en-US" dirty="0" smtClean="0"/>
              <a:t> </a:t>
            </a:r>
            <a:r>
              <a:rPr lang="el-GR" dirty="0" smtClean="0"/>
              <a:t>36</a:t>
            </a:r>
            <a:r>
              <a:rPr lang="en-US" dirty="0" smtClean="0"/>
              <a:t>0</a:t>
            </a:r>
            <a:r>
              <a:rPr lang="el-GR" dirty="0" smtClean="0"/>
              <a:t>0</a:t>
            </a:r>
            <a:r>
              <a:rPr lang="en-US" dirty="0" smtClean="0"/>
              <a:t> 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5" grpId="0" animBg="1"/>
      <p:bldP spid="16" grpId="0"/>
      <p:bldP spid="17" grpId="0"/>
      <p:bldP spid="18" grpId="0"/>
      <p:bldP spid="19" grpId="0"/>
      <p:bldP spid="20" grpId="0" animBg="1"/>
      <p:bldP spid="21" grpId="0"/>
      <p:bldP spid="22" grpId="0" animBg="1"/>
      <p:bldP spid="2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23 - TextBox"/>
          <p:cNvSpPr txBox="1"/>
          <p:nvPr/>
        </p:nvSpPr>
        <p:spPr>
          <a:xfrm>
            <a:off x="2143108" y="285728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Άσκηση 1</a:t>
            </a:r>
            <a:endParaRPr lang="el-GR" b="1" dirty="0"/>
          </a:p>
        </p:txBody>
      </p:sp>
      <p:sp>
        <p:nvSpPr>
          <p:cNvPr id="25" name="24 - TextBox"/>
          <p:cNvSpPr txBox="1"/>
          <p:nvPr/>
        </p:nvSpPr>
        <p:spPr>
          <a:xfrm>
            <a:off x="-32" y="928670"/>
            <a:ext cx="45005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Να μετατρέψετε την </a:t>
            </a:r>
            <a:r>
              <a:rPr lang="el-GR" sz="2000" dirty="0" smtClean="0"/>
              <a:t>ταχύτητα</a:t>
            </a:r>
            <a:r>
              <a:rPr lang="en-US" sz="2000" dirty="0" smtClean="0"/>
              <a:t> </a:t>
            </a:r>
            <a:r>
              <a:rPr lang="el-GR" sz="2000" dirty="0" smtClean="0"/>
              <a:t> 8</a:t>
            </a:r>
            <a:r>
              <a:rPr lang="en-US" sz="2000" dirty="0" smtClean="0"/>
              <a:t>km/h  </a:t>
            </a:r>
            <a:r>
              <a:rPr lang="el-GR" sz="2000" dirty="0" smtClean="0"/>
              <a:t>ή  </a:t>
            </a:r>
            <a:endParaRPr lang="el-GR" sz="2000" dirty="0"/>
          </a:p>
        </p:txBody>
      </p:sp>
      <p:sp>
        <p:nvSpPr>
          <p:cNvPr id="26" name="25 - TextBox"/>
          <p:cNvSpPr txBox="1"/>
          <p:nvPr/>
        </p:nvSpPr>
        <p:spPr>
          <a:xfrm>
            <a:off x="4429124" y="928670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8</a:t>
            </a:r>
            <a:endParaRPr lang="en-US" sz="20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>
            <a:off x="4786314" y="1142984"/>
            <a:ext cx="50006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TextBox"/>
          <p:cNvSpPr txBox="1"/>
          <p:nvPr/>
        </p:nvSpPr>
        <p:spPr>
          <a:xfrm>
            <a:off x="4786314" y="785794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km</a:t>
            </a:r>
            <a:endParaRPr lang="en-US" sz="2000" dirty="0"/>
          </a:p>
        </p:txBody>
      </p:sp>
      <p:sp>
        <p:nvSpPr>
          <p:cNvPr id="29" name="28 - Ορθογώνιο"/>
          <p:cNvSpPr/>
          <p:nvPr/>
        </p:nvSpPr>
        <p:spPr>
          <a:xfrm>
            <a:off x="4929190" y="1142984"/>
            <a:ext cx="3225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h</a:t>
            </a:r>
            <a:endParaRPr lang="en-US" sz="2000" dirty="0"/>
          </a:p>
        </p:txBody>
      </p:sp>
      <p:sp>
        <p:nvSpPr>
          <p:cNvPr id="31" name="30 - TextBox"/>
          <p:cNvSpPr txBox="1"/>
          <p:nvPr/>
        </p:nvSpPr>
        <p:spPr>
          <a:xfrm>
            <a:off x="5572132" y="928670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σε</a:t>
            </a:r>
            <a:endParaRPr lang="en-US" sz="2000" dirty="0"/>
          </a:p>
        </p:txBody>
      </p:sp>
      <p:cxnSp>
        <p:nvCxnSpPr>
          <p:cNvPr id="32" name="31 - Ευθεία γραμμή σύνδεσης"/>
          <p:cNvCxnSpPr/>
          <p:nvPr/>
        </p:nvCxnSpPr>
        <p:spPr>
          <a:xfrm>
            <a:off x="6072198" y="1142984"/>
            <a:ext cx="50006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TextBox"/>
          <p:cNvSpPr txBox="1"/>
          <p:nvPr/>
        </p:nvSpPr>
        <p:spPr>
          <a:xfrm>
            <a:off x="6072198" y="785794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 </a:t>
            </a:r>
            <a:r>
              <a:rPr lang="en-US" sz="2000" dirty="0" smtClean="0"/>
              <a:t>m</a:t>
            </a:r>
            <a:endParaRPr lang="en-US" sz="20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6215074" y="1142984"/>
            <a:ext cx="2856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s</a:t>
            </a:r>
            <a:endParaRPr lang="en-US" sz="2000" dirty="0"/>
          </a:p>
        </p:txBody>
      </p:sp>
      <p:sp>
        <p:nvSpPr>
          <p:cNvPr id="35" name="34 - TextBox"/>
          <p:cNvSpPr txBox="1"/>
          <p:nvPr/>
        </p:nvSpPr>
        <p:spPr>
          <a:xfrm>
            <a:off x="1857356" y="1571612"/>
            <a:ext cx="3429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ΛΥΣΗ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214282" y="2285992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8</a:t>
            </a:r>
            <a:endParaRPr lang="en-US" sz="2400" b="1" dirty="0"/>
          </a:p>
        </p:txBody>
      </p:sp>
      <p:cxnSp>
        <p:nvCxnSpPr>
          <p:cNvPr id="37" name="36 - Ευθεία γραμμή σύνδεσης"/>
          <p:cNvCxnSpPr/>
          <p:nvPr/>
        </p:nvCxnSpPr>
        <p:spPr>
          <a:xfrm>
            <a:off x="714348" y="2571744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785786" y="2149610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km</a:t>
            </a:r>
            <a:endParaRPr lang="en-US" sz="2400" b="1" dirty="0"/>
          </a:p>
        </p:txBody>
      </p:sp>
      <p:sp>
        <p:nvSpPr>
          <p:cNvPr id="39" name="38 - Ορθογώνιο"/>
          <p:cNvSpPr/>
          <p:nvPr/>
        </p:nvSpPr>
        <p:spPr>
          <a:xfrm>
            <a:off x="857224" y="2571744"/>
            <a:ext cx="3497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h</a:t>
            </a:r>
            <a:endParaRPr lang="en-US" sz="2400" dirty="0"/>
          </a:p>
        </p:txBody>
      </p:sp>
      <p:sp>
        <p:nvSpPr>
          <p:cNvPr id="40" name="39 - Ορθογώνιο"/>
          <p:cNvSpPr/>
          <p:nvPr/>
        </p:nvSpPr>
        <p:spPr>
          <a:xfrm>
            <a:off x="1500166" y="2292486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 </a:t>
            </a:r>
            <a:endParaRPr lang="en-US" sz="2400" dirty="0"/>
          </a:p>
        </p:txBody>
      </p:sp>
      <p:sp>
        <p:nvSpPr>
          <p:cNvPr id="41" name="40 - TextBox"/>
          <p:cNvSpPr txBox="1"/>
          <p:nvPr/>
        </p:nvSpPr>
        <p:spPr>
          <a:xfrm>
            <a:off x="1785918" y="2214554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8</a:t>
            </a:r>
            <a:endParaRPr lang="en-US" sz="2400" b="1" dirty="0"/>
          </a:p>
        </p:txBody>
      </p:sp>
      <p:sp>
        <p:nvSpPr>
          <p:cNvPr id="42" name="41 - Ορθογώνιο"/>
          <p:cNvSpPr/>
          <p:nvPr/>
        </p:nvSpPr>
        <p:spPr>
          <a:xfrm>
            <a:off x="2214546" y="2285992"/>
            <a:ext cx="2391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baseline="30000" dirty="0" smtClean="0"/>
              <a:t>.</a:t>
            </a:r>
            <a:endParaRPr lang="en-US" sz="2400" dirty="0"/>
          </a:p>
        </p:txBody>
      </p:sp>
      <p:cxnSp>
        <p:nvCxnSpPr>
          <p:cNvPr id="43" name="42 - Ευθεία γραμμή σύνδεσης"/>
          <p:cNvCxnSpPr/>
          <p:nvPr/>
        </p:nvCxnSpPr>
        <p:spPr>
          <a:xfrm>
            <a:off x="2428860" y="2571744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2500298" y="2143116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km</a:t>
            </a:r>
            <a:endParaRPr lang="en-US" sz="2400" b="1" dirty="0"/>
          </a:p>
        </p:txBody>
      </p:sp>
      <p:sp>
        <p:nvSpPr>
          <p:cNvPr id="45" name="44 - Ορθογώνιο"/>
          <p:cNvSpPr/>
          <p:nvPr/>
        </p:nvSpPr>
        <p:spPr>
          <a:xfrm>
            <a:off x="2571736" y="2571744"/>
            <a:ext cx="3497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h</a:t>
            </a:r>
            <a:endParaRPr lang="en-US" sz="2400" dirty="0"/>
          </a:p>
        </p:txBody>
      </p:sp>
      <p:sp>
        <p:nvSpPr>
          <p:cNvPr id="46" name="45 - Ορθογώνιο"/>
          <p:cNvSpPr/>
          <p:nvPr/>
        </p:nvSpPr>
        <p:spPr>
          <a:xfrm>
            <a:off x="3143240" y="2357430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 </a:t>
            </a:r>
            <a:endParaRPr lang="en-US" sz="2400" dirty="0"/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3643306" y="2571744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3643306" y="2571744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1h</a:t>
            </a:r>
            <a:endParaRPr lang="en-US" sz="2400" b="1" dirty="0"/>
          </a:p>
        </p:txBody>
      </p:sp>
      <p:sp>
        <p:nvSpPr>
          <p:cNvPr id="49" name="48 - TextBox"/>
          <p:cNvSpPr txBox="1"/>
          <p:nvPr/>
        </p:nvSpPr>
        <p:spPr>
          <a:xfrm>
            <a:off x="3643306" y="2214554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8km</a:t>
            </a:r>
            <a:endParaRPr lang="en-US" sz="2400" b="1" dirty="0"/>
          </a:p>
        </p:txBody>
      </p:sp>
      <p:sp>
        <p:nvSpPr>
          <p:cNvPr id="51" name="50 - TextBox"/>
          <p:cNvSpPr txBox="1"/>
          <p:nvPr/>
        </p:nvSpPr>
        <p:spPr>
          <a:xfrm>
            <a:off x="142844" y="3000372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Στη συνέχεια μετατρέπω τα 8 χιλιόμετρα σε μέτρα  και την 1 ώρα σε δευτερόλεπτα</a:t>
            </a:r>
            <a:endParaRPr lang="el-GR" dirty="0"/>
          </a:p>
        </p:txBody>
      </p:sp>
      <p:cxnSp>
        <p:nvCxnSpPr>
          <p:cNvPr id="52" name="51 - Ευθεία γραμμή σύνδεσης"/>
          <p:cNvCxnSpPr/>
          <p:nvPr/>
        </p:nvCxnSpPr>
        <p:spPr>
          <a:xfrm>
            <a:off x="357158" y="4786322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- TextBox"/>
          <p:cNvSpPr txBox="1"/>
          <p:nvPr/>
        </p:nvSpPr>
        <p:spPr>
          <a:xfrm>
            <a:off x="357158" y="4786322"/>
            <a:ext cx="857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1h</a:t>
            </a:r>
            <a:endParaRPr lang="en-US" sz="2000" b="1" dirty="0"/>
          </a:p>
        </p:txBody>
      </p:sp>
      <p:sp>
        <p:nvSpPr>
          <p:cNvPr id="54" name="53 - TextBox"/>
          <p:cNvSpPr txBox="1"/>
          <p:nvPr/>
        </p:nvSpPr>
        <p:spPr>
          <a:xfrm>
            <a:off x="357158" y="4429132"/>
            <a:ext cx="1000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8km</a:t>
            </a:r>
            <a:endParaRPr lang="en-US" sz="2000" b="1" dirty="0"/>
          </a:p>
        </p:txBody>
      </p:sp>
      <p:sp>
        <p:nvSpPr>
          <p:cNvPr id="55" name="54 - Ορθογώνιο"/>
          <p:cNvSpPr/>
          <p:nvPr/>
        </p:nvSpPr>
        <p:spPr>
          <a:xfrm>
            <a:off x="1428728" y="4572008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= </a:t>
            </a:r>
            <a:endParaRPr lang="en-US" sz="2000" dirty="0"/>
          </a:p>
        </p:txBody>
      </p:sp>
      <p:cxnSp>
        <p:nvCxnSpPr>
          <p:cNvPr id="56" name="55 - Ευθεία γραμμή σύνδεσης"/>
          <p:cNvCxnSpPr/>
          <p:nvPr/>
        </p:nvCxnSpPr>
        <p:spPr>
          <a:xfrm>
            <a:off x="1857356" y="4786322"/>
            <a:ext cx="128588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- TextBox"/>
          <p:cNvSpPr txBox="1"/>
          <p:nvPr/>
        </p:nvSpPr>
        <p:spPr>
          <a:xfrm>
            <a:off x="1785918" y="4786322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1</a:t>
            </a:r>
            <a:r>
              <a:rPr lang="en-US" sz="2400" b="1" dirty="0" smtClean="0"/>
              <a:t> ∙</a:t>
            </a:r>
            <a:r>
              <a:rPr lang="el-GR" sz="2000" b="1" dirty="0" smtClean="0"/>
              <a:t>3600</a:t>
            </a:r>
            <a:endParaRPr lang="en-US" sz="2000" b="1" dirty="0"/>
          </a:p>
        </p:txBody>
      </p:sp>
      <p:sp>
        <p:nvSpPr>
          <p:cNvPr id="58" name="57 - TextBox"/>
          <p:cNvSpPr txBox="1"/>
          <p:nvPr/>
        </p:nvSpPr>
        <p:spPr>
          <a:xfrm>
            <a:off x="1785918" y="4429132"/>
            <a:ext cx="1214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8∙</a:t>
            </a:r>
            <a:r>
              <a:rPr lang="el-GR" sz="2000" b="1" dirty="0" smtClean="0"/>
              <a:t>1000</a:t>
            </a:r>
            <a:endParaRPr lang="en-US" sz="2000" b="1" dirty="0"/>
          </a:p>
        </p:txBody>
      </p:sp>
      <p:sp>
        <p:nvSpPr>
          <p:cNvPr id="60" name="59 - Ορθογώνιο"/>
          <p:cNvSpPr/>
          <p:nvPr/>
        </p:nvSpPr>
        <p:spPr>
          <a:xfrm>
            <a:off x="3286116" y="4500570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= </a:t>
            </a:r>
            <a:endParaRPr lang="en-US" sz="2000" dirty="0"/>
          </a:p>
        </p:txBody>
      </p:sp>
      <p:cxnSp>
        <p:nvCxnSpPr>
          <p:cNvPr id="59" name="58 - Ευθεία γραμμή σύνδεσης"/>
          <p:cNvCxnSpPr/>
          <p:nvPr/>
        </p:nvCxnSpPr>
        <p:spPr>
          <a:xfrm>
            <a:off x="3643306" y="4714884"/>
            <a:ext cx="71438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60 - TextBox"/>
          <p:cNvSpPr txBox="1"/>
          <p:nvPr/>
        </p:nvSpPr>
        <p:spPr>
          <a:xfrm>
            <a:off x="3643306" y="4786322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3600</a:t>
            </a:r>
            <a:endParaRPr lang="en-US" sz="2000" b="1" dirty="0"/>
          </a:p>
        </p:txBody>
      </p:sp>
      <p:sp>
        <p:nvSpPr>
          <p:cNvPr id="63" name="62 - TextBox"/>
          <p:cNvSpPr txBox="1"/>
          <p:nvPr/>
        </p:nvSpPr>
        <p:spPr>
          <a:xfrm>
            <a:off x="3571868" y="4357694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8</a:t>
            </a:r>
            <a:r>
              <a:rPr lang="el-GR" sz="2000" b="1" dirty="0" smtClean="0"/>
              <a:t>000</a:t>
            </a:r>
            <a:endParaRPr lang="en-US" sz="2000" b="1" dirty="0"/>
          </a:p>
        </p:txBody>
      </p:sp>
      <p:sp>
        <p:nvSpPr>
          <p:cNvPr id="70" name="69 - Ορθογώνιο"/>
          <p:cNvSpPr/>
          <p:nvPr/>
        </p:nvSpPr>
        <p:spPr>
          <a:xfrm>
            <a:off x="4429124" y="4529088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= </a:t>
            </a:r>
            <a:endParaRPr lang="en-US" sz="2000" dirty="0"/>
          </a:p>
        </p:txBody>
      </p:sp>
      <p:sp>
        <p:nvSpPr>
          <p:cNvPr id="74" name="73 - TextBox"/>
          <p:cNvSpPr txBox="1"/>
          <p:nvPr/>
        </p:nvSpPr>
        <p:spPr>
          <a:xfrm>
            <a:off x="4857752" y="4529088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2,2</a:t>
            </a:r>
            <a:endParaRPr lang="en-US" sz="2000" b="1" dirty="0"/>
          </a:p>
        </p:txBody>
      </p:sp>
      <p:cxnSp>
        <p:nvCxnSpPr>
          <p:cNvPr id="78" name="77 - Ευθεία γραμμή σύνδεσης"/>
          <p:cNvCxnSpPr/>
          <p:nvPr/>
        </p:nvCxnSpPr>
        <p:spPr>
          <a:xfrm>
            <a:off x="5357818" y="4743402"/>
            <a:ext cx="50006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81 - TextBox"/>
          <p:cNvSpPr txBox="1"/>
          <p:nvPr/>
        </p:nvSpPr>
        <p:spPr>
          <a:xfrm>
            <a:off x="5357818" y="4386212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 </a:t>
            </a:r>
            <a:r>
              <a:rPr lang="en-US" sz="2000" b="1" dirty="0" smtClean="0"/>
              <a:t>m</a:t>
            </a:r>
            <a:endParaRPr lang="en-US" sz="2000" b="1" dirty="0"/>
          </a:p>
        </p:txBody>
      </p:sp>
      <p:sp>
        <p:nvSpPr>
          <p:cNvPr id="89" name="88 - Ορθογώνιο"/>
          <p:cNvSpPr/>
          <p:nvPr/>
        </p:nvSpPr>
        <p:spPr>
          <a:xfrm>
            <a:off x="5500694" y="4743402"/>
            <a:ext cx="2856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s</a:t>
            </a:r>
            <a:endParaRPr lang="en-US" sz="2000" b="1" dirty="0"/>
          </a:p>
        </p:txBody>
      </p:sp>
      <p:sp>
        <p:nvSpPr>
          <p:cNvPr id="50" name="49 - Ορθογώνιο"/>
          <p:cNvSpPr/>
          <p:nvPr/>
        </p:nvSpPr>
        <p:spPr>
          <a:xfrm>
            <a:off x="1785918" y="2500306"/>
            <a:ext cx="3497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1</a:t>
            </a:r>
            <a:endParaRPr lang="en-US" sz="2400" dirty="0"/>
          </a:p>
        </p:txBody>
      </p:sp>
      <p:cxnSp>
        <p:nvCxnSpPr>
          <p:cNvPr id="62" name="61 - Ευθεία γραμμή σύνδεσης"/>
          <p:cNvCxnSpPr/>
          <p:nvPr/>
        </p:nvCxnSpPr>
        <p:spPr>
          <a:xfrm>
            <a:off x="1785918" y="2571744"/>
            <a:ext cx="35719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8" grpId="0"/>
      <p:bldP spid="39" grpId="0"/>
      <p:bldP spid="40" grpId="0"/>
      <p:bldP spid="41" grpId="0"/>
      <p:bldP spid="42" grpId="0"/>
      <p:bldP spid="44" grpId="0"/>
      <p:bldP spid="45" grpId="0"/>
      <p:bldP spid="46" grpId="0"/>
      <p:bldP spid="48" grpId="0"/>
      <p:bldP spid="49" grpId="0"/>
      <p:bldP spid="51" grpId="0"/>
      <p:bldP spid="53" grpId="0"/>
      <p:bldP spid="54" grpId="0"/>
      <p:bldP spid="55" grpId="0"/>
      <p:bldP spid="57" grpId="0"/>
      <p:bldP spid="58" grpId="0"/>
      <p:bldP spid="60" grpId="0"/>
      <p:bldP spid="61" grpId="0"/>
      <p:bldP spid="63" grpId="0"/>
      <p:bldP spid="70" grpId="0"/>
      <p:bldP spid="74" grpId="0"/>
      <p:bldP spid="82" grpId="0"/>
      <p:bldP spid="89" grpId="0"/>
      <p:bldP spid="5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23 - TextBox"/>
          <p:cNvSpPr txBox="1"/>
          <p:nvPr/>
        </p:nvSpPr>
        <p:spPr>
          <a:xfrm>
            <a:off x="2143108" y="285728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Άσκηση </a:t>
            </a:r>
            <a:r>
              <a:rPr lang="en-US" b="1" dirty="0" smtClean="0"/>
              <a:t>2</a:t>
            </a:r>
            <a:endParaRPr lang="el-GR" b="1" dirty="0"/>
          </a:p>
        </p:txBody>
      </p:sp>
      <p:sp>
        <p:nvSpPr>
          <p:cNvPr id="25" name="24 - TextBox"/>
          <p:cNvSpPr txBox="1"/>
          <p:nvPr/>
        </p:nvSpPr>
        <p:spPr>
          <a:xfrm>
            <a:off x="-32" y="928670"/>
            <a:ext cx="3429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Να μετατρέψετε την </a:t>
            </a:r>
            <a:r>
              <a:rPr lang="el-GR" sz="2000" dirty="0" smtClean="0"/>
              <a:t>ταχύτητα</a:t>
            </a:r>
            <a:endParaRPr lang="el-GR" sz="2000" dirty="0"/>
          </a:p>
        </p:txBody>
      </p:sp>
      <p:sp>
        <p:nvSpPr>
          <p:cNvPr id="26" name="25 - TextBox"/>
          <p:cNvSpPr txBox="1"/>
          <p:nvPr/>
        </p:nvSpPr>
        <p:spPr>
          <a:xfrm>
            <a:off x="3000364" y="928670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20</a:t>
            </a:r>
            <a:endParaRPr lang="en-US" sz="20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>
            <a:off x="3428992" y="1142984"/>
            <a:ext cx="50006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TextBox"/>
          <p:cNvSpPr txBox="1"/>
          <p:nvPr/>
        </p:nvSpPr>
        <p:spPr>
          <a:xfrm>
            <a:off x="3428992" y="785794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km</a:t>
            </a:r>
            <a:endParaRPr lang="en-US" sz="2000" dirty="0"/>
          </a:p>
        </p:txBody>
      </p:sp>
      <p:sp>
        <p:nvSpPr>
          <p:cNvPr id="29" name="28 - Ορθογώνιο"/>
          <p:cNvSpPr/>
          <p:nvPr/>
        </p:nvSpPr>
        <p:spPr>
          <a:xfrm>
            <a:off x="3571868" y="1142984"/>
            <a:ext cx="2856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s</a:t>
            </a:r>
            <a:endParaRPr lang="en-US" sz="2000" dirty="0"/>
          </a:p>
        </p:txBody>
      </p:sp>
      <p:sp>
        <p:nvSpPr>
          <p:cNvPr id="31" name="30 - TextBox"/>
          <p:cNvSpPr txBox="1"/>
          <p:nvPr/>
        </p:nvSpPr>
        <p:spPr>
          <a:xfrm>
            <a:off x="4214810" y="928670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σε</a:t>
            </a:r>
            <a:endParaRPr lang="en-US" sz="2000" dirty="0"/>
          </a:p>
        </p:txBody>
      </p:sp>
      <p:cxnSp>
        <p:nvCxnSpPr>
          <p:cNvPr id="32" name="31 - Ευθεία γραμμή σύνδεσης"/>
          <p:cNvCxnSpPr/>
          <p:nvPr/>
        </p:nvCxnSpPr>
        <p:spPr>
          <a:xfrm>
            <a:off x="4714876" y="1142984"/>
            <a:ext cx="50006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TextBox"/>
          <p:cNvSpPr txBox="1"/>
          <p:nvPr/>
        </p:nvSpPr>
        <p:spPr>
          <a:xfrm>
            <a:off x="4714876" y="785794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 </a:t>
            </a:r>
            <a:r>
              <a:rPr lang="en-US" sz="2000" dirty="0" smtClean="0"/>
              <a:t>m</a:t>
            </a:r>
            <a:endParaRPr lang="en-US" sz="20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4857752" y="1142984"/>
            <a:ext cx="31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h</a:t>
            </a:r>
            <a:endParaRPr lang="en-US" sz="2000" dirty="0"/>
          </a:p>
        </p:txBody>
      </p:sp>
      <p:sp>
        <p:nvSpPr>
          <p:cNvPr id="35" name="34 - TextBox"/>
          <p:cNvSpPr txBox="1"/>
          <p:nvPr/>
        </p:nvSpPr>
        <p:spPr>
          <a:xfrm>
            <a:off x="1857356" y="1571612"/>
            <a:ext cx="3429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ΛΥΣΗ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214282" y="2285992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20</a:t>
            </a:r>
            <a:endParaRPr lang="en-US" sz="2400" b="1" dirty="0"/>
          </a:p>
        </p:txBody>
      </p:sp>
      <p:cxnSp>
        <p:nvCxnSpPr>
          <p:cNvPr id="37" name="36 - Ευθεία γραμμή σύνδεσης"/>
          <p:cNvCxnSpPr/>
          <p:nvPr/>
        </p:nvCxnSpPr>
        <p:spPr>
          <a:xfrm>
            <a:off x="714348" y="2571744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785786" y="2149610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km</a:t>
            </a:r>
            <a:endParaRPr lang="en-US" sz="2400" b="1" dirty="0"/>
          </a:p>
        </p:txBody>
      </p:sp>
      <p:sp>
        <p:nvSpPr>
          <p:cNvPr id="39" name="38 - Ορθογώνιο"/>
          <p:cNvSpPr/>
          <p:nvPr/>
        </p:nvSpPr>
        <p:spPr>
          <a:xfrm>
            <a:off x="857224" y="2571744"/>
            <a:ext cx="3080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s</a:t>
            </a:r>
            <a:endParaRPr lang="en-US" sz="2400" dirty="0"/>
          </a:p>
        </p:txBody>
      </p:sp>
      <p:sp>
        <p:nvSpPr>
          <p:cNvPr id="40" name="39 - Ορθογώνιο"/>
          <p:cNvSpPr/>
          <p:nvPr/>
        </p:nvSpPr>
        <p:spPr>
          <a:xfrm>
            <a:off x="1500166" y="2292486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 </a:t>
            </a:r>
            <a:endParaRPr lang="en-US" sz="2400" dirty="0"/>
          </a:p>
        </p:txBody>
      </p:sp>
      <p:sp>
        <p:nvSpPr>
          <p:cNvPr id="41" name="40 - TextBox"/>
          <p:cNvSpPr txBox="1"/>
          <p:nvPr/>
        </p:nvSpPr>
        <p:spPr>
          <a:xfrm>
            <a:off x="1785918" y="2285992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20</a:t>
            </a:r>
            <a:endParaRPr lang="en-US" sz="2400" b="1" dirty="0"/>
          </a:p>
        </p:txBody>
      </p:sp>
      <p:sp>
        <p:nvSpPr>
          <p:cNvPr id="42" name="41 - Ορθογώνιο"/>
          <p:cNvSpPr/>
          <p:nvPr/>
        </p:nvSpPr>
        <p:spPr>
          <a:xfrm>
            <a:off x="2214546" y="2285992"/>
            <a:ext cx="2391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baseline="30000" dirty="0" smtClean="0"/>
              <a:t>.</a:t>
            </a:r>
            <a:endParaRPr lang="en-US" sz="2400" dirty="0"/>
          </a:p>
        </p:txBody>
      </p:sp>
      <p:cxnSp>
        <p:nvCxnSpPr>
          <p:cNvPr id="43" name="42 - Ευθεία γραμμή σύνδεσης"/>
          <p:cNvCxnSpPr/>
          <p:nvPr/>
        </p:nvCxnSpPr>
        <p:spPr>
          <a:xfrm>
            <a:off x="2428860" y="2571744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2500298" y="2143116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km</a:t>
            </a:r>
            <a:endParaRPr lang="en-US" sz="2400" b="1" dirty="0"/>
          </a:p>
        </p:txBody>
      </p:sp>
      <p:sp>
        <p:nvSpPr>
          <p:cNvPr id="45" name="44 - Ορθογώνιο"/>
          <p:cNvSpPr/>
          <p:nvPr/>
        </p:nvSpPr>
        <p:spPr>
          <a:xfrm>
            <a:off x="2571736" y="2571744"/>
            <a:ext cx="3080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s</a:t>
            </a:r>
            <a:endParaRPr lang="en-US" sz="2400" dirty="0"/>
          </a:p>
        </p:txBody>
      </p:sp>
      <p:sp>
        <p:nvSpPr>
          <p:cNvPr id="46" name="45 - Ορθογώνιο"/>
          <p:cNvSpPr/>
          <p:nvPr/>
        </p:nvSpPr>
        <p:spPr>
          <a:xfrm>
            <a:off x="3143240" y="2357430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 </a:t>
            </a:r>
            <a:endParaRPr lang="en-US" sz="2400" dirty="0"/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3643306" y="2571744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3643306" y="2571744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1s</a:t>
            </a:r>
            <a:endParaRPr lang="en-US" sz="2400" b="1" dirty="0"/>
          </a:p>
        </p:txBody>
      </p:sp>
      <p:sp>
        <p:nvSpPr>
          <p:cNvPr id="49" name="48 - TextBox"/>
          <p:cNvSpPr txBox="1"/>
          <p:nvPr/>
        </p:nvSpPr>
        <p:spPr>
          <a:xfrm>
            <a:off x="3643306" y="2214554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20km</a:t>
            </a:r>
            <a:endParaRPr lang="en-US" sz="2400" b="1" dirty="0"/>
          </a:p>
        </p:txBody>
      </p:sp>
      <p:sp>
        <p:nvSpPr>
          <p:cNvPr id="51" name="50 - TextBox"/>
          <p:cNvSpPr txBox="1"/>
          <p:nvPr/>
        </p:nvSpPr>
        <p:spPr>
          <a:xfrm>
            <a:off x="142844" y="3000372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Στη συνέχεια μετατρέπω τα 20χιλιόμετρα σε μέτρα  και την 1 ώρα σε δευτερόλεπτα</a:t>
            </a:r>
            <a:endParaRPr lang="el-GR" dirty="0"/>
          </a:p>
        </p:txBody>
      </p:sp>
      <p:cxnSp>
        <p:nvCxnSpPr>
          <p:cNvPr id="52" name="51 - Ευθεία γραμμή σύνδεσης"/>
          <p:cNvCxnSpPr/>
          <p:nvPr/>
        </p:nvCxnSpPr>
        <p:spPr>
          <a:xfrm>
            <a:off x="357158" y="4786322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- TextBox"/>
          <p:cNvSpPr txBox="1"/>
          <p:nvPr/>
        </p:nvSpPr>
        <p:spPr>
          <a:xfrm>
            <a:off x="357158" y="4786322"/>
            <a:ext cx="857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1s</a:t>
            </a:r>
            <a:endParaRPr lang="en-US" sz="2000" b="1" dirty="0"/>
          </a:p>
        </p:txBody>
      </p:sp>
      <p:sp>
        <p:nvSpPr>
          <p:cNvPr id="54" name="53 - TextBox"/>
          <p:cNvSpPr txBox="1"/>
          <p:nvPr/>
        </p:nvSpPr>
        <p:spPr>
          <a:xfrm>
            <a:off x="357158" y="4429132"/>
            <a:ext cx="1000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20km</a:t>
            </a:r>
            <a:endParaRPr lang="en-US" sz="2000" b="1" dirty="0"/>
          </a:p>
        </p:txBody>
      </p:sp>
      <p:sp>
        <p:nvSpPr>
          <p:cNvPr id="55" name="54 - Ορθογώνιο"/>
          <p:cNvSpPr/>
          <p:nvPr/>
        </p:nvSpPr>
        <p:spPr>
          <a:xfrm>
            <a:off x="1428728" y="4572008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= </a:t>
            </a:r>
            <a:endParaRPr lang="en-US" sz="2000" dirty="0"/>
          </a:p>
        </p:txBody>
      </p:sp>
      <p:cxnSp>
        <p:nvCxnSpPr>
          <p:cNvPr id="56" name="55 - Ευθεία γραμμή σύνδεσης"/>
          <p:cNvCxnSpPr/>
          <p:nvPr/>
        </p:nvCxnSpPr>
        <p:spPr>
          <a:xfrm>
            <a:off x="1857356" y="4786322"/>
            <a:ext cx="128588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- TextBox"/>
          <p:cNvSpPr txBox="1"/>
          <p:nvPr/>
        </p:nvSpPr>
        <p:spPr>
          <a:xfrm>
            <a:off x="1785918" y="4786322"/>
            <a:ext cx="1214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1</a:t>
            </a:r>
            <a:r>
              <a:rPr lang="el-GR" sz="2000" b="1" dirty="0" smtClean="0"/>
              <a:t>:3600</a:t>
            </a:r>
            <a:endParaRPr lang="en-US" sz="2000" b="1" dirty="0"/>
          </a:p>
        </p:txBody>
      </p:sp>
      <p:sp>
        <p:nvSpPr>
          <p:cNvPr id="58" name="57 - TextBox"/>
          <p:cNvSpPr txBox="1"/>
          <p:nvPr/>
        </p:nvSpPr>
        <p:spPr>
          <a:xfrm>
            <a:off x="1785918" y="4429132"/>
            <a:ext cx="1428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20∙</a:t>
            </a:r>
            <a:r>
              <a:rPr lang="el-GR" sz="2000" b="1" dirty="0" smtClean="0"/>
              <a:t>1000</a:t>
            </a:r>
            <a:endParaRPr lang="en-US" sz="2000" b="1" dirty="0"/>
          </a:p>
        </p:txBody>
      </p:sp>
      <p:sp>
        <p:nvSpPr>
          <p:cNvPr id="60" name="59 - Ορθογώνιο"/>
          <p:cNvSpPr/>
          <p:nvPr/>
        </p:nvSpPr>
        <p:spPr>
          <a:xfrm>
            <a:off x="3286116" y="4500570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= </a:t>
            </a:r>
            <a:endParaRPr lang="en-US" sz="2000" dirty="0"/>
          </a:p>
        </p:txBody>
      </p:sp>
      <p:cxnSp>
        <p:nvCxnSpPr>
          <p:cNvPr id="62" name="61 - Ευθεία γραμμή σύνδεσης"/>
          <p:cNvCxnSpPr/>
          <p:nvPr/>
        </p:nvCxnSpPr>
        <p:spPr>
          <a:xfrm>
            <a:off x="3714744" y="4714884"/>
            <a:ext cx="128588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63 - TextBox"/>
          <p:cNvSpPr txBox="1"/>
          <p:nvPr/>
        </p:nvSpPr>
        <p:spPr>
          <a:xfrm>
            <a:off x="3714744" y="4357694"/>
            <a:ext cx="9286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20</a:t>
            </a:r>
            <a:r>
              <a:rPr lang="el-GR" sz="2000" b="1" dirty="0" smtClean="0"/>
              <a:t>000</a:t>
            </a:r>
            <a:endParaRPr lang="en-US" sz="2000" b="1" dirty="0"/>
          </a:p>
        </p:txBody>
      </p:sp>
      <p:cxnSp>
        <p:nvCxnSpPr>
          <p:cNvPr id="65" name="64 - Ευθεία γραμμή σύνδεσης"/>
          <p:cNvCxnSpPr/>
          <p:nvPr/>
        </p:nvCxnSpPr>
        <p:spPr>
          <a:xfrm>
            <a:off x="3857620" y="5072074"/>
            <a:ext cx="50006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65 - TextBox"/>
          <p:cNvSpPr txBox="1"/>
          <p:nvPr/>
        </p:nvSpPr>
        <p:spPr>
          <a:xfrm>
            <a:off x="3857620" y="4714884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1</a:t>
            </a:r>
            <a:endParaRPr lang="en-US" sz="2000" b="1" dirty="0"/>
          </a:p>
        </p:txBody>
      </p:sp>
      <p:sp>
        <p:nvSpPr>
          <p:cNvPr id="67" name="66 - Ορθογώνιο"/>
          <p:cNvSpPr/>
          <p:nvPr/>
        </p:nvSpPr>
        <p:spPr>
          <a:xfrm>
            <a:off x="3786182" y="5072074"/>
            <a:ext cx="7040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3600</a:t>
            </a:r>
            <a:endParaRPr lang="en-US" sz="2000" b="1" dirty="0"/>
          </a:p>
        </p:txBody>
      </p:sp>
      <p:sp>
        <p:nvSpPr>
          <p:cNvPr id="68" name="67 - Ορθογώνιο"/>
          <p:cNvSpPr/>
          <p:nvPr/>
        </p:nvSpPr>
        <p:spPr>
          <a:xfrm>
            <a:off x="5072066" y="4429132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 </a:t>
            </a:r>
            <a:endParaRPr lang="en-US" sz="2400" dirty="0"/>
          </a:p>
        </p:txBody>
      </p:sp>
      <p:cxnSp>
        <p:nvCxnSpPr>
          <p:cNvPr id="69" name="68 - Ευθεία γραμμή σύνδεσης"/>
          <p:cNvCxnSpPr/>
          <p:nvPr/>
        </p:nvCxnSpPr>
        <p:spPr>
          <a:xfrm>
            <a:off x="5500694" y="4643446"/>
            <a:ext cx="128588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- Ευθεία γραμμή σύνδεσης"/>
          <p:cNvCxnSpPr/>
          <p:nvPr/>
        </p:nvCxnSpPr>
        <p:spPr>
          <a:xfrm>
            <a:off x="5643570" y="5000636"/>
            <a:ext cx="50006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71 - TextBox"/>
          <p:cNvSpPr txBox="1"/>
          <p:nvPr/>
        </p:nvSpPr>
        <p:spPr>
          <a:xfrm>
            <a:off x="5643570" y="4643446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1</a:t>
            </a:r>
            <a:endParaRPr lang="en-US" sz="2000" b="1" dirty="0"/>
          </a:p>
        </p:txBody>
      </p:sp>
      <p:sp>
        <p:nvSpPr>
          <p:cNvPr id="73" name="72 - Ορθογώνιο"/>
          <p:cNvSpPr/>
          <p:nvPr/>
        </p:nvSpPr>
        <p:spPr>
          <a:xfrm>
            <a:off x="5572132" y="4929198"/>
            <a:ext cx="7040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3600</a:t>
            </a:r>
            <a:endParaRPr lang="en-US" sz="2000" b="1" dirty="0"/>
          </a:p>
        </p:txBody>
      </p:sp>
      <p:cxnSp>
        <p:nvCxnSpPr>
          <p:cNvPr id="75" name="74 - Ευθεία γραμμή σύνδεσης"/>
          <p:cNvCxnSpPr/>
          <p:nvPr/>
        </p:nvCxnSpPr>
        <p:spPr>
          <a:xfrm>
            <a:off x="5715008" y="4286256"/>
            <a:ext cx="71438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75 - TextBox"/>
          <p:cNvSpPr txBox="1"/>
          <p:nvPr/>
        </p:nvSpPr>
        <p:spPr>
          <a:xfrm>
            <a:off x="5643570" y="3857628"/>
            <a:ext cx="857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20000</a:t>
            </a:r>
            <a:endParaRPr lang="en-US" sz="2000" b="1" dirty="0"/>
          </a:p>
        </p:txBody>
      </p:sp>
      <p:sp>
        <p:nvSpPr>
          <p:cNvPr id="77" name="76 - Ορθογώνιο"/>
          <p:cNvSpPr/>
          <p:nvPr/>
        </p:nvSpPr>
        <p:spPr>
          <a:xfrm>
            <a:off x="5857884" y="4286256"/>
            <a:ext cx="314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1</a:t>
            </a:r>
            <a:endParaRPr lang="en-US" sz="2000" b="1" dirty="0"/>
          </a:p>
        </p:txBody>
      </p:sp>
      <p:sp>
        <p:nvSpPr>
          <p:cNvPr id="79" name="78 - Ορθογώνιο"/>
          <p:cNvSpPr/>
          <p:nvPr/>
        </p:nvSpPr>
        <p:spPr>
          <a:xfrm>
            <a:off x="7000892" y="4357694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 </a:t>
            </a:r>
            <a:endParaRPr lang="en-US" sz="2400" dirty="0"/>
          </a:p>
        </p:txBody>
      </p:sp>
      <p:sp>
        <p:nvSpPr>
          <p:cNvPr id="80" name="79 - Ελεύθερη σχεδίαση"/>
          <p:cNvSpPr/>
          <p:nvPr/>
        </p:nvSpPr>
        <p:spPr>
          <a:xfrm>
            <a:off x="6215074" y="4071942"/>
            <a:ext cx="794636" cy="1007918"/>
          </a:xfrm>
          <a:custGeom>
            <a:avLst/>
            <a:gdLst>
              <a:gd name="connsiteX0" fmla="*/ 135082 w 794636"/>
              <a:gd name="connsiteY0" fmla="*/ 0 h 1007918"/>
              <a:gd name="connsiteX1" fmla="*/ 384464 w 794636"/>
              <a:gd name="connsiteY1" fmla="*/ 20782 h 1007918"/>
              <a:gd name="connsiteX2" fmla="*/ 446809 w 794636"/>
              <a:gd name="connsiteY2" fmla="*/ 51955 h 1007918"/>
              <a:gd name="connsiteX3" fmla="*/ 477982 w 794636"/>
              <a:gd name="connsiteY3" fmla="*/ 62346 h 1007918"/>
              <a:gd name="connsiteX4" fmla="*/ 571500 w 794636"/>
              <a:gd name="connsiteY4" fmla="*/ 124691 h 1007918"/>
              <a:gd name="connsiteX5" fmla="*/ 665018 w 794636"/>
              <a:gd name="connsiteY5" fmla="*/ 197427 h 1007918"/>
              <a:gd name="connsiteX6" fmla="*/ 716973 w 794636"/>
              <a:gd name="connsiteY6" fmla="*/ 322118 h 1007918"/>
              <a:gd name="connsiteX7" fmla="*/ 716973 w 794636"/>
              <a:gd name="connsiteY7" fmla="*/ 322118 h 1007918"/>
              <a:gd name="connsiteX8" fmla="*/ 768927 w 794636"/>
              <a:gd name="connsiteY8" fmla="*/ 405246 h 1007918"/>
              <a:gd name="connsiteX9" fmla="*/ 758536 w 794636"/>
              <a:gd name="connsiteY9" fmla="*/ 581891 h 1007918"/>
              <a:gd name="connsiteX10" fmla="*/ 716973 w 794636"/>
              <a:gd name="connsiteY10" fmla="*/ 675409 h 1007918"/>
              <a:gd name="connsiteX11" fmla="*/ 706582 w 794636"/>
              <a:gd name="connsiteY11" fmla="*/ 706582 h 1007918"/>
              <a:gd name="connsiteX12" fmla="*/ 613064 w 794636"/>
              <a:gd name="connsiteY12" fmla="*/ 779318 h 1007918"/>
              <a:gd name="connsiteX13" fmla="*/ 581891 w 794636"/>
              <a:gd name="connsiteY13" fmla="*/ 789709 h 1007918"/>
              <a:gd name="connsiteX14" fmla="*/ 519545 w 794636"/>
              <a:gd name="connsiteY14" fmla="*/ 831273 h 1007918"/>
              <a:gd name="connsiteX15" fmla="*/ 446809 w 794636"/>
              <a:gd name="connsiteY15" fmla="*/ 862446 h 1007918"/>
              <a:gd name="connsiteX16" fmla="*/ 415636 w 794636"/>
              <a:gd name="connsiteY16" fmla="*/ 872836 h 1007918"/>
              <a:gd name="connsiteX17" fmla="*/ 374073 w 794636"/>
              <a:gd name="connsiteY17" fmla="*/ 893618 h 1007918"/>
              <a:gd name="connsiteX18" fmla="*/ 342900 w 794636"/>
              <a:gd name="connsiteY18" fmla="*/ 904009 h 1007918"/>
              <a:gd name="connsiteX19" fmla="*/ 311727 w 794636"/>
              <a:gd name="connsiteY19" fmla="*/ 924791 h 1007918"/>
              <a:gd name="connsiteX20" fmla="*/ 249382 w 794636"/>
              <a:gd name="connsiteY20" fmla="*/ 935182 h 1007918"/>
              <a:gd name="connsiteX21" fmla="*/ 145473 w 794636"/>
              <a:gd name="connsiteY21" fmla="*/ 987136 h 1007918"/>
              <a:gd name="connsiteX22" fmla="*/ 114300 w 794636"/>
              <a:gd name="connsiteY22" fmla="*/ 997527 h 1007918"/>
              <a:gd name="connsiteX23" fmla="*/ 0 w 794636"/>
              <a:gd name="connsiteY23" fmla="*/ 1007918 h 1007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794636" h="1007918">
                <a:moveTo>
                  <a:pt x="135082" y="0"/>
                </a:moveTo>
                <a:cubicBezTo>
                  <a:pt x="218209" y="6927"/>
                  <a:pt x="301559" y="11570"/>
                  <a:pt x="384464" y="20782"/>
                </a:cubicBezTo>
                <a:cubicBezTo>
                  <a:pt x="418042" y="24513"/>
                  <a:pt x="417288" y="37194"/>
                  <a:pt x="446809" y="51955"/>
                </a:cubicBezTo>
                <a:cubicBezTo>
                  <a:pt x="456606" y="56853"/>
                  <a:pt x="468185" y="57448"/>
                  <a:pt x="477982" y="62346"/>
                </a:cubicBezTo>
                <a:cubicBezTo>
                  <a:pt x="502844" y="74777"/>
                  <a:pt x="549745" y="105112"/>
                  <a:pt x="571500" y="124691"/>
                </a:cubicBezTo>
                <a:cubicBezTo>
                  <a:pt x="653959" y="198904"/>
                  <a:pt x="601354" y="176206"/>
                  <a:pt x="665018" y="197427"/>
                </a:cubicBezTo>
                <a:cubicBezTo>
                  <a:pt x="704027" y="255940"/>
                  <a:pt x="681851" y="216752"/>
                  <a:pt x="716973" y="322118"/>
                </a:cubicBezTo>
                <a:lnTo>
                  <a:pt x="716973" y="322118"/>
                </a:lnTo>
                <a:cubicBezTo>
                  <a:pt x="745499" y="379172"/>
                  <a:pt x="728460" y="351290"/>
                  <a:pt x="768927" y="405246"/>
                </a:cubicBezTo>
                <a:cubicBezTo>
                  <a:pt x="794636" y="482371"/>
                  <a:pt x="781637" y="427885"/>
                  <a:pt x="758536" y="581891"/>
                </a:cubicBezTo>
                <a:cubicBezTo>
                  <a:pt x="747236" y="657224"/>
                  <a:pt x="761991" y="630389"/>
                  <a:pt x="716973" y="675409"/>
                </a:cubicBezTo>
                <a:cubicBezTo>
                  <a:pt x="713509" y="685800"/>
                  <a:pt x="712658" y="697468"/>
                  <a:pt x="706582" y="706582"/>
                </a:cubicBezTo>
                <a:cubicBezTo>
                  <a:pt x="691212" y="729636"/>
                  <a:pt x="630759" y="773420"/>
                  <a:pt x="613064" y="779318"/>
                </a:cubicBezTo>
                <a:cubicBezTo>
                  <a:pt x="602673" y="782782"/>
                  <a:pt x="591466" y="784390"/>
                  <a:pt x="581891" y="789709"/>
                </a:cubicBezTo>
                <a:cubicBezTo>
                  <a:pt x="560057" y="801839"/>
                  <a:pt x="543240" y="823374"/>
                  <a:pt x="519545" y="831273"/>
                </a:cubicBezTo>
                <a:cubicBezTo>
                  <a:pt x="446429" y="855646"/>
                  <a:pt x="536707" y="823919"/>
                  <a:pt x="446809" y="862446"/>
                </a:cubicBezTo>
                <a:cubicBezTo>
                  <a:pt x="436742" y="866760"/>
                  <a:pt x="425703" y="868521"/>
                  <a:pt x="415636" y="872836"/>
                </a:cubicBezTo>
                <a:cubicBezTo>
                  <a:pt x="401399" y="878938"/>
                  <a:pt x="388310" y="887516"/>
                  <a:pt x="374073" y="893618"/>
                </a:cubicBezTo>
                <a:cubicBezTo>
                  <a:pt x="364006" y="897933"/>
                  <a:pt x="352697" y="899111"/>
                  <a:pt x="342900" y="904009"/>
                </a:cubicBezTo>
                <a:cubicBezTo>
                  <a:pt x="331730" y="909594"/>
                  <a:pt x="323575" y="920842"/>
                  <a:pt x="311727" y="924791"/>
                </a:cubicBezTo>
                <a:cubicBezTo>
                  <a:pt x="291740" y="931453"/>
                  <a:pt x="270164" y="931718"/>
                  <a:pt x="249382" y="935182"/>
                </a:cubicBezTo>
                <a:cubicBezTo>
                  <a:pt x="189938" y="970848"/>
                  <a:pt x="208324" y="963567"/>
                  <a:pt x="145473" y="987136"/>
                </a:cubicBezTo>
                <a:cubicBezTo>
                  <a:pt x="135217" y="990982"/>
                  <a:pt x="125143" y="995978"/>
                  <a:pt x="114300" y="997527"/>
                </a:cubicBezTo>
                <a:cubicBezTo>
                  <a:pt x="76427" y="1002937"/>
                  <a:pt x="0" y="1007918"/>
                  <a:pt x="0" y="1007918"/>
                </a:cubicBez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81" name="80 - Ευθεία γραμμή σύνδεσης"/>
          <p:cNvCxnSpPr/>
          <p:nvPr/>
        </p:nvCxnSpPr>
        <p:spPr>
          <a:xfrm>
            <a:off x="7286644" y="4572008"/>
            <a:ext cx="185735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82 - TextBox"/>
          <p:cNvSpPr txBox="1"/>
          <p:nvPr/>
        </p:nvSpPr>
        <p:spPr>
          <a:xfrm>
            <a:off x="7358050" y="4143380"/>
            <a:ext cx="1785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20000∙36</a:t>
            </a:r>
            <a:r>
              <a:rPr lang="el-GR" sz="2000" b="1" dirty="0" smtClean="0"/>
              <a:t>00</a:t>
            </a:r>
            <a:endParaRPr lang="en-US" sz="2000" b="1" dirty="0"/>
          </a:p>
        </p:txBody>
      </p:sp>
      <p:sp>
        <p:nvSpPr>
          <p:cNvPr id="84" name="83 - Ορθογώνιο"/>
          <p:cNvSpPr/>
          <p:nvPr/>
        </p:nvSpPr>
        <p:spPr>
          <a:xfrm>
            <a:off x="7858148" y="4643446"/>
            <a:ext cx="4812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1∙1</a:t>
            </a:r>
            <a:endParaRPr lang="el-GR" dirty="0"/>
          </a:p>
        </p:txBody>
      </p:sp>
      <p:sp>
        <p:nvSpPr>
          <p:cNvPr id="85" name="84 - Ορθογώνιο"/>
          <p:cNvSpPr/>
          <p:nvPr/>
        </p:nvSpPr>
        <p:spPr>
          <a:xfrm>
            <a:off x="357158" y="6072206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 </a:t>
            </a:r>
            <a:endParaRPr lang="en-US" sz="2400" dirty="0"/>
          </a:p>
        </p:txBody>
      </p:sp>
      <p:cxnSp>
        <p:nvCxnSpPr>
          <p:cNvPr id="86" name="85 - Ευθεία γραμμή σύνδεσης"/>
          <p:cNvCxnSpPr/>
          <p:nvPr/>
        </p:nvCxnSpPr>
        <p:spPr>
          <a:xfrm>
            <a:off x="714380" y="6286520"/>
            <a:ext cx="185735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86 - TextBox"/>
          <p:cNvSpPr txBox="1"/>
          <p:nvPr/>
        </p:nvSpPr>
        <p:spPr>
          <a:xfrm>
            <a:off x="785786" y="5857892"/>
            <a:ext cx="1785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20000∙36</a:t>
            </a:r>
            <a:r>
              <a:rPr lang="el-GR" sz="2000" b="1" dirty="0" smtClean="0"/>
              <a:t>00</a:t>
            </a:r>
            <a:endParaRPr lang="en-US" sz="2000" b="1" dirty="0"/>
          </a:p>
        </p:txBody>
      </p:sp>
      <p:sp>
        <p:nvSpPr>
          <p:cNvPr id="88" name="87 - Ορθογώνιο"/>
          <p:cNvSpPr/>
          <p:nvPr/>
        </p:nvSpPr>
        <p:spPr>
          <a:xfrm>
            <a:off x="1285884" y="6357958"/>
            <a:ext cx="4812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1∙1</a:t>
            </a:r>
            <a:endParaRPr lang="el-GR" dirty="0"/>
          </a:p>
        </p:txBody>
      </p:sp>
      <p:sp>
        <p:nvSpPr>
          <p:cNvPr id="90" name="89 - Ορθογώνιο"/>
          <p:cNvSpPr/>
          <p:nvPr/>
        </p:nvSpPr>
        <p:spPr>
          <a:xfrm>
            <a:off x="2786050" y="6000768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 </a:t>
            </a:r>
            <a:endParaRPr lang="en-US" sz="2400" dirty="0"/>
          </a:p>
        </p:txBody>
      </p:sp>
      <p:cxnSp>
        <p:nvCxnSpPr>
          <p:cNvPr id="91" name="90 - Ευθεία γραμμή σύνδεσης"/>
          <p:cNvCxnSpPr/>
          <p:nvPr/>
        </p:nvCxnSpPr>
        <p:spPr>
          <a:xfrm>
            <a:off x="3143272" y="6215082"/>
            <a:ext cx="185735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91 - TextBox"/>
          <p:cNvSpPr txBox="1"/>
          <p:nvPr/>
        </p:nvSpPr>
        <p:spPr>
          <a:xfrm>
            <a:off x="3214678" y="5786454"/>
            <a:ext cx="1785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72.000.0</a:t>
            </a:r>
            <a:r>
              <a:rPr lang="el-GR" sz="2000" b="1" dirty="0" smtClean="0"/>
              <a:t>00</a:t>
            </a:r>
            <a:endParaRPr lang="en-US" sz="2000" b="1" dirty="0"/>
          </a:p>
        </p:txBody>
      </p:sp>
      <p:sp>
        <p:nvSpPr>
          <p:cNvPr id="93" name="92 - Ορθογώνιο"/>
          <p:cNvSpPr/>
          <p:nvPr/>
        </p:nvSpPr>
        <p:spPr>
          <a:xfrm>
            <a:off x="3714776" y="628652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1</a:t>
            </a:r>
            <a:endParaRPr lang="el-GR" dirty="0"/>
          </a:p>
        </p:txBody>
      </p:sp>
      <p:cxnSp>
        <p:nvCxnSpPr>
          <p:cNvPr id="95" name="94 - Ευθεία γραμμή σύνδεσης"/>
          <p:cNvCxnSpPr/>
          <p:nvPr/>
        </p:nvCxnSpPr>
        <p:spPr>
          <a:xfrm>
            <a:off x="6715140" y="6143644"/>
            <a:ext cx="50006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95 - TextBox"/>
          <p:cNvSpPr txBox="1"/>
          <p:nvPr/>
        </p:nvSpPr>
        <p:spPr>
          <a:xfrm>
            <a:off x="6715140" y="5786454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 </a:t>
            </a:r>
            <a:r>
              <a:rPr lang="en-US" sz="2000" b="1" dirty="0" smtClean="0"/>
              <a:t>m</a:t>
            </a:r>
            <a:endParaRPr lang="en-US" sz="2000" b="1" dirty="0"/>
          </a:p>
        </p:txBody>
      </p:sp>
      <p:sp>
        <p:nvSpPr>
          <p:cNvPr id="97" name="96 - Ορθογώνιο"/>
          <p:cNvSpPr/>
          <p:nvPr/>
        </p:nvSpPr>
        <p:spPr>
          <a:xfrm>
            <a:off x="6858016" y="6143644"/>
            <a:ext cx="3225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h</a:t>
            </a:r>
            <a:endParaRPr lang="en-US" sz="2000" b="1" dirty="0"/>
          </a:p>
        </p:txBody>
      </p:sp>
      <p:sp>
        <p:nvSpPr>
          <p:cNvPr id="98" name="97 - Ορθογώνιο"/>
          <p:cNvSpPr/>
          <p:nvPr/>
        </p:nvSpPr>
        <p:spPr>
          <a:xfrm>
            <a:off x="5072066" y="5929330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 </a:t>
            </a:r>
            <a:endParaRPr lang="en-US" sz="2400" dirty="0"/>
          </a:p>
        </p:txBody>
      </p:sp>
      <p:sp>
        <p:nvSpPr>
          <p:cNvPr id="99" name="98 - TextBox"/>
          <p:cNvSpPr txBox="1"/>
          <p:nvPr/>
        </p:nvSpPr>
        <p:spPr>
          <a:xfrm>
            <a:off x="5286380" y="5929330"/>
            <a:ext cx="1785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72.000.0</a:t>
            </a:r>
            <a:r>
              <a:rPr lang="el-GR" sz="2000" b="1" dirty="0" smtClean="0"/>
              <a:t>00</a:t>
            </a:r>
            <a:endParaRPr lang="en-US" sz="2000" b="1" dirty="0"/>
          </a:p>
        </p:txBody>
      </p:sp>
      <p:sp>
        <p:nvSpPr>
          <p:cNvPr id="70" name="69 - Ελεύθερη σχεδίαση"/>
          <p:cNvSpPr/>
          <p:nvPr/>
        </p:nvSpPr>
        <p:spPr>
          <a:xfrm rot="20666743">
            <a:off x="5978760" y="4470231"/>
            <a:ext cx="363682" cy="418403"/>
          </a:xfrm>
          <a:custGeom>
            <a:avLst/>
            <a:gdLst>
              <a:gd name="connsiteX0" fmla="*/ 342900 w 363682"/>
              <a:gd name="connsiteY0" fmla="*/ 0 h 418403"/>
              <a:gd name="connsiteX1" fmla="*/ 332509 w 363682"/>
              <a:gd name="connsiteY1" fmla="*/ 31172 h 418403"/>
              <a:gd name="connsiteX2" fmla="*/ 342900 w 363682"/>
              <a:gd name="connsiteY2" fmla="*/ 62345 h 418403"/>
              <a:gd name="connsiteX3" fmla="*/ 363682 w 363682"/>
              <a:gd name="connsiteY3" fmla="*/ 155863 h 418403"/>
              <a:gd name="connsiteX4" fmla="*/ 353291 w 363682"/>
              <a:gd name="connsiteY4" fmla="*/ 270163 h 418403"/>
              <a:gd name="connsiteX5" fmla="*/ 342900 w 363682"/>
              <a:gd name="connsiteY5" fmla="*/ 301336 h 418403"/>
              <a:gd name="connsiteX6" fmla="*/ 249382 w 363682"/>
              <a:gd name="connsiteY6" fmla="*/ 384463 h 418403"/>
              <a:gd name="connsiteX7" fmla="*/ 207818 w 363682"/>
              <a:gd name="connsiteY7" fmla="*/ 405245 h 418403"/>
              <a:gd name="connsiteX8" fmla="*/ 166255 w 363682"/>
              <a:gd name="connsiteY8" fmla="*/ 415636 h 418403"/>
              <a:gd name="connsiteX9" fmla="*/ 0 w 363682"/>
              <a:gd name="connsiteY9" fmla="*/ 415636 h 418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63682" h="418403">
                <a:moveTo>
                  <a:pt x="342900" y="0"/>
                </a:moveTo>
                <a:cubicBezTo>
                  <a:pt x="339436" y="10391"/>
                  <a:pt x="332509" y="20219"/>
                  <a:pt x="332509" y="31172"/>
                </a:cubicBezTo>
                <a:cubicBezTo>
                  <a:pt x="332509" y="42125"/>
                  <a:pt x="340243" y="51719"/>
                  <a:pt x="342900" y="62345"/>
                </a:cubicBezTo>
                <a:cubicBezTo>
                  <a:pt x="350645" y="93325"/>
                  <a:pt x="356755" y="124690"/>
                  <a:pt x="363682" y="155863"/>
                </a:cubicBezTo>
                <a:cubicBezTo>
                  <a:pt x="360218" y="193963"/>
                  <a:pt x="358701" y="232290"/>
                  <a:pt x="353291" y="270163"/>
                </a:cubicBezTo>
                <a:cubicBezTo>
                  <a:pt x="351742" y="281006"/>
                  <a:pt x="349624" y="292690"/>
                  <a:pt x="342900" y="301336"/>
                </a:cubicBezTo>
                <a:cubicBezTo>
                  <a:pt x="317645" y="333808"/>
                  <a:pt x="285497" y="363826"/>
                  <a:pt x="249382" y="384463"/>
                </a:cubicBezTo>
                <a:cubicBezTo>
                  <a:pt x="235933" y="392148"/>
                  <a:pt x="222322" y="399806"/>
                  <a:pt x="207818" y="405245"/>
                </a:cubicBezTo>
                <a:cubicBezTo>
                  <a:pt x="194447" y="410259"/>
                  <a:pt x="180518" y="414923"/>
                  <a:pt x="166255" y="415636"/>
                </a:cubicBezTo>
                <a:cubicBezTo>
                  <a:pt x="110906" y="418403"/>
                  <a:pt x="55418" y="415636"/>
                  <a:pt x="0" y="415636"/>
                </a:cubicBez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6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0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7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2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2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4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9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4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9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4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6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1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3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6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8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1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3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8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0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5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7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0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2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5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7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0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2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8" grpId="0"/>
      <p:bldP spid="39" grpId="0"/>
      <p:bldP spid="40" grpId="0"/>
      <p:bldP spid="41" grpId="0"/>
      <p:bldP spid="42" grpId="0"/>
      <p:bldP spid="44" grpId="0"/>
      <p:bldP spid="45" grpId="0"/>
      <p:bldP spid="46" grpId="0"/>
      <p:bldP spid="48" grpId="0"/>
      <p:bldP spid="49" grpId="0"/>
      <p:bldP spid="51" grpId="0"/>
      <p:bldP spid="53" grpId="0"/>
      <p:bldP spid="54" grpId="0"/>
      <p:bldP spid="55" grpId="0"/>
      <p:bldP spid="57" grpId="0"/>
      <p:bldP spid="58" grpId="0"/>
      <p:bldP spid="60" grpId="0"/>
      <p:bldP spid="60" grpId="1"/>
      <p:bldP spid="64" grpId="0"/>
      <p:bldP spid="66" grpId="0"/>
      <p:bldP spid="67" grpId="0"/>
      <p:bldP spid="68" grpId="0"/>
      <p:bldP spid="72" grpId="0"/>
      <p:bldP spid="73" grpId="0"/>
      <p:bldP spid="76" grpId="0"/>
      <p:bldP spid="77" grpId="0"/>
      <p:bldP spid="79" grpId="0"/>
      <p:bldP spid="80" grpId="0" animBg="1"/>
      <p:bldP spid="83" grpId="0"/>
      <p:bldP spid="84" grpId="0"/>
      <p:bldP spid="85" grpId="0"/>
      <p:bldP spid="87" grpId="0"/>
      <p:bldP spid="88" grpId="0"/>
      <p:bldP spid="90" grpId="0"/>
      <p:bldP spid="92" grpId="0"/>
      <p:bldP spid="93" grpId="0"/>
      <p:bldP spid="96" grpId="0"/>
      <p:bldP spid="97" grpId="0"/>
      <p:bldP spid="98" grpId="0"/>
      <p:bldP spid="99" grpId="0"/>
      <p:bldP spid="7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571472" y="192880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642910" y="12858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8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714348" y="185736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285728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Κλάσματα   με παρονομαστή  1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285852" y="1571612"/>
            <a:ext cx="8146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8</a:t>
            </a:r>
            <a:endParaRPr lang="en-US" sz="4000" dirty="0"/>
          </a:p>
        </p:txBody>
      </p:sp>
      <p:cxnSp>
        <p:nvCxnSpPr>
          <p:cNvPr id="20" name="19 - Ευθεία γραμμή σύνδεσης"/>
          <p:cNvCxnSpPr/>
          <p:nvPr/>
        </p:nvCxnSpPr>
        <p:spPr>
          <a:xfrm>
            <a:off x="357158" y="3429000"/>
            <a:ext cx="785818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357158" y="2786058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62</a:t>
            </a:r>
            <a:endParaRPr lang="en-US" sz="4000" b="1" dirty="0"/>
          </a:p>
        </p:txBody>
      </p:sp>
      <p:sp>
        <p:nvSpPr>
          <p:cNvPr id="26" name="25 - Ορθογώνιο"/>
          <p:cNvSpPr/>
          <p:nvPr/>
        </p:nvSpPr>
        <p:spPr>
          <a:xfrm>
            <a:off x="500034" y="335756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28" name="27 - Ορθογώνιο"/>
          <p:cNvSpPr/>
          <p:nvPr/>
        </p:nvSpPr>
        <p:spPr>
          <a:xfrm>
            <a:off x="1214414" y="3078304"/>
            <a:ext cx="10743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r>
              <a:rPr lang="en-US" sz="4000" b="1" dirty="0" smtClean="0"/>
              <a:t>62</a:t>
            </a:r>
            <a:endParaRPr lang="en-US" sz="40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2714612" y="5357826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2643174" y="4792816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60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2857488" y="528638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1571604" y="5000636"/>
            <a:ext cx="10743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60</a:t>
            </a:r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34" name="33 - Ευθεία γραμμή σύνδεσης"/>
          <p:cNvCxnSpPr/>
          <p:nvPr/>
        </p:nvCxnSpPr>
        <p:spPr>
          <a:xfrm>
            <a:off x="5043237" y="1643050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5143504" y="1000108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2x +1</a:t>
            </a:r>
            <a:endParaRPr lang="en-US" sz="4000" b="1" dirty="0"/>
          </a:p>
        </p:txBody>
      </p:sp>
      <p:sp>
        <p:nvSpPr>
          <p:cNvPr id="36" name="35 - Ορθογώνιο"/>
          <p:cNvSpPr/>
          <p:nvPr/>
        </p:nvSpPr>
        <p:spPr>
          <a:xfrm>
            <a:off x="5572132" y="164305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6786578" y="1214422"/>
            <a:ext cx="179568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r>
              <a:rPr lang="en-US" sz="4000" b="1" dirty="0" smtClean="0"/>
              <a:t>2x + 1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14" grpId="0"/>
      <p:bldP spid="25" grpId="0"/>
      <p:bldP spid="26" grpId="0"/>
      <p:bldP spid="28" grpId="0"/>
      <p:bldP spid="31" grpId="0"/>
      <p:bldP spid="32" grpId="0"/>
      <p:bldP spid="33" grpId="0"/>
      <p:bldP spid="35" grpId="0"/>
      <p:bldP spid="36" grpId="0"/>
      <p:bldP spid="3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23 - TextBox"/>
          <p:cNvSpPr txBox="1"/>
          <p:nvPr/>
        </p:nvSpPr>
        <p:spPr>
          <a:xfrm>
            <a:off x="2143108" y="285728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Άσκηση3</a:t>
            </a:r>
            <a:endParaRPr lang="el-GR" b="1" dirty="0"/>
          </a:p>
        </p:txBody>
      </p:sp>
      <p:sp>
        <p:nvSpPr>
          <p:cNvPr id="25" name="24 - TextBox"/>
          <p:cNvSpPr txBox="1"/>
          <p:nvPr/>
        </p:nvSpPr>
        <p:spPr>
          <a:xfrm>
            <a:off x="-32" y="928670"/>
            <a:ext cx="3429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Να μετατρέψετε την </a:t>
            </a:r>
            <a:r>
              <a:rPr lang="el-GR" sz="2000" dirty="0" smtClean="0"/>
              <a:t>ταχύτητα</a:t>
            </a:r>
            <a:endParaRPr lang="el-GR" sz="2000" dirty="0"/>
          </a:p>
        </p:txBody>
      </p:sp>
      <p:sp>
        <p:nvSpPr>
          <p:cNvPr id="26" name="25 - TextBox"/>
          <p:cNvSpPr txBox="1"/>
          <p:nvPr/>
        </p:nvSpPr>
        <p:spPr>
          <a:xfrm>
            <a:off x="3000364" y="928670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</a:t>
            </a:r>
            <a:r>
              <a:rPr lang="el-GR" sz="2000" dirty="0" smtClean="0"/>
              <a:t>0</a:t>
            </a:r>
            <a:endParaRPr lang="en-US" sz="20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>
            <a:off x="3428992" y="1142984"/>
            <a:ext cx="50006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TextBox"/>
          <p:cNvSpPr txBox="1"/>
          <p:nvPr/>
        </p:nvSpPr>
        <p:spPr>
          <a:xfrm>
            <a:off x="3428992" y="785794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</a:t>
            </a:r>
            <a:endParaRPr lang="en-US" sz="2000" dirty="0"/>
          </a:p>
        </p:txBody>
      </p:sp>
      <p:sp>
        <p:nvSpPr>
          <p:cNvPr id="29" name="28 - Ορθογώνιο"/>
          <p:cNvSpPr/>
          <p:nvPr/>
        </p:nvSpPr>
        <p:spPr>
          <a:xfrm>
            <a:off x="3571868" y="1142984"/>
            <a:ext cx="2856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s</a:t>
            </a:r>
            <a:endParaRPr lang="en-US" sz="2000" dirty="0"/>
          </a:p>
        </p:txBody>
      </p:sp>
      <p:sp>
        <p:nvSpPr>
          <p:cNvPr id="31" name="30 - TextBox"/>
          <p:cNvSpPr txBox="1"/>
          <p:nvPr/>
        </p:nvSpPr>
        <p:spPr>
          <a:xfrm>
            <a:off x="4214810" y="928670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σε</a:t>
            </a:r>
            <a:endParaRPr lang="en-US" sz="2000" dirty="0"/>
          </a:p>
        </p:txBody>
      </p:sp>
      <p:cxnSp>
        <p:nvCxnSpPr>
          <p:cNvPr id="32" name="31 - Ευθεία γραμμή σύνδεσης"/>
          <p:cNvCxnSpPr/>
          <p:nvPr/>
        </p:nvCxnSpPr>
        <p:spPr>
          <a:xfrm>
            <a:off x="4714876" y="1142984"/>
            <a:ext cx="50006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TextBox"/>
          <p:cNvSpPr txBox="1"/>
          <p:nvPr/>
        </p:nvSpPr>
        <p:spPr>
          <a:xfrm>
            <a:off x="4714876" y="785794"/>
            <a:ext cx="857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k</a:t>
            </a:r>
            <a:r>
              <a:rPr lang="el-GR" sz="2000" dirty="0" smtClean="0"/>
              <a:t> </a:t>
            </a:r>
            <a:r>
              <a:rPr lang="en-US" sz="2000" dirty="0" smtClean="0"/>
              <a:t>m</a:t>
            </a:r>
            <a:endParaRPr lang="en-US" sz="20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4857752" y="1142984"/>
            <a:ext cx="3193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h</a:t>
            </a:r>
            <a:endParaRPr lang="en-US" sz="2000" dirty="0"/>
          </a:p>
        </p:txBody>
      </p:sp>
      <p:sp>
        <p:nvSpPr>
          <p:cNvPr id="35" name="34 - TextBox"/>
          <p:cNvSpPr txBox="1"/>
          <p:nvPr/>
        </p:nvSpPr>
        <p:spPr>
          <a:xfrm>
            <a:off x="1857356" y="1571612"/>
            <a:ext cx="3429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ΛΥΣΗ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214282" y="2285992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10</a:t>
            </a:r>
            <a:endParaRPr lang="en-US" sz="2400" b="1" dirty="0"/>
          </a:p>
        </p:txBody>
      </p:sp>
      <p:cxnSp>
        <p:nvCxnSpPr>
          <p:cNvPr id="37" name="36 - Ευθεία γραμμή σύνδεσης"/>
          <p:cNvCxnSpPr/>
          <p:nvPr/>
        </p:nvCxnSpPr>
        <p:spPr>
          <a:xfrm>
            <a:off x="714348" y="2571744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785786" y="2149610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m</a:t>
            </a:r>
            <a:endParaRPr lang="en-US" sz="2400" b="1" dirty="0"/>
          </a:p>
        </p:txBody>
      </p:sp>
      <p:sp>
        <p:nvSpPr>
          <p:cNvPr id="39" name="38 - Ορθογώνιο"/>
          <p:cNvSpPr/>
          <p:nvPr/>
        </p:nvSpPr>
        <p:spPr>
          <a:xfrm>
            <a:off x="857224" y="2571744"/>
            <a:ext cx="3080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s</a:t>
            </a:r>
            <a:endParaRPr lang="en-US" sz="2400" dirty="0"/>
          </a:p>
        </p:txBody>
      </p:sp>
      <p:sp>
        <p:nvSpPr>
          <p:cNvPr id="40" name="39 - Ορθογώνιο"/>
          <p:cNvSpPr/>
          <p:nvPr/>
        </p:nvSpPr>
        <p:spPr>
          <a:xfrm>
            <a:off x="1500166" y="2292486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 </a:t>
            </a:r>
            <a:endParaRPr lang="en-US" sz="2400" dirty="0"/>
          </a:p>
        </p:txBody>
      </p:sp>
      <p:sp>
        <p:nvSpPr>
          <p:cNvPr id="41" name="40 - TextBox"/>
          <p:cNvSpPr txBox="1"/>
          <p:nvPr/>
        </p:nvSpPr>
        <p:spPr>
          <a:xfrm>
            <a:off x="1785918" y="2285992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10</a:t>
            </a:r>
            <a:endParaRPr lang="en-US" sz="2400" b="1" dirty="0"/>
          </a:p>
        </p:txBody>
      </p:sp>
      <p:sp>
        <p:nvSpPr>
          <p:cNvPr id="42" name="41 - Ορθογώνιο"/>
          <p:cNvSpPr/>
          <p:nvPr/>
        </p:nvSpPr>
        <p:spPr>
          <a:xfrm>
            <a:off x="2214546" y="2285992"/>
            <a:ext cx="2391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baseline="30000" dirty="0" smtClean="0"/>
              <a:t>.</a:t>
            </a:r>
            <a:endParaRPr lang="en-US" sz="2400" dirty="0"/>
          </a:p>
        </p:txBody>
      </p:sp>
      <p:cxnSp>
        <p:nvCxnSpPr>
          <p:cNvPr id="43" name="42 - Ευθεία γραμμή σύνδεσης"/>
          <p:cNvCxnSpPr/>
          <p:nvPr/>
        </p:nvCxnSpPr>
        <p:spPr>
          <a:xfrm>
            <a:off x="2428860" y="2571744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2500298" y="2143116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m</a:t>
            </a:r>
            <a:endParaRPr lang="en-US" sz="2400" b="1" dirty="0"/>
          </a:p>
        </p:txBody>
      </p:sp>
      <p:sp>
        <p:nvSpPr>
          <p:cNvPr id="45" name="44 - Ορθογώνιο"/>
          <p:cNvSpPr/>
          <p:nvPr/>
        </p:nvSpPr>
        <p:spPr>
          <a:xfrm>
            <a:off x="2571736" y="2571744"/>
            <a:ext cx="3080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s</a:t>
            </a:r>
            <a:endParaRPr lang="en-US" sz="2400" dirty="0"/>
          </a:p>
        </p:txBody>
      </p:sp>
      <p:sp>
        <p:nvSpPr>
          <p:cNvPr id="46" name="45 - Ορθογώνιο"/>
          <p:cNvSpPr/>
          <p:nvPr/>
        </p:nvSpPr>
        <p:spPr>
          <a:xfrm>
            <a:off x="3143240" y="2357430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 </a:t>
            </a:r>
            <a:endParaRPr lang="en-US" sz="2400" dirty="0"/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3643306" y="2571744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3643306" y="2571744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1s</a:t>
            </a:r>
            <a:endParaRPr lang="en-US" sz="2400" b="1" dirty="0"/>
          </a:p>
        </p:txBody>
      </p:sp>
      <p:sp>
        <p:nvSpPr>
          <p:cNvPr id="49" name="48 - TextBox"/>
          <p:cNvSpPr txBox="1"/>
          <p:nvPr/>
        </p:nvSpPr>
        <p:spPr>
          <a:xfrm>
            <a:off x="3643306" y="2214554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10m</a:t>
            </a:r>
            <a:endParaRPr lang="en-US" sz="2400" b="1" dirty="0"/>
          </a:p>
        </p:txBody>
      </p:sp>
      <p:sp>
        <p:nvSpPr>
          <p:cNvPr id="51" name="50 - TextBox"/>
          <p:cNvSpPr txBox="1"/>
          <p:nvPr/>
        </p:nvSpPr>
        <p:spPr>
          <a:xfrm>
            <a:off x="142844" y="3000372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Στη συνέχεια μετατρέπω τα </a:t>
            </a:r>
            <a:r>
              <a:rPr lang="en-US" dirty="0" smtClean="0"/>
              <a:t>10 </a:t>
            </a:r>
            <a:r>
              <a:rPr lang="el-GR" dirty="0" smtClean="0"/>
              <a:t>μέτρα σε χιλιόμετρα και την 1  δευτερόλεπτο σε ώρα</a:t>
            </a:r>
            <a:endParaRPr lang="el-GR" dirty="0"/>
          </a:p>
        </p:txBody>
      </p:sp>
      <p:cxnSp>
        <p:nvCxnSpPr>
          <p:cNvPr id="52" name="51 - Ευθεία γραμμή σύνδεσης"/>
          <p:cNvCxnSpPr/>
          <p:nvPr/>
        </p:nvCxnSpPr>
        <p:spPr>
          <a:xfrm>
            <a:off x="357158" y="4786322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- TextBox"/>
          <p:cNvSpPr txBox="1"/>
          <p:nvPr/>
        </p:nvSpPr>
        <p:spPr>
          <a:xfrm>
            <a:off x="357158" y="4786322"/>
            <a:ext cx="857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1s</a:t>
            </a:r>
            <a:endParaRPr lang="en-US" sz="2000" b="1" dirty="0"/>
          </a:p>
        </p:txBody>
      </p:sp>
      <p:sp>
        <p:nvSpPr>
          <p:cNvPr id="54" name="53 - TextBox"/>
          <p:cNvSpPr txBox="1"/>
          <p:nvPr/>
        </p:nvSpPr>
        <p:spPr>
          <a:xfrm>
            <a:off x="357158" y="4429132"/>
            <a:ext cx="1000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10m</a:t>
            </a:r>
            <a:endParaRPr lang="en-US" sz="2000" b="1" dirty="0"/>
          </a:p>
        </p:txBody>
      </p:sp>
      <p:sp>
        <p:nvSpPr>
          <p:cNvPr id="55" name="54 - Ορθογώνιο"/>
          <p:cNvSpPr/>
          <p:nvPr/>
        </p:nvSpPr>
        <p:spPr>
          <a:xfrm>
            <a:off x="1428728" y="4572008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= </a:t>
            </a:r>
            <a:endParaRPr lang="en-US" sz="2000" dirty="0"/>
          </a:p>
        </p:txBody>
      </p:sp>
      <p:cxnSp>
        <p:nvCxnSpPr>
          <p:cNvPr id="56" name="55 - Ευθεία γραμμή σύνδεσης"/>
          <p:cNvCxnSpPr/>
          <p:nvPr/>
        </p:nvCxnSpPr>
        <p:spPr>
          <a:xfrm>
            <a:off x="1857356" y="4786322"/>
            <a:ext cx="128588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- TextBox"/>
          <p:cNvSpPr txBox="1"/>
          <p:nvPr/>
        </p:nvSpPr>
        <p:spPr>
          <a:xfrm>
            <a:off x="1785918" y="4786322"/>
            <a:ext cx="1000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1</a:t>
            </a:r>
            <a:r>
              <a:rPr lang="el-GR" sz="2000" b="1" dirty="0" smtClean="0"/>
              <a:t>:3600</a:t>
            </a:r>
            <a:endParaRPr lang="en-US" sz="2000" b="1" dirty="0"/>
          </a:p>
        </p:txBody>
      </p:sp>
      <p:sp>
        <p:nvSpPr>
          <p:cNvPr id="58" name="57 - TextBox"/>
          <p:cNvSpPr txBox="1"/>
          <p:nvPr/>
        </p:nvSpPr>
        <p:spPr>
          <a:xfrm>
            <a:off x="1785918" y="4429132"/>
            <a:ext cx="1285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10</a:t>
            </a:r>
            <a:r>
              <a:rPr lang="el-GR" sz="2000" b="1" dirty="0" smtClean="0"/>
              <a:t>:1000</a:t>
            </a:r>
            <a:endParaRPr lang="en-US" sz="2000" b="1" dirty="0"/>
          </a:p>
        </p:txBody>
      </p:sp>
      <p:sp>
        <p:nvSpPr>
          <p:cNvPr id="60" name="59 - Ορθογώνιο"/>
          <p:cNvSpPr/>
          <p:nvPr/>
        </p:nvSpPr>
        <p:spPr>
          <a:xfrm>
            <a:off x="3286116" y="4500570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= </a:t>
            </a:r>
            <a:endParaRPr lang="en-US" sz="2000" dirty="0"/>
          </a:p>
        </p:txBody>
      </p:sp>
      <p:cxnSp>
        <p:nvCxnSpPr>
          <p:cNvPr id="69" name="68 - Ευθεία γραμμή σύνδεσης"/>
          <p:cNvCxnSpPr/>
          <p:nvPr/>
        </p:nvCxnSpPr>
        <p:spPr>
          <a:xfrm>
            <a:off x="3714744" y="4671964"/>
            <a:ext cx="128588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- Ευθεία γραμμή σύνδεσης"/>
          <p:cNvCxnSpPr/>
          <p:nvPr/>
        </p:nvCxnSpPr>
        <p:spPr>
          <a:xfrm>
            <a:off x="3857620" y="5029154"/>
            <a:ext cx="50006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71 - TextBox"/>
          <p:cNvSpPr txBox="1"/>
          <p:nvPr/>
        </p:nvSpPr>
        <p:spPr>
          <a:xfrm>
            <a:off x="3857620" y="4671964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1</a:t>
            </a:r>
            <a:endParaRPr lang="en-US" sz="2000" b="1" dirty="0"/>
          </a:p>
        </p:txBody>
      </p:sp>
      <p:sp>
        <p:nvSpPr>
          <p:cNvPr id="73" name="72 - Ορθογώνιο"/>
          <p:cNvSpPr/>
          <p:nvPr/>
        </p:nvSpPr>
        <p:spPr>
          <a:xfrm>
            <a:off x="3786182" y="4957716"/>
            <a:ext cx="7040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3600</a:t>
            </a:r>
            <a:endParaRPr lang="en-US" sz="2000" b="1" dirty="0"/>
          </a:p>
        </p:txBody>
      </p:sp>
      <p:cxnSp>
        <p:nvCxnSpPr>
          <p:cNvPr id="75" name="74 - Ευθεία γραμμή σύνδεσης"/>
          <p:cNvCxnSpPr/>
          <p:nvPr/>
        </p:nvCxnSpPr>
        <p:spPr>
          <a:xfrm>
            <a:off x="3929058" y="4314774"/>
            <a:ext cx="71438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75 - TextBox"/>
          <p:cNvSpPr txBox="1"/>
          <p:nvPr/>
        </p:nvSpPr>
        <p:spPr>
          <a:xfrm>
            <a:off x="4000496" y="3857628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10</a:t>
            </a:r>
            <a:r>
              <a:rPr lang="el-GR" sz="2000" b="1" dirty="0" smtClean="0"/>
              <a:t> </a:t>
            </a:r>
            <a:endParaRPr lang="en-US" sz="2000" b="1" dirty="0"/>
          </a:p>
        </p:txBody>
      </p:sp>
      <p:sp>
        <p:nvSpPr>
          <p:cNvPr id="77" name="76 - Ορθογώνιο"/>
          <p:cNvSpPr/>
          <p:nvPr/>
        </p:nvSpPr>
        <p:spPr>
          <a:xfrm>
            <a:off x="3857620" y="4314774"/>
            <a:ext cx="7040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1000</a:t>
            </a:r>
            <a:endParaRPr lang="en-US" sz="2000" b="1" dirty="0"/>
          </a:p>
        </p:txBody>
      </p:sp>
      <p:sp>
        <p:nvSpPr>
          <p:cNvPr id="79" name="78 - Ορθογώνιο"/>
          <p:cNvSpPr/>
          <p:nvPr/>
        </p:nvSpPr>
        <p:spPr>
          <a:xfrm>
            <a:off x="5214942" y="4386212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 </a:t>
            </a:r>
            <a:endParaRPr lang="en-US" sz="2400" dirty="0"/>
          </a:p>
        </p:txBody>
      </p:sp>
      <p:sp>
        <p:nvSpPr>
          <p:cNvPr id="80" name="79 - Ελεύθερη σχεδίαση"/>
          <p:cNvSpPr/>
          <p:nvPr/>
        </p:nvSpPr>
        <p:spPr>
          <a:xfrm>
            <a:off x="4429124" y="4071942"/>
            <a:ext cx="794636" cy="1007918"/>
          </a:xfrm>
          <a:custGeom>
            <a:avLst/>
            <a:gdLst>
              <a:gd name="connsiteX0" fmla="*/ 135082 w 794636"/>
              <a:gd name="connsiteY0" fmla="*/ 0 h 1007918"/>
              <a:gd name="connsiteX1" fmla="*/ 384464 w 794636"/>
              <a:gd name="connsiteY1" fmla="*/ 20782 h 1007918"/>
              <a:gd name="connsiteX2" fmla="*/ 446809 w 794636"/>
              <a:gd name="connsiteY2" fmla="*/ 51955 h 1007918"/>
              <a:gd name="connsiteX3" fmla="*/ 477982 w 794636"/>
              <a:gd name="connsiteY3" fmla="*/ 62346 h 1007918"/>
              <a:gd name="connsiteX4" fmla="*/ 571500 w 794636"/>
              <a:gd name="connsiteY4" fmla="*/ 124691 h 1007918"/>
              <a:gd name="connsiteX5" fmla="*/ 665018 w 794636"/>
              <a:gd name="connsiteY5" fmla="*/ 197427 h 1007918"/>
              <a:gd name="connsiteX6" fmla="*/ 716973 w 794636"/>
              <a:gd name="connsiteY6" fmla="*/ 322118 h 1007918"/>
              <a:gd name="connsiteX7" fmla="*/ 716973 w 794636"/>
              <a:gd name="connsiteY7" fmla="*/ 322118 h 1007918"/>
              <a:gd name="connsiteX8" fmla="*/ 768927 w 794636"/>
              <a:gd name="connsiteY8" fmla="*/ 405246 h 1007918"/>
              <a:gd name="connsiteX9" fmla="*/ 758536 w 794636"/>
              <a:gd name="connsiteY9" fmla="*/ 581891 h 1007918"/>
              <a:gd name="connsiteX10" fmla="*/ 716973 w 794636"/>
              <a:gd name="connsiteY10" fmla="*/ 675409 h 1007918"/>
              <a:gd name="connsiteX11" fmla="*/ 706582 w 794636"/>
              <a:gd name="connsiteY11" fmla="*/ 706582 h 1007918"/>
              <a:gd name="connsiteX12" fmla="*/ 613064 w 794636"/>
              <a:gd name="connsiteY12" fmla="*/ 779318 h 1007918"/>
              <a:gd name="connsiteX13" fmla="*/ 581891 w 794636"/>
              <a:gd name="connsiteY13" fmla="*/ 789709 h 1007918"/>
              <a:gd name="connsiteX14" fmla="*/ 519545 w 794636"/>
              <a:gd name="connsiteY14" fmla="*/ 831273 h 1007918"/>
              <a:gd name="connsiteX15" fmla="*/ 446809 w 794636"/>
              <a:gd name="connsiteY15" fmla="*/ 862446 h 1007918"/>
              <a:gd name="connsiteX16" fmla="*/ 415636 w 794636"/>
              <a:gd name="connsiteY16" fmla="*/ 872836 h 1007918"/>
              <a:gd name="connsiteX17" fmla="*/ 374073 w 794636"/>
              <a:gd name="connsiteY17" fmla="*/ 893618 h 1007918"/>
              <a:gd name="connsiteX18" fmla="*/ 342900 w 794636"/>
              <a:gd name="connsiteY18" fmla="*/ 904009 h 1007918"/>
              <a:gd name="connsiteX19" fmla="*/ 311727 w 794636"/>
              <a:gd name="connsiteY19" fmla="*/ 924791 h 1007918"/>
              <a:gd name="connsiteX20" fmla="*/ 249382 w 794636"/>
              <a:gd name="connsiteY20" fmla="*/ 935182 h 1007918"/>
              <a:gd name="connsiteX21" fmla="*/ 145473 w 794636"/>
              <a:gd name="connsiteY21" fmla="*/ 987136 h 1007918"/>
              <a:gd name="connsiteX22" fmla="*/ 114300 w 794636"/>
              <a:gd name="connsiteY22" fmla="*/ 997527 h 1007918"/>
              <a:gd name="connsiteX23" fmla="*/ 0 w 794636"/>
              <a:gd name="connsiteY23" fmla="*/ 1007918 h 1007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794636" h="1007918">
                <a:moveTo>
                  <a:pt x="135082" y="0"/>
                </a:moveTo>
                <a:cubicBezTo>
                  <a:pt x="218209" y="6927"/>
                  <a:pt x="301559" y="11570"/>
                  <a:pt x="384464" y="20782"/>
                </a:cubicBezTo>
                <a:cubicBezTo>
                  <a:pt x="418042" y="24513"/>
                  <a:pt x="417288" y="37194"/>
                  <a:pt x="446809" y="51955"/>
                </a:cubicBezTo>
                <a:cubicBezTo>
                  <a:pt x="456606" y="56853"/>
                  <a:pt x="468185" y="57448"/>
                  <a:pt x="477982" y="62346"/>
                </a:cubicBezTo>
                <a:cubicBezTo>
                  <a:pt x="502844" y="74777"/>
                  <a:pt x="549745" y="105112"/>
                  <a:pt x="571500" y="124691"/>
                </a:cubicBezTo>
                <a:cubicBezTo>
                  <a:pt x="653959" y="198904"/>
                  <a:pt x="601354" y="176206"/>
                  <a:pt x="665018" y="197427"/>
                </a:cubicBezTo>
                <a:cubicBezTo>
                  <a:pt x="704027" y="255940"/>
                  <a:pt x="681851" y="216752"/>
                  <a:pt x="716973" y="322118"/>
                </a:cubicBezTo>
                <a:lnTo>
                  <a:pt x="716973" y="322118"/>
                </a:lnTo>
                <a:cubicBezTo>
                  <a:pt x="745499" y="379172"/>
                  <a:pt x="728460" y="351290"/>
                  <a:pt x="768927" y="405246"/>
                </a:cubicBezTo>
                <a:cubicBezTo>
                  <a:pt x="794636" y="482371"/>
                  <a:pt x="781637" y="427885"/>
                  <a:pt x="758536" y="581891"/>
                </a:cubicBezTo>
                <a:cubicBezTo>
                  <a:pt x="747236" y="657224"/>
                  <a:pt x="761991" y="630389"/>
                  <a:pt x="716973" y="675409"/>
                </a:cubicBezTo>
                <a:cubicBezTo>
                  <a:pt x="713509" y="685800"/>
                  <a:pt x="712658" y="697468"/>
                  <a:pt x="706582" y="706582"/>
                </a:cubicBezTo>
                <a:cubicBezTo>
                  <a:pt x="691212" y="729636"/>
                  <a:pt x="630759" y="773420"/>
                  <a:pt x="613064" y="779318"/>
                </a:cubicBezTo>
                <a:cubicBezTo>
                  <a:pt x="602673" y="782782"/>
                  <a:pt x="591466" y="784390"/>
                  <a:pt x="581891" y="789709"/>
                </a:cubicBezTo>
                <a:cubicBezTo>
                  <a:pt x="560057" y="801839"/>
                  <a:pt x="543240" y="823374"/>
                  <a:pt x="519545" y="831273"/>
                </a:cubicBezTo>
                <a:cubicBezTo>
                  <a:pt x="446429" y="855646"/>
                  <a:pt x="536707" y="823919"/>
                  <a:pt x="446809" y="862446"/>
                </a:cubicBezTo>
                <a:cubicBezTo>
                  <a:pt x="436742" y="866760"/>
                  <a:pt x="425703" y="868521"/>
                  <a:pt x="415636" y="872836"/>
                </a:cubicBezTo>
                <a:cubicBezTo>
                  <a:pt x="401399" y="878938"/>
                  <a:pt x="388310" y="887516"/>
                  <a:pt x="374073" y="893618"/>
                </a:cubicBezTo>
                <a:cubicBezTo>
                  <a:pt x="364006" y="897933"/>
                  <a:pt x="352697" y="899111"/>
                  <a:pt x="342900" y="904009"/>
                </a:cubicBezTo>
                <a:cubicBezTo>
                  <a:pt x="331730" y="909594"/>
                  <a:pt x="323575" y="920842"/>
                  <a:pt x="311727" y="924791"/>
                </a:cubicBezTo>
                <a:cubicBezTo>
                  <a:pt x="291740" y="931453"/>
                  <a:pt x="270164" y="931718"/>
                  <a:pt x="249382" y="935182"/>
                </a:cubicBezTo>
                <a:cubicBezTo>
                  <a:pt x="189938" y="970848"/>
                  <a:pt x="208324" y="963567"/>
                  <a:pt x="145473" y="987136"/>
                </a:cubicBezTo>
                <a:cubicBezTo>
                  <a:pt x="135217" y="990982"/>
                  <a:pt x="125143" y="995978"/>
                  <a:pt x="114300" y="997527"/>
                </a:cubicBezTo>
                <a:cubicBezTo>
                  <a:pt x="76427" y="1002937"/>
                  <a:pt x="0" y="1007918"/>
                  <a:pt x="0" y="1007918"/>
                </a:cubicBez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81" name="80 - Ευθεία γραμμή σύνδεσης"/>
          <p:cNvCxnSpPr/>
          <p:nvPr/>
        </p:nvCxnSpPr>
        <p:spPr>
          <a:xfrm>
            <a:off x="5643570" y="4643446"/>
            <a:ext cx="121444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82 - TextBox"/>
          <p:cNvSpPr txBox="1"/>
          <p:nvPr/>
        </p:nvSpPr>
        <p:spPr>
          <a:xfrm>
            <a:off x="5714976" y="4214818"/>
            <a:ext cx="1785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10∙36</a:t>
            </a:r>
            <a:r>
              <a:rPr lang="el-GR" sz="2000" b="1" dirty="0" smtClean="0"/>
              <a:t>00</a:t>
            </a:r>
            <a:endParaRPr lang="en-US" sz="2000" b="1" dirty="0"/>
          </a:p>
        </p:txBody>
      </p:sp>
      <p:sp>
        <p:nvSpPr>
          <p:cNvPr id="84" name="83 - Ορθογώνιο"/>
          <p:cNvSpPr/>
          <p:nvPr/>
        </p:nvSpPr>
        <p:spPr>
          <a:xfrm>
            <a:off x="5786446" y="4714884"/>
            <a:ext cx="8322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1</a:t>
            </a:r>
            <a:r>
              <a:rPr lang="el-GR" b="1" dirty="0" smtClean="0"/>
              <a:t>000</a:t>
            </a:r>
            <a:r>
              <a:rPr lang="en-US" b="1" dirty="0" smtClean="0"/>
              <a:t>∙1</a:t>
            </a:r>
            <a:endParaRPr lang="el-GR" dirty="0"/>
          </a:p>
        </p:txBody>
      </p:sp>
      <p:sp>
        <p:nvSpPr>
          <p:cNvPr id="85" name="84 - Ορθογώνιο"/>
          <p:cNvSpPr/>
          <p:nvPr/>
        </p:nvSpPr>
        <p:spPr>
          <a:xfrm>
            <a:off x="357158" y="6072206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 </a:t>
            </a:r>
            <a:endParaRPr lang="en-US" sz="2400" dirty="0"/>
          </a:p>
        </p:txBody>
      </p:sp>
      <p:cxnSp>
        <p:nvCxnSpPr>
          <p:cNvPr id="86" name="85 - Ευθεία γραμμή σύνδεσης"/>
          <p:cNvCxnSpPr/>
          <p:nvPr/>
        </p:nvCxnSpPr>
        <p:spPr>
          <a:xfrm>
            <a:off x="714380" y="6286520"/>
            <a:ext cx="121441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86 - TextBox"/>
          <p:cNvSpPr txBox="1"/>
          <p:nvPr/>
        </p:nvSpPr>
        <p:spPr>
          <a:xfrm>
            <a:off x="785786" y="5857892"/>
            <a:ext cx="10715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36</a:t>
            </a:r>
            <a:r>
              <a:rPr lang="el-GR" sz="2000" b="1" dirty="0" smtClean="0"/>
              <a:t>000</a:t>
            </a:r>
            <a:endParaRPr lang="en-US" sz="2000" b="1" dirty="0"/>
          </a:p>
        </p:txBody>
      </p:sp>
      <p:sp>
        <p:nvSpPr>
          <p:cNvPr id="88" name="87 - Ορθογώνιο"/>
          <p:cNvSpPr/>
          <p:nvPr/>
        </p:nvSpPr>
        <p:spPr>
          <a:xfrm>
            <a:off x="928662" y="6286520"/>
            <a:ext cx="652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1</a:t>
            </a:r>
            <a:r>
              <a:rPr lang="el-GR" b="1" dirty="0" smtClean="0"/>
              <a:t>000</a:t>
            </a:r>
            <a:endParaRPr lang="el-GR" dirty="0"/>
          </a:p>
        </p:txBody>
      </p:sp>
      <p:cxnSp>
        <p:nvCxnSpPr>
          <p:cNvPr id="95" name="94 - Ευθεία γραμμή σύνδεσης"/>
          <p:cNvCxnSpPr/>
          <p:nvPr/>
        </p:nvCxnSpPr>
        <p:spPr>
          <a:xfrm>
            <a:off x="2928926" y="6243600"/>
            <a:ext cx="50006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95 - TextBox"/>
          <p:cNvSpPr txBox="1"/>
          <p:nvPr/>
        </p:nvSpPr>
        <p:spPr>
          <a:xfrm>
            <a:off x="2928926" y="5886410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k</a:t>
            </a:r>
            <a:r>
              <a:rPr lang="el-GR" sz="2000" b="1" dirty="0" smtClean="0"/>
              <a:t> </a:t>
            </a:r>
            <a:r>
              <a:rPr lang="en-US" sz="2000" b="1" dirty="0" smtClean="0"/>
              <a:t>m</a:t>
            </a:r>
            <a:endParaRPr lang="en-US" sz="2000" b="1" dirty="0"/>
          </a:p>
        </p:txBody>
      </p:sp>
      <p:sp>
        <p:nvSpPr>
          <p:cNvPr id="97" name="96 - Ορθογώνιο"/>
          <p:cNvSpPr/>
          <p:nvPr/>
        </p:nvSpPr>
        <p:spPr>
          <a:xfrm>
            <a:off x="3071802" y="6243600"/>
            <a:ext cx="3225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h</a:t>
            </a:r>
            <a:endParaRPr lang="en-US" sz="2000" b="1" dirty="0"/>
          </a:p>
        </p:txBody>
      </p:sp>
      <p:sp>
        <p:nvSpPr>
          <p:cNvPr id="98" name="97 - Ορθογώνιο"/>
          <p:cNvSpPr/>
          <p:nvPr/>
        </p:nvSpPr>
        <p:spPr>
          <a:xfrm>
            <a:off x="2214546" y="6029286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= </a:t>
            </a:r>
            <a:endParaRPr lang="en-US" sz="2400" dirty="0"/>
          </a:p>
        </p:txBody>
      </p:sp>
      <p:sp>
        <p:nvSpPr>
          <p:cNvPr id="99" name="98 - TextBox"/>
          <p:cNvSpPr txBox="1"/>
          <p:nvPr/>
        </p:nvSpPr>
        <p:spPr>
          <a:xfrm>
            <a:off x="2500298" y="6029286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36</a:t>
            </a:r>
            <a:endParaRPr lang="en-US" sz="2000" b="1" dirty="0"/>
          </a:p>
        </p:txBody>
      </p:sp>
      <p:sp>
        <p:nvSpPr>
          <p:cNvPr id="70" name="69 - Ελεύθερη σχεδίαση"/>
          <p:cNvSpPr/>
          <p:nvPr/>
        </p:nvSpPr>
        <p:spPr>
          <a:xfrm rot="20666743">
            <a:off x="4335685" y="4470231"/>
            <a:ext cx="363682" cy="418403"/>
          </a:xfrm>
          <a:custGeom>
            <a:avLst/>
            <a:gdLst>
              <a:gd name="connsiteX0" fmla="*/ 342900 w 363682"/>
              <a:gd name="connsiteY0" fmla="*/ 0 h 418403"/>
              <a:gd name="connsiteX1" fmla="*/ 332509 w 363682"/>
              <a:gd name="connsiteY1" fmla="*/ 31172 h 418403"/>
              <a:gd name="connsiteX2" fmla="*/ 342900 w 363682"/>
              <a:gd name="connsiteY2" fmla="*/ 62345 h 418403"/>
              <a:gd name="connsiteX3" fmla="*/ 363682 w 363682"/>
              <a:gd name="connsiteY3" fmla="*/ 155863 h 418403"/>
              <a:gd name="connsiteX4" fmla="*/ 353291 w 363682"/>
              <a:gd name="connsiteY4" fmla="*/ 270163 h 418403"/>
              <a:gd name="connsiteX5" fmla="*/ 342900 w 363682"/>
              <a:gd name="connsiteY5" fmla="*/ 301336 h 418403"/>
              <a:gd name="connsiteX6" fmla="*/ 249382 w 363682"/>
              <a:gd name="connsiteY6" fmla="*/ 384463 h 418403"/>
              <a:gd name="connsiteX7" fmla="*/ 207818 w 363682"/>
              <a:gd name="connsiteY7" fmla="*/ 405245 h 418403"/>
              <a:gd name="connsiteX8" fmla="*/ 166255 w 363682"/>
              <a:gd name="connsiteY8" fmla="*/ 415636 h 418403"/>
              <a:gd name="connsiteX9" fmla="*/ 0 w 363682"/>
              <a:gd name="connsiteY9" fmla="*/ 415636 h 418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63682" h="418403">
                <a:moveTo>
                  <a:pt x="342900" y="0"/>
                </a:moveTo>
                <a:cubicBezTo>
                  <a:pt x="339436" y="10391"/>
                  <a:pt x="332509" y="20219"/>
                  <a:pt x="332509" y="31172"/>
                </a:cubicBezTo>
                <a:cubicBezTo>
                  <a:pt x="332509" y="42125"/>
                  <a:pt x="340243" y="51719"/>
                  <a:pt x="342900" y="62345"/>
                </a:cubicBezTo>
                <a:cubicBezTo>
                  <a:pt x="350645" y="93325"/>
                  <a:pt x="356755" y="124690"/>
                  <a:pt x="363682" y="155863"/>
                </a:cubicBezTo>
                <a:cubicBezTo>
                  <a:pt x="360218" y="193963"/>
                  <a:pt x="358701" y="232290"/>
                  <a:pt x="353291" y="270163"/>
                </a:cubicBezTo>
                <a:cubicBezTo>
                  <a:pt x="351742" y="281006"/>
                  <a:pt x="349624" y="292690"/>
                  <a:pt x="342900" y="301336"/>
                </a:cubicBezTo>
                <a:cubicBezTo>
                  <a:pt x="317645" y="333808"/>
                  <a:pt x="285497" y="363826"/>
                  <a:pt x="249382" y="384463"/>
                </a:cubicBezTo>
                <a:cubicBezTo>
                  <a:pt x="235933" y="392148"/>
                  <a:pt x="222322" y="399806"/>
                  <a:pt x="207818" y="405245"/>
                </a:cubicBezTo>
                <a:cubicBezTo>
                  <a:pt x="194447" y="410259"/>
                  <a:pt x="180518" y="414923"/>
                  <a:pt x="166255" y="415636"/>
                </a:cubicBezTo>
                <a:cubicBezTo>
                  <a:pt x="110906" y="418403"/>
                  <a:pt x="55418" y="415636"/>
                  <a:pt x="0" y="415636"/>
                </a:cubicBez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8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8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5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6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3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8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1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3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8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8" grpId="0"/>
      <p:bldP spid="39" grpId="0"/>
      <p:bldP spid="40" grpId="0"/>
      <p:bldP spid="41" grpId="0"/>
      <p:bldP spid="42" grpId="0"/>
      <p:bldP spid="44" grpId="0"/>
      <p:bldP spid="45" grpId="0"/>
      <p:bldP spid="46" grpId="0"/>
      <p:bldP spid="48" grpId="0"/>
      <p:bldP spid="49" grpId="0"/>
      <p:bldP spid="51" grpId="0"/>
      <p:bldP spid="53" grpId="0"/>
      <p:bldP spid="54" grpId="0"/>
      <p:bldP spid="55" grpId="0"/>
      <p:bldP spid="57" grpId="0"/>
      <p:bldP spid="58" grpId="0"/>
      <p:bldP spid="60" grpId="0"/>
      <p:bldP spid="72" grpId="0"/>
      <p:bldP spid="73" grpId="0"/>
      <p:bldP spid="76" grpId="0"/>
      <p:bldP spid="77" grpId="0"/>
      <p:bldP spid="79" grpId="0"/>
      <p:bldP spid="80" grpId="0" animBg="1"/>
      <p:bldP spid="83" grpId="0"/>
      <p:bldP spid="84" grpId="0"/>
      <p:bldP spid="85" grpId="0"/>
      <p:bldP spid="87" grpId="0"/>
      <p:bldP spid="88" grpId="0"/>
      <p:bldP spid="96" grpId="0"/>
      <p:bldP spid="97" grpId="0"/>
      <p:bldP spid="98" grpId="0"/>
      <p:bldP spid="99" grpId="0"/>
      <p:bldP spid="7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285984" y="0"/>
            <a:ext cx="2957506" cy="869947"/>
          </a:xfrm>
        </p:spPr>
        <p:txBody>
          <a:bodyPr/>
          <a:lstStyle/>
          <a:p>
            <a:r>
              <a:rPr lang="el-GR" dirty="0" smtClean="0"/>
              <a:t>ΚΛΑΣΜΑΤΑ </a:t>
            </a:r>
            <a:endParaRPr lang="en-US" dirty="0"/>
          </a:p>
        </p:txBody>
      </p:sp>
      <p:sp>
        <p:nvSpPr>
          <p:cNvPr id="3" name="2 - TextBox"/>
          <p:cNvSpPr txBox="1"/>
          <p:nvPr/>
        </p:nvSpPr>
        <p:spPr>
          <a:xfrm>
            <a:off x="428596" y="1714488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Κλάσματα   =  λόγος   =   πηλίκο   =  διαίρεση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2714612" y="3214686"/>
            <a:ext cx="7858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>
                <a:solidFill>
                  <a:srgbClr val="FF0000"/>
                </a:solidFill>
              </a:rPr>
              <a:t>8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5" name="4 - Ευθεία γραμμή σύνδεσης"/>
          <p:cNvCxnSpPr/>
          <p:nvPr/>
        </p:nvCxnSpPr>
        <p:spPr>
          <a:xfrm>
            <a:off x="2643174" y="371475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- Ορθογώνιο"/>
          <p:cNvSpPr/>
          <p:nvPr/>
        </p:nvSpPr>
        <p:spPr>
          <a:xfrm>
            <a:off x="2714612" y="3714752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4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6 - Έλλειψη"/>
          <p:cNvSpPr/>
          <p:nvPr/>
        </p:nvSpPr>
        <p:spPr>
          <a:xfrm>
            <a:off x="2714612" y="3214686"/>
            <a:ext cx="428628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8 - Ευθύγραμμο βέλος σύνδεσης"/>
          <p:cNvCxnSpPr>
            <a:stCxn id="7" idx="6"/>
          </p:cNvCxnSpPr>
          <p:nvPr/>
        </p:nvCxnSpPr>
        <p:spPr>
          <a:xfrm flipV="1">
            <a:off x="3143240" y="3143248"/>
            <a:ext cx="928694" cy="28575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TextBox"/>
          <p:cNvSpPr txBox="1"/>
          <p:nvPr/>
        </p:nvSpPr>
        <p:spPr>
          <a:xfrm>
            <a:off x="4071934" y="2857496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αριθμητής</a:t>
            </a:r>
            <a:endParaRPr lang="en-US" sz="2400" dirty="0"/>
          </a:p>
        </p:txBody>
      </p:sp>
      <p:sp>
        <p:nvSpPr>
          <p:cNvPr id="11" name="10 - Έλλειψη"/>
          <p:cNvSpPr/>
          <p:nvPr/>
        </p:nvSpPr>
        <p:spPr>
          <a:xfrm>
            <a:off x="2714612" y="3786190"/>
            <a:ext cx="428628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11 - Ευθύγραμμο βέλος σύνδεσης"/>
          <p:cNvCxnSpPr/>
          <p:nvPr/>
        </p:nvCxnSpPr>
        <p:spPr>
          <a:xfrm>
            <a:off x="3143240" y="4071942"/>
            <a:ext cx="857256" cy="28575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4000496" y="414338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παρονομαστής</a:t>
            </a:r>
            <a:endParaRPr lang="en-US" sz="2400" dirty="0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 rot="10800000" flipV="1">
            <a:off x="570678" y="3714752"/>
            <a:ext cx="2001058" cy="1358116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0" y="5072074"/>
            <a:ext cx="3000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Γραμμή κλάσματος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 animBg="1"/>
      <p:bldP spid="10" grpId="0"/>
      <p:bldP spid="11" grpId="0" animBg="1"/>
      <p:bldP spid="14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1000100" y="3643314"/>
            <a:ext cx="64294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TextBox"/>
          <p:cNvSpPr txBox="1"/>
          <p:nvPr/>
        </p:nvSpPr>
        <p:spPr>
          <a:xfrm>
            <a:off x="3643306" y="2285992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8 : 2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1071538" y="300037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8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1" name="20 - Ορθογώνιο"/>
          <p:cNvSpPr/>
          <p:nvPr/>
        </p:nvSpPr>
        <p:spPr>
          <a:xfrm>
            <a:off x="1000100" y="364331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en-US" sz="40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>
            <a:off x="6572264" y="4864254"/>
            <a:ext cx="64294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6643702" y="428625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24" name="23 - Ευθεία γραμμή σύνδεσης"/>
          <p:cNvCxnSpPr/>
          <p:nvPr/>
        </p:nvCxnSpPr>
        <p:spPr>
          <a:xfrm rot="5400000">
            <a:off x="5791208" y="5138750"/>
            <a:ext cx="1571636" cy="95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Ορθογώνιο"/>
          <p:cNvSpPr/>
          <p:nvPr/>
        </p:nvSpPr>
        <p:spPr>
          <a:xfrm>
            <a:off x="6000760" y="428625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8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928662" y="1357298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Κλάσματα   =  λόγος   =   πηλίκο   =  διαίρεση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1 - Τίτλος"/>
          <p:cNvSpPr>
            <a:spLocks noGrp="1"/>
          </p:cNvSpPr>
          <p:nvPr>
            <p:ph type="ctrTitle"/>
          </p:nvPr>
        </p:nvSpPr>
        <p:spPr>
          <a:xfrm>
            <a:off x="2143108" y="0"/>
            <a:ext cx="2957506" cy="869947"/>
          </a:xfrm>
        </p:spPr>
        <p:txBody>
          <a:bodyPr/>
          <a:lstStyle/>
          <a:p>
            <a:r>
              <a:rPr lang="el-GR" dirty="0" smtClean="0"/>
              <a:t>ΚΛΑΣΜΑΤΑ </a:t>
            </a:r>
            <a:endParaRPr lang="en-US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rot="10800000" flipV="1">
            <a:off x="1428728" y="5929330"/>
            <a:ext cx="714380" cy="500066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0" y="6286520"/>
            <a:ext cx="857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Διάφοροι τρόποι …για την ίδια διαίρεση</a:t>
            </a:r>
            <a:endParaRPr lang="en-US" sz="2800" dirty="0"/>
          </a:p>
        </p:txBody>
      </p:sp>
      <p:sp>
        <p:nvSpPr>
          <p:cNvPr id="17" name="16 - TextBox"/>
          <p:cNvSpPr txBox="1"/>
          <p:nvPr/>
        </p:nvSpPr>
        <p:spPr>
          <a:xfrm>
            <a:off x="7215206" y="2714620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8 / 2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23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785786" y="2571744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857224" y="192880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928662" y="250030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Απλά  και  σύνθετα κλάσματα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90" name="89 - Ευθεία γραμμή σύνδεσης"/>
          <p:cNvCxnSpPr/>
          <p:nvPr/>
        </p:nvCxnSpPr>
        <p:spPr>
          <a:xfrm>
            <a:off x="5857884" y="2928934"/>
            <a:ext cx="157163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90 - Ευθεία γραμμή σύνδεσης"/>
          <p:cNvCxnSpPr/>
          <p:nvPr/>
        </p:nvCxnSpPr>
        <p:spPr>
          <a:xfrm>
            <a:off x="6215074" y="2214554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91 - TextBox"/>
          <p:cNvSpPr txBox="1"/>
          <p:nvPr/>
        </p:nvSpPr>
        <p:spPr>
          <a:xfrm>
            <a:off x="6286512" y="157161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93" name="92 - Ορθογώνιο"/>
          <p:cNvSpPr/>
          <p:nvPr/>
        </p:nvSpPr>
        <p:spPr>
          <a:xfrm>
            <a:off x="6357950" y="214311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cxnSp>
        <p:nvCxnSpPr>
          <p:cNvPr id="94" name="93 - Ευθεία γραμμή σύνδεσης"/>
          <p:cNvCxnSpPr/>
          <p:nvPr/>
        </p:nvCxnSpPr>
        <p:spPr>
          <a:xfrm>
            <a:off x="6357950" y="356538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94 - TextBox"/>
          <p:cNvSpPr txBox="1"/>
          <p:nvPr/>
        </p:nvSpPr>
        <p:spPr>
          <a:xfrm>
            <a:off x="6429388" y="292244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96" name="95 - Ορθογώνιο"/>
          <p:cNvSpPr/>
          <p:nvPr/>
        </p:nvSpPr>
        <p:spPr>
          <a:xfrm>
            <a:off x="6500826" y="349394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sp>
        <p:nvSpPr>
          <p:cNvPr id="24" name="23 - Έλλειψη"/>
          <p:cNvSpPr/>
          <p:nvPr/>
        </p:nvSpPr>
        <p:spPr>
          <a:xfrm>
            <a:off x="285720" y="1857364"/>
            <a:ext cx="1500198" cy="15716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26 - Ευθύγραμμο βέλος σύνδεσης"/>
          <p:cNvCxnSpPr>
            <a:stCxn id="24" idx="4"/>
          </p:cNvCxnSpPr>
          <p:nvPr/>
        </p:nvCxnSpPr>
        <p:spPr>
          <a:xfrm rot="5400000">
            <a:off x="375032" y="4054099"/>
            <a:ext cx="1285886" cy="356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0" y="4786322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Απλό κλάσμα</a:t>
            </a:r>
            <a:endParaRPr lang="en-US" sz="2400" b="1" u="sng" dirty="0"/>
          </a:p>
        </p:txBody>
      </p:sp>
      <p:sp>
        <p:nvSpPr>
          <p:cNvPr id="34" name="33 - Έλλειψη"/>
          <p:cNvSpPr/>
          <p:nvPr/>
        </p:nvSpPr>
        <p:spPr>
          <a:xfrm>
            <a:off x="5072066" y="1000108"/>
            <a:ext cx="3286148" cy="37147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34 - Ευθύγραμμο βέλος σύνδεσης"/>
          <p:cNvCxnSpPr/>
          <p:nvPr/>
        </p:nvCxnSpPr>
        <p:spPr>
          <a:xfrm rot="5400000">
            <a:off x="5947165" y="5339983"/>
            <a:ext cx="1285886" cy="356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5500694" y="5929330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Σύνθετο  κλάσμα</a:t>
            </a:r>
            <a:endParaRPr lang="en-US" sz="2400" b="1" u="sng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92" grpId="0"/>
      <p:bldP spid="93" grpId="0"/>
      <p:bldP spid="95" grpId="0"/>
      <p:bldP spid="96" grpId="0"/>
      <p:bldP spid="24" grpId="0" animBg="1"/>
      <p:bldP spid="31" grpId="0"/>
      <p:bldP spid="34" grpId="0" animBg="1"/>
      <p:bldP spid="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500034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Σύνθετα κλάσματα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90" name="89 - Ευθεία γραμμή σύνδεσης"/>
          <p:cNvCxnSpPr/>
          <p:nvPr/>
        </p:nvCxnSpPr>
        <p:spPr>
          <a:xfrm>
            <a:off x="2500298" y="3357562"/>
            <a:ext cx="157163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90 - Ευθεία γραμμή σύνδεσης"/>
          <p:cNvCxnSpPr/>
          <p:nvPr/>
        </p:nvCxnSpPr>
        <p:spPr>
          <a:xfrm>
            <a:off x="2857488" y="264318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91 - TextBox"/>
          <p:cNvSpPr txBox="1"/>
          <p:nvPr/>
        </p:nvSpPr>
        <p:spPr>
          <a:xfrm>
            <a:off x="2928926" y="200024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93" name="92 - Ορθογώνιο"/>
          <p:cNvSpPr/>
          <p:nvPr/>
        </p:nvSpPr>
        <p:spPr>
          <a:xfrm>
            <a:off x="3000364" y="257174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cxnSp>
        <p:nvCxnSpPr>
          <p:cNvPr id="94" name="93 - Ευθεία γραμμή σύνδεσης"/>
          <p:cNvCxnSpPr/>
          <p:nvPr/>
        </p:nvCxnSpPr>
        <p:spPr>
          <a:xfrm>
            <a:off x="3000364" y="399401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94 - TextBox"/>
          <p:cNvSpPr txBox="1"/>
          <p:nvPr/>
        </p:nvSpPr>
        <p:spPr>
          <a:xfrm>
            <a:off x="3071802" y="335106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96" name="95 - Ορθογώνιο"/>
          <p:cNvSpPr/>
          <p:nvPr/>
        </p:nvSpPr>
        <p:spPr>
          <a:xfrm>
            <a:off x="3143240" y="392257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sp>
        <p:nvSpPr>
          <p:cNvPr id="34" name="33 - Έλλειψη"/>
          <p:cNvSpPr/>
          <p:nvPr/>
        </p:nvSpPr>
        <p:spPr>
          <a:xfrm>
            <a:off x="2643174" y="1857364"/>
            <a:ext cx="1428760" cy="135732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34 - Ευθύγραμμο βέλος σύνδεσης"/>
          <p:cNvCxnSpPr/>
          <p:nvPr/>
        </p:nvCxnSpPr>
        <p:spPr>
          <a:xfrm flipV="1">
            <a:off x="4071934" y="1643050"/>
            <a:ext cx="1500198" cy="64294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5857884" y="1357298"/>
            <a:ext cx="32861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Στον  αριθμητή  υπάρχει κλάσμα</a:t>
            </a:r>
            <a:endParaRPr lang="en-US" sz="2400" b="1" u="sng" dirty="0"/>
          </a:p>
        </p:txBody>
      </p:sp>
      <p:sp>
        <p:nvSpPr>
          <p:cNvPr id="22" name="21 - Έλλειψη"/>
          <p:cNvSpPr/>
          <p:nvPr/>
        </p:nvSpPr>
        <p:spPr>
          <a:xfrm>
            <a:off x="2643174" y="3429000"/>
            <a:ext cx="1428760" cy="135732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22 - Ευθύγραμμο βέλος σύνδεσης"/>
          <p:cNvCxnSpPr>
            <a:endCxn id="26" idx="1"/>
          </p:cNvCxnSpPr>
          <p:nvPr/>
        </p:nvCxnSpPr>
        <p:spPr>
          <a:xfrm>
            <a:off x="4143372" y="4071942"/>
            <a:ext cx="1428760" cy="77268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5572132" y="4429132"/>
            <a:ext cx="3143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Στον  παρονομαστή υπάρχει    κλάσμα</a:t>
            </a:r>
            <a:endParaRPr lang="en-US" sz="2400" b="1" u="sng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  <p:bldP spid="93" grpId="0"/>
      <p:bldP spid="95" grpId="0"/>
      <p:bldP spid="96" grpId="0"/>
      <p:bldP spid="34" grpId="0" animBg="1"/>
      <p:bldP spid="36" grpId="0"/>
      <p:bldP spid="22" grpId="0" animBg="1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500034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Σύνθετα κλάσματα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90" name="89 - Ευθεία γραμμή σύνδεσης"/>
          <p:cNvCxnSpPr/>
          <p:nvPr/>
        </p:nvCxnSpPr>
        <p:spPr>
          <a:xfrm>
            <a:off x="2500298" y="3357562"/>
            <a:ext cx="157163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91 - TextBox"/>
          <p:cNvSpPr txBox="1"/>
          <p:nvPr/>
        </p:nvSpPr>
        <p:spPr>
          <a:xfrm>
            <a:off x="3071802" y="250030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cxnSp>
        <p:nvCxnSpPr>
          <p:cNvPr id="94" name="93 - Ευθεία γραμμή σύνδεσης"/>
          <p:cNvCxnSpPr/>
          <p:nvPr/>
        </p:nvCxnSpPr>
        <p:spPr>
          <a:xfrm>
            <a:off x="3000364" y="399401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94 - TextBox"/>
          <p:cNvSpPr txBox="1"/>
          <p:nvPr/>
        </p:nvSpPr>
        <p:spPr>
          <a:xfrm>
            <a:off x="3071802" y="335106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96" name="95 - Ορθογώνιο"/>
          <p:cNvSpPr/>
          <p:nvPr/>
        </p:nvSpPr>
        <p:spPr>
          <a:xfrm>
            <a:off x="3143240" y="392257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dirty="0"/>
          </a:p>
        </p:txBody>
      </p:sp>
      <p:sp>
        <p:nvSpPr>
          <p:cNvPr id="34" name="33 - Έλλειψη"/>
          <p:cNvSpPr/>
          <p:nvPr/>
        </p:nvSpPr>
        <p:spPr>
          <a:xfrm>
            <a:off x="3000364" y="2428868"/>
            <a:ext cx="714380" cy="78581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34 - Ευθύγραμμο βέλος σύνδεσης"/>
          <p:cNvCxnSpPr/>
          <p:nvPr/>
        </p:nvCxnSpPr>
        <p:spPr>
          <a:xfrm flipV="1">
            <a:off x="4071934" y="1643050"/>
            <a:ext cx="1500198" cy="64294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5857884" y="1357298"/>
            <a:ext cx="32861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Στον  αριθμητή  υπάρχει αριθμός (ή μεταβλητή</a:t>
            </a:r>
            <a:r>
              <a:rPr lang="en-US" sz="2400" b="1" u="sng" dirty="0" smtClean="0"/>
              <a:t>, </a:t>
            </a:r>
            <a:r>
              <a:rPr lang="el-GR" sz="2400" b="1" u="sng" dirty="0" smtClean="0"/>
              <a:t>γράμμα)</a:t>
            </a:r>
            <a:endParaRPr lang="en-US" sz="2400" b="1" u="sng" dirty="0"/>
          </a:p>
        </p:txBody>
      </p:sp>
      <p:sp>
        <p:nvSpPr>
          <p:cNvPr id="22" name="21 - Έλλειψη"/>
          <p:cNvSpPr/>
          <p:nvPr/>
        </p:nvSpPr>
        <p:spPr>
          <a:xfrm>
            <a:off x="2643174" y="3429000"/>
            <a:ext cx="1428760" cy="135732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22 - Ευθύγραμμο βέλος σύνδεσης"/>
          <p:cNvCxnSpPr>
            <a:endCxn id="26" idx="1"/>
          </p:cNvCxnSpPr>
          <p:nvPr/>
        </p:nvCxnSpPr>
        <p:spPr>
          <a:xfrm>
            <a:off x="4143372" y="4071942"/>
            <a:ext cx="1428760" cy="77268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5572132" y="4429132"/>
            <a:ext cx="3143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Στον  παρονομαστή υπάρχει    κλάσμα</a:t>
            </a:r>
            <a:endParaRPr lang="en-US" sz="2400" b="1" u="sng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  <p:bldP spid="95" grpId="0"/>
      <p:bldP spid="96" grpId="0"/>
      <p:bldP spid="34" grpId="0" animBg="1"/>
      <p:bldP spid="36" grpId="0"/>
      <p:bldP spid="22" grpId="0" animBg="1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500034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Σύνθετα κλάσματα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90" name="89 - Ευθεία γραμμή σύνδεσης"/>
          <p:cNvCxnSpPr/>
          <p:nvPr/>
        </p:nvCxnSpPr>
        <p:spPr>
          <a:xfrm>
            <a:off x="2500298" y="3357562"/>
            <a:ext cx="157163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90 - Ευθεία γραμμή σύνδεσης"/>
          <p:cNvCxnSpPr/>
          <p:nvPr/>
        </p:nvCxnSpPr>
        <p:spPr>
          <a:xfrm>
            <a:off x="2857488" y="264318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91 - TextBox"/>
          <p:cNvSpPr txBox="1"/>
          <p:nvPr/>
        </p:nvSpPr>
        <p:spPr>
          <a:xfrm>
            <a:off x="2928926" y="200024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93" name="92 - Ορθογώνιο"/>
          <p:cNvSpPr/>
          <p:nvPr/>
        </p:nvSpPr>
        <p:spPr>
          <a:xfrm>
            <a:off x="3000364" y="257174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4</a:t>
            </a:r>
            <a:endParaRPr lang="en-US" sz="4000" dirty="0"/>
          </a:p>
        </p:txBody>
      </p:sp>
      <p:sp>
        <p:nvSpPr>
          <p:cNvPr id="95" name="94 - TextBox"/>
          <p:cNvSpPr txBox="1"/>
          <p:nvPr/>
        </p:nvSpPr>
        <p:spPr>
          <a:xfrm>
            <a:off x="3071802" y="335106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34" name="33 - Έλλειψη"/>
          <p:cNvSpPr/>
          <p:nvPr/>
        </p:nvSpPr>
        <p:spPr>
          <a:xfrm>
            <a:off x="2643174" y="1857364"/>
            <a:ext cx="1428760" cy="135732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34 - Ευθύγραμμο βέλος σύνδεσης"/>
          <p:cNvCxnSpPr/>
          <p:nvPr/>
        </p:nvCxnSpPr>
        <p:spPr>
          <a:xfrm flipV="1">
            <a:off x="4071934" y="1643050"/>
            <a:ext cx="1500198" cy="64294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5857884" y="1357298"/>
            <a:ext cx="32861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Στον  αριθμητή  υπάρχει κλάσμα</a:t>
            </a:r>
            <a:endParaRPr lang="en-US" sz="2400" b="1" u="sng" dirty="0"/>
          </a:p>
        </p:txBody>
      </p:sp>
      <p:sp>
        <p:nvSpPr>
          <p:cNvPr id="22" name="21 - Έλλειψη"/>
          <p:cNvSpPr/>
          <p:nvPr/>
        </p:nvSpPr>
        <p:spPr>
          <a:xfrm>
            <a:off x="3000364" y="3429000"/>
            <a:ext cx="642942" cy="64294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22 - Ευθύγραμμο βέλος σύνδεσης"/>
          <p:cNvCxnSpPr>
            <a:endCxn id="26" idx="1"/>
          </p:cNvCxnSpPr>
          <p:nvPr/>
        </p:nvCxnSpPr>
        <p:spPr>
          <a:xfrm>
            <a:off x="4143372" y="4071942"/>
            <a:ext cx="1428760" cy="95735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5572132" y="4429132"/>
            <a:ext cx="3143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Στον  παρονομαστή υπάρχει    αριθμός (ή μεταβλητή)</a:t>
            </a:r>
            <a:endParaRPr lang="en-US" sz="2400" b="1" u="sng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  <p:bldP spid="93" grpId="0"/>
      <p:bldP spid="95" grpId="0"/>
      <p:bldP spid="34" grpId="0" animBg="1"/>
      <p:bldP spid="36" grpId="0"/>
      <p:bldP spid="22" grpId="0" animBg="1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500034" y="0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Απλά    -  Σύνθετα κλάσματα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90" name="89 - Ευθεία γραμμή σύνδεσης"/>
          <p:cNvCxnSpPr/>
          <p:nvPr/>
        </p:nvCxnSpPr>
        <p:spPr>
          <a:xfrm>
            <a:off x="1785918" y="3643314"/>
            <a:ext cx="135732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ύγραμμο βέλος σύνδεσης"/>
          <p:cNvCxnSpPr/>
          <p:nvPr/>
        </p:nvCxnSpPr>
        <p:spPr>
          <a:xfrm flipV="1">
            <a:off x="2357422" y="1571612"/>
            <a:ext cx="785818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3143240" y="1285860"/>
            <a:ext cx="3286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Απλό κλάσμα</a:t>
            </a:r>
            <a:endParaRPr lang="en-US" sz="2400" dirty="0"/>
          </a:p>
        </p:txBody>
      </p:sp>
      <p:cxnSp>
        <p:nvCxnSpPr>
          <p:cNvPr id="16" name="15 - Ευθεία γραμμή σύνδεσης"/>
          <p:cNvCxnSpPr/>
          <p:nvPr/>
        </p:nvCxnSpPr>
        <p:spPr>
          <a:xfrm flipV="1">
            <a:off x="285720" y="1643050"/>
            <a:ext cx="1785950" cy="3144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428596" y="1214422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3</a:t>
            </a:r>
            <a:r>
              <a:rPr lang="en-US" sz="2400" b="1" dirty="0" smtClean="0"/>
              <a:t>(3x + </a:t>
            </a:r>
            <a:r>
              <a:rPr lang="el-GR" sz="2400" b="1" dirty="0" smtClean="0"/>
              <a:t>α</a:t>
            </a:r>
            <a:r>
              <a:rPr lang="en-US" sz="2400" b="1" dirty="0" smtClean="0"/>
              <a:t>)</a:t>
            </a:r>
            <a:endParaRPr lang="en-US" sz="2400" b="1" dirty="0"/>
          </a:p>
        </p:txBody>
      </p:sp>
      <p:sp>
        <p:nvSpPr>
          <p:cNvPr id="18" name="17 - Ορθογώνιο"/>
          <p:cNvSpPr/>
          <p:nvPr/>
        </p:nvSpPr>
        <p:spPr>
          <a:xfrm>
            <a:off x="785786" y="1714488"/>
            <a:ext cx="6351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4+x</a:t>
            </a:r>
            <a:endParaRPr lang="en-US" sz="2400" dirty="0"/>
          </a:p>
        </p:txBody>
      </p:sp>
      <p:cxnSp>
        <p:nvCxnSpPr>
          <p:cNvPr id="24" name="23 - Ευθεία γραμμή σύνδεσης"/>
          <p:cNvCxnSpPr/>
          <p:nvPr/>
        </p:nvCxnSpPr>
        <p:spPr>
          <a:xfrm>
            <a:off x="1928794" y="3214686"/>
            <a:ext cx="78581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1928794" y="2857496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x + 2</a:t>
            </a:r>
            <a:endParaRPr lang="en-US" sz="2400" b="1" dirty="0"/>
          </a:p>
        </p:txBody>
      </p:sp>
      <p:sp>
        <p:nvSpPr>
          <p:cNvPr id="27" name="26 - Ορθογώνιο"/>
          <p:cNvSpPr/>
          <p:nvPr/>
        </p:nvSpPr>
        <p:spPr>
          <a:xfrm>
            <a:off x="2071670" y="3214686"/>
            <a:ext cx="4347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m</a:t>
            </a:r>
            <a:endParaRPr lang="en-US" sz="2400" dirty="0"/>
          </a:p>
        </p:txBody>
      </p:sp>
      <p:sp>
        <p:nvSpPr>
          <p:cNvPr id="31" name="30 - TextBox"/>
          <p:cNvSpPr txBox="1"/>
          <p:nvPr/>
        </p:nvSpPr>
        <p:spPr>
          <a:xfrm>
            <a:off x="1857356" y="3643314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2(x-2)</a:t>
            </a:r>
            <a:endParaRPr lang="en-US" sz="2400" b="1" dirty="0"/>
          </a:p>
        </p:txBody>
      </p:sp>
      <p:cxnSp>
        <p:nvCxnSpPr>
          <p:cNvPr id="33" name="32 - Ευθύγραμμο βέλος σύνδεσης"/>
          <p:cNvCxnSpPr/>
          <p:nvPr/>
        </p:nvCxnSpPr>
        <p:spPr>
          <a:xfrm flipV="1">
            <a:off x="3286116" y="3500438"/>
            <a:ext cx="785818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4429124" y="3214686"/>
            <a:ext cx="3286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Σύνθετο  κλάσμα</a:t>
            </a:r>
            <a:endParaRPr lang="en-US" sz="2400" dirty="0"/>
          </a:p>
        </p:txBody>
      </p:sp>
      <p:sp>
        <p:nvSpPr>
          <p:cNvPr id="45" name="44 - TextBox"/>
          <p:cNvSpPr txBox="1"/>
          <p:nvPr/>
        </p:nvSpPr>
        <p:spPr>
          <a:xfrm>
            <a:off x="0" y="500042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/>
              <a:t>παραδείγματα</a:t>
            </a:r>
            <a:endParaRPr lang="en-US" sz="2400" u="sng" dirty="0"/>
          </a:p>
        </p:txBody>
      </p:sp>
      <p:cxnSp>
        <p:nvCxnSpPr>
          <p:cNvPr id="34" name="33 - Ευθεία γραμμή σύνδεσης"/>
          <p:cNvCxnSpPr/>
          <p:nvPr/>
        </p:nvCxnSpPr>
        <p:spPr>
          <a:xfrm>
            <a:off x="2928926" y="5715016"/>
            <a:ext cx="135732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3357554" y="5715016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7m</a:t>
            </a:r>
            <a:endParaRPr lang="en-US" sz="2400" b="1" dirty="0"/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3286116" y="5357826"/>
            <a:ext cx="642942" cy="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3428992" y="492919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m</a:t>
            </a:r>
            <a:endParaRPr lang="en-US" sz="2400" b="1" dirty="0"/>
          </a:p>
        </p:txBody>
      </p:sp>
      <p:sp>
        <p:nvSpPr>
          <p:cNvPr id="49" name="48 - Ορθογώνιο"/>
          <p:cNvSpPr/>
          <p:nvPr/>
        </p:nvSpPr>
        <p:spPr>
          <a:xfrm>
            <a:off x="3428992" y="5286388"/>
            <a:ext cx="4122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s</a:t>
            </a:r>
            <a:r>
              <a:rPr lang="en-US" sz="2400" b="1" baseline="30000" dirty="0" smtClean="0"/>
              <a:t>2</a:t>
            </a:r>
            <a:endParaRPr lang="en-US" sz="2400" baseline="30000" dirty="0"/>
          </a:p>
        </p:txBody>
      </p:sp>
      <p:cxnSp>
        <p:nvCxnSpPr>
          <p:cNvPr id="53" name="52 - Ευθύγραμμο βέλος σύνδεσης"/>
          <p:cNvCxnSpPr/>
          <p:nvPr/>
        </p:nvCxnSpPr>
        <p:spPr>
          <a:xfrm flipV="1">
            <a:off x="4572000" y="5643578"/>
            <a:ext cx="785818" cy="71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- TextBox"/>
          <p:cNvSpPr txBox="1"/>
          <p:nvPr/>
        </p:nvSpPr>
        <p:spPr>
          <a:xfrm>
            <a:off x="5500694" y="5357826"/>
            <a:ext cx="3286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Σύνθετο  κλάσμα</a:t>
            </a:r>
            <a:endParaRPr lang="en-US" sz="24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17" grpId="0"/>
      <p:bldP spid="18" grpId="0"/>
      <p:bldP spid="25" grpId="0"/>
      <p:bldP spid="25" grpId="1"/>
      <p:bldP spid="27" grpId="0"/>
      <p:bldP spid="27" grpId="1"/>
      <p:bldP spid="31" grpId="0"/>
      <p:bldP spid="31" grpId="1"/>
      <p:bldP spid="37" grpId="0"/>
      <p:bldP spid="44" grpId="0"/>
      <p:bldP spid="44" grpId="1"/>
      <p:bldP spid="48" grpId="0"/>
      <p:bldP spid="48" grpId="1"/>
      <p:bldP spid="49" grpId="0"/>
      <p:bldP spid="49" grpId="1"/>
      <p:bldP spid="54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2531</TotalTime>
  <Words>734</Words>
  <Application>Microsoft Office PowerPoint</Application>
  <PresentationFormat>Προβολή στην οθόνη (4:3)</PresentationFormat>
  <Paragraphs>436</Paragraphs>
  <Slides>20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1" baseType="lpstr">
      <vt:lpstr>Θέμα του Office</vt:lpstr>
      <vt:lpstr>Διαφάνεια 1</vt:lpstr>
      <vt:lpstr>Διαφάνεια 2</vt:lpstr>
      <vt:lpstr>ΚΛΑΣΜΑΤΑ </vt:lpstr>
      <vt:lpstr>ΚΛΑΣΜΑΤΑ 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Panorea</dc:creator>
  <cp:lastModifiedBy>user</cp:lastModifiedBy>
  <cp:revision>278</cp:revision>
  <dcterms:created xsi:type="dcterms:W3CDTF">2020-04-19T13:58:38Z</dcterms:created>
  <dcterms:modified xsi:type="dcterms:W3CDTF">2023-11-20T10:11:51Z</dcterms:modified>
</cp:coreProperties>
</file>