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21" r:id="rId3"/>
    <p:sldId id="322" r:id="rId4"/>
    <p:sldId id="323" r:id="rId5"/>
    <p:sldId id="302" r:id="rId6"/>
    <p:sldId id="309" r:id="rId7"/>
    <p:sldId id="310" r:id="rId8"/>
    <p:sldId id="311" r:id="rId9"/>
    <p:sldId id="313" r:id="rId10"/>
    <p:sldId id="314" r:id="rId11"/>
    <p:sldId id="315" r:id="rId12"/>
    <p:sldId id="317" r:id="rId13"/>
    <p:sldId id="318" r:id="rId14"/>
    <p:sldId id="319" r:id="rId15"/>
    <p:sldId id="320" r:id="rId16"/>
    <p:sldId id="324" r:id="rId17"/>
    <p:sldId id="325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433E56-5F42-47A3-A38B-363A4CD0E5A0}" v="13" dt="2022-11-27T11:30:52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57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3A433E56-5F42-47A3-A38B-363A4CD0E5A0}"/>
    <pc:docChg chg="modSld">
      <pc:chgData name="P Kyteas" userId="50ed48d6b988d59b" providerId="LiveId" clId="{3A433E56-5F42-47A3-A38B-363A4CD0E5A0}" dt="2022-11-27T11:40:10.141" v="16" actId="14100"/>
      <pc:docMkLst>
        <pc:docMk/>
      </pc:docMkLst>
      <pc:sldChg chg="modSp mod">
        <pc:chgData name="P Kyteas" userId="50ed48d6b988d59b" providerId="LiveId" clId="{3A433E56-5F42-47A3-A38B-363A4CD0E5A0}" dt="2022-11-27T11:28:07.015" v="2" actId="1076"/>
        <pc:sldMkLst>
          <pc:docMk/>
          <pc:sldMk cId="0" sldId="309"/>
        </pc:sldMkLst>
        <pc:spChg chg="mod">
          <ac:chgData name="P Kyteas" userId="50ed48d6b988d59b" providerId="LiveId" clId="{3A433E56-5F42-47A3-A38B-363A4CD0E5A0}" dt="2022-11-27T11:28:07.015" v="2" actId="1076"/>
          <ac:spMkLst>
            <pc:docMk/>
            <pc:sldMk cId="0" sldId="309"/>
            <ac:spMk id="56" creationId="{00000000-0000-0000-0000-000000000000}"/>
          </ac:spMkLst>
        </pc:spChg>
        <pc:cxnChg chg="mod">
          <ac:chgData name="P Kyteas" userId="50ed48d6b988d59b" providerId="LiveId" clId="{3A433E56-5F42-47A3-A38B-363A4CD0E5A0}" dt="2022-11-27T11:27:49.486" v="0" actId="1076"/>
          <ac:cxnSpMkLst>
            <pc:docMk/>
            <pc:sldMk cId="0" sldId="309"/>
            <ac:cxnSpMk id="57" creationId="{00000000-0000-0000-0000-000000000000}"/>
          </ac:cxnSpMkLst>
        </pc:cxnChg>
      </pc:sldChg>
      <pc:sldChg chg="modSp">
        <pc:chgData name="P Kyteas" userId="50ed48d6b988d59b" providerId="LiveId" clId="{3A433E56-5F42-47A3-A38B-363A4CD0E5A0}" dt="2022-11-27T11:29:31.013" v="3" actId="255"/>
        <pc:sldMkLst>
          <pc:docMk/>
          <pc:sldMk cId="0" sldId="315"/>
        </pc:sldMkLst>
        <pc:spChg chg="mod">
          <ac:chgData name="P Kyteas" userId="50ed48d6b988d59b" providerId="LiveId" clId="{3A433E56-5F42-47A3-A38B-363A4CD0E5A0}" dt="2022-11-27T11:29:31.013" v="3" actId="255"/>
          <ac:spMkLst>
            <pc:docMk/>
            <pc:sldMk cId="0" sldId="315"/>
            <ac:spMk id="15" creationId="{00000000-0000-0000-0000-000000000000}"/>
          </ac:spMkLst>
        </pc:spChg>
      </pc:sldChg>
      <pc:sldChg chg="modSp">
        <pc:chgData name="P Kyteas" userId="50ed48d6b988d59b" providerId="LiveId" clId="{3A433E56-5F42-47A3-A38B-363A4CD0E5A0}" dt="2022-11-27T11:29:52.249" v="7" actId="255"/>
        <pc:sldMkLst>
          <pc:docMk/>
          <pc:sldMk cId="0" sldId="317"/>
        </pc:sldMkLst>
        <pc:spChg chg="mod">
          <ac:chgData name="P Kyteas" userId="50ed48d6b988d59b" providerId="LiveId" clId="{3A433E56-5F42-47A3-A38B-363A4CD0E5A0}" dt="2022-11-27T11:29:52.249" v="7" actId="255"/>
          <ac:spMkLst>
            <pc:docMk/>
            <pc:sldMk cId="0" sldId="317"/>
            <ac:spMk id="15" creationId="{00000000-0000-0000-0000-000000000000}"/>
          </ac:spMkLst>
        </pc:spChg>
        <pc:spChg chg="mod">
          <ac:chgData name="P Kyteas" userId="50ed48d6b988d59b" providerId="LiveId" clId="{3A433E56-5F42-47A3-A38B-363A4CD0E5A0}" dt="2022-11-27T11:29:42.739" v="5" actId="20577"/>
          <ac:spMkLst>
            <pc:docMk/>
            <pc:sldMk cId="0" sldId="317"/>
            <ac:spMk id="33" creationId="{00000000-0000-0000-0000-000000000000}"/>
          </ac:spMkLst>
        </pc:spChg>
      </pc:sldChg>
      <pc:sldChg chg="modSp">
        <pc:chgData name="P Kyteas" userId="50ed48d6b988d59b" providerId="LiveId" clId="{3A433E56-5F42-47A3-A38B-363A4CD0E5A0}" dt="2022-11-27T11:30:21.601" v="10" actId="255"/>
        <pc:sldMkLst>
          <pc:docMk/>
          <pc:sldMk cId="0" sldId="318"/>
        </pc:sldMkLst>
        <pc:spChg chg="mod">
          <ac:chgData name="P Kyteas" userId="50ed48d6b988d59b" providerId="LiveId" clId="{3A433E56-5F42-47A3-A38B-363A4CD0E5A0}" dt="2022-11-27T11:30:21.601" v="10" actId="255"/>
          <ac:spMkLst>
            <pc:docMk/>
            <pc:sldMk cId="0" sldId="318"/>
            <ac:spMk id="15" creationId="{00000000-0000-0000-0000-000000000000}"/>
          </ac:spMkLst>
        </pc:spChg>
        <pc:spChg chg="mod">
          <ac:chgData name="P Kyteas" userId="50ed48d6b988d59b" providerId="LiveId" clId="{3A433E56-5F42-47A3-A38B-363A4CD0E5A0}" dt="2022-11-27T11:30:05.779" v="8" actId="20577"/>
          <ac:spMkLst>
            <pc:docMk/>
            <pc:sldMk cId="0" sldId="318"/>
            <ac:spMk id="33" creationId="{00000000-0000-0000-0000-000000000000}"/>
          </ac:spMkLst>
        </pc:spChg>
      </pc:sldChg>
      <pc:sldChg chg="modSp mod">
        <pc:chgData name="P Kyteas" userId="50ed48d6b988d59b" providerId="LiveId" clId="{3A433E56-5F42-47A3-A38B-363A4CD0E5A0}" dt="2022-11-27T11:40:10.141" v="16" actId="14100"/>
        <pc:sldMkLst>
          <pc:docMk/>
          <pc:sldMk cId="0" sldId="319"/>
        </pc:sldMkLst>
        <pc:spChg chg="mod">
          <ac:chgData name="P Kyteas" userId="50ed48d6b988d59b" providerId="LiveId" clId="{3A433E56-5F42-47A3-A38B-363A4CD0E5A0}" dt="2022-11-27T11:30:57.066" v="15" actId="1076"/>
          <ac:spMkLst>
            <pc:docMk/>
            <pc:sldMk cId="0" sldId="319"/>
            <ac:spMk id="15" creationId="{00000000-0000-0000-0000-000000000000}"/>
          </ac:spMkLst>
        </pc:spChg>
        <pc:spChg chg="mod">
          <ac:chgData name="P Kyteas" userId="50ed48d6b988d59b" providerId="LiveId" clId="{3A433E56-5F42-47A3-A38B-363A4CD0E5A0}" dt="2022-11-27T11:30:43.475" v="12" actId="20577"/>
          <ac:spMkLst>
            <pc:docMk/>
            <pc:sldMk cId="0" sldId="319"/>
            <ac:spMk id="16" creationId="{00000000-0000-0000-0000-000000000000}"/>
          </ac:spMkLst>
        </pc:spChg>
        <pc:cxnChg chg="mod">
          <ac:chgData name="P Kyteas" userId="50ed48d6b988d59b" providerId="LiveId" clId="{3A433E56-5F42-47A3-A38B-363A4CD0E5A0}" dt="2022-11-27T11:40:10.141" v="16" actId="14100"/>
          <ac:cxnSpMkLst>
            <pc:docMk/>
            <pc:sldMk cId="0" sldId="319"/>
            <ac:cxnSpMk id="12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571472" y="428604"/>
            <a:ext cx="2643206" cy="1643074"/>
          </a:xfrm>
          <a:prstGeom prst="cloudCallout">
            <a:avLst>
              <a:gd name="adj1" fmla="val 3407"/>
              <a:gd name="adj2" fmla="val 1509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1000100" y="714356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</a:t>
            </a:r>
            <a:r>
              <a:rPr lang="el-GR" sz="2400" u="sng" dirty="0"/>
              <a:t>τριβή</a:t>
            </a:r>
            <a:r>
              <a:rPr lang="el-GR" sz="2400" dirty="0"/>
              <a:t> είναι </a:t>
            </a:r>
            <a:r>
              <a:rPr lang="el-GR" sz="2400" u="sng" dirty="0"/>
              <a:t>δύναμη</a:t>
            </a:r>
            <a:endParaRPr lang="en-US" sz="2400" u="sng" dirty="0"/>
          </a:p>
        </p:txBody>
      </p:sp>
      <p:sp>
        <p:nvSpPr>
          <p:cNvPr id="4" name="3 - Επεξήγηση με σύννεφο"/>
          <p:cNvSpPr/>
          <p:nvPr/>
        </p:nvSpPr>
        <p:spPr>
          <a:xfrm>
            <a:off x="4857752" y="581004"/>
            <a:ext cx="3714776" cy="3276624"/>
          </a:xfrm>
          <a:prstGeom prst="cloudCallout">
            <a:avLst>
              <a:gd name="adj1" fmla="val 3407"/>
              <a:gd name="adj2" fmla="val 1509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5429256" y="1357298"/>
            <a:ext cx="2571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τριβή είναι δύναμη άρα έχει μονάδα μέτρησης τα Ν (</a:t>
            </a:r>
            <a:r>
              <a:rPr lang="el-GR" sz="2400" dirty="0" err="1"/>
              <a:t>νιούτον</a:t>
            </a:r>
            <a:r>
              <a:rPr lang="el-GR" sz="2400" dirty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59" name="58 - TextBox"/>
          <p:cNvSpPr txBox="1"/>
          <p:nvPr/>
        </p:nvSpPr>
        <p:spPr>
          <a:xfrm>
            <a:off x="428596" y="1643050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δύναμη της τριβής έχει </a:t>
            </a:r>
            <a:r>
              <a:rPr lang="el-GR" sz="2400" u="sng" dirty="0"/>
              <a:t>διεύθυνση παράλληλη στην επιφάνεια επαφής</a:t>
            </a:r>
            <a:r>
              <a:rPr lang="el-GR" sz="2400" dirty="0"/>
              <a:t> των δύο σωμάτων… και </a:t>
            </a:r>
            <a:r>
              <a:rPr lang="el-GR" sz="2400" u="sng" dirty="0"/>
              <a:t>φορά τέτοια ώστε να αντιστέκεται στη  κίνηση τ</a:t>
            </a:r>
            <a:r>
              <a:rPr lang="el-GR" sz="2400" dirty="0"/>
              <a:t>ου σώματος.</a:t>
            </a:r>
            <a:endParaRPr lang="en-US" sz="2400" u="sng" dirty="0"/>
          </a:p>
        </p:txBody>
      </p:sp>
      <p:sp>
        <p:nvSpPr>
          <p:cNvPr id="12" name="11 - Ορθογώνιο"/>
          <p:cNvSpPr/>
          <p:nvPr/>
        </p:nvSpPr>
        <p:spPr>
          <a:xfrm>
            <a:off x="1428728" y="4286256"/>
            <a:ext cx="2500330" cy="142876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0" y="5714992"/>
            <a:ext cx="6572264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3714744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5072066" y="457200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4714876" y="5000636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1357290" y="4286256"/>
            <a:ext cx="888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κουτί Α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10800000">
            <a:off x="428596" y="5072074"/>
            <a:ext cx="1866912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857224" y="47148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τριβή</a:t>
            </a:r>
            <a:endParaRPr lang="en-US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1500166" y="5550115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Επιφάνεια επαφής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15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0" y="5714992"/>
            <a:ext cx="9144000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4857752" y="578645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4357686" y="328612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4214810" y="3643314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357686" y="1285860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κουτί Α κινείται προς τα δεξιά…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285720" y="164305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T </a:t>
            </a:r>
            <a:r>
              <a:rPr lang="en-US" b="1" dirty="0"/>
              <a:t>= </a:t>
            </a:r>
            <a:r>
              <a:rPr lang="el-GR" b="1" dirty="0"/>
              <a:t>δύναμη τριβής</a:t>
            </a:r>
            <a:endParaRPr lang="en-US" b="1" dirty="0"/>
          </a:p>
        </p:txBody>
      </p:sp>
      <p:grpSp>
        <p:nvGrpSpPr>
          <p:cNvPr id="20" name="19 - Ομάδα"/>
          <p:cNvGrpSpPr/>
          <p:nvPr/>
        </p:nvGrpSpPr>
        <p:grpSpPr>
          <a:xfrm>
            <a:off x="142844" y="4286256"/>
            <a:ext cx="4071966" cy="1571636"/>
            <a:chOff x="1714480" y="4000504"/>
            <a:chExt cx="4071966" cy="1571636"/>
          </a:xfrm>
        </p:grpSpPr>
        <p:sp>
          <p:nvSpPr>
            <p:cNvPr id="18" name="17 - Ορθογώνιο"/>
            <p:cNvSpPr/>
            <p:nvPr/>
          </p:nvSpPr>
          <p:spPr>
            <a:xfrm>
              <a:off x="2571736" y="4000504"/>
              <a:ext cx="2500330" cy="1428760"/>
            </a:xfrm>
            <a:prstGeom prst="rect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- Ορθογώνιο"/>
            <p:cNvSpPr/>
            <p:nvPr/>
          </p:nvSpPr>
          <p:spPr>
            <a:xfrm>
              <a:off x="2500298" y="4000504"/>
              <a:ext cx="8888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κουτί Α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11 - Ευθύγραμμο βέλος σύνδεσης"/>
            <p:cNvCxnSpPr/>
            <p:nvPr/>
          </p:nvCxnSpPr>
          <p:spPr>
            <a:xfrm rot="10800000">
              <a:off x="1714480" y="4786322"/>
              <a:ext cx="1866912" cy="95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- TextBox"/>
            <p:cNvSpPr txBox="1"/>
            <p:nvPr/>
          </p:nvSpPr>
          <p:spPr>
            <a:xfrm>
              <a:off x="1785918" y="4357694"/>
              <a:ext cx="214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T</a:t>
              </a:r>
            </a:p>
          </p:txBody>
        </p:sp>
        <p:sp>
          <p:nvSpPr>
            <p:cNvPr id="17" name="16 - TextBox"/>
            <p:cNvSpPr txBox="1"/>
            <p:nvPr/>
          </p:nvSpPr>
          <p:spPr>
            <a:xfrm>
              <a:off x="3071802" y="5264363"/>
              <a:ext cx="2714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Επιφάνεια επαφής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0.53333 0.0106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45730"/>
            <a:ext cx="5786478" cy="4412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10800000">
            <a:off x="1142976" y="3286124"/>
            <a:ext cx="1795474" cy="2238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2143108" y="300037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Τ</a:t>
            </a:r>
            <a:endParaRPr lang="en-US" sz="2400" b="1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4000496" y="2857496"/>
            <a:ext cx="642943" cy="5324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5000628" y="100010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βιβλίο πάνω στο τραπέζι κινείται προς τα δεξιά……</a:t>
            </a:r>
            <a:r>
              <a:rPr lang="en-US" sz="2400" dirty="0"/>
              <a:t> </a:t>
            </a:r>
            <a:r>
              <a:rPr lang="el-GR" sz="2400" dirty="0"/>
              <a:t>με ταχύτητα </a:t>
            </a:r>
            <a:r>
              <a:rPr lang="en-US" sz="2400" dirty="0"/>
              <a:t>u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4143372" y="257174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857224" y="150017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Τ </a:t>
            </a:r>
            <a:r>
              <a:rPr lang="en-US" b="1" dirty="0"/>
              <a:t>= </a:t>
            </a:r>
            <a:r>
              <a:rPr lang="el-GR" b="1" dirty="0"/>
              <a:t>δύναμη τριβής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9" grpId="0"/>
      <p:bldP spid="30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45730"/>
            <a:ext cx="5786478" cy="4412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flipV="1">
            <a:off x="3786182" y="3429000"/>
            <a:ext cx="1000132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214810" y="300037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Τ</a:t>
            </a:r>
            <a:endParaRPr lang="en-US" sz="2400" b="1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0800000">
            <a:off x="1785918" y="2928934"/>
            <a:ext cx="642941" cy="181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5000628" y="1000108"/>
            <a:ext cx="33575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βιβλίο πάνω στο τραπέζι κινείται προς τα αριστερά ……</a:t>
            </a:r>
            <a:r>
              <a:rPr lang="en-US" sz="2400" dirty="0"/>
              <a:t> </a:t>
            </a:r>
            <a:r>
              <a:rPr lang="el-GR" sz="2400" dirty="0"/>
              <a:t>με ταχύτητα </a:t>
            </a:r>
            <a:r>
              <a:rPr lang="en-US" sz="2400" dirty="0"/>
              <a:t>u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1928794" y="250030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6429388" y="371475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Τ</a:t>
            </a:r>
            <a:r>
              <a:rPr lang="en-US" b="1" dirty="0"/>
              <a:t> = </a:t>
            </a:r>
            <a:r>
              <a:rPr lang="el-GR" b="1" dirty="0"/>
              <a:t>δύναμη τριβής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 rot="20068427">
            <a:off x="2744340" y="3460339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Επιφάνεια επαφής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9" grpId="0"/>
      <p:bldP spid="30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56" name="55 - TextBox"/>
          <p:cNvSpPr txBox="1"/>
          <p:nvPr/>
        </p:nvSpPr>
        <p:spPr>
          <a:xfrm>
            <a:off x="3714744" y="292893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 rot="10800000" flipV="1">
            <a:off x="3571868" y="3214686"/>
            <a:ext cx="500066" cy="2143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1071538" y="1214422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Το κουτί κινείται προς τα κάτω…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714348" y="171448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Τ </a:t>
            </a:r>
            <a:r>
              <a:rPr lang="en-US" b="1" dirty="0"/>
              <a:t>= </a:t>
            </a:r>
            <a:r>
              <a:rPr lang="el-GR" b="1" dirty="0"/>
              <a:t>δύναμη τριβής</a:t>
            </a:r>
            <a:endParaRPr lang="en-US" b="1" dirty="0"/>
          </a:p>
        </p:txBody>
      </p:sp>
      <p:sp>
        <p:nvSpPr>
          <p:cNvPr id="14" name="13 - Ισοσκελές τρίγωνο"/>
          <p:cNvSpPr/>
          <p:nvPr/>
        </p:nvSpPr>
        <p:spPr>
          <a:xfrm>
            <a:off x="1571604" y="2928934"/>
            <a:ext cx="7572396" cy="3929066"/>
          </a:xfrm>
          <a:prstGeom prst="triangle">
            <a:avLst>
              <a:gd name="adj" fmla="val 100000"/>
            </a:avLst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18 - Ομάδα"/>
          <p:cNvGrpSpPr/>
          <p:nvPr/>
        </p:nvGrpSpPr>
        <p:grpSpPr>
          <a:xfrm>
            <a:off x="5286380" y="2285992"/>
            <a:ext cx="2323351" cy="2163944"/>
            <a:chOff x="5286380" y="2285992"/>
            <a:chExt cx="2323351" cy="2163944"/>
          </a:xfrm>
        </p:grpSpPr>
        <p:sp>
          <p:nvSpPr>
            <p:cNvPr id="27" name="26 - Ορθογώνιο"/>
            <p:cNvSpPr/>
            <p:nvPr/>
          </p:nvSpPr>
          <p:spPr>
            <a:xfrm rot="19785550">
              <a:off x="5286380" y="2690642"/>
              <a:ext cx="1947068" cy="169665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11 - Ευθύγραμμο βέλος σύνδεσης"/>
            <p:cNvCxnSpPr>
              <a:cxnSpLocks/>
            </p:cNvCxnSpPr>
            <p:nvPr/>
          </p:nvCxnSpPr>
          <p:spPr>
            <a:xfrm flipV="1">
              <a:off x="6259914" y="2672969"/>
              <a:ext cx="1303468" cy="6878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- TextBox"/>
            <p:cNvSpPr txBox="1"/>
            <p:nvPr/>
          </p:nvSpPr>
          <p:spPr>
            <a:xfrm>
              <a:off x="6991878" y="2285992"/>
              <a:ext cx="214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/>
                <a:t>Τ</a:t>
              </a:r>
              <a:endParaRPr lang="en-US" sz="2400" b="1" dirty="0"/>
            </a:p>
          </p:txBody>
        </p:sp>
        <p:sp>
          <p:nvSpPr>
            <p:cNvPr id="23" name="22 - TextBox"/>
            <p:cNvSpPr txBox="1"/>
            <p:nvPr/>
          </p:nvSpPr>
          <p:spPr>
            <a:xfrm rot="19748901">
              <a:off x="5655673" y="4142159"/>
              <a:ext cx="19540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Επιφάνεια επαφής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L -0.48038 0.36759 " pathEditMode="relative" ptsTypes="AA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Τριβή… μηδέν 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500034" y="4786322"/>
            <a:ext cx="28938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Δεν έχω τριβή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2850" y="3705225"/>
            <a:ext cx="53911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- Ορθογώνιο"/>
          <p:cNvSpPr/>
          <p:nvPr/>
        </p:nvSpPr>
        <p:spPr>
          <a:xfrm>
            <a:off x="5417324" y="5718239"/>
            <a:ext cx="881046" cy="2236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4929190" y="628652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παγοδρόμιο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285720" y="192880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Όταν η επιφάνεια επαφής των δύο σωμάτων είναι </a:t>
            </a:r>
            <a:r>
              <a:rPr lang="el-GR" sz="2400" u="sng" dirty="0"/>
              <a:t>λεία</a:t>
            </a:r>
            <a:r>
              <a:rPr lang="el-GR" sz="2400" dirty="0"/>
              <a:t>… τότε η τριβή σχεδόν μηδενίζεται.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571472" y="3357562"/>
            <a:ext cx="2286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Παράδειγμα στο μπλε κουτί στο παγοδρόμια , η δύναμη της τριβής θα είναι μηδέν.</a:t>
            </a:r>
            <a:endParaRPr lang="el-G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049 -0.11551 " pathEditMode="relative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Ορθογώνιο"/>
          <p:cNvSpPr/>
          <p:nvPr/>
        </p:nvSpPr>
        <p:spPr>
          <a:xfrm>
            <a:off x="4000496" y="4286256"/>
            <a:ext cx="2500330" cy="142876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Τριβή… μηδέν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71768" y="5714992"/>
            <a:ext cx="6572264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6286512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4071934" y="5572140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Επιφάνεια επαφής</a:t>
            </a:r>
            <a:endParaRPr lang="en-US" sz="1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357158" y="1571612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Όταν τα σώματα που είναι σε επαφή,  είναι </a:t>
            </a:r>
            <a:r>
              <a:rPr lang="el-GR" sz="2400" u="sng" dirty="0"/>
              <a:t>ακίνητα</a:t>
            </a:r>
            <a:r>
              <a:rPr lang="el-GR" sz="2400" dirty="0"/>
              <a:t> και </a:t>
            </a:r>
            <a:r>
              <a:rPr lang="el-GR" sz="2400" u="sng" dirty="0"/>
              <a:t>δεν τείνουν να κινηθούν</a:t>
            </a:r>
            <a:r>
              <a:rPr lang="el-GR" sz="2400" dirty="0"/>
              <a:t>… τότε </a:t>
            </a:r>
            <a:r>
              <a:rPr lang="el-GR" sz="2400" u="sng" dirty="0"/>
              <a:t>δεν υπάρχει τριβή</a:t>
            </a:r>
            <a:r>
              <a:rPr lang="el-GR" sz="2400" dirty="0"/>
              <a:t>.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00034" y="4786322"/>
            <a:ext cx="28938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Δεν έχω τριβή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4429124" y="4643446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Ακίνητο ή δεν τείνει να κινηθεί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Ορθογώνιο"/>
          <p:cNvSpPr/>
          <p:nvPr/>
        </p:nvSpPr>
        <p:spPr>
          <a:xfrm>
            <a:off x="4000496" y="4286256"/>
            <a:ext cx="2500330" cy="142876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2571736" y="5714992"/>
            <a:ext cx="6572264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6286512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21" name="20 - TextBox"/>
          <p:cNvSpPr txBox="1"/>
          <p:nvPr/>
        </p:nvSpPr>
        <p:spPr>
          <a:xfrm>
            <a:off x="4071934" y="5572140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Επιφάνεια επαφής</a:t>
            </a:r>
            <a:endParaRPr lang="en-US" sz="1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357158" y="1571612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Γενικά στις ασκήσεις, θεωρούμε ότι υπάρχει τριβή, </a:t>
            </a:r>
            <a:r>
              <a:rPr lang="el-GR" sz="2400" u="sng" dirty="0" smtClean="0"/>
              <a:t>εκτός και αν </a:t>
            </a:r>
            <a:r>
              <a:rPr lang="el-GR" sz="2400" dirty="0" smtClean="0"/>
              <a:t>η άσκηση μας λέει ότι δεν υπάρχει τριβή ή ότι η επιφάνεια είναι λεία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7858148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85728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59" name="58 - TextBox"/>
          <p:cNvSpPr txBox="1"/>
          <p:nvPr/>
        </p:nvSpPr>
        <p:spPr>
          <a:xfrm>
            <a:off x="2500298" y="1000108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Αν </a:t>
            </a:r>
            <a:r>
              <a:rPr lang="el-GR" sz="2400" u="sng" dirty="0"/>
              <a:t>ασκήσω δύναμη για μια στιγμή στην γόμα </a:t>
            </a:r>
            <a:r>
              <a:rPr lang="el-GR" sz="2400" dirty="0"/>
              <a:t>με το χέρι μου ..και μετά αφήσω την γόμα τι θα συμβεί;</a:t>
            </a:r>
            <a:endParaRPr lang="en-US" sz="24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887064">
            <a:off x="2094730" y="3237883"/>
            <a:ext cx="894590" cy="81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75814">
            <a:off x="2728009" y="3976206"/>
            <a:ext cx="540107" cy="197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7858148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85728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59" name="58 - TextBox"/>
          <p:cNvSpPr txBox="1"/>
          <p:nvPr/>
        </p:nvSpPr>
        <p:spPr>
          <a:xfrm>
            <a:off x="2500298" y="1000108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Η γόμα θα μετακινηθεί μια μικρή απόσταση πάνω στο θρανίο και μετά θα σταματήσει…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75814">
            <a:off x="2942323" y="4047645"/>
            <a:ext cx="540107" cy="197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4"/>
            <a:ext cx="8001024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285728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59" name="58 - TextBox"/>
          <p:cNvSpPr txBox="1"/>
          <p:nvPr/>
        </p:nvSpPr>
        <p:spPr>
          <a:xfrm>
            <a:off x="2500298" y="1000108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/>
              <a:t>Ποια είναι αυτή η δύναμη που σταμάτησε τη γόμα</a:t>
            </a:r>
            <a:r>
              <a:rPr lang="el-GR" sz="2400" dirty="0"/>
              <a:t>  ;;;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75814">
            <a:off x="3156637" y="3976207"/>
            <a:ext cx="540107" cy="197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0" y="5714992"/>
            <a:ext cx="6572264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3714744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59" name="58 - TextBox"/>
          <p:cNvSpPr txBox="1"/>
          <p:nvPr/>
        </p:nvSpPr>
        <p:spPr>
          <a:xfrm>
            <a:off x="428596" y="1857364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Έστω ένα κουτί Α,  βρίσκεται σε επαφή με ένα ξύλο και είναι ακίνητο. </a:t>
            </a:r>
            <a:endParaRPr lang="en-US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357290" y="4286256"/>
            <a:ext cx="2500330" cy="142876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1357290" y="4286256"/>
            <a:ext cx="888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κουτί 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9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Ορθογώνιο"/>
          <p:cNvSpPr/>
          <p:nvPr/>
        </p:nvSpPr>
        <p:spPr>
          <a:xfrm>
            <a:off x="1428728" y="4286256"/>
            <a:ext cx="2500330" cy="142876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0" y="5714992"/>
            <a:ext cx="6572264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3714744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4107653" y="4471543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</a:t>
            </a:r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3000364" y="4999830"/>
            <a:ext cx="171451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857364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Ασκώ μια δύναμη </a:t>
            </a:r>
            <a:r>
              <a:rPr lang="en-US" sz="2400" dirty="0"/>
              <a:t>F, </a:t>
            </a:r>
            <a:r>
              <a:rPr lang="el-GR" sz="2400" dirty="0"/>
              <a:t>στο κουτί για να το κινήσω…….. </a:t>
            </a:r>
          </a:p>
          <a:p>
            <a:r>
              <a:rPr lang="el-GR" sz="2400" dirty="0"/>
              <a:t>το κουτί </a:t>
            </a:r>
            <a:r>
              <a:rPr lang="el-GR" sz="2400" u="sng" dirty="0"/>
              <a:t>αν και ασκώ δύναμη δεν κουνιέται </a:t>
            </a:r>
            <a:r>
              <a:rPr lang="el-GR" sz="2400" dirty="0"/>
              <a:t>….τότε λέμε ότι το </a:t>
            </a:r>
            <a:r>
              <a:rPr lang="el-GR" sz="2400" b="1" u="sng" dirty="0">
                <a:solidFill>
                  <a:srgbClr val="FF0000"/>
                </a:solidFill>
              </a:rPr>
              <a:t>κουτί τείνει να κινηθεί</a:t>
            </a:r>
            <a:r>
              <a:rPr lang="en-US" sz="2400" u="sng" dirty="0"/>
              <a:t>.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1357290" y="4286256"/>
            <a:ext cx="888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κουτί 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6" grpId="0"/>
      <p:bldP spid="5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0" y="5714992"/>
            <a:ext cx="9001156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3714744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4143372" y="342900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3786182" y="3929066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857364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Έστω ότι    το κουτί Α, κινείται πάνω στο ξύλο με μια ταχύτητα </a:t>
            </a:r>
            <a:r>
              <a:rPr lang="en-US" sz="2400" dirty="0"/>
              <a:t>u</a:t>
            </a:r>
          </a:p>
        </p:txBody>
      </p:sp>
      <p:grpSp>
        <p:nvGrpSpPr>
          <p:cNvPr id="11" name="10 - Ομάδα"/>
          <p:cNvGrpSpPr/>
          <p:nvPr/>
        </p:nvGrpSpPr>
        <p:grpSpPr>
          <a:xfrm>
            <a:off x="142844" y="4286256"/>
            <a:ext cx="2500330" cy="1428760"/>
            <a:chOff x="142844" y="4286256"/>
            <a:chExt cx="2500330" cy="1428760"/>
          </a:xfrm>
        </p:grpSpPr>
        <p:sp>
          <p:nvSpPr>
            <p:cNvPr id="18" name="17 - Ορθογώνιο"/>
            <p:cNvSpPr/>
            <p:nvPr/>
          </p:nvSpPr>
          <p:spPr>
            <a:xfrm>
              <a:off x="142844" y="4286256"/>
              <a:ext cx="2500330" cy="1428760"/>
            </a:xfrm>
            <a:prstGeom prst="rect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18 - Ορθογώνιο"/>
            <p:cNvSpPr/>
            <p:nvPr/>
          </p:nvSpPr>
          <p:spPr>
            <a:xfrm>
              <a:off x="1357290" y="4286256"/>
              <a:ext cx="88883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κουτί Α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05 0.00185 L 0.73159 0.0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Ορθογώνιο"/>
          <p:cNvSpPr/>
          <p:nvPr/>
        </p:nvSpPr>
        <p:spPr>
          <a:xfrm>
            <a:off x="4000496" y="4286256"/>
            <a:ext cx="2500330" cy="142876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71768" y="5714992"/>
            <a:ext cx="6572264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6286512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7143768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6858016" y="4357694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857364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Έστω ότι    το κουτί Α, κινείται πάνω στο ξύλο με μια ταχύτητα </a:t>
            </a:r>
            <a:r>
              <a:rPr lang="en-US" sz="2400" dirty="0"/>
              <a:t>u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3929058" y="4286256"/>
            <a:ext cx="888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κουτί 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4000496" y="5643578"/>
            <a:ext cx="2500330" cy="71438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>
            <a:off x="2357422" y="4357694"/>
            <a:ext cx="221457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0" y="3571876"/>
            <a:ext cx="3286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Η </a:t>
            </a:r>
            <a:r>
              <a:rPr lang="el-GR" sz="2000" u="sng" dirty="0"/>
              <a:t>επιφάνεια επαφής </a:t>
            </a:r>
            <a:r>
              <a:rPr lang="el-GR" sz="2000" dirty="0"/>
              <a:t>των κουτιού με το ξύλο είναι αυτή με το ροζ χρώμα.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6" grpId="0"/>
      <p:bldP spid="59" grpId="0"/>
      <p:bldP spid="19" grpId="0"/>
      <p:bldP spid="11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Ορθογώνιο"/>
          <p:cNvSpPr/>
          <p:nvPr/>
        </p:nvSpPr>
        <p:spPr>
          <a:xfrm>
            <a:off x="1428728" y="4286256"/>
            <a:ext cx="2500330" cy="1428760"/>
          </a:xfrm>
          <a:prstGeom prst="rect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714348" y="428604"/>
            <a:ext cx="65008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/>
              <a:t>Τριβή 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0" y="5714992"/>
            <a:ext cx="6572264" cy="114300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3714744" y="607220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ξύλο</a:t>
            </a:r>
            <a:endParaRPr lang="en-US" b="1" dirty="0"/>
          </a:p>
        </p:txBody>
      </p:sp>
      <p:sp>
        <p:nvSpPr>
          <p:cNvPr id="56" name="55 - TextBox"/>
          <p:cNvSpPr txBox="1"/>
          <p:nvPr/>
        </p:nvSpPr>
        <p:spPr>
          <a:xfrm>
            <a:off x="5072066" y="457200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</a:t>
            </a:r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4714876" y="5000636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428596" y="1643050"/>
            <a:ext cx="7215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Όταν δυο σώματα βρίσκονται σε </a:t>
            </a:r>
            <a:r>
              <a:rPr lang="el-GR" sz="2400" u="sng" dirty="0"/>
              <a:t>επαφή</a:t>
            </a:r>
            <a:r>
              <a:rPr lang="el-GR" sz="2400" dirty="0"/>
              <a:t> και </a:t>
            </a:r>
            <a:r>
              <a:rPr lang="el-GR" sz="2400" u="sng" dirty="0"/>
              <a:t>το ένα σώμα κινείται ή τείνει να κινηθεί</a:t>
            </a:r>
            <a:r>
              <a:rPr lang="el-GR" sz="2400" dirty="0"/>
              <a:t>, τότε στο σώμα που κινείται ή τείνει να κινηθεί ασκείται </a:t>
            </a:r>
            <a:r>
              <a:rPr lang="el-GR" sz="2400" u="sng" dirty="0"/>
              <a:t>η δύναμη της τριβής.</a:t>
            </a:r>
            <a:endParaRPr lang="en-US" sz="2400" u="sng" dirty="0"/>
          </a:p>
        </p:txBody>
      </p:sp>
      <p:sp>
        <p:nvSpPr>
          <p:cNvPr id="19" name="18 - Ορθογώνιο"/>
          <p:cNvSpPr/>
          <p:nvPr/>
        </p:nvSpPr>
        <p:spPr>
          <a:xfrm>
            <a:off x="1357290" y="4286256"/>
            <a:ext cx="888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κουτί Α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0800000">
            <a:off x="428596" y="5072074"/>
            <a:ext cx="1866912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57224" y="47148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τριβή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1500166" y="5550115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Επιφάνεια επαφής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9" grpId="0"/>
      <p:bldP spid="1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2338</TotalTime>
  <Words>427</Words>
  <Application>Microsoft Office PowerPoint</Application>
  <PresentationFormat>Προβολή στην οθόνη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349</cp:revision>
  <dcterms:created xsi:type="dcterms:W3CDTF">2020-04-07T16:42:53Z</dcterms:created>
  <dcterms:modified xsi:type="dcterms:W3CDTF">2024-01-07T14:29:17Z</dcterms:modified>
</cp:coreProperties>
</file>