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7" r:id="rId2"/>
    <p:sldId id="298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20" r:id="rId18"/>
    <p:sldId id="321" r:id="rId19"/>
    <p:sldId id="328" r:id="rId20"/>
    <p:sldId id="324" r:id="rId21"/>
    <p:sldId id="326" r:id="rId22"/>
    <p:sldId id="329" r:id="rId23"/>
    <p:sldId id="325" r:id="rId24"/>
    <p:sldId id="327" r:id="rId2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7" autoAdjust="0"/>
    <p:restoredTop sz="86464" autoAdjust="0"/>
  </p:normalViewPr>
  <p:slideViewPr>
    <p:cSldViewPr>
      <p:cViewPr varScale="1">
        <p:scale>
          <a:sx n="66" d="100"/>
          <a:sy n="66" d="100"/>
        </p:scale>
        <p:origin x="-1786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27/10/2024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27/10/2024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27/10/2024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27/10/2024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Χειρισμός τύπων 1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1089354" y="1691334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1517982" y="171448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1928794" y="1571612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3" name="12 - Ευθεία γραμμή σύνδεσης"/>
          <p:cNvCxnSpPr/>
          <p:nvPr/>
        </p:nvCxnSpPr>
        <p:spPr>
          <a:xfrm>
            <a:off x="2000232" y="2000240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Ορθογώνιο"/>
          <p:cNvSpPr/>
          <p:nvPr/>
        </p:nvSpPr>
        <p:spPr>
          <a:xfrm>
            <a:off x="2000232" y="1928802"/>
            <a:ext cx="396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</a:t>
            </a:r>
            <a:endParaRPr lang="en-US" sz="2800" dirty="0"/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 rot="16200000" flipH="1">
            <a:off x="1357290" y="3286124"/>
            <a:ext cx="2357454" cy="1214446"/>
          </a:xfrm>
          <a:prstGeom prst="straightConnector1">
            <a:avLst/>
          </a:prstGeom>
          <a:ln w="222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Έλλειψη"/>
          <p:cNvSpPr/>
          <p:nvPr/>
        </p:nvSpPr>
        <p:spPr>
          <a:xfrm>
            <a:off x="571472" y="1214422"/>
            <a:ext cx="2357422" cy="150019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37 - TextBox"/>
          <p:cNvSpPr txBox="1"/>
          <p:nvPr/>
        </p:nvSpPr>
        <p:spPr>
          <a:xfrm>
            <a:off x="928662" y="5143512"/>
            <a:ext cx="5429288" cy="1200329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Αυτή η εξίσωση (ή τύπος)  είναι </a:t>
            </a:r>
            <a:r>
              <a:rPr lang="el-GR" sz="2400" b="1" dirty="0" smtClean="0"/>
              <a:t>λυμένη ως προς </a:t>
            </a:r>
            <a:r>
              <a:rPr lang="en-US" sz="2400" b="1" dirty="0" smtClean="0"/>
              <a:t>p</a:t>
            </a:r>
            <a:r>
              <a:rPr lang="en-US" sz="2400" dirty="0" smtClean="0"/>
              <a:t>, </a:t>
            </a:r>
            <a:r>
              <a:rPr lang="el-GR" sz="2400" u="sng" dirty="0" smtClean="0"/>
              <a:t>γιατί το </a:t>
            </a:r>
            <a:r>
              <a:rPr lang="en-US" sz="2400" u="sng" dirty="0" smtClean="0"/>
              <a:t>p, </a:t>
            </a:r>
            <a:r>
              <a:rPr lang="el-GR" sz="2400" u="sng" dirty="0" smtClean="0"/>
              <a:t>είναι μόνο του στο ένα μέλος της εξίσωσης</a:t>
            </a:r>
            <a:endParaRPr lang="en-US" sz="24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31 - Ευθύγραμμο βέλος σύνδεσης"/>
          <p:cNvCxnSpPr>
            <a:stCxn id="20" idx="4"/>
          </p:cNvCxnSpPr>
          <p:nvPr/>
        </p:nvCxnSpPr>
        <p:spPr>
          <a:xfrm rot="16200000" flipH="1">
            <a:off x="1375149" y="3446859"/>
            <a:ext cx="2357454" cy="892975"/>
          </a:xfrm>
          <a:prstGeom prst="straightConnector1">
            <a:avLst/>
          </a:prstGeom>
          <a:ln w="222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928662" y="5143512"/>
            <a:ext cx="5429288" cy="1200329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Αυτή η εξίσωση (ή σχέση )  είναι </a:t>
            </a:r>
            <a:r>
              <a:rPr lang="el-GR" sz="2400" b="1" dirty="0" smtClean="0"/>
              <a:t>λυμένη ως προς </a:t>
            </a:r>
            <a:r>
              <a:rPr lang="en-US" sz="2400" b="1" dirty="0" smtClean="0"/>
              <a:t>m</a:t>
            </a:r>
            <a:r>
              <a:rPr lang="en-US" sz="2400" dirty="0" smtClean="0"/>
              <a:t>, </a:t>
            </a:r>
            <a:r>
              <a:rPr lang="el-GR" sz="2400" u="sng" dirty="0" smtClean="0"/>
              <a:t>γιατί το </a:t>
            </a:r>
            <a:r>
              <a:rPr lang="en-US" sz="2400" u="sng" dirty="0" smtClean="0"/>
              <a:t>m, </a:t>
            </a:r>
            <a:r>
              <a:rPr lang="el-GR" sz="2400" u="sng" dirty="0" smtClean="0"/>
              <a:t>είναι μόνο του στο ένα μέλος της εξίσωσης</a:t>
            </a:r>
            <a:endParaRPr lang="en-US" sz="2400" u="sng" dirty="0"/>
          </a:p>
        </p:txBody>
      </p:sp>
      <p:sp>
        <p:nvSpPr>
          <p:cNvPr id="15" name="14 - Ορθογώνιο"/>
          <p:cNvSpPr/>
          <p:nvPr/>
        </p:nvSpPr>
        <p:spPr>
          <a:xfrm>
            <a:off x="2643174" y="1500174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1928794" y="1500174"/>
            <a:ext cx="8210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-8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1142976" y="135729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8" name="17 - Ευθεία γραμμή σύνδεσης"/>
          <p:cNvCxnSpPr/>
          <p:nvPr/>
        </p:nvCxnSpPr>
        <p:spPr>
          <a:xfrm>
            <a:off x="1214414" y="1785926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Ορθογώνιο"/>
          <p:cNvSpPr/>
          <p:nvPr/>
        </p:nvSpPr>
        <p:spPr>
          <a:xfrm>
            <a:off x="1142976" y="1785926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17</a:t>
            </a:r>
            <a:endParaRPr lang="en-US" sz="2800" dirty="0"/>
          </a:p>
        </p:txBody>
      </p:sp>
      <p:sp>
        <p:nvSpPr>
          <p:cNvPr id="20" name="19 - Έλλειψη"/>
          <p:cNvSpPr/>
          <p:nvPr/>
        </p:nvSpPr>
        <p:spPr>
          <a:xfrm>
            <a:off x="642910" y="1214422"/>
            <a:ext cx="2928958" cy="150019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31 - Ευθύγραμμο βέλος σύνδεσης"/>
          <p:cNvCxnSpPr/>
          <p:nvPr/>
        </p:nvCxnSpPr>
        <p:spPr>
          <a:xfrm rot="16200000" flipH="1">
            <a:off x="1250133" y="3321843"/>
            <a:ext cx="2286016" cy="1357322"/>
          </a:xfrm>
          <a:prstGeom prst="straightConnector1">
            <a:avLst/>
          </a:prstGeom>
          <a:ln w="222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928662" y="5143512"/>
            <a:ext cx="5429288" cy="1200329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Αυτή η εξίσωση (ή σχέση )  είναι </a:t>
            </a:r>
            <a:r>
              <a:rPr lang="el-GR" sz="2400" b="1" dirty="0" smtClean="0"/>
              <a:t>λυμένη ως προς </a:t>
            </a:r>
            <a:r>
              <a:rPr lang="en-US" sz="2400" b="1" dirty="0" smtClean="0"/>
              <a:t>w</a:t>
            </a:r>
            <a:r>
              <a:rPr lang="en-US" sz="2400" dirty="0" smtClean="0"/>
              <a:t>, </a:t>
            </a:r>
            <a:r>
              <a:rPr lang="el-GR" sz="2400" u="sng" dirty="0" smtClean="0"/>
              <a:t>γιατί το </a:t>
            </a:r>
            <a:r>
              <a:rPr lang="en-US" sz="2400" u="sng" dirty="0" smtClean="0"/>
              <a:t>w, </a:t>
            </a:r>
            <a:r>
              <a:rPr lang="el-GR" sz="2400" u="sng" dirty="0" smtClean="0"/>
              <a:t>είναι μόνο του στο ένα μέλος της εξίσωσης</a:t>
            </a:r>
            <a:endParaRPr lang="en-US" sz="2400" u="sng" dirty="0"/>
          </a:p>
        </p:txBody>
      </p:sp>
      <p:sp>
        <p:nvSpPr>
          <p:cNvPr id="20" name="19 - Έλλειψη"/>
          <p:cNvSpPr/>
          <p:nvPr/>
        </p:nvSpPr>
        <p:spPr>
          <a:xfrm>
            <a:off x="571472" y="1285860"/>
            <a:ext cx="2928958" cy="150019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Ορθογώνιο"/>
          <p:cNvSpPr/>
          <p:nvPr/>
        </p:nvSpPr>
        <p:spPr>
          <a:xfrm>
            <a:off x="1285852" y="1785926"/>
            <a:ext cx="14574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m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sz="2800" dirty="0"/>
          </a:p>
        </p:txBody>
      </p:sp>
      <p:sp>
        <p:nvSpPr>
          <p:cNvPr id="6" name="5 - Έλλειψη"/>
          <p:cNvSpPr/>
          <p:nvPr/>
        </p:nvSpPr>
        <p:spPr>
          <a:xfrm>
            <a:off x="5286380" y="1428736"/>
            <a:ext cx="2928958" cy="150019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Ορθογώνιο"/>
          <p:cNvSpPr/>
          <p:nvPr/>
        </p:nvSpPr>
        <p:spPr>
          <a:xfrm>
            <a:off x="6000760" y="1928802"/>
            <a:ext cx="14574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m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 =w</a:t>
            </a:r>
            <a:endParaRPr lang="en-US" sz="2800" dirty="0"/>
          </a:p>
        </p:txBody>
      </p:sp>
      <p:cxnSp>
        <p:nvCxnSpPr>
          <p:cNvPr id="8" name="7 - Ευθύγραμμο βέλος σύνδεσης"/>
          <p:cNvCxnSpPr/>
          <p:nvPr/>
        </p:nvCxnSpPr>
        <p:spPr>
          <a:xfrm rot="5400000">
            <a:off x="4429124" y="3071810"/>
            <a:ext cx="2286016" cy="1857388"/>
          </a:xfrm>
          <a:prstGeom prst="straightConnector1">
            <a:avLst/>
          </a:prstGeom>
          <a:ln w="222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20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31 - Ευθύγραμμο βέλος σύνδεσης"/>
          <p:cNvCxnSpPr/>
          <p:nvPr/>
        </p:nvCxnSpPr>
        <p:spPr>
          <a:xfrm rot="16200000" flipH="1">
            <a:off x="1250133" y="3321843"/>
            <a:ext cx="2286016" cy="1357322"/>
          </a:xfrm>
          <a:prstGeom prst="straightConnector1">
            <a:avLst/>
          </a:prstGeom>
          <a:ln w="222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928662" y="5143512"/>
            <a:ext cx="5429288" cy="1200329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Αυτή η εξίσωση (ή σχέση )  είναι </a:t>
            </a:r>
            <a:r>
              <a:rPr lang="el-GR" sz="2400" b="1" dirty="0" smtClean="0"/>
              <a:t>λυμένη ως προς </a:t>
            </a:r>
            <a:r>
              <a:rPr lang="en-US" sz="2400" b="1" dirty="0" smtClean="0"/>
              <a:t>m</a:t>
            </a:r>
            <a:r>
              <a:rPr lang="en-US" sz="2400" dirty="0" smtClean="0"/>
              <a:t>, </a:t>
            </a:r>
            <a:r>
              <a:rPr lang="el-GR" sz="2400" u="sng" dirty="0" smtClean="0"/>
              <a:t>γιατί το </a:t>
            </a:r>
            <a:r>
              <a:rPr lang="en-US" sz="2400" u="sng" dirty="0" smtClean="0"/>
              <a:t>m, </a:t>
            </a:r>
            <a:r>
              <a:rPr lang="el-GR" sz="2400" u="sng" dirty="0" smtClean="0"/>
              <a:t>είναι μόνο του στο ένα μέλος της εξίσωσης</a:t>
            </a:r>
            <a:endParaRPr lang="en-US" sz="2400" u="sng" dirty="0"/>
          </a:p>
        </p:txBody>
      </p:sp>
      <p:sp>
        <p:nvSpPr>
          <p:cNvPr id="15" name="14 - Ορθογώνιο"/>
          <p:cNvSpPr/>
          <p:nvPr/>
        </p:nvSpPr>
        <p:spPr>
          <a:xfrm>
            <a:off x="2285984" y="1500174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1928794" y="150017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1142976" y="135729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8" name="17 - Ευθεία γραμμή σύνδεσης"/>
          <p:cNvCxnSpPr/>
          <p:nvPr/>
        </p:nvCxnSpPr>
        <p:spPr>
          <a:xfrm>
            <a:off x="1214414" y="1785926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Ορθογώνιο"/>
          <p:cNvSpPr/>
          <p:nvPr/>
        </p:nvSpPr>
        <p:spPr>
          <a:xfrm>
            <a:off x="1142976" y="1785926"/>
            <a:ext cx="3545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sz="2800" dirty="0"/>
          </a:p>
        </p:txBody>
      </p:sp>
      <p:sp>
        <p:nvSpPr>
          <p:cNvPr id="20" name="19 - Έλλειψη"/>
          <p:cNvSpPr/>
          <p:nvPr/>
        </p:nvSpPr>
        <p:spPr>
          <a:xfrm>
            <a:off x="357158" y="1214422"/>
            <a:ext cx="2928958" cy="150019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214282" y="357166"/>
            <a:ext cx="86439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Όταν σε μια εξίσωση υπάρχει μόνο ένα κλάσμα στο ένα μέρος της εξίσωσης και μόνο ένα κλάσμα στο άλλο μέρος της εξίσωσης τότε εφαρμόζω την  «χιαστή»  </a:t>
            </a:r>
            <a:endParaRPr lang="en-US" sz="20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785918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Χιαστή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571472" y="1785926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15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1071538" y="200024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1500166" y="1857364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4" name="13 - Ευθεία γραμμή σύνδεσης"/>
          <p:cNvCxnSpPr/>
          <p:nvPr/>
        </p:nvCxnSpPr>
        <p:spPr>
          <a:xfrm>
            <a:off x="714348" y="2285992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εία γραμμή σύνδεσης"/>
          <p:cNvCxnSpPr/>
          <p:nvPr/>
        </p:nvCxnSpPr>
        <p:spPr>
          <a:xfrm>
            <a:off x="1571604" y="2285992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Ορθογώνιο"/>
          <p:cNvSpPr/>
          <p:nvPr/>
        </p:nvSpPr>
        <p:spPr>
          <a:xfrm>
            <a:off x="642910" y="2214554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1571604" y="2214554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2</a:t>
            </a:r>
            <a:endParaRPr lang="en-US" sz="2800" dirty="0"/>
          </a:p>
        </p:txBody>
      </p:sp>
      <p:sp>
        <p:nvSpPr>
          <p:cNvPr id="36" name="35 - TextBox"/>
          <p:cNvSpPr txBox="1"/>
          <p:nvPr/>
        </p:nvSpPr>
        <p:spPr>
          <a:xfrm>
            <a:off x="2214546" y="1143008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παράδειγμα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sp>
        <p:nvSpPr>
          <p:cNvPr id="39" name="38 - Ορθογώνιο"/>
          <p:cNvSpPr/>
          <p:nvPr/>
        </p:nvSpPr>
        <p:spPr>
          <a:xfrm>
            <a:off x="571472" y="3143248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15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928662" y="335756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1357290" y="321468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1" name="50 - Ευθεία γραμμή σύνδεσης"/>
          <p:cNvCxnSpPr>
            <a:endCxn id="39" idx="2"/>
          </p:cNvCxnSpPr>
          <p:nvPr/>
        </p:nvCxnSpPr>
        <p:spPr>
          <a:xfrm>
            <a:off x="500034" y="3666468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>
            <a:off x="1428728" y="3643314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Ορθογώνιο"/>
          <p:cNvSpPr/>
          <p:nvPr/>
        </p:nvSpPr>
        <p:spPr>
          <a:xfrm>
            <a:off x="500034" y="359503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endParaRPr lang="en-US" sz="2800" dirty="0"/>
          </a:p>
        </p:txBody>
      </p:sp>
      <p:sp>
        <p:nvSpPr>
          <p:cNvPr id="58" name="57 - Ορθογώνιο"/>
          <p:cNvSpPr/>
          <p:nvPr/>
        </p:nvSpPr>
        <p:spPr>
          <a:xfrm>
            <a:off x="1500166" y="362016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2</a:t>
            </a:r>
            <a:endParaRPr lang="en-US" sz="2800" dirty="0"/>
          </a:p>
        </p:txBody>
      </p:sp>
      <p:cxnSp>
        <p:nvCxnSpPr>
          <p:cNvPr id="62" name="61 - Ευθεία γραμμή σύνδεσης"/>
          <p:cNvCxnSpPr/>
          <p:nvPr/>
        </p:nvCxnSpPr>
        <p:spPr>
          <a:xfrm>
            <a:off x="1000100" y="3429000"/>
            <a:ext cx="714380" cy="452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- Ευθεία γραμμή σύνδεσης"/>
          <p:cNvCxnSpPr/>
          <p:nvPr/>
        </p:nvCxnSpPr>
        <p:spPr>
          <a:xfrm rot="10800000" flipV="1">
            <a:off x="857224" y="3429000"/>
            <a:ext cx="489848" cy="380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Ορθογώνιο"/>
          <p:cNvSpPr/>
          <p:nvPr/>
        </p:nvSpPr>
        <p:spPr>
          <a:xfrm>
            <a:off x="285720" y="4857760"/>
            <a:ext cx="10715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15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1" name="70 - Ορθογώνιο"/>
          <p:cNvSpPr/>
          <p:nvPr/>
        </p:nvSpPr>
        <p:spPr>
          <a:xfrm>
            <a:off x="928662" y="485776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78" name="77 - Ορθογώνιο"/>
          <p:cNvSpPr/>
          <p:nvPr/>
        </p:nvSpPr>
        <p:spPr>
          <a:xfrm>
            <a:off x="1285852" y="4857760"/>
            <a:ext cx="10715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9" name="78 - Ορθογώνιο"/>
          <p:cNvSpPr/>
          <p:nvPr/>
        </p:nvSpPr>
        <p:spPr>
          <a:xfrm>
            <a:off x="357158" y="5715016"/>
            <a:ext cx="10715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30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0" name="79 - Ορθογώνιο"/>
          <p:cNvSpPr/>
          <p:nvPr/>
        </p:nvSpPr>
        <p:spPr>
          <a:xfrm>
            <a:off x="714348" y="571501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81" name="80 - Ορθογώνιο"/>
          <p:cNvSpPr/>
          <p:nvPr/>
        </p:nvSpPr>
        <p:spPr>
          <a:xfrm>
            <a:off x="1000100" y="5715016"/>
            <a:ext cx="10715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30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6" grpId="0"/>
      <p:bldP spid="17" grpId="0"/>
      <p:bldP spid="39" grpId="0"/>
      <p:bldP spid="42" grpId="0"/>
      <p:bldP spid="50" grpId="0"/>
      <p:bldP spid="56" grpId="0"/>
      <p:bldP spid="58" grpId="0"/>
      <p:bldP spid="69" grpId="0"/>
      <p:bldP spid="71" grpId="0"/>
      <p:bldP spid="78" grpId="0"/>
      <p:bldP spid="79" grpId="0"/>
      <p:bldP spid="80" grpId="0"/>
      <p:bldP spid="8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214282" y="357166"/>
            <a:ext cx="86439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Όταν σε μια εξίσωση υπάρχει μόνο ένα κλάσμα στο ένα μέρος της εξίσωσης και μόνο ένα κλάσμα στο άλλο μέρος της εξίσωσης τότε εφαρμόζω την  «χιαστή»  </a:t>
            </a:r>
            <a:endParaRPr lang="en-US" sz="20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785918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Χιαστή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571472" y="1785926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1071538" y="200024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1500166" y="1857364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α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4" name="13 - Ευθεία γραμμή σύνδεσης"/>
          <p:cNvCxnSpPr>
            <a:endCxn id="11" idx="2"/>
          </p:cNvCxnSpPr>
          <p:nvPr/>
        </p:nvCxnSpPr>
        <p:spPr>
          <a:xfrm>
            <a:off x="500034" y="2309146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εία γραμμή σύνδεσης"/>
          <p:cNvCxnSpPr/>
          <p:nvPr/>
        </p:nvCxnSpPr>
        <p:spPr>
          <a:xfrm>
            <a:off x="1571604" y="2285992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Ορθογώνιο"/>
          <p:cNvSpPr/>
          <p:nvPr/>
        </p:nvSpPr>
        <p:spPr>
          <a:xfrm>
            <a:off x="500034" y="2237708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1643042" y="2262838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2</a:t>
            </a:r>
            <a:endParaRPr lang="en-US" sz="2800" dirty="0"/>
          </a:p>
        </p:txBody>
      </p:sp>
      <p:sp>
        <p:nvSpPr>
          <p:cNvPr id="36" name="35 - TextBox"/>
          <p:cNvSpPr txBox="1"/>
          <p:nvPr/>
        </p:nvSpPr>
        <p:spPr>
          <a:xfrm>
            <a:off x="2214546" y="1143008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παράδειγμα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sp>
        <p:nvSpPr>
          <p:cNvPr id="39" name="38 - Ορθογώνιο"/>
          <p:cNvSpPr/>
          <p:nvPr/>
        </p:nvSpPr>
        <p:spPr>
          <a:xfrm>
            <a:off x="571472" y="3143248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928662" y="335756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1357290" y="321468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α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1" name="50 - Ευθεία γραμμή σύνδεσης"/>
          <p:cNvCxnSpPr>
            <a:endCxn id="39" idx="2"/>
          </p:cNvCxnSpPr>
          <p:nvPr/>
        </p:nvCxnSpPr>
        <p:spPr>
          <a:xfrm>
            <a:off x="500034" y="3666468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>
            <a:off x="1428728" y="3643314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Ορθογώνιο"/>
          <p:cNvSpPr/>
          <p:nvPr/>
        </p:nvSpPr>
        <p:spPr>
          <a:xfrm>
            <a:off x="500034" y="359503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en-US" sz="2800" dirty="0"/>
          </a:p>
        </p:txBody>
      </p:sp>
      <p:sp>
        <p:nvSpPr>
          <p:cNvPr id="58" name="57 - Ορθογώνιο"/>
          <p:cNvSpPr/>
          <p:nvPr/>
        </p:nvSpPr>
        <p:spPr>
          <a:xfrm>
            <a:off x="1500166" y="362016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2</a:t>
            </a:r>
            <a:endParaRPr lang="en-US" sz="2800" dirty="0"/>
          </a:p>
        </p:txBody>
      </p:sp>
      <p:cxnSp>
        <p:nvCxnSpPr>
          <p:cNvPr id="62" name="61 - Ευθεία γραμμή σύνδεσης"/>
          <p:cNvCxnSpPr/>
          <p:nvPr/>
        </p:nvCxnSpPr>
        <p:spPr>
          <a:xfrm>
            <a:off x="714348" y="3429000"/>
            <a:ext cx="714380" cy="452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- Ευθεία γραμμή σύνδεσης"/>
          <p:cNvCxnSpPr/>
          <p:nvPr/>
        </p:nvCxnSpPr>
        <p:spPr>
          <a:xfrm rot="10800000" flipV="1">
            <a:off x="857224" y="3571876"/>
            <a:ext cx="489848" cy="380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Ορθογώνιο"/>
          <p:cNvSpPr/>
          <p:nvPr/>
        </p:nvSpPr>
        <p:spPr>
          <a:xfrm>
            <a:off x="285720" y="4857760"/>
            <a:ext cx="10715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1" name="70 - Ορθογώνιο"/>
          <p:cNvSpPr/>
          <p:nvPr/>
        </p:nvSpPr>
        <p:spPr>
          <a:xfrm>
            <a:off x="928662" y="485776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78" name="77 - Ορθογώνιο"/>
          <p:cNvSpPr/>
          <p:nvPr/>
        </p:nvSpPr>
        <p:spPr>
          <a:xfrm>
            <a:off x="1285852" y="4857760"/>
            <a:ext cx="10715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α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7" name="26 - Ορθογώνιο"/>
          <p:cNvSpPr/>
          <p:nvPr/>
        </p:nvSpPr>
        <p:spPr>
          <a:xfrm>
            <a:off x="357158" y="5715016"/>
            <a:ext cx="10715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8" name="27 - Ορθογώνιο"/>
          <p:cNvSpPr/>
          <p:nvPr/>
        </p:nvSpPr>
        <p:spPr>
          <a:xfrm>
            <a:off x="1000100" y="571501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29" name="28 - Ορθογώνιο"/>
          <p:cNvSpPr/>
          <p:nvPr/>
        </p:nvSpPr>
        <p:spPr>
          <a:xfrm>
            <a:off x="1357290" y="5715016"/>
            <a:ext cx="10715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α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6" grpId="0"/>
      <p:bldP spid="17" grpId="0"/>
      <p:bldP spid="39" grpId="0"/>
      <p:bldP spid="42" grpId="0"/>
      <p:bldP spid="50" grpId="0"/>
      <p:bldP spid="56" grpId="0"/>
      <p:bldP spid="58" grpId="0"/>
      <p:bldP spid="69" grpId="0"/>
      <p:bldP spid="71" grpId="0"/>
      <p:bldP spid="78" grpId="0"/>
      <p:bldP spid="27" grpId="0"/>
      <p:bldP spid="28" grpId="0"/>
      <p:bldP spid="2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214282" y="357166"/>
            <a:ext cx="86439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Όταν σε μια εξίσωση υπάρχει μόνο ένα κλάσμα στο ένα μέρος της εξίσωσης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και μόνο ένα κλάσμα στο άλλο μέρος της εξίσωσης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τότε εφαρμόζω την  «χιαστή»  </a:t>
            </a:r>
            <a:endParaRPr lang="en-US" sz="20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785918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Χιαστή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642910" y="1928802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1071538" y="200024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1500166" y="1857364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1571604" y="2285992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Ορθογώνιο"/>
          <p:cNvSpPr/>
          <p:nvPr/>
        </p:nvSpPr>
        <p:spPr>
          <a:xfrm>
            <a:off x="1571604" y="2214554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36" name="35 - TextBox"/>
          <p:cNvSpPr txBox="1"/>
          <p:nvPr/>
        </p:nvSpPr>
        <p:spPr>
          <a:xfrm>
            <a:off x="2214546" y="1143008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παράδειγμα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sp>
        <p:nvSpPr>
          <p:cNvPr id="39" name="38 - Ορθογώνιο"/>
          <p:cNvSpPr/>
          <p:nvPr/>
        </p:nvSpPr>
        <p:spPr>
          <a:xfrm>
            <a:off x="428596" y="430941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785786" y="452372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1214414" y="438084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1" name="50 - Ευθεία γραμμή σύνδεσης"/>
          <p:cNvCxnSpPr>
            <a:endCxn id="39" idx="2"/>
          </p:cNvCxnSpPr>
          <p:nvPr/>
        </p:nvCxnSpPr>
        <p:spPr>
          <a:xfrm>
            <a:off x="357158" y="4832630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>
            <a:off x="1285852" y="4809476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Ορθογώνιο"/>
          <p:cNvSpPr/>
          <p:nvPr/>
        </p:nvSpPr>
        <p:spPr>
          <a:xfrm>
            <a:off x="357158" y="4761192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2800" dirty="0"/>
          </a:p>
        </p:txBody>
      </p:sp>
      <p:sp>
        <p:nvSpPr>
          <p:cNvPr id="58" name="57 - Ορθογώνιο"/>
          <p:cNvSpPr/>
          <p:nvPr/>
        </p:nvSpPr>
        <p:spPr>
          <a:xfrm>
            <a:off x="1357290" y="4786322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5</a:t>
            </a:r>
            <a:endParaRPr lang="en-US" sz="2800" dirty="0"/>
          </a:p>
        </p:txBody>
      </p:sp>
      <p:cxnSp>
        <p:nvCxnSpPr>
          <p:cNvPr id="62" name="61 - Ευθεία γραμμή σύνδεσης"/>
          <p:cNvCxnSpPr/>
          <p:nvPr/>
        </p:nvCxnSpPr>
        <p:spPr>
          <a:xfrm>
            <a:off x="642910" y="4572008"/>
            <a:ext cx="714380" cy="452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- Ευθεία γραμμή σύνδεσης"/>
          <p:cNvCxnSpPr/>
          <p:nvPr/>
        </p:nvCxnSpPr>
        <p:spPr>
          <a:xfrm rot="10800000" flipV="1">
            <a:off x="714348" y="4714884"/>
            <a:ext cx="489848" cy="380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Ορθογώνιο"/>
          <p:cNvSpPr/>
          <p:nvPr/>
        </p:nvSpPr>
        <p:spPr>
          <a:xfrm>
            <a:off x="285720" y="5477524"/>
            <a:ext cx="10715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1" name="70 - Ορθογώνιο"/>
          <p:cNvSpPr/>
          <p:nvPr/>
        </p:nvSpPr>
        <p:spPr>
          <a:xfrm>
            <a:off x="928662" y="547752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78" name="77 - Ορθογώνιο"/>
          <p:cNvSpPr/>
          <p:nvPr/>
        </p:nvSpPr>
        <p:spPr>
          <a:xfrm>
            <a:off x="1285852" y="5477524"/>
            <a:ext cx="10715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9" name="78 - Ορθογώνιο"/>
          <p:cNvSpPr/>
          <p:nvPr/>
        </p:nvSpPr>
        <p:spPr>
          <a:xfrm>
            <a:off x="214282" y="6334780"/>
            <a:ext cx="10715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0" name="79 - Ορθογώνιο"/>
          <p:cNvSpPr/>
          <p:nvPr/>
        </p:nvSpPr>
        <p:spPr>
          <a:xfrm>
            <a:off x="714348" y="633478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81" name="80 - Ορθογώνιο"/>
          <p:cNvSpPr/>
          <p:nvPr/>
        </p:nvSpPr>
        <p:spPr>
          <a:xfrm>
            <a:off x="1000100" y="6334780"/>
            <a:ext cx="10715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9" name="28 - TextBox"/>
          <p:cNvSpPr txBox="1"/>
          <p:nvPr/>
        </p:nvSpPr>
        <p:spPr>
          <a:xfrm>
            <a:off x="4357686" y="2285992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Κάνω το .. 4  «κλάσμα»</a:t>
            </a:r>
            <a:endParaRPr lang="en-US" dirty="0"/>
          </a:p>
        </p:txBody>
      </p:sp>
      <p:sp>
        <p:nvSpPr>
          <p:cNvPr id="30" name="29 - Ορθογώνιο"/>
          <p:cNvSpPr/>
          <p:nvPr/>
        </p:nvSpPr>
        <p:spPr>
          <a:xfrm>
            <a:off x="428596" y="2928934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1" name="30 - Ορθογώνιο"/>
          <p:cNvSpPr/>
          <p:nvPr/>
        </p:nvSpPr>
        <p:spPr>
          <a:xfrm>
            <a:off x="785786" y="314324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32" name="31 - Ορθογώνιο"/>
          <p:cNvSpPr/>
          <p:nvPr/>
        </p:nvSpPr>
        <p:spPr>
          <a:xfrm>
            <a:off x="1214414" y="3000372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3" name="32 - Ευθεία γραμμή σύνδεσης"/>
          <p:cNvCxnSpPr>
            <a:endCxn id="30" idx="2"/>
          </p:cNvCxnSpPr>
          <p:nvPr/>
        </p:nvCxnSpPr>
        <p:spPr>
          <a:xfrm>
            <a:off x="357158" y="3452154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>
            <a:off x="1285852" y="3429000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Ορθογώνιο"/>
          <p:cNvSpPr/>
          <p:nvPr/>
        </p:nvSpPr>
        <p:spPr>
          <a:xfrm>
            <a:off x="357158" y="3380716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28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1357290" y="3405846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5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7" grpId="0"/>
      <p:bldP spid="39" grpId="0"/>
      <p:bldP spid="42" grpId="0"/>
      <p:bldP spid="50" grpId="0"/>
      <p:bldP spid="56" grpId="0"/>
      <p:bldP spid="58" grpId="0"/>
      <p:bldP spid="69" grpId="0"/>
      <p:bldP spid="71" grpId="0"/>
      <p:bldP spid="78" grpId="0"/>
      <p:bldP spid="79" grpId="0"/>
      <p:bldP spid="80" grpId="0"/>
      <p:bldP spid="81" grpId="0"/>
      <p:bldP spid="29" grpId="0"/>
      <p:bldP spid="30" grpId="0"/>
      <p:bldP spid="31" grpId="0"/>
      <p:bldP spid="32" grpId="0"/>
      <p:bldP spid="35" grpId="0"/>
      <p:bldP spid="3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928662" y="571480"/>
            <a:ext cx="63093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 τύπος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να λυθεί ως προς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785918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Άσκηση  </a:t>
            </a:r>
            <a:r>
              <a:rPr lang="en-US" sz="2400" b="1" dirty="0" smtClean="0">
                <a:solidFill>
                  <a:srgbClr val="7030A0"/>
                </a:solidFill>
              </a:rPr>
              <a:t>1</a:t>
            </a:r>
            <a:r>
              <a:rPr lang="el-GR" sz="2400" b="1" dirty="0" smtClean="0">
                <a:solidFill>
                  <a:srgbClr val="7030A0"/>
                </a:solidFill>
              </a:rPr>
              <a:t>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2143108" y="128586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Λύση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cxnSp>
        <p:nvCxnSpPr>
          <p:cNvPr id="40" name="39 - Ευθύγραμμο βέλος σύνδεσης"/>
          <p:cNvCxnSpPr/>
          <p:nvPr/>
        </p:nvCxnSpPr>
        <p:spPr>
          <a:xfrm flipV="1">
            <a:off x="2285984" y="2000240"/>
            <a:ext cx="285752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5357818" y="1714488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Κάνω χιαστή</a:t>
            </a:r>
            <a:endParaRPr lang="en-US" dirty="0"/>
          </a:p>
        </p:txBody>
      </p:sp>
      <p:sp>
        <p:nvSpPr>
          <p:cNvPr id="68" name="67 - TextBox"/>
          <p:cNvSpPr txBox="1"/>
          <p:nvPr/>
        </p:nvSpPr>
        <p:spPr>
          <a:xfrm>
            <a:off x="4000496" y="4714884"/>
            <a:ext cx="264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Τώρα ο τύπος είναι λυμένος ως προς </a:t>
            </a:r>
            <a:r>
              <a:rPr lang="en-US" dirty="0" smtClean="0"/>
              <a:t>F</a:t>
            </a:r>
            <a:endParaRPr lang="en-US" dirty="0"/>
          </a:p>
        </p:txBody>
      </p:sp>
      <p:cxnSp>
        <p:nvCxnSpPr>
          <p:cNvPr id="70" name="69 - Ευθύγραμμο βέλος σύνδεσης"/>
          <p:cNvCxnSpPr/>
          <p:nvPr/>
        </p:nvCxnSpPr>
        <p:spPr>
          <a:xfrm rot="5400000" flipH="1" flipV="1">
            <a:off x="3555694" y="5231124"/>
            <a:ext cx="425240" cy="3928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Ορθογώνιο"/>
          <p:cNvSpPr/>
          <p:nvPr/>
        </p:nvSpPr>
        <p:spPr>
          <a:xfrm>
            <a:off x="2428860" y="57148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9" name="38 - Ορθογώνιο"/>
          <p:cNvSpPr/>
          <p:nvPr/>
        </p:nvSpPr>
        <p:spPr>
          <a:xfrm>
            <a:off x="2786050" y="54832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=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3214678" y="35716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50" name="49 - Ευθεία γραμμή σύνδεσης"/>
          <p:cNvCxnSpPr/>
          <p:nvPr/>
        </p:nvCxnSpPr>
        <p:spPr>
          <a:xfrm>
            <a:off x="3214678" y="85723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Ορθογώνιο"/>
          <p:cNvSpPr/>
          <p:nvPr/>
        </p:nvSpPr>
        <p:spPr>
          <a:xfrm>
            <a:off x="3214678" y="785794"/>
            <a:ext cx="4026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5" name="54 - Ορθογώνιο"/>
          <p:cNvSpPr/>
          <p:nvPr/>
        </p:nvSpPr>
        <p:spPr>
          <a:xfrm>
            <a:off x="500034" y="200024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P</a:t>
            </a:r>
            <a:endParaRPr lang="en-US" sz="2800" b="1" dirty="0"/>
          </a:p>
        </p:txBody>
      </p:sp>
      <p:sp>
        <p:nvSpPr>
          <p:cNvPr id="56" name="55 - Ορθογώνιο"/>
          <p:cNvSpPr/>
          <p:nvPr/>
        </p:nvSpPr>
        <p:spPr>
          <a:xfrm>
            <a:off x="857224" y="197708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58" name="57 - Ορθογώνιο"/>
          <p:cNvSpPr/>
          <p:nvPr/>
        </p:nvSpPr>
        <p:spPr>
          <a:xfrm>
            <a:off x="1285852" y="178592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F</a:t>
            </a:r>
            <a:endParaRPr lang="en-US" sz="2800" b="1" dirty="0"/>
          </a:p>
        </p:txBody>
      </p:sp>
      <p:cxnSp>
        <p:nvCxnSpPr>
          <p:cNvPr id="59" name="58 - Ευθεία γραμμή σύνδεσης"/>
          <p:cNvCxnSpPr/>
          <p:nvPr/>
        </p:nvCxnSpPr>
        <p:spPr>
          <a:xfrm>
            <a:off x="1285852" y="228599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Ορθογώνιο"/>
          <p:cNvSpPr/>
          <p:nvPr/>
        </p:nvSpPr>
        <p:spPr>
          <a:xfrm>
            <a:off x="1285852" y="2214554"/>
            <a:ext cx="4026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A</a:t>
            </a:r>
            <a:endParaRPr lang="en-US" sz="2800" b="1" dirty="0"/>
          </a:p>
        </p:txBody>
      </p:sp>
      <p:sp>
        <p:nvSpPr>
          <p:cNvPr id="61" name="60 - Ορθογώνιο"/>
          <p:cNvSpPr/>
          <p:nvPr/>
        </p:nvSpPr>
        <p:spPr>
          <a:xfrm>
            <a:off x="285720" y="307181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P</a:t>
            </a:r>
            <a:endParaRPr lang="en-US" sz="2800" b="1" dirty="0"/>
          </a:p>
        </p:txBody>
      </p:sp>
      <p:sp>
        <p:nvSpPr>
          <p:cNvPr id="62" name="61 - Ορθογώνιο"/>
          <p:cNvSpPr/>
          <p:nvPr/>
        </p:nvSpPr>
        <p:spPr>
          <a:xfrm>
            <a:off x="714348" y="321468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63" name="62 - Ορθογώνιο"/>
          <p:cNvSpPr/>
          <p:nvPr/>
        </p:nvSpPr>
        <p:spPr>
          <a:xfrm>
            <a:off x="1142976" y="3071810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F</a:t>
            </a:r>
            <a:endParaRPr lang="en-US" sz="2800" b="1" dirty="0"/>
          </a:p>
        </p:txBody>
      </p:sp>
      <p:cxnSp>
        <p:nvCxnSpPr>
          <p:cNvPr id="67" name="66 - Ευθεία γραμμή σύνδεσης"/>
          <p:cNvCxnSpPr/>
          <p:nvPr/>
        </p:nvCxnSpPr>
        <p:spPr>
          <a:xfrm>
            <a:off x="1142976" y="3571876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Ορθογώνιο"/>
          <p:cNvSpPr/>
          <p:nvPr/>
        </p:nvSpPr>
        <p:spPr>
          <a:xfrm>
            <a:off x="1142976" y="3500438"/>
            <a:ext cx="4026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A</a:t>
            </a:r>
            <a:endParaRPr lang="en-US" sz="2800" b="1" dirty="0"/>
          </a:p>
        </p:txBody>
      </p:sp>
      <p:sp>
        <p:nvSpPr>
          <p:cNvPr id="71" name="70 - Ορθογώνιο"/>
          <p:cNvSpPr/>
          <p:nvPr/>
        </p:nvSpPr>
        <p:spPr>
          <a:xfrm>
            <a:off x="6786578" y="3000372"/>
            <a:ext cx="2391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n-US" sz="2400" dirty="0"/>
          </a:p>
        </p:txBody>
      </p:sp>
      <p:sp>
        <p:nvSpPr>
          <p:cNvPr id="78" name="77 - Ορθογώνιο"/>
          <p:cNvSpPr/>
          <p:nvPr/>
        </p:nvSpPr>
        <p:spPr>
          <a:xfrm>
            <a:off x="285720" y="350043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2400" dirty="0"/>
          </a:p>
        </p:txBody>
      </p:sp>
      <p:sp>
        <p:nvSpPr>
          <p:cNvPr id="83" name="82 - Ορθογώνιο"/>
          <p:cNvSpPr/>
          <p:nvPr/>
        </p:nvSpPr>
        <p:spPr>
          <a:xfrm>
            <a:off x="285720" y="5572140"/>
            <a:ext cx="15001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/>
              <a:t>F</a:t>
            </a:r>
            <a:r>
              <a:rPr lang="en-US" sz="2800" b="1" dirty="0" smtClean="0"/>
              <a:t>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/>
              <a:t>P</a:t>
            </a:r>
            <a:endParaRPr lang="en-US" sz="2800" b="1" dirty="0"/>
          </a:p>
        </p:txBody>
      </p:sp>
      <p:sp>
        <p:nvSpPr>
          <p:cNvPr id="84" name="83 - TextBox"/>
          <p:cNvSpPr txBox="1"/>
          <p:nvPr/>
        </p:nvSpPr>
        <p:spPr>
          <a:xfrm>
            <a:off x="2214546" y="5643578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ή</a:t>
            </a:r>
            <a:endParaRPr lang="en-US" sz="2400" dirty="0"/>
          </a:p>
        </p:txBody>
      </p:sp>
      <p:sp>
        <p:nvSpPr>
          <p:cNvPr id="85" name="84 - Ορθογώνιο"/>
          <p:cNvSpPr/>
          <p:nvPr/>
        </p:nvSpPr>
        <p:spPr>
          <a:xfrm>
            <a:off x="2786050" y="5643578"/>
            <a:ext cx="19288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F</a:t>
            </a:r>
            <a:r>
              <a:rPr lang="el-GR" sz="2800" b="1" dirty="0" smtClean="0"/>
              <a:t>  </a:t>
            </a:r>
            <a:r>
              <a:rPr lang="en-US" sz="2800" b="1" dirty="0" smtClean="0"/>
              <a:t>=</a:t>
            </a:r>
            <a:r>
              <a:rPr lang="el-GR" sz="2800" b="1" dirty="0" smtClean="0"/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/>
              <a:t>P</a:t>
            </a:r>
            <a:endParaRPr lang="en-US" sz="2800" b="1" dirty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214282" y="3500438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Ορθογώνιο"/>
          <p:cNvSpPr/>
          <p:nvPr/>
        </p:nvSpPr>
        <p:spPr>
          <a:xfrm>
            <a:off x="357158" y="4214818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P</a:t>
            </a:r>
            <a:endParaRPr lang="en-US" sz="2800" b="1" dirty="0"/>
          </a:p>
        </p:txBody>
      </p:sp>
      <p:sp>
        <p:nvSpPr>
          <p:cNvPr id="44" name="43 - Ορθογώνιο"/>
          <p:cNvSpPr/>
          <p:nvPr/>
        </p:nvSpPr>
        <p:spPr>
          <a:xfrm>
            <a:off x="785786" y="435769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45" name="44 - Ορθογώνιο"/>
          <p:cNvSpPr/>
          <p:nvPr/>
        </p:nvSpPr>
        <p:spPr>
          <a:xfrm>
            <a:off x="1214414" y="421481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F</a:t>
            </a:r>
            <a:endParaRPr lang="en-US" sz="2800" b="1" dirty="0"/>
          </a:p>
        </p:txBody>
      </p:sp>
      <p:cxnSp>
        <p:nvCxnSpPr>
          <p:cNvPr id="46" name="45 - Ευθεία γραμμή σύνδεσης"/>
          <p:cNvCxnSpPr/>
          <p:nvPr/>
        </p:nvCxnSpPr>
        <p:spPr>
          <a:xfrm>
            <a:off x="1214414" y="4714884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Ορθογώνιο"/>
          <p:cNvSpPr/>
          <p:nvPr/>
        </p:nvSpPr>
        <p:spPr>
          <a:xfrm>
            <a:off x="1214414" y="4643446"/>
            <a:ext cx="4026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A</a:t>
            </a:r>
            <a:endParaRPr lang="en-US" sz="2800" b="1" dirty="0"/>
          </a:p>
        </p:txBody>
      </p:sp>
      <p:sp>
        <p:nvSpPr>
          <p:cNvPr id="48" name="47 - Ορθογώνιο"/>
          <p:cNvSpPr/>
          <p:nvPr/>
        </p:nvSpPr>
        <p:spPr>
          <a:xfrm>
            <a:off x="357158" y="4643446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2400" dirty="0"/>
          </a:p>
        </p:txBody>
      </p:sp>
      <p:cxnSp>
        <p:nvCxnSpPr>
          <p:cNvPr id="49" name="48 - Ευθεία γραμμή σύνδεσης"/>
          <p:cNvCxnSpPr/>
          <p:nvPr/>
        </p:nvCxnSpPr>
        <p:spPr>
          <a:xfrm>
            <a:off x="285720" y="4643446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>
            <a:off x="714348" y="4572008"/>
            <a:ext cx="571504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- Ευθεία γραμμή σύνδεσης"/>
          <p:cNvCxnSpPr/>
          <p:nvPr/>
        </p:nvCxnSpPr>
        <p:spPr>
          <a:xfrm flipV="1">
            <a:off x="714348" y="4500570"/>
            <a:ext cx="445660" cy="3737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68" grpId="0"/>
      <p:bldP spid="55" grpId="0"/>
      <p:bldP spid="56" grpId="0"/>
      <p:bldP spid="58" grpId="0"/>
      <p:bldP spid="60" grpId="0"/>
      <p:bldP spid="61" grpId="0"/>
      <p:bldP spid="62" grpId="0"/>
      <p:bldP spid="63" grpId="0"/>
      <p:bldP spid="69" grpId="0"/>
      <p:bldP spid="78" grpId="0"/>
      <p:bldP spid="83" grpId="0"/>
      <p:bldP spid="84" grpId="0"/>
      <p:bldP spid="85" grpId="0"/>
      <p:bldP spid="43" grpId="0"/>
      <p:bldP spid="44" grpId="0"/>
      <p:bldP spid="45" grpId="0"/>
      <p:bldP spid="47" grpId="0"/>
      <p:bldP spid="4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928662" y="571480"/>
            <a:ext cx="63093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 τύπος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να λυθεί ως προς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785918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Άσκηση  </a:t>
            </a:r>
            <a:r>
              <a:rPr lang="en-US" sz="2400" b="1" dirty="0" smtClean="0">
                <a:solidFill>
                  <a:srgbClr val="7030A0"/>
                </a:solidFill>
              </a:rPr>
              <a:t>2</a:t>
            </a:r>
            <a:r>
              <a:rPr lang="el-GR" sz="2400" b="1" dirty="0" smtClean="0">
                <a:solidFill>
                  <a:srgbClr val="7030A0"/>
                </a:solidFill>
              </a:rPr>
              <a:t>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2143108" y="128586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Λύση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cxnSp>
        <p:nvCxnSpPr>
          <p:cNvPr id="40" name="39 - Ευθύγραμμο βέλος σύνδεσης"/>
          <p:cNvCxnSpPr/>
          <p:nvPr/>
        </p:nvCxnSpPr>
        <p:spPr>
          <a:xfrm flipV="1">
            <a:off x="2857488" y="2000240"/>
            <a:ext cx="228601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67 - TextBox"/>
          <p:cNvSpPr txBox="1"/>
          <p:nvPr/>
        </p:nvSpPr>
        <p:spPr>
          <a:xfrm>
            <a:off x="3643306" y="4572008"/>
            <a:ext cx="264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Τώρα ο τύπος είναι λυμένος ως προς </a:t>
            </a:r>
            <a:r>
              <a:rPr lang="en-US" dirty="0" smtClean="0"/>
              <a:t>m</a:t>
            </a:r>
            <a:endParaRPr lang="en-US" dirty="0"/>
          </a:p>
        </p:txBody>
      </p:sp>
      <p:cxnSp>
        <p:nvCxnSpPr>
          <p:cNvPr id="70" name="69 - Ευθύγραμμο βέλος σύνδεσης"/>
          <p:cNvCxnSpPr/>
          <p:nvPr/>
        </p:nvCxnSpPr>
        <p:spPr>
          <a:xfrm rot="5400000" flipH="1" flipV="1">
            <a:off x="3484256" y="5231124"/>
            <a:ext cx="425240" cy="3928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Ορθογώνιο"/>
          <p:cNvSpPr/>
          <p:nvPr/>
        </p:nvSpPr>
        <p:spPr>
          <a:xfrm>
            <a:off x="2428860" y="57148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9" name="38 - Ορθογώνιο"/>
          <p:cNvSpPr/>
          <p:nvPr/>
        </p:nvSpPr>
        <p:spPr>
          <a:xfrm>
            <a:off x="2786050" y="54832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=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3214678" y="35716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m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50" name="49 - Ευθεία γραμμή σύνδεσης"/>
          <p:cNvCxnSpPr/>
          <p:nvPr/>
        </p:nvCxnSpPr>
        <p:spPr>
          <a:xfrm>
            <a:off x="3214678" y="85723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Ορθογώνιο"/>
          <p:cNvSpPr/>
          <p:nvPr/>
        </p:nvSpPr>
        <p:spPr>
          <a:xfrm>
            <a:off x="3214678" y="785794"/>
            <a:ext cx="4026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V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4" name="83 - TextBox"/>
          <p:cNvSpPr txBox="1"/>
          <p:nvPr/>
        </p:nvSpPr>
        <p:spPr>
          <a:xfrm>
            <a:off x="2143108" y="5572140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ή</a:t>
            </a:r>
            <a:endParaRPr lang="en-US" sz="2400" dirty="0"/>
          </a:p>
        </p:txBody>
      </p:sp>
      <p:sp>
        <p:nvSpPr>
          <p:cNvPr id="85" name="84 - Ορθογώνιο"/>
          <p:cNvSpPr/>
          <p:nvPr/>
        </p:nvSpPr>
        <p:spPr>
          <a:xfrm>
            <a:off x="2857488" y="5643578"/>
            <a:ext cx="19288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m</a:t>
            </a:r>
            <a:r>
              <a:rPr lang="el-GR" sz="2800" b="1" dirty="0" smtClean="0"/>
              <a:t>  </a:t>
            </a:r>
            <a:r>
              <a:rPr lang="en-US" sz="2800" b="1" dirty="0" smtClean="0"/>
              <a:t>=</a:t>
            </a:r>
            <a:r>
              <a:rPr lang="el-GR" sz="2800" b="1" dirty="0" smtClean="0"/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/>
              <a:t>p</a:t>
            </a:r>
            <a:endParaRPr lang="en-US" sz="2800" b="1" dirty="0"/>
          </a:p>
        </p:txBody>
      </p:sp>
      <p:sp>
        <p:nvSpPr>
          <p:cNvPr id="37" name="36 - Ορθογώνιο"/>
          <p:cNvSpPr/>
          <p:nvPr/>
        </p:nvSpPr>
        <p:spPr>
          <a:xfrm>
            <a:off x="500034" y="200024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p</a:t>
            </a:r>
            <a:endParaRPr lang="en-US" sz="2800" b="1" dirty="0"/>
          </a:p>
        </p:txBody>
      </p:sp>
      <p:sp>
        <p:nvSpPr>
          <p:cNvPr id="43" name="42 - Ορθογώνιο"/>
          <p:cNvSpPr/>
          <p:nvPr/>
        </p:nvSpPr>
        <p:spPr>
          <a:xfrm>
            <a:off x="857224" y="197708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44" name="43 - Ορθογώνιο"/>
          <p:cNvSpPr/>
          <p:nvPr/>
        </p:nvSpPr>
        <p:spPr>
          <a:xfrm>
            <a:off x="1285852" y="178592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m</a:t>
            </a:r>
            <a:endParaRPr lang="en-US" sz="2800" b="1" dirty="0"/>
          </a:p>
        </p:txBody>
      </p:sp>
      <p:cxnSp>
        <p:nvCxnSpPr>
          <p:cNvPr id="45" name="44 - Ευθεία γραμμή σύνδεσης"/>
          <p:cNvCxnSpPr/>
          <p:nvPr/>
        </p:nvCxnSpPr>
        <p:spPr>
          <a:xfrm>
            <a:off x="1285852" y="228599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- Ορθογώνιο"/>
          <p:cNvSpPr/>
          <p:nvPr/>
        </p:nvSpPr>
        <p:spPr>
          <a:xfrm>
            <a:off x="1285852" y="2214554"/>
            <a:ext cx="4026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V</a:t>
            </a:r>
            <a:endParaRPr lang="en-US" sz="2800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285720" y="307181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p</a:t>
            </a:r>
            <a:endParaRPr lang="en-US" sz="2800" b="1" dirty="0"/>
          </a:p>
        </p:txBody>
      </p:sp>
      <p:sp>
        <p:nvSpPr>
          <p:cNvPr id="48" name="47 - Ορθογώνιο"/>
          <p:cNvSpPr/>
          <p:nvPr/>
        </p:nvSpPr>
        <p:spPr>
          <a:xfrm>
            <a:off x="714348" y="321468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49" name="48 - Ορθογώνιο"/>
          <p:cNvSpPr/>
          <p:nvPr/>
        </p:nvSpPr>
        <p:spPr>
          <a:xfrm>
            <a:off x="1142976" y="3071810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m</a:t>
            </a:r>
            <a:endParaRPr lang="en-US" sz="2800" b="1" dirty="0"/>
          </a:p>
        </p:txBody>
      </p:sp>
      <p:cxnSp>
        <p:nvCxnSpPr>
          <p:cNvPr id="52" name="51 - Ευθεία γραμμή σύνδεσης"/>
          <p:cNvCxnSpPr/>
          <p:nvPr/>
        </p:nvCxnSpPr>
        <p:spPr>
          <a:xfrm>
            <a:off x="1142976" y="3571876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- Ορθογώνιο"/>
          <p:cNvSpPr/>
          <p:nvPr/>
        </p:nvSpPr>
        <p:spPr>
          <a:xfrm>
            <a:off x="1142976" y="3500438"/>
            <a:ext cx="4026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V</a:t>
            </a:r>
            <a:endParaRPr lang="en-US" sz="2800" b="1" dirty="0"/>
          </a:p>
        </p:txBody>
      </p:sp>
      <p:sp>
        <p:nvSpPr>
          <p:cNvPr id="54" name="53 - Ορθογώνιο"/>
          <p:cNvSpPr/>
          <p:nvPr/>
        </p:nvSpPr>
        <p:spPr>
          <a:xfrm>
            <a:off x="285720" y="350043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2400" dirty="0"/>
          </a:p>
        </p:txBody>
      </p:sp>
      <p:sp>
        <p:nvSpPr>
          <p:cNvPr id="57" name="56 - Ορθογώνιο"/>
          <p:cNvSpPr/>
          <p:nvPr/>
        </p:nvSpPr>
        <p:spPr>
          <a:xfrm>
            <a:off x="285720" y="5572140"/>
            <a:ext cx="18573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r>
              <a:rPr lang="en-US" sz="2800" b="1" dirty="0" smtClean="0"/>
              <a:t>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/>
              <a:t>p</a:t>
            </a:r>
            <a:endParaRPr lang="en-US" sz="2800" b="1" dirty="0"/>
          </a:p>
        </p:txBody>
      </p:sp>
      <p:cxnSp>
        <p:nvCxnSpPr>
          <p:cNvPr id="64" name="63 - Ευθεία γραμμή σύνδεσης"/>
          <p:cNvCxnSpPr/>
          <p:nvPr/>
        </p:nvCxnSpPr>
        <p:spPr>
          <a:xfrm>
            <a:off x="214282" y="3500438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Ορθογώνιο"/>
          <p:cNvSpPr/>
          <p:nvPr/>
        </p:nvSpPr>
        <p:spPr>
          <a:xfrm>
            <a:off x="357158" y="4214818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p</a:t>
            </a:r>
            <a:endParaRPr lang="en-US" sz="2800" b="1" dirty="0"/>
          </a:p>
        </p:txBody>
      </p:sp>
      <p:sp>
        <p:nvSpPr>
          <p:cNvPr id="66" name="65 - Ορθογώνιο"/>
          <p:cNvSpPr/>
          <p:nvPr/>
        </p:nvSpPr>
        <p:spPr>
          <a:xfrm>
            <a:off x="785786" y="435769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72" name="71 - Ορθογώνιο"/>
          <p:cNvSpPr/>
          <p:nvPr/>
        </p:nvSpPr>
        <p:spPr>
          <a:xfrm>
            <a:off x="1214414" y="421481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m</a:t>
            </a:r>
            <a:endParaRPr lang="en-US" sz="2800" b="1" dirty="0"/>
          </a:p>
        </p:txBody>
      </p:sp>
      <p:cxnSp>
        <p:nvCxnSpPr>
          <p:cNvPr id="79" name="78 - Ευθεία γραμμή σύνδεσης"/>
          <p:cNvCxnSpPr/>
          <p:nvPr/>
        </p:nvCxnSpPr>
        <p:spPr>
          <a:xfrm>
            <a:off x="1214414" y="4714884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80 - Ορθογώνιο"/>
          <p:cNvSpPr/>
          <p:nvPr/>
        </p:nvSpPr>
        <p:spPr>
          <a:xfrm>
            <a:off x="1214414" y="4643446"/>
            <a:ext cx="4026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V</a:t>
            </a:r>
            <a:endParaRPr lang="en-US" sz="2800" b="1" dirty="0"/>
          </a:p>
        </p:txBody>
      </p:sp>
      <p:sp>
        <p:nvSpPr>
          <p:cNvPr id="86" name="85 - Ορθογώνιο"/>
          <p:cNvSpPr/>
          <p:nvPr/>
        </p:nvSpPr>
        <p:spPr>
          <a:xfrm>
            <a:off x="357158" y="4643446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2400" dirty="0"/>
          </a:p>
        </p:txBody>
      </p:sp>
      <p:cxnSp>
        <p:nvCxnSpPr>
          <p:cNvPr id="87" name="86 - Ευθεία γραμμή σύνδεσης"/>
          <p:cNvCxnSpPr/>
          <p:nvPr/>
        </p:nvCxnSpPr>
        <p:spPr>
          <a:xfrm>
            <a:off x="285720" y="4643446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- Ευθεία γραμμή σύνδεσης"/>
          <p:cNvCxnSpPr/>
          <p:nvPr/>
        </p:nvCxnSpPr>
        <p:spPr>
          <a:xfrm>
            <a:off x="714348" y="4572008"/>
            <a:ext cx="571504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88 - Ευθεία γραμμή σύνδεσης"/>
          <p:cNvCxnSpPr/>
          <p:nvPr/>
        </p:nvCxnSpPr>
        <p:spPr>
          <a:xfrm flipV="1">
            <a:off x="714348" y="4500570"/>
            <a:ext cx="445660" cy="3737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89 - TextBox"/>
          <p:cNvSpPr txBox="1"/>
          <p:nvPr/>
        </p:nvSpPr>
        <p:spPr>
          <a:xfrm>
            <a:off x="5357818" y="1714488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Κάνω χιαστή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68" grpId="0"/>
      <p:bldP spid="84" grpId="0"/>
      <p:bldP spid="85" grpId="0"/>
      <p:bldP spid="37" grpId="0"/>
      <p:bldP spid="43" grpId="0"/>
      <p:bldP spid="44" grpId="0"/>
      <p:bldP spid="46" grpId="0"/>
      <p:bldP spid="47" grpId="0"/>
      <p:bldP spid="48" grpId="0"/>
      <p:bldP spid="49" grpId="0"/>
      <p:bldP spid="53" grpId="0"/>
      <p:bldP spid="54" grpId="0"/>
      <p:bldP spid="57" grpId="0"/>
      <p:bldP spid="65" grpId="0"/>
      <p:bldP spid="66" grpId="0"/>
      <p:bldP spid="72" grpId="0"/>
      <p:bldP spid="81" grpId="0"/>
      <p:bldP spid="86" grpId="0"/>
      <p:bldP spid="9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928662" y="571480"/>
            <a:ext cx="64776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 τύπος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να λυθεί ως προς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s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785918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Άσκηση  3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2143108" y="128586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Λύση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sp>
        <p:nvSpPr>
          <p:cNvPr id="68" name="67 - TextBox"/>
          <p:cNvSpPr txBox="1"/>
          <p:nvPr/>
        </p:nvSpPr>
        <p:spPr>
          <a:xfrm>
            <a:off x="5000628" y="4500570"/>
            <a:ext cx="264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Τώρα ο τύπος είναι λυμένος ως προς </a:t>
            </a:r>
            <a:r>
              <a:rPr lang="en-US" dirty="0" smtClean="0"/>
              <a:t> 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  <a:endParaRPr lang="en-US" dirty="0"/>
          </a:p>
        </p:txBody>
      </p:sp>
      <p:sp>
        <p:nvSpPr>
          <p:cNvPr id="38" name="37 - Ορθογώνιο"/>
          <p:cNvSpPr/>
          <p:nvPr/>
        </p:nvSpPr>
        <p:spPr>
          <a:xfrm>
            <a:off x="2357422" y="500042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u</a:t>
            </a:r>
            <a:r>
              <a:rPr lang="el-GR" sz="2800" b="1" baseline="-25000" dirty="0" smtClean="0">
                <a:solidFill>
                  <a:srgbClr val="FF0000"/>
                </a:solidFill>
              </a:rPr>
              <a:t>μ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39" name="38 - Ορθογώνιο"/>
          <p:cNvSpPr/>
          <p:nvPr/>
        </p:nvSpPr>
        <p:spPr>
          <a:xfrm>
            <a:off x="2786050" y="54832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=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3214678" y="35716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50" name="49 - Ευθεία γραμμή σύνδεσης"/>
          <p:cNvCxnSpPr/>
          <p:nvPr/>
        </p:nvCxnSpPr>
        <p:spPr>
          <a:xfrm>
            <a:off x="3214678" y="85723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Ορθογώνιο"/>
          <p:cNvSpPr/>
          <p:nvPr/>
        </p:nvSpPr>
        <p:spPr>
          <a:xfrm>
            <a:off x="3214678" y="785794"/>
            <a:ext cx="5164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Δ</a:t>
            </a:r>
            <a:r>
              <a:rPr lang="en-US" sz="2800" b="1" dirty="0" smtClean="0">
                <a:solidFill>
                  <a:srgbClr val="FF0000"/>
                </a:solidFill>
              </a:rPr>
              <a:t>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77" name="76 - Ευθύγραμμο βέλος σύνδεσης"/>
          <p:cNvCxnSpPr/>
          <p:nvPr/>
        </p:nvCxnSpPr>
        <p:spPr>
          <a:xfrm flipV="1">
            <a:off x="3286116" y="5143512"/>
            <a:ext cx="228601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TextBox"/>
          <p:cNvSpPr txBox="1"/>
          <p:nvPr/>
        </p:nvSpPr>
        <p:spPr>
          <a:xfrm>
            <a:off x="4500562" y="2000240"/>
            <a:ext cx="264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 ο τύπος είναι λυμένος ως προς </a:t>
            </a:r>
            <a:r>
              <a:rPr lang="en-US" b="1" dirty="0" smtClean="0"/>
              <a:t>u</a:t>
            </a:r>
            <a:r>
              <a:rPr lang="el-GR" b="1" baseline="-25000" dirty="0" smtClean="0"/>
              <a:t>μ</a:t>
            </a:r>
            <a:endParaRPr lang="en-US" dirty="0"/>
          </a:p>
        </p:txBody>
      </p:sp>
      <p:cxnSp>
        <p:nvCxnSpPr>
          <p:cNvPr id="80" name="79 - Ευθύγραμμο βέλος σύνδεσης"/>
          <p:cNvCxnSpPr/>
          <p:nvPr/>
        </p:nvCxnSpPr>
        <p:spPr>
          <a:xfrm flipV="1">
            <a:off x="2143108" y="2214554"/>
            <a:ext cx="221457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91 - TextBox"/>
          <p:cNvSpPr txBox="1"/>
          <p:nvPr/>
        </p:nvSpPr>
        <p:spPr>
          <a:xfrm>
            <a:off x="2071670" y="5572140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ή</a:t>
            </a:r>
            <a:endParaRPr lang="en-US" sz="2400" dirty="0"/>
          </a:p>
        </p:txBody>
      </p:sp>
      <p:sp>
        <p:nvSpPr>
          <p:cNvPr id="93" name="92 - Ορθογώνιο"/>
          <p:cNvSpPr/>
          <p:nvPr/>
        </p:nvSpPr>
        <p:spPr>
          <a:xfrm>
            <a:off x="2500298" y="5643578"/>
            <a:ext cx="19288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s</a:t>
            </a:r>
            <a:r>
              <a:rPr lang="el-GR" sz="2800" b="1" dirty="0" smtClean="0"/>
              <a:t>  </a:t>
            </a:r>
            <a:r>
              <a:rPr lang="en-US" sz="2800" b="1" dirty="0" smtClean="0"/>
              <a:t>=</a:t>
            </a:r>
            <a:r>
              <a:rPr lang="el-GR" sz="2800" b="1" dirty="0" smtClean="0"/>
              <a:t> Δ</a:t>
            </a:r>
            <a:r>
              <a:rPr lang="en-US" sz="2800" b="1" dirty="0" smtClean="0"/>
              <a:t>t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/>
              <a:t> u</a:t>
            </a:r>
            <a:r>
              <a:rPr lang="el-GR" sz="2800" b="1" baseline="-25000" dirty="0" smtClean="0"/>
              <a:t>μ</a:t>
            </a:r>
            <a:endParaRPr lang="en-US" sz="2800" b="1" dirty="0"/>
          </a:p>
        </p:txBody>
      </p:sp>
      <p:sp>
        <p:nvSpPr>
          <p:cNvPr id="94" name="93 - Ορθογώνιο"/>
          <p:cNvSpPr/>
          <p:nvPr/>
        </p:nvSpPr>
        <p:spPr>
          <a:xfrm>
            <a:off x="428596" y="1857364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u</a:t>
            </a:r>
            <a:r>
              <a:rPr lang="el-GR" sz="2800" b="1" baseline="-25000" dirty="0" smtClean="0"/>
              <a:t>μ</a:t>
            </a:r>
            <a:endParaRPr lang="en-US" sz="2800" b="1" baseline="-25000" dirty="0"/>
          </a:p>
        </p:txBody>
      </p:sp>
      <p:sp>
        <p:nvSpPr>
          <p:cNvPr id="95" name="94 - Ορθογώνιο"/>
          <p:cNvSpPr/>
          <p:nvPr/>
        </p:nvSpPr>
        <p:spPr>
          <a:xfrm>
            <a:off x="857224" y="197708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96" name="95 - Ορθογώνιο"/>
          <p:cNvSpPr/>
          <p:nvPr/>
        </p:nvSpPr>
        <p:spPr>
          <a:xfrm>
            <a:off x="1285852" y="178592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s</a:t>
            </a:r>
            <a:endParaRPr lang="en-US" sz="2800" b="1" dirty="0"/>
          </a:p>
        </p:txBody>
      </p:sp>
      <p:cxnSp>
        <p:nvCxnSpPr>
          <p:cNvPr id="97" name="96 - Ευθεία γραμμή σύνδεσης"/>
          <p:cNvCxnSpPr/>
          <p:nvPr/>
        </p:nvCxnSpPr>
        <p:spPr>
          <a:xfrm>
            <a:off x="1285852" y="228599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97 - Ορθογώνιο"/>
          <p:cNvSpPr/>
          <p:nvPr/>
        </p:nvSpPr>
        <p:spPr>
          <a:xfrm>
            <a:off x="1285852" y="2214554"/>
            <a:ext cx="5164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Δ</a:t>
            </a:r>
            <a:r>
              <a:rPr lang="en-US" sz="2800" b="1" dirty="0" smtClean="0"/>
              <a:t>t</a:t>
            </a:r>
            <a:endParaRPr lang="en-US" sz="2800" b="1" dirty="0"/>
          </a:p>
        </p:txBody>
      </p:sp>
      <p:sp>
        <p:nvSpPr>
          <p:cNvPr id="99" name="98 - Ορθογώνιο"/>
          <p:cNvSpPr/>
          <p:nvPr/>
        </p:nvSpPr>
        <p:spPr>
          <a:xfrm>
            <a:off x="285720" y="3000372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u</a:t>
            </a:r>
            <a:r>
              <a:rPr lang="el-GR" sz="2800" b="1" baseline="-25000" dirty="0" smtClean="0"/>
              <a:t>μ</a:t>
            </a:r>
            <a:endParaRPr lang="en-US" sz="2800" b="1" baseline="-25000" dirty="0"/>
          </a:p>
        </p:txBody>
      </p:sp>
      <p:sp>
        <p:nvSpPr>
          <p:cNvPr id="100" name="99 - Ορθογώνιο"/>
          <p:cNvSpPr/>
          <p:nvPr/>
        </p:nvSpPr>
        <p:spPr>
          <a:xfrm>
            <a:off x="714348" y="321468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101" name="100 - Ορθογώνιο"/>
          <p:cNvSpPr/>
          <p:nvPr/>
        </p:nvSpPr>
        <p:spPr>
          <a:xfrm>
            <a:off x="1142976" y="3071810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s</a:t>
            </a:r>
            <a:endParaRPr lang="en-US" sz="2800" b="1" dirty="0"/>
          </a:p>
        </p:txBody>
      </p:sp>
      <p:cxnSp>
        <p:nvCxnSpPr>
          <p:cNvPr id="102" name="101 - Ευθεία γραμμή σύνδεσης"/>
          <p:cNvCxnSpPr/>
          <p:nvPr/>
        </p:nvCxnSpPr>
        <p:spPr>
          <a:xfrm>
            <a:off x="1142976" y="3571876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102 - Ορθογώνιο"/>
          <p:cNvSpPr/>
          <p:nvPr/>
        </p:nvSpPr>
        <p:spPr>
          <a:xfrm>
            <a:off x="1142976" y="3500438"/>
            <a:ext cx="5164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Δ</a:t>
            </a:r>
            <a:r>
              <a:rPr lang="en-US" sz="2800" b="1" dirty="0" smtClean="0"/>
              <a:t>t</a:t>
            </a:r>
            <a:endParaRPr lang="en-US" sz="2800" b="1" dirty="0"/>
          </a:p>
        </p:txBody>
      </p:sp>
      <p:sp>
        <p:nvSpPr>
          <p:cNvPr id="104" name="103 - Ορθογώνιο"/>
          <p:cNvSpPr/>
          <p:nvPr/>
        </p:nvSpPr>
        <p:spPr>
          <a:xfrm>
            <a:off x="285720" y="350043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2400" dirty="0"/>
          </a:p>
        </p:txBody>
      </p:sp>
      <p:sp>
        <p:nvSpPr>
          <p:cNvPr id="105" name="104 - Ορθογώνιο"/>
          <p:cNvSpPr/>
          <p:nvPr/>
        </p:nvSpPr>
        <p:spPr>
          <a:xfrm>
            <a:off x="142844" y="5500702"/>
            <a:ext cx="22145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 </a:t>
            </a:r>
            <a:r>
              <a:rPr lang="en-US" sz="2800" b="1" dirty="0" smtClean="0"/>
              <a:t>=</a:t>
            </a:r>
            <a:r>
              <a:rPr lang="el-GR" sz="2800" b="1" dirty="0" smtClean="0"/>
              <a:t>Δ</a:t>
            </a:r>
            <a:r>
              <a:rPr lang="en-US" sz="2800" b="1" dirty="0" smtClean="0"/>
              <a:t>t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/>
              <a:t> u</a:t>
            </a:r>
            <a:r>
              <a:rPr lang="el-GR" sz="2800" b="1" baseline="-25000" dirty="0" smtClean="0"/>
              <a:t>μ</a:t>
            </a:r>
            <a:endParaRPr lang="en-US" sz="2800" b="1" dirty="0"/>
          </a:p>
        </p:txBody>
      </p:sp>
      <p:cxnSp>
        <p:nvCxnSpPr>
          <p:cNvPr id="106" name="105 - Ευθεία γραμμή σύνδεσης"/>
          <p:cNvCxnSpPr/>
          <p:nvPr/>
        </p:nvCxnSpPr>
        <p:spPr>
          <a:xfrm>
            <a:off x="214282" y="3500438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106 - Ορθογώνιο"/>
          <p:cNvSpPr/>
          <p:nvPr/>
        </p:nvSpPr>
        <p:spPr>
          <a:xfrm>
            <a:off x="285720" y="414338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u</a:t>
            </a:r>
            <a:r>
              <a:rPr lang="el-GR" sz="2800" b="1" baseline="-25000" dirty="0" smtClean="0"/>
              <a:t>μ</a:t>
            </a:r>
            <a:endParaRPr lang="en-US" sz="2800" b="1" baseline="-25000" dirty="0"/>
          </a:p>
        </p:txBody>
      </p:sp>
      <p:sp>
        <p:nvSpPr>
          <p:cNvPr id="108" name="107 - Ορθογώνιο"/>
          <p:cNvSpPr/>
          <p:nvPr/>
        </p:nvSpPr>
        <p:spPr>
          <a:xfrm>
            <a:off x="785786" y="435769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109" name="108 - Ορθογώνιο"/>
          <p:cNvSpPr/>
          <p:nvPr/>
        </p:nvSpPr>
        <p:spPr>
          <a:xfrm>
            <a:off x="1214414" y="421481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s</a:t>
            </a:r>
            <a:endParaRPr lang="en-US" sz="2800" b="1" dirty="0"/>
          </a:p>
        </p:txBody>
      </p:sp>
      <p:cxnSp>
        <p:nvCxnSpPr>
          <p:cNvPr id="110" name="109 - Ευθεία γραμμή σύνδεσης"/>
          <p:cNvCxnSpPr/>
          <p:nvPr/>
        </p:nvCxnSpPr>
        <p:spPr>
          <a:xfrm>
            <a:off x="1214414" y="4714884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110 - Ορθογώνιο"/>
          <p:cNvSpPr/>
          <p:nvPr/>
        </p:nvSpPr>
        <p:spPr>
          <a:xfrm>
            <a:off x="1214414" y="4643446"/>
            <a:ext cx="5164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Δ</a:t>
            </a:r>
            <a:r>
              <a:rPr lang="en-US" sz="2800" b="1" dirty="0" smtClean="0"/>
              <a:t>t</a:t>
            </a:r>
            <a:endParaRPr lang="en-US" sz="2800" b="1" dirty="0"/>
          </a:p>
        </p:txBody>
      </p:sp>
      <p:sp>
        <p:nvSpPr>
          <p:cNvPr id="112" name="111 - Ορθογώνιο"/>
          <p:cNvSpPr/>
          <p:nvPr/>
        </p:nvSpPr>
        <p:spPr>
          <a:xfrm>
            <a:off x="357158" y="4643446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2400" dirty="0"/>
          </a:p>
        </p:txBody>
      </p:sp>
      <p:cxnSp>
        <p:nvCxnSpPr>
          <p:cNvPr id="113" name="112 - Ευθεία γραμμή σύνδεσης"/>
          <p:cNvCxnSpPr/>
          <p:nvPr/>
        </p:nvCxnSpPr>
        <p:spPr>
          <a:xfrm>
            <a:off x="285720" y="4643446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113 - Ευθεία γραμμή σύνδεσης"/>
          <p:cNvCxnSpPr/>
          <p:nvPr/>
        </p:nvCxnSpPr>
        <p:spPr>
          <a:xfrm>
            <a:off x="785786" y="4572008"/>
            <a:ext cx="571504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114 - Ευθεία γραμμή σύνδεσης"/>
          <p:cNvCxnSpPr/>
          <p:nvPr/>
        </p:nvCxnSpPr>
        <p:spPr>
          <a:xfrm flipV="1">
            <a:off x="785786" y="4572008"/>
            <a:ext cx="445660" cy="3737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68" grpId="0"/>
      <p:bldP spid="78" grpId="0"/>
      <p:bldP spid="92" grpId="0"/>
      <p:bldP spid="93" grpId="0"/>
      <p:bldP spid="94" grpId="0"/>
      <p:bldP spid="95" grpId="0"/>
      <p:bldP spid="96" grpId="0"/>
      <p:bldP spid="98" grpId="0"/>
      <p:bldP spid="99" grpId="0"/>
      <p:bldP spid="100" grpId="0"/>
      <p:bldP spid="101" grpId="0"/>
      <p:bldP spid="103" grpId="0"/>
      <p:bldP spid="104" grpId="0"/>
      <p:bldP spid="105" grpId="0"/>
      <p:bldP spid="107" grpId="0"/>
      <p:bldP spid="108" grpId="0"/>
      <p:bldP spid="109" grpId="0"/>
      <p:bldP spid="111" grpId="0"/>
      <p:bldP spid="1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- TextBox"/>
          <p:cNvSpPr txBox="1"/>
          <p:nvPr/>
        </p:nvSpPr>
        <p:spPr>
          <a:xfrm>
            <a:off x="0" y="214290"/>
            <a:ext cx="607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Πολλαπλασιάζοντας  με τον  αριθμό 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28596" y="128586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2  =</a:t>
            </a:r>
            <a:endParaRPr lang="en-US" sz="2800" dirty="0"/>
          </a:p>
        </p:txBody>
      </p:sp>
      <p:sp>
        <p:nvSpPr>
          <p:cNvPr id="7" name="6 - Ορθογώνιο"/>
          <p:cNvSpPr/>
          <p:nvPr/>
        </p:nvSpPr>
        <p:spPr>
          <a:xfrm>
            <a:off x="1643042" y="1285860"/>
            <a:ext cx="32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endParaRPr lang="en-US" sz="2800" dirty="0"/>
          </a:p>
        </p:txBody>
      </p:sp>
      <p:sp>
        <p:nvSpPr>
          <p:cNvPr id="8" name="7 - TextBox"/>
          <p:cNvSpPr txBox="1"/>
          <p:nvPr/>
        </p:nvSpPr>
        <p:spPr>
          <a:xfrm>
            <a:off x="428596" y="211996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35  =</a:t>
            </a:r>
            <a:endParaRPr lang="en-US" sz="2800" dirty="0"/>
          </a:p>
        </p:txBody>
      </p:sp>
      <p:sp>
        <p:nvSpPr>
          <p:cNvPr id="9" name="8 - Ορθογώνιο"/>
          <p:cNvSpPr/>
          <p:nvPr/>
        </p:nvSpPr>
        <p:spPr>
          <a:xfrm>
            <a:off x="1643042" y="2119962"/>
            <a:ext cx="8572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35</a:t>
            </a:r>
            <a:endParaRPr lang="en-US" sz="2800" dirty="0"/>
          </a:p>
        </p:txBody>
      </p:sp>
      <p:sp>
        <p:nvSpPr>
          <p:cNvPr id="10" name="9 - TextBox"/>
          <p:cNvSpPr txBox="1"/>
          <p:nvPr/>
        </p:nvSpPr>
        <p:spPr>
          <a:xfrm>
            <a:off x="428596" y="312009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24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1  =</a:t>
            </a:r>
            <a:endParaRPr lang="en-US" sz="28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1643042" y="312009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24</a:t>
            </a:r>
            <a:endParaRPr lang="en-US" sz="28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419166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u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1714480" y="4191664"/>
            <a:ext cx="32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u</a:t>
            </a:r>
            <a:endParaRPr lang="en-US" sz="2800" dirty="0"/>
          </a:p>
        </p:txBody>
      </p:sp>
      <p:sp>
        <p:nvSpPr>
          <p:cNvPr id="14" name="13 - TextBox"/>
          <p:cNvSpPr txBox="1"/>
          <p:nvPr/>
        </p:nvSpPr>
        <p:spPr>
          <a:xfrm>
            <a:off x="428596" y="533467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F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1643042" y="5334672"/>
            <a:ext cx="32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F</a:t>
            </a:r>
            <a:endParaRPr lang="en-US" sz="2800" dirty="0"/>
          </a:p>
        </p:txBody>
      </p:sp>
      <p:sp>
        <p:nvSpPr>
          <p:cNvPr id="16" name="15 - TextBox"/>
          <p:cNvSpPr txBox="1"/>
          <p:nvPr/>
        </p:nvSpPr>
        <p:spPr>
          <a:xfrm>
            <a:off x="4643438" y="143826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3  =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6215074" y="142873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3</a:t>
            </a:r>
            <a:endParaRPr lang="en-US" sz="2800" dirty="0"/>
          </a:p>
        </p:txBody>
      </p:sp>
      <p:sp>
        <p:nvSpPr>
          <p:cNvPr id="18" name="17 - TextBox"/>
          <p:cNvSpPr txBox="1"/>
          <p:nvPr/>
        </p:nvSpPr>
        <p:spPr>
          <a:xfrm>
            <a:off x="4714876" y="271462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19" name="18 - Ορθογώνιο"/>
          <p:cNvSpPr/>
          <p:nvPr/>
        </p:nvSpPr>
        <p:spPr>
          <a:xfrm>
            <a:off x="6286512" y="270509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endParaRPr lang="en-US" sz="2800" dirty="0"/>
          </a:p>
        </p:txBody>
      </p:sp>
      <p:sp>
        <p:nvSpPr>
          <p:cNvPr id="20" name="19 - TextBox"/>
          <p:cNvSpPr txBox="1"/>
          <p:nvPr/>
        </p:nvSpPr>
        <p:spPr>
          <a:xfrm>
            <a:off x="4714876" y="390591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 </a:t>
            </a:r>
            <a:r>
              <a:rPr lang="el-GR" sz="2800" baseline="30000" dirty="0" smtClean="0"/>
              <a:t>. </a:t>
            </a:r>
            <a:r>
              <a:rPr lang="el-GR" sz="2800" dirty="0" smtClean="0"/>
              <a:t>1 </a:t>
            </a:r>
            <a:r>
              <a:rPr lang="el-GR" sz="2800" baseline="30000" dirty="0" smtClean="0"/>
              <a:t>. </a:t>
            </a:r>
            <a:r>
              <a:rPr lang="el-GR" sz="2800" dirty="0" smtClean="0"/>
              <a:t>3  =</a:t>
            </a:r>
            <a:endParaRPr lang="en-US" sz="2800" dirty="0"/>
          </a:p>
        </p:txBody>
      </p:sp>
      <p:sp>
        <p:nvSpPr>
          <p:cNvPr id="21" name="20 - Ορθογώνιο"/>
          <p:cNvSpPr/>
          <p:nvPr/>
        </p:nvSpPr>
        <p:spPr>
          <a:xfrm>
            <a:off x="6286512" y="3896388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3</a:t>
            </a:r>
            <a:endParaRPr lang="en-US" sz="2800" dirty="0"/>
          </a:p>
        </p:txBody>
      </p:sp>
      <p:sp>
        <p:nvSpPr>
          <p:cNvPr id="22" name="21 - TextBox"/>
          <p:cNvSpPr txBox="1"/>
          <p:nvPr/>
        </p:nvSpPr>
        <p:spPr>
          <a:xfrm>
            <a:off x="4643438" y="504892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1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23" name="22 - Ορθογώνιο"/>
          <p:cNvSpPr/>
          <p:nvPr/>
        </p:nvSpPr>
        <p:spPr>
          <a:xfrm>
            <a:off x="6215074" y="503939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5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214282" y="142852"/>
            <a:ext cx="864399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Όταν σε μια εξίσωση υπάρχει μόνο ένα κλάσμα στο ένα μέρος της εξίσωσης και μόνο ένα κλάσμα στο άλλο μέρος της εξίσωσης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τότε μπορώ να αλλάξω χιαστή τις θέσεις , όπως φαίνεται στα ακόλουθα  παραδείγματα:</a:t>
            </a:r>
            <a:endParaRPr lang="en-US" sz="2000" b="1" dirty="0"/>
          </a:p>
        </p:txBody>
      </p:sp>
      <p:sp>
        <p:nvSpPr>
          <p:cNvPr id="11" name="10 - Ορθογώνιο"/>
          <p:cNvSpPr/>
          <p:nvPr/>
        </p:nvSpPr>
        <p:spPr>
          <a:xfrm>
            <a:off x="642910" y="1857364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15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1071538" y="200024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4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1500166" y="1857364"/>
            <a:ext cx="12144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4" name="13 - Ευθεία γραμμή σύνδεσης"/>
          <p:cNvCxnSpPr/>
          <p:nvPr/>
        </p:nvCxnSpPr>
        <p:spPr>
          <a:xfrm>
            <a:off x="714348" y="2285992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εία γραμμή σύνδεσης"/>
          <p:cNvCxnSpPr/>
          <p:nvPr/>
        </p:nvCxnSpPr>
        <p:spPr>
          <a:xfrm>
            <a:off x="1571604" y="2285992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Ορθογώνιο"/>
          <p:cNvSpPr/>
          <p:nvPr/>
        </p:nvSpPr>
        <p:spPr>
          <a:xfrm>
            <a:off x="714348" y="228599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endParaRPr lang="en-US" sz="24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1571604" y="228599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2</a:t>
            </a:r>
            <a:endParaRPr lang="en-US" sz="2400" dirty="0"/>
          </a:p>
        </p:txBody>
      </p:sp>
      <p:sp>
        <p:nvSpPr>
          <p:cNvPr id="36" name="35 - TextBox"/>
          <p:cNvSpPr txBox="1"/>
          <p:nvPr/>
        </p:nvSpPr>
        <p:spPr>
          <a:xfrm>
            <a:off x="285720" y="1142984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Παράδειγμα 1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sp>
        <p:nvSpPr>
          <p:cNvPr id="39" name="38 - Ορθογώνιο"/>
          <p:cNvSpPr/>
          <p:nvPr/>
        </p:nvSpPr>
        <p:spPr>
          <a:xfrm>
            <a:off x="357158" y="3191532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15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928662" y="3357562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4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1357290" y="3214686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1" name="50 - Ευθεία γραμμή σύνδεσης"/>
          <p:cNvCxnSpPr/>
          <p:nvPr/>
        </p:nvCxnSpPr>
        <p:spPr>
          <a:xfrm>
            <a:off x="428596" y="3643314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>
            <a:off x="1428728" y="3643314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Ορθογώνιο"/>
          <p:cNvSpPr/>
          <p:nvPr/>
        </p:nvSpPr>
        <p:spPr>
          <a:xfrm>
            <a:off x="500034" y="3643314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endParaRPr lang="en-US" sz="2400" dirty="0"/>
          </a:p>
        </p:txBody>
      </p:sp>
      <p:sp>
        <p:nvSpPr>
          <p:cNvPr id="58" name="57 - Ορθογώνιο"/>
          <p:cNvSpPr/>
          <p:nvPr/>
        </p:nvSpPr>
        <p:spPr>
          <a:xfrm>
            <a:off x="1500166" y="362016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2</a:t>
            </a:r>
            <a:endParaRPr lang="en-US" sz="2400" dirty="0"/>
          </a:p>
        </p:txBody>
      </p:sp>
      <p:cxnSp>
        <p:nvCxnSpPr>
          <p:cNvPr id="62" name="61 - Ευθεία γραμμή σύνδεσης"/>
          <p:cNvCxnSpPr/>
          <p:nvPr/>
        </p:nvCxnSpPr>
        <p:spPr>
          <a:xfrm>
            <a:off x="857224" y="3429000"/>
            <a:ext cx="714380" cy="452770"/>
          </a:xfrm>
          <a:prstGeom prst="line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- Ευθεία γραμμή σύνδεσης"/>
          <p:cNvCxnSpPr/>
          <p:nvPr/>
        </p:nvCxnSpPr>
        <p:spPr>
          <a:xfrm rot="10800000" flipV="1">
            <a:off x="1000100" y="3500438"/>
            <a:ext cx="489848" cy="380344"/>
          </a:xfrm>
          <a:prstGeom prst="line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Ορθογώνιο"/>
          <p:cNvSpPr/>
          <p:nvPr/>
        </p:nvSpPr>
        <p:spPr>
          <a:xfrm>
            <a:off x="1214414" y="5357826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15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8" name="27 - Ορθογώνιο"/>
          <p:cNvSpPr/>
          <p:nvPr/>
        </p:nvSpPr>
        <p:spPr>
          <a:xfrm>
            <a:off x="785786" y="5143512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400" dirty="0"/>
          </a:p>
        </p:txBody>
      </p:sp>
      <p:sp>
        <p:nvSpPr>
          <p:cNvPr id="29" name="28 - Ορθογώνιο"/>
          <p:cNvSpPr/>
          <p:nvPr/>
        </p:nvSpPr>
        <p:spPr>
          <a:xfrm>
            <a:off x="428596" y="5286388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428596" y="5357826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>
            <a:off x="1357290" y="5357826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Ορθογώνιο"/>
          <p:cNvSpPr/>
          <p:nvPr/>
        </p:nvSpPr>
        <p:spPr>
          <a:xfrm>
            <a:off x="1357290" y="492919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endParaRPr lang="en-US" sz="24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500034" y="492919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2</a:t>
            </a:r>
            <a:endParaRPr lang="en-US" sz="2400" dirty="0"/>
          </a:p>
        </p:txBody>
      </p:sp>
      <p:sp>
        <p:nvSpPr>
          <p:cNvPr id="38" name="37 - Ορθογώνιο"/>
          <p:cNvSpPr/>
          <p:nvPr/>
        </p:nvSpPr>
        <p:spPr>
          <a:xfrm>
            <a:off x="3357554" y="2000240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15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0" name="39 - Ορθογώνιο"/>
          <p:cNvSpPr/>
          <p:nvPr/>
        </p:nvSpPr>
        <p:spPr>
          <a:xfrm>
            <a:off x="3786182" y="2143116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400" dirty="0"/>
          </a:p>
        </p:txBody>
      </p:sp>
      <p:sp>
        <p:nvSpPr>
          <p:cNvPr id="41" name="40 - Ορθογώνιο"/>
          <p:cNvSpPr/>
          <p:nvPr/>
        </p:nvSpPr>
        <p:spPr>
          <a:xfrm>
            <a:off x="4214810" y="2000240"/>
            <a:ext cx="4286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3428992" y="2428868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- Ευθεία γραμμή σύνδεσης"/>
          <p:cNvCxnSpPr/>
          <p:nvPr/>
        </p:nvCxnSpPr>
        <p:spPr>
          <a:xfrm>
            <a:off x="4286248" y="2428868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Ορθογώνιο"/>
          <p:cNvSpPr/>
          <p:nvPr/>
        </p:nvSpPr>
        <p:spPr>
          <a:xfrm>
            <a:off x="3428992" y="242886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endParaRPr lang="en-US" sz="2400" dirty="0"/>
          </a:p>
        </p:txBody>
      </p:sp>
      <p:sp>
        <p:nvSpPr>
          <p:cNvPr id="46" name="45 - Ορθογώνιο"/>
          <p:cNvSpPr/>
          <p:nvPr/>
        </p:nvSpPr>
        <p:spPr>
          <a:xfrm>
            <a:off x="4286248" y="242886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2</a:t>
            </a:r>
            <a:endParaRPr lang="en-US" sz="2400" dirty="0"/>
          </a:p>
        </p:txBody>
      </p:sp>
      <p:sp>
        <p:nvSpPr>
          <p:cNvPr id="47" name="46 - TextBox"/>
          <p:cNvSpPr txBox="1"/>
          <p:nvPr/>
        </p:nvSpPr>
        <p:spPr>
          <a:xfrm>
            <a:off x="2928926" y="1214422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Παράδειγμα </a:t>
            </a:r>
            <a:r>
              <a:rPr lang="en-US" sz="2400" i="1" u="sng" dirty="0" smtClean="0">
                <a:solidFill>
                  <a:srgbClr val="7030A0"/>
                </a:solidFill>
              </a:rPr>
              <a:t>2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sp>
        <p:nvSpPr>
          <p:cNvPr id="48" name="47 - Ορθογώνιο"/>
          <p:cNvSpPr/>
          <p:nvPr/>
        </p:nvSpPr>
        <p:spPr>
          <a:xfrm>
            <a:off x="3071802" y="3334408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15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9" name="48 - Ορθογώνιο"/>
          <p:cNvSpPr/>
          <p:nvPr/>
        </p:nvSpPr>
        <p:spPr>
          <a:xfrm>
            <a:off x="3643306" y="350043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400" dirty="0"/>
          </a:p>
        </p:txBody>
      </p:sp>
      <p:sp>
        <p:nvSpPr>
          <p:cNvPr id="52" name="51 - Ορθογώνιο"/>
          <p:cNvSpPr/>
          <p:nvPr/>
        </p:nvSpPr>
        <p:spPr>
          <a:xfrm>
            <a:off x="4071934" y="3357562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3" name="52 - Ευθεία γραμμή σύνδεσης"/>
          <p:cNvCxnSpPr/>
          <p:nvPr/>
        </p:nvCxnSpPr>
        <p:spPr>
          <a:xfrm>
            <a:off x="3143240" y="3786190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>
            <a:off x="4143372" y="3786190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- Ορθογώνιο"/>
          <p:cNvSpPr/>
          <p:nvPr/>
        </p:nvSpPr>
        <p:spPr>
          <a:xfrm>
            <a:off x="3214678" y="378619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endParaRPr lang="en-US" sz="2400" dirty="0"/>
          </a:p>
        </p:txBody>
      </p:sp>
      <p:sp>
        <p:nvSpPr>
          <p:cNvPr id="59" name="58 - Ορθογώνιο"/>
          <p:cNvSpPr/>
          <p:nvPr/>
        </p:nvSpPr>
        <p:spPr>
          <a:xfrm>
            <a:off x="4214810" y="371475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2</a:t>
            </a:r>
            <a:endParaRPr lang="en-US" sz="2400" dirty="0"/>
          </a:p>
        </p:txBody>
      </p:sp>
      <p:cxnSp>
        <p:nvCxnSpPr>
          <p:cNvPr id="60" name="59 - Ευθεία γραμμή σύνδεσης"/>
          <p:cNvCxnSpPr/>
          <p:nvPr/>
        </p:nvCxnSpPr>
        <p:spPr>
          <a:xfrm>
            <a:off x="3571868" y="3571876"/>
            <a:ext cx="714380" cy="452770"/>
          </a:xfrm>
          <a:prstGeom prst="line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Ορθογώνιο"/>
          <p:cNvSpPr/>
          <p:nvPr/>
        </p:nvSpPr>
        <p:spPr>
          <a:xfrm>
            <a:off x="4071934" y="5429264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15 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4" name="63 - Ορθογώνιο"/>
          <p:cNvSpPr/>
          <p:nvPr/>
        </p:nvSpPr>
        <p:spPr>
          <a:xfrm>
            <a:off x="3500430" y="528638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400" dirty="0"/>
          </a:p>
        </p:txBody>
      </p:sp>
      <p:sp>
        <p:nvSpPr>
          <p:cNvPr id="65" name="64 - Ορθογώνιο"/>
          <p:cNvSpPr/>
          <p:nvPr/>
        </p:nvSpPr>
        <p:spPr>
          <a:xfrm>
            <a:off x="3143240" y="5429264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6" name="65 - Ευθεία γραμμή σύνδεσης"/>
          <p:cNvCxnSpPr/>
          <p:nvPr/>
        </p:nvCxnSpPr>
        <p:spPr>
          <a:xfrm>
            <a:off x="3143240" y="5500702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67 - Ευθεία γραμμή σύνδεσης"/>
          <p:cNvCxnSpPr/>
          <p:nvPr/>
        </p:nvCxnSpPr>
        <p:spPr>
          <a:xfrm>
            <a:off x="4071934" y="5500702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Ορθογώνιο"/>
          <p:cNvSpPr/>
          <p:nvPr/>
        </p:nvSpPr>
        <p:spPr>
          <a:xfrm>
            <a:off x="4071934" y="5072074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US" sz="2400" dirty="0"/>
          </a:p>
        </p:txBody>
      </p:sp>
      <p:sp>
        <p:nvSpPr>
          <p:cNvPr id="72" name="71 - Ορθογώνιο"/>
          <p:cNvSpPr/>
          <p:nvPr/>
        </p:nvSpPr>
        <p:spPr>
          <a:xfrm>
            <a:off x="3143240" y="5072074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2</a:t>
            </a:r>
            <a:endParaRPr lang="en-US" sz="2400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 rot="5400000">
            <a:off x="178563" y="3464719"/>
            <a:ext cx="471490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- Ευθεία γραμμή σύνδεσης"/>
          <p:cNvCxnSpPr/>
          <p:nvPr/>
        </p:nvCxnSpPr>
        <p:spPr>
          <a:xfrm rot="5400000">
            <a:off x="2821769" y="3679033"/>
            <a:ext cx="471490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- Ορθογώνιο"/>
          <p:cNvSpPr/>
          <p:nvPr/>
        </p:nvSpPr>
        <p:spPr>
          <a:xfrm>
            <a:off x="6715140" y="2071678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7" name="76 - Ορθογώνιο"/>
          <p:cNvSpPr/>
          <p:nvPr/>
        </p:nvSpPr>
        <p:spPr>
          <a:xfrm>
            <a:off x="7143768" y="221455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400" dirty="0"/>
          </a:p>
        </p:txBody>
      </p:sp>
      <p:sp>
        <p:nvSpPr>
          <p:cNvPr id="82" name="81 - Ορθογώνιο"/>
          <p:cNvSpPr/>
          <p:nvPr/>
        </p:nvSpPr>
        <p:spPr>
          <a:xfrm>
            <a:off x="7572396" y="2071678"/>
            <a:ext cx="4286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83" name="82 - Ευθεία γραμμή σύνδεσης"/>
          <p:cNvCxnSpPr/>
          <p:nvPr/>
        </p:nvCxnSpPr>
        <p:spPr>
          <a:xfrm>
            <a:off x="6786578" y="2500306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- Ευθεία γραμμή σύνδεσης"/>
          <p:cNvCxnSpPr/>
          <p:nvPr/>
        </p:nvCxnSpPr>
        <p:spPr>
          <a:xfrm>
            <a:off x="7643834" y="2500306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84 - Ορθογώνιο"/>
          <p:cNvSpPr/>
          <p:nvPr/>
        </p:nvSpPr>
        <p:spPr>
          <a:xfrm>
            <a:off x="6786578" y="2500306"/>
            <a:ext cx="365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α</a:t>
            </a:r>
            <a:endParaRPr lang="en-US" sz="2400" dirty="0"/>
          </a:p>
        </p:txBody>
      </p:sp>
      <p:sp>
        <p:nvSpPr>
          <p:cNvPr id="86" name="85 - Ορθογώνιο"/>
          <p:cNvSpPr/>
          <p:nvPr/>
        </p:nvSpPr>
        <p:spPr>
          <a:xfrm>
            <a:off x="7643834" y="2500306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2</a:t>
            </a:r>
            <a:endParaRPr lang="en-US" sz="2400" dirty="0"/>
          </a:p>
        </p:txBody>
      </p:sp>
      <p:sp>
        <p:nvSpPr>
          <p:cNvPr id="87" name="86 - TextBox"/>
          <p:cNvSpPr txBox="1"/>
          <p:nvPr/>
        </p:nvSpPr>
        <p:spPr>
          <a:xfrm>
            <a:off x="6286512" y="128586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Παράδειγμα </a:t>
            </a:r>
            <a:r>
              <a:rPr lang="en-US" sz="2400" i="1" u="sng" dirty="0" smtClean="0">
                <a:solidFill>
                  <a:srgbClr val="7030A0"/>
                </a:solidFill>
              </a:rPr>
              <a:t>3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sp>
        <p:nvSpPr>
          <p:cNvPr id="88" name="87 - Ορθογώνιο"/>
          <p:cNvSpPr/>
          <p:nvPr/>
        </p:nvSpPr>
        <p:spPr>
          <a:xfrm>
            <a:off x="6500826" y="3500438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9" name="88 - Ορθογώνιο"/>
          <p:cNvSpPr/>
          <p:nvPr/>
        </p:nvSpPr>
        <p:spPr>
          <a:xfrm>
            <a:off x="7000892" y="3571876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400" dirty="0"/>
          </a:p>
        </p:txBody>
      </p:sp>
      <p:sp>
        <p:nvSpPr>
          <p:cNvPr id="90" name="89 - Ορθογώνιο"/>
          <p:cNvSpPr/>
          <p:nvPr/>
        </p:nvSpPr>
        <p:spPr>
          <a:xfrm>
            <a:off x="7429520" y="3429000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91" name="90 - Ευθεία γραμμή σύνδεσης"/>
          <p:cNvCxnSpPr/>
          <p:nvPr/>
        </p:nvCxnSpPr>
        <p:spPr>
          <a:xfrm>
            <a:off x="6500826" y="3857628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91 - Ευθεία γραμμή σύνδεσης"/>
          <p:cNvCxnSpPr/>
          <p:nvPr/>
        </p:nvCxnSpPr>
        <p:spPr>
          <a:xfrm>
            <a:off x="7500958" y="3857628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92 - Ορθογώνιο"/>
          <p:cNvSpPr/>
          <p:nvPr/>
        </p:nvSpPr>
        <p:spPr>
          <a:xfrm>
            <a:off x="6572264" y="3857628"/>
            <a:ext cx="365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α</a:t>
            </a:r>
            <a:endParaRPr lang="en-US" sz="2400" dirty="0"/>
          </a:p>
        </p:txBody>
      </p:sp>
      <p:sp>
        <p:nvSpPr>
          <p:cNvPr id="94" name="93 - Ορθογώνιο"/>
          <p:cNvSpPr/>
          <p:nvPr/>
        </p:nvSpPr>
        <p:spPr>
          <a:xfrm>
            <a:off x="7572396" y="378619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2</a:t>
            </a:r>
            <a:endParaRPr lang="en-US" sz="2400" dirty="0"/>
          </a:p>
        </p:txBody>
      </p:sp>
      <p:sp>
        <p:nvSpPr>
          <p:cNvPr id="96" name="95 - Ορθογώνιο"/>
          <p:cNvSpPr/>
          <p:nvPr/>
        </p:nvSpPr>
        <p:spPr>
          <a:xfrm>
            <a:off x="7429520" y="5500702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7" name="96 - Ορθογώνιο"/>
          <p:cNvSpPr/>
          <p:nvPr/>
        </p:nvSpPr>
        <p:spPr>
          <a:xfrm>
            <a:off x="6858016" y="5357826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400" dirty="0"/>
          </a:p>
        </p:txBody>
      </p:sp>
      <p:sp>
        <p:nvSpPr>
          <p:cNvPr id="98" name="97 - Ορθογώνιο"/>
          <p:cNvSpPr/>
          <p:nvPr/>
        </p:nvSpPr>
        <p:spPr>
          <a:xfrm>
            <a:off x="6500826" y="5500702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99" name="98 - Ευθεία γραμμή σύνδεσης"/>
          <p:cNvCxnSpPr/>
          <p:nvPr/>
        </p:nvCxnSpPr>
        <p:spPr>
          <a:xfrm>
            <a:off x="6500826" y="5572140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99 - Ευθεία γραμμή σύνδεσης"/>
          <p:cNvCxnSpPr/>
          <p:nvPr/>
        </p:nvCxnSpPr>
        <p:spPr>
          <a:xfrm>
            <a:off x="7429520" y="5572140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100 - Ορθογώνιο"/>
          <p:cNvSpPr/>
          <p:nvPr/>
        </p:nvSpPr>
        <p:spPr>
          <a:xfrm>
            <a:off x="7429520" y="5143512"/>
            <a:ext cx="365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α</a:t>
            </a:r>
            <a:endParaRPr lang="en-US" sz="2400" dirty="0"/>
          </a:p>
        </p:txBody>
      </p:sp>
      <p:sp>
        <p:nvSpPr>
          <p:cNvPr id="102" name="101 - Ορθογώνιο"/>
          <p:cNvSpPr/>
          <p:nvPr/>
        </p:nvSpPr>
        <p:spPr>
          <a:xfrm>
            <a:off x="6500826" y="5143512"/>
            <a:ext cx="3177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x</a:t>
            </a:r>
            <a:endParaRPr lang="en-US" sz="2400" dirty="0"/>
          </a:p>
        </p:txBody>
      </p:sp>
      <p:cxnSp>
        <p:nvCxnSpPr>
          <p:cNvPr id="103" name="102 - Ευθεία γραμμή σύνδεσης"/>
          <p:cNvCxnSpPr/>
          <p:nvPr/>
        </p:nvCxnSpPr>
        <p:spPr>
          <a:xfrm rot="5400000">
            <a:off x="6179355" y="3750471"/>
            <a:ext cx="471490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103 - Ευθεία γραμμή σύνδεσης"/>
          <p:cNvCxnSpPr/>
          <p:nvPr/>
        </p:nvCxnSpPr>
        <p:spPr>
          <a:xfrm rot="10800000" flipV="1">
            <a:off x="7000892" y="3786190"/>
            <a:ext cx="489848" cy="380344"/>
          </a:xfrm>
          <a:prstGeom prst="line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6" grpId="0"/>
      <p:bldP spid="17" grpId="0"/>
      <p:bldP spid="39" grpId="0"/>
      <p:bldP spid="42" grpId="0"/>
      <p:bldP spid="50" grpId="0"/>
      <p:bldP spid="56" grpId="0"/>
      <p:bldP spid="58" grpId="0"/>
      <p:bldP spid="27" grpId="0"/>
      <p:bldP spid="28" grpId="0"/>
      <p:bldP spid="29" grpId="0"/>
      <p:bldP spid="32" grpId="0"/>
      <p:bldP spid="33" grpId="0"/>
      <p:bldP spid="38" grpId="0"/>
      <p:bldP spid="40" grpId="0"/>
      <p:bldP spid="41" grpId="0"/>
      <p:bldP spid="45" grpId="0"/>
      <p:bldP spid="46" grpId="0"/>
      <p:bldP spid="48" grpId="0"/>
      <p:bldP spid="49" grpId="0"/>
      <p:bldP spid="52" grpId="0"/>
      <p:bldP spid="57" grpId="0"/>
      <p:bldP spid="59" grpId="0"/>
      <p:bldP spid="63" grpId="0"/>
      <p:bldP spid="64" grpId="0"/>
      <p:bldP spid="65" grpId="0"/>
      <p:bldP spid="70" grpId="0"/>
      <p:bldP spid="72" grpId="0"/>
      <p:bldP spid="76" grpId="0"/>
      <p:bldP spid="77" grpId="0"/>
      <p:bldP spid="82" grpId="0"/>
      <p:bldP spid="85" grpId="0"/>
      <p:bldP spid="86" grpId="0"/>
      <p:bldP spid="88" grpId="0"/>
      <p:bldP spid="89" grpId="0"/>
      <p:bldP spid="90" grpId="0"/>
      <p:bldP spid="93" grpId="0"/>
      <p:bldP spid="94" grpId="0"/>
      <p:bldP spid="96" grpId="0"/>
      <p:bldP spid="97" grpId="0"/>
      <p:bldP spid="98" grpId="0"/>
      <p:bldP spid="101" grpId="0"/>
      <p:bldP spid="10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214282" y="142852"/>
            <a:ext cx="864399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Όταν σε μια εξίσωση υπάρχει μόνο ένα κλάσμα στο ένα μέρος της εξίσωσης, και μόνο ένα κλάσμα στο άλλο μέρος της εξίσωσης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τότε μπορώ να αλλάξω χιαστή τις θέσεις , όπως φαίνεται στα ακόλουθα  παραδείγματα:</a:t>
            </a:r>
            <a:endParaRPr lang="en-US" sz="2000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285720" y="1142984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Παράδειγμα 1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cxnSp>
        <p:nvCxnSpPr>
          <p:cNvPr id="74" name="73 - Ευθεία γραμμή σύνδεσης"/>
          <p:cNvCxnSpPr/>
          <p:nvPr/>
        </p:nvCxnSpPr>
        <p:spPr>
          <a:xfrm rot="5400000">
            <a:off x="1535885" y="3536157"/>
            <a:ext cx="471490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111 - Ορθογώνιο"/>
          <p:cNvSpPr/>
          <p:nvPr/>
        </p:nvSpPr>
        <p:spPr>
          <a:xfrm>
            <a:off x="500034" y="200024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p</a:t>
            </a:r>
            <a:endParaRPr lang="en-US" sz="2800" b="1" dirty="0"/>
          </a:p>
        </p:txBody>
      </p:sp>
      <p:sp>
        <p:nvSpPr>
          <p:cNvPr id="113" name="112 - Ορθογώνιο"/>
          <p:cNvSpPr/>
          <p:nvPr/>
        </p:nvSpPr>
        <p:spPr>
          <a:xfrm>
            <a:off x="857224" y="197708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114" name="113 - Ορθογώνιο"/>
          <p:cNvSpPr/>
          <p:nvPr/>
        </p:nvSpPr>
        <p:spPr>
          <a:xfrm>
            <a:off x="1285852" y="178592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m</a:t>
            </a:r>
            <a:endParaRPr lang="en-US" sz="2800" b="1" dirty="0"/>
          </a:p>
        </p:txBody>
      </p:sp>
      <p:cxnSp>
        <p:nvCxnSpPr>
          <p:cNvPr id="115" name="114 - Ευθεία γραμμή σύνδεσης"/>
          <p:cNvCxnSpPr/>
          <p:nvPr/>
        </p:nvCxnSpPr>
        <p:spPr>
          <a:xfrm>
            <a:off x="1285852" y="228599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115 - Ορθογώνιο"/>
          <p:cNvSpPr/>
          <p:nvPr/>
        </p:nvSpPr>
        <p:spPr>
          <a:xfrm>
            <a:off x="1285852" y="2214554"/>
            <a:ext cx="4026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V</a:t>
            </a:r>
            <a:endParaRPr lang="en-US" sz="2800" b="1" dirty="0"/>
          </a:p>
        </p:txBody>
      </p:sp>
      <p:sp>
        <p:nvSpPr>
          <p:cNvPr id="117" name="116 - Ορθογώνιο"/>
          <p:cNvSpPr/>
          <p:nvPr/>
        </p:nvSpPr>
        <p:spPr>
          <a:xfrm>
            <a:off x="285720" y="307181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p</a:t>
            </a:r>
            <a:endParaRPr lang="en-US" sz="2800" b="1" dirty="0"/>
          </a:p>
        </p:txBody>
      </p:sp>
      <p:sp>
        <p:nvSpPr>
          <p:cNvPr id="118" name="117 - Ορθογώνιο"/>
          <p:cNvSpPr/>
          <p:nvPr/>
        </p:nvSpPr>
        <p:spPr>
          <a:xfrm>
            <a:off x="714348" y="321468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119" name="118 - Ορθογώνιο"/>
          <p:cNvSpPr/>
          <p:nvPr/>
        </p:nvSpPr>
        <p:spPr>
          <a:xfrm>
            <a:off x="1142976" y="3071810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m</a:t>
            </a:r>
            <a:endParaRPr lang="en-US" sz="2800" b="1" dirty="0"/>
          </a:p>
        </p:txBody>
      </p:sp>
      <p:cxnSp>
        <p:nvCxnSpPr>
          <p:cNvPr id="120" name="119 - Ευθεία γραμμή σύνδεσης"/>
          <p:cNvCxnSpPr/>
          <p:nvPr/>
        </p:nvCxnSpPr>
        <p:spPr>
          <a:xfrm>
            <a:off x="1142976" y="3571876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120 - Ορθογώνιο"/>
          <p:cNvSpPr/>
          <p:nvPr/>
        </p:nvSpPr>
        <p:spPr>
          <a:xfrm>
            <a:off x="1142976" y="3500438"/>
            <a:ext cx="4026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V</a:t>
            </a:r>
            <a:endParaRPr lang="en-US" sz="2800" b="1" dirty="0"/>
          </a:p>
        </p:txBody>
      </p:sp>
      <p:sp>
        <p:nvSpPr>
          <p:cNvPr id="122" name="121 - Ορθογώνιο"/>
          <p:cNvSpPr/>
          <p:nvPr/>
        </p:nvSpPr>
        <p:spPr>
          <a:xfrm>
            <a:off x="285720" y="350043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2400" dirty="0"/>
          </a:p>
        </p:txBody>
      </p:sp>
      <p:cxnSp>
        <p:nvCxnSpPr>
          <p:cNvPr id="123" name="122 - Ευθεία γραμμή σύνδεσης"/>
          <p:cNvCxnSpPr/>
          <p:nvPr/>
        </p:nvCxnSpPr>
        <p:spPr>
          <a:xfrm>
            <a:off x="214282" y="3500438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123 - Ορθογώνιο"/>
          <p:cNvSpPr/>
          <p:nvPr/>
        </p:nvSpPr>
        <p:spPr>
          <a:xfrm>
            <a:off x="357158" y="4429132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p</a:t>
            </a:r>
            <a:endParaRPr lang="en-US" sz="2800" b="1" dirty="0"/>
          </a:p>
        </p:txBody>
      </p:sp>
      <p:sp>
        <p:nvSpPr>
          <p:cNvPr id="125" name="124 - Ορθογώνιο"/>
          <p:cNvSpPr/>
          <p:nvPr/>
        </p:nvSpPr>
        <p:spPr>
          <a:xfrm>
            <a:off x="714348" y="442913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126" name="125 - Ορθογώνιο"/>
          <p:cNvSpPr/>
          <p:nvPr/>
        </p:nvSpPr>
        <p:spPr>
          <a:xfrm>
            <a:off x="1142976" y="421481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m</a:t>
            </a:r>
            <a:endParaRPr lang="en-US" sz="2800" b="1" dirty="0"/>
          </a:p>
        </p:txBody>
      </p:sp>
      <p:cxnSp>
        <p:nvCxnSpPr>
          <p:cNvPr id="127" name="126 - Ευθεία γραμμή σύνδεσης"/>
          <p:cNvCxnSpPr/>
          <p:nvPr/>
        </p:nvCxnSpPr>
        <p:spPr>
          <a:xfrm>
            <a:off x="1142976" y="4714884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127 - Ορθογώνιο"/>
          <p:cNvSpPr/>
          <p:nvPr/>
        </p:nvSpPr>
        <p:spPr>
          <a:xfrm>
            <a:off x="1142976" y="4643446"/>
            <a:ext cx="4026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V</a:t>
            </a:r>
            <a:endParaRPr lang="en-US" sz="2800" b="1" dirty="0"/>
          </a:p>
        </p:txBody>
      </p:sp>
      <p:cxnSp>
        <p:nvCxnSpPr>
          <p:cNvPr id="131" name="130 - Ευθεία γραμμή σύνδεσης"/>
          <p:cNvCxnSpPr/>
          <p:nvPr/>
        </p:nvCxnSpPr>
        <p:spPr>
          <a:xfrm>
            <a:off x="642910" y="4786322"/>
            <a:ext cx="642942" cy="309894"/>
          </a:xfrm>
          <a:prstGeom prst="line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138 - Ορθογώνιο"/>
          <p:cNvSpPr/>
          <p:nvPr/>
        </p:nvSpPr>
        <p:spPr>
          <a:xfrm>
            <a:off x="428596" y="5715016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V</a:t>
            </a:r>
            <a:endParaRPr lang="en-US" sz="2800" b="1" dirty="0"/>
          </a:p>
        </p:txBody>
      </p:sp>
      <p:sp>
        <p:nvSpPr>
          <p:cNvPr id="140" name="139 - Ορθογώνιο"/>
          <p:cNvSpPr/>
          <p:nvPr/>
        </p:nvSpPr>
        <p:spPr>
          <a:xfrm>
            <a:off x="785786" y="571501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141" name="140 - Ορθογώνιο"/>
          <p:cNvSpPr/>
          <p:nvPr/>
        </p:nvSpPr>
        <p:spPr>
          <a:xfrm>
            <a:off x="1214414" y="5572140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m</a:t>
            </a:r>
            <a:endParaRPr lang="en-US" sz="2800" b="1" dirty="0"/>
          </a:p>
        </p:txBody>
      </p:sp>
      <p:cxnSp>
        <p:nvCxnSpPr>
          <p:cNvPr id="142" name="141 - Ευθεία γραμμή σύνδεσης"/>
          <p:cNvCxnSpPr/>
          <p:nvPr/>
        </p:nvCxnSpPr>
        <p:spPr>
          <a:xfrm>
            <a:off x="1214414" y="6072206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142 - Ορθογώνιο"/>
          <p:cNvSpPr/>
          <p:nvPr/>
        </p:nvSpPr>
        <p:spPr>
          <a:xfrm>
            <a:off x="1214414" y="6000768"/>
            <a:ext cx="3770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p</a:t>
            </a:r>
            <a:endParaRPr lang="en-US" sz="2800" b="1" dirty="0"/>
          </a:p>
        </p:txBody>
      </p:sp>
      <p:sp>
        <p:nvSpPr>
          <p:cNvPr id="145" name="144 - TextBox"/>
          <p:cNvSpPr txBox="1"/>
          <p:nvPr/>
        </p:nvSpPr>
        <p:spPr>
          <a:xfrm>
            <a:off x="5857884" y="1142984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Παράδειγμα 2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cxnSp>
        <p:nvCxnSpPr>
          <p:cNvPr id="146" name="145 - Ευθεία γραμμή σύνδεσης"/>
          <p:cNvCxnSpPr/>
          <p:nvPr/>
        </p:nvCxnSpPr>
        <p:spPr>
          <a:xfrm rot="5400000">
            <a:off x="1821637" y="3536157"/>
            <a:ext cx="471490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146 - Ορθογώνιο"/>
          <p:cNvSpPr/>
          <p:nvPr/>
        </p:nvSpPr>
        <p:spPr>
          <a:xfrm>
            <a:off x="6072198" y="1928802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u</a:t>
            </a:r>
            <a:r>
              <a:rPr lang="el-GR" sz="2800" b="1" baseline="-25000" dirty="0" smtClean="0"/>
              <a:t>μ</a:t>
            </a:r>
            <a:endParaRPr lang="en-US" sz="2800" b="1" baseline="-25000" dirty="0"/>
          </a:p>
        </p:txBody>
      </p:sp>
      <p:sp>
        <p:nvSpPr>
          <p:cNvPr id="148" name="147 - Ορθογώνιο"/>
          <p:cNvSpPr/>
          <p:nvPr/>
        </p:nvSpPr>
        <p:spPr>
          <a:xfrm>
            <a:off x="6429388" y="197708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149" name="148 - Ορθογώνιο"/>
          <p:cNvSpPr/>
          <p:nvPr/>
        </p:nvSpPr>
        <p:spPr>
          <a:xfrm>
            <a:off x="6858016" y="178592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s</a:t>
            </a:r>
            <a:endParaRPr lang="en-US" sz="2800" b="1" dirty="0"/>
          </a:p>
        </p:txBody>
      </p:sp>
      <p:cxnSp>
        <p:nvCxnSpPr>
          <p:cNvPr id="150" name="149 - Ευθεία γραμμή σύνδεσης"/>
          <p:cNvCxnSpPr/>
          <p:nvPr/>
        </p:nvCxnSpPr>
        <p:spPr>
          <a:xfrm>
            <a:off x="6858016" y="228599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150 - Ορθογώνιο"/>
          <p:cNvSpPr/>
          <p:nvPr/>
        </p:nvSpPr>
        <p:spPr>
          <a:xfrm>
            <a:off x="6858016" y="2214554"/>
            <a:ext cx="5164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Δ</a:t>
            </a:r>
            <a:r>
              <a:rPr lang="en-US" sz="2800" b="1" dirty="0" smtClean="0"/>
              <a:t>t</a:t>
            </a:r>
            <a:endParaRPr lang="en-US" sz="2800" b="1" dirty="0"/>
          </a:p>
        </p:txBody>
      </p:sp>
      <p:sp>
        <p:nvSpPr>
          <p:cNvPr id="159" name="158 - Ορθογώνιο"/>
          <p:cNvSpPr/>
          <p:nvPr/>
        </p:nvSpPr>
        <p:spPr>
          <a:xfrm>
            <a:off x="6000760" y="3286124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u</a:t>
            </a:r>
            <a:r>
              <a:rPr lang="el-GR" sz="2800" b="1" baseline="-25000" dirty="0" smtClean="0"/>
              <a:t>μ</a:t>
            </a:r>
            <a:endParaRPr lang="en-US" sz="2800" b="1" baseline="-25000" dirty="0"/>
          </a:p>
        </p:txBody>
      </p:sp>
      <p:sp>
        <p:nvSpPr>
          <p:cNvPr id="160" name="159 - Ορθογώνιο"/>
          <p:cNvSpPr/>
          <p:nvPr/>
        </p:nvSpPr>
        <p:spPr>
          <a:xfrm>
            <a:off x="6357950" y="328612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161" name="160 - Ορθογώνιο"/>
          <p:cNvSpPr/>
          <p:nvPr/>
        </p:nvSpPr>
        <p:spPr>
          <a:xfrm>
            <a:off x="6786578" y="3071810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s</a:t>
            </a:r>
            <a:endParaRPr lang="en-US" sz="2800" b="1" dirty="0"/>
          </a:p>
        </p:txBody>
      </p:sp>
      <p:cxnSp>
        <p:nvCxnSpPr>
          <p:cNvPr id="162" name="161 - Ευθεία γραμμή σύνδεσης"/>
          <p:cNvCxnSpPr/>
          <p:nvPr/>
        </p:nvCxnSpPr>
        <p:spPr>
          <a:xfrm>
            <a:off x="6786578" y="3571876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162 - Ορθογώνιο"/>
          <p:cNvSpPr/>
          <p:nvPr/>
        </p:nvSpPr>
        <p:spPr>
          <a:xfrm>
            <a:off x="6786578" y="3500438"/>
            <a:ext cx="5164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Δ</a:t>
            </a:r>
            <a:r>
              <a:rPr lang="en-US" sz="2800" b="1" dirty="0" smtClean="0"/>
              <a:t>t</a:t>
            </a:r>
            <a:endParaRPr lang="en-US" sz="2800" b="1" dirty="0"/>
          </a:p>
        </p:txBody>
      </p:sp>
      <p:cxnSp>
        <p:nvCxnSpPr>
          <p:cNvPr id="164" name="163 - Ευθεία γραμμή σύνδεσης"/>
          <p:cNvCxnSpPr/>
          <p:nvPr/>
        </p:nvCxnSpPr>
        <p:spPr>
          <a:xfrm>
            <a:off x="6286512" y="3500438"/>
            <a:ext cx="642942" cy="309894"/>
          </a:xfrm>
          <a:prstGeom prst="line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164 - Ορθογώνιο"/>
          <p:cNvSpPr/>
          <p:nvPr/>
        </p:nvSpPr>
        <p:spPr>
          <a:xfrm>
            <a:off x="6000760" y="5000636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Δ</a:t>
            </a:r>
            <a:r>
              <a:rPr lang="en-US" sz="2800" b="1" dirty="0" smtClean="0"/>
              <a:t>t</a:t>
            </a:r>
            <a:endParaRPr lang="en-US" sz="2800" b="1" dirty="0"/>
          </a:p>
        </p:txBody>
      </p:sp>
      <p:sp>
        <p:nvSpPr>
          <p:cNvPr id="166" name="165 - Ορθογώνιο"/>
          <p:cNvSpPr/>
          <p:nvPr/>
        </p:nvSpPr>
        <p:spPr>
          <a:xfrm>
            <a:off x="6357950" y="500063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167" name="166 - Ορθογώνιο"/>
          <p:cNvSpPr/>
          <p:nvPr/>
        </p:nvSpPr>
        <p:spPr>
          <a:xfrm>
            <a:off x="6786578" y="4786322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s</a:t>
            </a:r>
            <a:endParaRPr lang="en-US" sz="2800" b="1" dirty="0"/>
          </a:p>
        </p:txBody>
      </p:sp>
      <p:cxnSp>
        <p:nvCxnSpPr>
          <p:cNvPr id="168" name="167 - Ευθεία γραμμή σύνδεσης"/>
          <p:cNvCxnSpPr/>
          <p:nvPr/>
        </p:nvCxnSpPr>
        <p:spPr>
          <a:xfrm>
            <a:off x="6786578" y="5286388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168 - Ορθογώνιο"/>
          <p:cNvSpPr/>
          <p:nvPr/>
        </p:nvSpPr>
        <p:spPr>
          <a:xfrm>
            <a:off x="6715140" y="5214950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u</a:t>
            </a:r>
            <a:r>
              <a:rPr lang="el-GR" sz="2800" b="1" baseline="-25000" dirty="0" smtClean="0"/>
              <a:t>μ</a:t>
            </a:r>
            <a:endParaRPr lang="en-US" sz="2800" b="1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112" grpId="0"/>
      <p:bldP spid="113" grpId="0"/>
      <p:bldP spid="114" grpId="0"/>
      <p:bldP spid="116" grpId="0"/>
      <p:bldP spid="117" grpId="0"/>
      <p:bldP spid="118" grpId="0"/>
      <p:bldP spid="119" grpId="0"/>
      <p:bldP spid="121" grpId="0"/>
      <p:bldP spid="122" grpId="0"/>
      <p:bldP spid="124" grpId="0"/>
      <p:bldP spid="125" grpId="0"/>
      <p:bldP spid="126" grpId="0"/>
      <p:bldP spid="128" grpId="0"/>
      <p:bldP spid="139" grpId="0"/>
      <p:bldP spid="140" grpId="0"/>
      <p:bldP spid="141" grpId="0"/>
      <p:bldP spid="143" grpId="0"/>
      <p:bldP spid="145" grpId="0"/>
      <p:bldP spid="147" grpId="0"/>
      <p:bldP spid="148" grpId="0"/>
      <p:bldP spid="149" grpId="0"/>
      <p:bldP spid="151" grpId="0"/>
      <p:bldP spid="159" grpId="0"/>
      <p:bldP spid="160" grpId="0"/>
      <p:bldP spid="161" grpId="0"/>
      <p:bldP spid="163" grpId="0"/>
      <p:bldP spid="165" grpId="0"/>
      <p:bldP spid="166" grpId="0"/>
      <p:bldP spid="167" grpId="0"/>
      <p:bldP spid="16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928662" y="571480"/>
            <a:ext cx="641355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 τύπος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να λυθεί ως προς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l-GR" sz="2400" dirty="0" smtClean="0"/>
              <a:t>Δ</a:t>
            </a:r>
            <a:r>
              <a:rPr lang="en-US" sz="2400" dirty="0" smtClean="0"/>
              <a:t>t</a:t>
            </a:r>
          </a:p>
          <a:p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785918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Άσκηση  4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2143108" y="128586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Λύση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2357422" y="500042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u</a:t>
            </a:r>
            <a:r>
              <a:rPr lang="el-GR" sz="2800" b="1" baseline="-25000" dirty="0" smtClean="0">
                <a:solidFill>
                  <a:srgbClr val="FF0000"/>
                </a:solidFill>
              </a:rPr>
              <a:t>μ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39" name="38 - Ορθογώνιο"/>
          <p:cNvSpPr/>
          <p:nvPr/>
        </p:nvSpPr>
        <p:spPr>
          <a:xfrm>
            <a:off x="2786050" y="54832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=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3214678" y="35716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50" name="49 - Ευθεία γραμμή σύνδεσης"/>
          <p:cNvCxnSpPr/>
          <p:nvPr/>
        </p:nvCxnSpPr>
        <p:spPr>
          <a:xfrm>
            <a:off x="3214678" y="85723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Ορθογώνιο"/>
          <p:cNvSpPr/>
          <p:nvPr/>
        </p:nvSpPr>
        <p:spPr>
          <a:xfrm>
            <a:off x="3214678" y="785794"/>
            <a:ext cx="5164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Δ</a:t>
            </a:r>
            <a:r>
              <a:rPr lang="en-US" sz="2800" b="1" dirty="0" smtClean="0">
                <a:solidFill>
                  <a:srgbClr val="FF0000"/>
                </a:solidFill>
              </a:rPr>
              <a:t>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1" name="40 - Ορθογώνιο"/>
          <p:cNvSpPr/>
          <p:nvPr/>
        </p:nvSpPr>
        <p:spPr>
          <a:xfrm>
            <a:off x="928662" y="240571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u</a:t>
            </a:r>
            <a:r>
              <a:rPr lang="el-GR" sz="2800" b="1" baseline="-25000" dirty="0" smtClean="0"/>
              <a:t>μ</a:t>
            </a:r>
            <a:endParaRPr lang="en-US" sz="2800" b="1" baseline="-25000" dirty="0"/>
          </a:p>
        </p:txBody>
      </p:sp>
      <p:sp>
        <p:nvSpPr>
          <p:cNvPr id="43" name="42 - Ορθογώνιο"/>
          <p:cNvSpPr/>
          <p:nvPr/>
        </p:nvSpPr>
        <p:spPr>
          <a:xfrm>
            <a:off x="1285852" y="245399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44" name="43 - Ορθογώνιο"/>
          <p:cNvSpPr/>
          <p:nvPr/>
        </p:nvSpPr>
        <p:spPr>
          <a:xfrm>
            <a:off x="1714480" y="226283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s</a:t>
            </a:r>
            <a:endParaRPr lang="en-US" sz="2800" b="1" dirty="0"/>
          </a:p>
        </p:txBody>
      </p:sp>
      <p:cxnSp>
        <p:nvCxnSpPr>
          <p:cNvPr id="45" name="44 - Ευθεία γραμμή σύνδεσης"/>
          <p:cNvCxnSpPr/>
          <p:nvPr/>
        </p:nvCxnSpPr>
        <p:spPr>
          <a:xfrm>
            <a:off x="1714480" y="2762904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- Ορθογώνιο"/>
          <p:cNvSpPr/>
          <p:nvPr/>
        </p:nvSpPr>
        <p:spPr>
          <a:xfrm>
            <a:off x="1714480" y="2691466"/>
            <a:ext cx="5164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Δ</a:t>
            </a:r>
            <a:r>
              <a:rPr lang="en-US" sz="2800" b="1" dirty="0" smtClean="0"/>
              <a:t>t</a:t>
            </a:r>
            <a:endParaRPr lang="en-US" sz="2800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857224" y="3763036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u</a:t>
            </a:r>
            <a:r>
              <a:rPr lang="el-GR" sz="2800" b="1" baseline="-25000" dirty="0" smtClean="0"/>
              <a:t>μ</a:t>
            </a:r>
            <a:endParaRPr lang="en-US" sz="2800" b="1" baseline="-25000" dirty="0"/>
          </a:p>
        </p:txBody>
      </p:sp>
      <p:sp>
        <p:nvSpPr>
          <p:cNvPr id="48" name="47 - Ορθογώνιο"/>
          <p:cNvSpPr/>
          <p:nvPr/>
        </p:nvSpPr>
        <p:spPr>
          <a:xfrm>
            <a:off x="1214414" y="376303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49" name="48 - Ορθογώνιο"/>
          <p:cNvSpPr/>
          <p:nvPr/>
        </p:nvSpPr>
        <p:spPr>
          <a:xfrm>
            <a:off x="1643042" y="3548722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s</a:t>
            </a:r>
            <a:endParaRPr lang="en-US" sz="2800" b="1" dirty="0"/>
          </a:p>
        </p:txBody>
      </p:sp>
      <p:cxnSp>
        <p:nvCxnSpPr>
          <p:cNvPr id="52" name="51 - Ευθεία γραμμή σύνδεσης"/>
          <p:cNvCxnSpPr/>
          <p:nvPr/>
        </p:nvCxnSpPr>
        <p:spPr>
          <a:xfrm>
            <a:off x="1643042" y="4048788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- Ορθογώνιο"/>
          <p:cNvSpPr/>
          <p:nvPr/>
        </p:nvSpPr>
        <p:spPr>
          <a:xfrm>
            <a:off x="1643042" y="3977350"/>
            <a:ext cx="5164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Δ</a:t>
            </a:r>
            <a:r>
              <a:rPr lang="en-US" sz="2800" b="1" dirty="0" smtClean="0"/>
              <a:t>t</a:t>
            </a:r>
            <a:endParaRPr lang="en-US" sz="2800" b="1" dirty="0"/>
          </a:p>
        </p:txBody>
      </p:sp>
      <p:cxnSp>
        <p:nvCxnSpPr>
          <p:cNvPr id="54" name="53 - Ευθεία γραμμή σύνδεσης"/>
          <p:cNvCxnSpPr/>
          <p:nvPr/>
        </p:nvCxnSpPr>
        <p:spPr>
          <a:xfrm>
            <a:off x="1142976" y="3977350"/>
            <a:ext cx="642942" cy="309894"/>
          </a:xfrm>
          <a:prstGeom prst="line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Ορθογώνιο"/>
          <p:cNvSpPr/>
          <p:nvPr/>
        </p:nvSpPr>
        <p:spPr>
          <a:xfrm>
            <a:off x="857224" y="5477548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Δ</a:t>
            </a:r>
            <a:r>
              <a:rPr lang="en-US" sz="2800" b="1" dirty="0" smtClean="0"/>
              <a:t>t</a:t>
            </a:r>
            <a:endParaRPr lang="en-US" sz="2800" b="1" dirty="0"/>
          </a:p>
        </p:txBody>
      </p:sp>
      <p:sp>
        <p:nvSpPr>
          <p:cNvPr id="56" name="55 - Ορθογώνιο"/>
          <p:cNvSpPr/>
          <p:nvPr/>
        </p:nvSpPr>
        <p:spPr>
          <a:xfrm>
            <a:off x="1214414" y="547754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57" name="56 - Ορθογώνιο"/>
          <p:cNvSpPr/>
          <p:nvPr/>
        </p:nvSpPr>
        <p:spPr>
          <a:xfrm>
            <a:off x="1643042" y="526323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s</a:t>
            </a:r>
            <a:endParaRPr lang="en-US" sz="2800" b="1" dirty="0"/>
          </a:p>
        </p:txBody>
      </p:sp>
      <p:cxnSp>
        <p:nvCxnSpPr>
          <p:cNvPr id="58" name="57 - Ευθεία γραμμή σύνδεσης"/>
          <p:cNvCxnSpPr/>
          <p:nvPr/>
        </p:nvCxnSpPr>
        <p:spPr>
          <a:xfrm>
            <a:off x="1643042" y="5763300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Ορθογώνιο"/>
          <p:cNvSpPr/>
          <p:nvPr/>
        </p:nvSpPr>
        <p:spPr>
          <a:xfrm>
            <a:off x="1571604" y="5691862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u</a:t>
            </a:r>
            <a:r>
              <a:rPr lang="el-GR" sz="2800" b="1" baseline="-25000" dirty="0" smtClean="0"/>
              <a:t>μ</a:t>
            </a:r>
            <a:endParaRPr lang="en-US" sz="2800" b="1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41" grpId="0"/>
      <p:bldP spid="43" grpId="0"/>
      <p:bldP spid="44" grpId="0"/>
      <p:bldP spid="46" grpId="0"/>
      <p:bldP spid="47" grpId="0"/>
      <p:bldP spid="48" grpId="0"/>
      <p:bldP spid="49" grpId="0"/>
      <p:bldP spid="53" grpId="0"/>
      <p:bldP spid="55" grpId="0"/>
      <p:bldP spid="56" grpId="0"/>
      <p:bldP spid="57" grpId="0"/>
      <p:bldP spid="5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928662" y="571480"/>
            <a:ext cx="63093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 τύπος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να λυθεί ως προς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785918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Άσκηση  5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2143108" y="128586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Λύση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2428860" y="57148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9" name="38 - Ορθογώνιο"/>
          <p:cNvSpPr/>
          <p:nvPr/>
        </p:nvSpPr>
        <p:spPr>
          <a:xfrm>
            <a:off x="2786050" y="54832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=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3214678" y="35716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50" name="49 - Ευθεία γραμμή σύνδεσης"/>
          <p:cNvCxnSpPr/>
          <p:nvPr/>
        </p:nvCxnSpPr>
        <p:spPr>
          <a:xfrm>
            <a:off x="3214678" y="85723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Ορθογώνιο"/>
          <p:cNvSpPr/>
          <p:nvPr/>
        </p:nvSpPr>
        <p:spPr>
          <a:xfrm>
            <a:off x="3214678" y="785794"/>
            <a:ext cx="4026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5" name="54 - Ορθογώνιο"/>
          <p:cNvSpPr/>
          <p:nvPr/>
        </p:nvSpPr>
        <p:spPr>
          <a:xfrm>
            <a:off x="500034" y="200024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P</a:t>
            </a:r>
            <a:endParaRPr lang="en-US" sz="2800" b="1" dirty="0"/>
          </a:p>
        </p:txBody>
      </p:sp>
      <p:sp>
        <p:nvSpPr>
          <p:cNvPr id="56" name="55 - Ορθογώνιο"/>
          <p:cNvSpPr/>
          <p:nvPr/>
        </p:nvSpPr>
        <p:spPr>
          <a:xfrm>
            <a:off x="857224" y="197708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58" name="57 - Ορθογώνιο"/>
          <p:cNvSpPr/>
          <p:nvPr/>
        </p:nvSpPr>
        <p:spPr>
          <a:xfrm>
            <a:off x="1285852" y="178592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F</a:t>
            </a:r>
            <a:endParaRPr lang="en-US" sz="2800" b="1" dirty="0"/>
          </a:p>
        </p:txBody>
      </p:sp>
      <p:cxnSp>
        <p:nvCxnSpPr>
          <p:cNvPr id="59" name="58 - Ευθεία γραμμή σύνδεσης"/>
          <p:cNvCxnSpPr/>
          <p:nvPr/>
        </p:nvCxnSpPr>
        <p:spPr>
          <a:xfrm>
            <a:off x="1285852" y="228599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Ορθογώνιο"/>
          <p:cNvSpPr/>
          <p:nvPr/>
        </p:nvSpPr>
        <p:spPr>
          <a:xfrm>
            <a:off x="1285852" y="2214554"/>
            <a:ext cx="4026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A</a:t>
            </a:r>
            <a:endParaRPr lang="en-US" sz="2800" b="1" dirty="0"/>
          </a:p>
        </p:txBody>
      </p:sp>
      <p:sp>
        <p:nvSpPr>
          <p:cNvPr id="84" name="83 - Ορθογώνιο"/>
          <p:cNvSpPr/>
          <p:nvPr/>
        </p:nvSpPr>
        <p:spPr>
          <a:xfrm>
            <a:off x="428596" y="3214686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P</a:t>
            </a:r>
            <a:endParaRPr lang="en-US" sz="2800" b="1" baseline="-25000" dirty="0"/>
          </a:p>
        </p:txBody>
      </p:sp>
      <p:sp>
        <p:nvSpPr>
          <p:cNvPr id="85" name="84 - Ορθογώνιο"/>
          <p:cNvSpPr/>
          <p:nvPr/>
        </p:nvSpPr>
        <p:spPr>
          <a:xfrm>
            <a:off x="785786" y="321468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86" name="85 - Ορθογώνιο"/>
          <p:cNvSpPr/>
          <p:nvPr/>
        </p:nvSpPr>
        <p:spPr>
          <a:xfrm>
            <a:off x="1214414" y="3000372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F</a:t>
            </a:r>
            <a:endParaRPr lang="en-US" sz="2800" b="1" dirty="0"/>
          </a:p>
        </p:txBody>
      </p:sp>
      <p:cxnSp>
        <p:nvCxnSpPr>
          <p:cNvPr id="90" name="89 - Ευθεία γραμμή σύνδεσης"/>
          <p:cNvCxnSpPr/>
          <p:nvPr/>
        </p:nvCxnSpPr>
        <p:spPr>
          <a:xfrm>
            <a:off x="1214414" y="3500438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90 - Ορθογώνιο"/>
          <p:cNvSpPr/>
          <p:nvPr/>
        </p:nvSpPr>
        <p:spPr>
          <a:xfrm>
            <a:off x="1214414" y="3429000"/>
            <a:ext cx="4026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A</a:t>
            </a:r>
            <a:endParaRPr lang="en-US" sz="2800" b="1" dirty="0"/>
          </a:p>
        </p:txBody>
      </p:sp>
      <p:cxnSp>
        <p:nvCxnSpPr>
          <p:cNvPr id="93" name="92 - Ευθεία γραμμή σύνδεσης"/>
          <p:cNvCxnSpPr/>
          <p:nvPr/>
        </p:nvCxnSpPr>
        <p:spPr>
          <a:xfrm>
            <a:off x="714348" y="3500438"/>
            <a:ext cx="500066" cy="285752"/>
          </a:xfrm>
          <a:prstGeom prst="line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104 - Ευθύγραμμο βέλος σύνδεσης"/>
          <p:cNvCxnSpPr/>
          <p:nvPr/>
        </p:nvCxnSpPr>
        <p:spPr>
          <a:xfrm flipV="1">
            <a:off x="2928926" y="1857364"/>
            <a:ext cx="192882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105 - TextBox"/>
          <p:cNvSpPr txBox="1"/>
          <p:nvPr/>
        </p:nvSpPr>
        <p:spPr>
          <a:xfrm>
            <a:off x="5214942" y="1643050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τύπος είναι λυμένος ως προς  Ρ</a:t>
            </a:r>
            <a:endParaRPr lang="el-GR" dirty="0"/>
          </a:p>
        </p:txBody>
      </p:sp>
      <p:sp>
        <p:nvSpPr>
          <p:cNvPr id="107" name="106 - Ορθογώνιο"/>
          <p:cNvSpPr/>
          <p:nvPr/>
        </p:nvSpPr>
        <p:spPr>
          <a:xfrm>
            <a:off x="642910" y="4643446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Α</a:t>
            </a:r>
            <a:endParaRPr lang="en-US" sz="2800" b="1" dirty="0"/>
          </a:p>
        </p:txBody>
      </p:sp>
      <p:sp>
        <p:nvSpPr>
          <p:cNvPr id="108" name="107 - Ορθογώνιο"/>
          <p:cNvSpPr/>
          <p:nvPr/>
        </p:nvSpPr>
        <p:spPr>
          <a:xfrm>
            <a:off x="1000100" y="462029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109" name="108 - Ορθογώνιο"/>
          <p:cNvSpPr/>
          <p:nvPr/>
        </p:nvSpPr>
        <p:spPr>
          <a:xfrm>
            <a:off x="1428728" y="4429132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F</a:t>
            </a:r>
            <a:endParaRPr lang="en-US" sz="2800" b="1" dirty="0"/>
          </a:p>
        </p:txBody>
      </p:sp>
      <p:cxnSp>
        <p:nvCxnSpPr>
          <p:cNvPr id="110" name="109 - Ευθεία γραμμή σύνδεσης"/>
          <p:cNvCxnSpPr/>
          <p:nvPr/>
        </p:nvCxnSpPr>
        <p:spPr>
          <a:xfrm>
            <a:off x="1428728" y="4929198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110 - Ορθογώνιο"/>
          <p:cNvSpPr/>
          <p:nvPr/>
        </p:nvSpPr>
        <p:spPr>
          <a:xfrm>
            <a:off x="1428728" y="4857760"/>
            <a:ext cx="3754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Ρ</a:t>
            </a:r>
            <a:endParaRPr lang="en-US" sz="2800" b="1" dirty="0"/>
          </a:p>
        </p:txBody>
      </p:sp>
      <p:cxnSp>
        <p:nvCxnSpPr>
          <p:cNvPr id="112" name="111 - Ευθύγραμμο βέλος σύνδεσης"/>
          <p:cNvCxnSpPr/>
          <p:nvPr/>
        </p:nvCxnSpPr>
        <p:spPr>
          <a:xfrm flipV="1">
            <a:off x="2786050" y="4500570"/>
            <a:ext cx="192882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112 - TextBox"/>
          <p:cNvSpPr txBox="1"/>
          <p:nvPr/>
        </p:nvSpPr>
        <p:spPr>
          <a:xfrm>
            <a:off x="5072066" y="4286256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Τώρα ο τύπος είναι λυμένος ως προς  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55" grpId="0"/>
      <p:bldP spid="56" grpId="0"/>
      <p:bldP spid="58" grpId="0"/>
      <p:bldP spid="60" grpId="0"/>
      <p:bldP spid="84" grpId="0"/>
      <p:bldP spid="85" grpId="0"/>
      <p:bldP spid="86" grpId="0"/>
      <p:bldP spid="91" grpId="0"/>
      <p:bldP spid="106" grpId="0"/>
      <p:bldP spid="107" grpId="0"/>
      <p:bldP spid="108" grpId="0"/>
      <p:bldP spid="109" grpId="0"/>
      <p:bldP spid="111" grpId="0"/>
      <p:bldP spid="11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928662" y="571480"/>
            <a:ext cx="60673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 τύπος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να λυθεί ως προς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785918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Άσκηση  6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2143108" y="128586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Λύση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2500298" y="57148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9" name="38 - Ορθογώνιο"/>
          <p:cNvSpPr/>
          <p:nvPr/>
        </p:nvSpPr>
        <p:spPr>
          <a:xfrm>
            <a:off x="2786050" y="54832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=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3214678" y="35716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m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50" name="49 - Ευθεία γραμμή σύνδεσης"/>
          <p:cNvCxnSpPr/>
          <p:nvPr/>
        </p:nvCxnSpPr>
        <p:spPr>
          <a:xfrm>
            <a:off x="3214678" y="85723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Ορθογώνιο"/>
          <p:cNvSpPr/>
          <p:nvPr/>
        </p:nvSpPr>
        <p:spPr>
          <a:xfrm>
            <a:off x="3214678" y="785794"/>
            <a:ext cx="396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V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105" name="104 - Ευθύγραμμο βέλος σύνδεσης"/>
          <p:cNvCxnSpPr/>
          <p:nvPr/>
        </p:nvCxnSpPr>
        <p:spPr>
          <a:xfrm flipV="1">
            <a:off x="2928926" y="1857364"/>
            <a:ext cx="192882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105 - TextBox"/>
          <p:cNvSpPr txBox="1"/>
          <p:nvPr/>
        </p:nvSpPr>
        <p:spPr>
          <a:xfrm>
            <a:off x="5214942" y="1643050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τύπος είναι λυμένος ως προς  </a:t>
            </a:r>
            <a:r>
              <a:rPr lang="en-US" dirty="0" smtClean="0"/>
              <a:t>p</a:t>
            </a:r>
            <a:endParaRPr lang="el-GR" dirty="0"/>
          </a:p>
        </p:txBody>
      </p:sp>
      <p:cxnSp>
        <p:nvCxnSpPr>
          <p:cNvPr id="112" name="111 - Ευθύγραμμο βέλος σύνδεσης"/>
          <p:cNvCxnSpPr/>
          <p:nvPr/>
        </p:nvCxnSpPr>
        <p:spPr>
          <a:xfrm flipV="1">
            <a:off x="2786050" y="4500570"/>
            <a:ext cx="192882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112 - TextBox"/>
          <p:cNvSpPr txBox="1"/>
          <p:nvPr/>
        </p:nvSpPr>
        <p:spPr>
          <a:xfrm>
            <a:off x="5072066" y="4286256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Τώρα ο τύπος είναι λυμένος ως προς  </a:t>
            </a:r>
            <a:r>
              <a:rPr lang="en-US" dirty="0" smtClean="0"/>
              <a:t>V</a:t>
            </a:r>
            <a:endParaRPr lang="el-GR" dirty="0"/>
          </a:p>
        </p:txBody>
      </p:sp>
      <p:sp>
        <p:nvSpPr>
          <p:cNvPr id="69" name="68 - Ορθογώνιο"/>
          <p:cNvSpPr/>
          <p:nvPr/>
        </p:nvSpPr>
        <p:spPr>
          <a:xfrm>
            <a:off x="500034" y="200024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p</a:t>
            </a:r>
            <a:endParaRPr lang="en-US" sz="2800" b="1" dirty="0"/>
          </a:p>
        </p:txBody>
      </p:sp>
      <p:sp>
        <p:nvSpPr>
          <p:cNvPr id="70" name="69 - Ορθογώνιο"/>
          <p:cNvSpPr/>
          <p:nvPr/>
        </p:nvSpPr>
        <p:spPr>
          <a:xfrm>
            <a:off x="857224" y="197708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71" name="70 - Ορθογώνιο"/>
          <p:cNvSpPr/>
          <p:nvPr/>
        </p:nvSpPr>
        <p:spPr>
          <a:xfrm>
            <a:off x="1285852" y="178592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m</a:t>
            </a:r>
            <a:endParaRPr lang="en-US" sz="2800" b="1" dirty="0"/>
          </a:p>
        </p:txBody>
      </p:sp>
      <p:cxnSp>
        <p:nvCxnSpPr>
          <p:cNvPr id="72" name="71 - Ευθεία γραμμή σύνδεσης"/>
          <p:cNvCxnSpPr/>
          <p:nvPr/>
        </p:nvCxnSpPr>
        <p:spPr>
          <a:xfrm>
            <a:off x="1285852" y="228599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72 - Ορθογώνιο"/>
          <p:cNvSpPr/>
          <p:nvPr/>
        </p:nvSpPr>
        <p:spPr>
          <a:xfrm>
            <a:off x="1285852" y="2214554"/>
            <a:ext cx="4026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V</a:t>
            </a:r>
            <a:endParaRPr lang="en-US" sz="2800" b="1" dirty="0"/>
          </a:p>
        </p:txBody>
      </p:sp>
      <p:sp>
        <p:nvSpPr>
          <p:cNvPr id="81" name="80 - Ορθογώνιο"/>
          <p:cNvSpPr/>
          <p:nvPr/>
        </p:nvSpPr>
        <p:spPr>
          <a:xfrm>
            <a:off x="500034" y="342900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p</a:t>
            </a:r>
            <a:endParaRPr lang="en-US" sz="2800" b="1" dirty="0"/>
          </a:p>
        </p:txBody>
      </p:sp>
      <p:sp>
        <p:nvSpPr>
          <p:cNvPr id="82" name="81 - Ορθογώνιο"/>
          <p:cNvSpPr/>
          <p:nvPr/>
        </p:nvSpPr>
        <p:spPr>
          <a:xfrm>
            <a:off x="857224" y="342900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83" name="82 - Ορθογώνιο"/>
          <p:cNvSpPr/>
          <p:nvPr/>
        </p:nvSpPr>
        <p:spPr>
          <a:xfrm>
            <a:off x="1285852" y="321468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m</a:t>
            </a:r>
            <a:endParaRPr lang="en-US" sz="2800" b="1" dirty="0"/>
          </a:p>
        </p:txBody>
      </p:sp>
      <p:cxnSp>
        <p:nvCxnSpPr>
          <p:cNvPr id="87" name="86 - Ευθεία γραμμή σύνδεσης"/>
          <p:cNvCxnSpPr/>
          <p:nvPr/>
        </p:nvCxnSpPr>
        <p:spPr>
          <a:xfrm>
            <a:off x="1285852" y="3714752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87 - Ορθογώνιο"/>
          <p:cNvSpPr/>
          <p:nvPr/>
        </p:nvSpPr>
        <p:spPr>
          <a:xfrm>
            <a:off x="1285852" y="3643314"/>
            <a:ext cx="4026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V</a:t>
            </a:r>
            <a:endParaRPr lang="en-US" sz="2800" b="1" dirty="0"/>
          </a:p>
        </p:txBody>
      </p:sp>
      <p:cxnSp>
        <p:nvCxnSpPr>
          <p:cNvPr id="89" name="88 - Ευθεία γραμμή σύνδεσης"/>
          <p:cNvCxnSpPr/>
          <p:nvPr/>
        </p:nvCxnSpPr>
        <p:spPr>
          <a:xfrm>
            <a:off x="857224" y="3786190"/>
            <a:ext cx="642942" cy="309894"/>
          </a:xfrm>
          <a:prstGeom prst="line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91 - Ορθογώνιο"/>
          <p:cNvSpPr/>
          <p:nvPr/>
        </p:nvSpPr>
        <p:spPr>
          <a:xfrm>
            <a:off x="571472" y="4714884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V</a:t>
            </a:r>
            <a:endParaRPr lang="en-US" sz="2800" b="1" dirty="0"/>
          </a:p>
        </p:txBody>
      </p:sp>
      <p:sp>
        <p:nvSpPr>
          <p:cNvPr id="96" name="95 - Ορθογώνιο"/>
          <p:cNvSpPr/>
          <p:nvPr/>
        </p:nvSpPr>
        <p:spPr>
          <a:xfrm>
            <a:off x="928662" y="471488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97" name="96 - Ορθογώνιο"/>
          <p:cNvSpPr/>
          <p:nvPr/>
        </p:nvSpPr>
        <p:spPr>
          <a:xfrm>
            <a:off x="1357290" y="457200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m</a:t>
            </a:r>
            <a:endParaRPr lang="en-US" sz="2800" b="1" dirty="0"/>
          </a:p>
        </p:txBody>
      </p:sp>
      <p:cxnSp>
        <p:nvCxnSpPr>
          <p:cNvPr id="98" name="97 - Ευθεία γραμμή σύνδεσης"/>
          <p:cNvCxnSpPr/>
          <p:nvPr/>
        </p:nvCxnSpPr>
        <p:spPr>
          <a:xfrm>
            <a:off x="1357290" y="5072074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101 - Ορθογώνιο"/>
          <p:cNvSpPr/>
          <p:nvPr/>
        </p:nvSpPr>
        <p:spPr>
          <a:xfrm>
            <a:off x="1357290" y="5000636"/>
            <a:ext cx="3770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p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106" grpId="0"/>
      <p:bldP spid="113" grpId="0"/>
      <p:bldP spid="69" grpId="0"/>
      <p:bldP spid="70" grpId="0"/>
      <p:bldP spid="71" grpId="0"/>
      <p:bldP spid="73" grpId="0"/>
      <p:bldP spid="81" grpId="0"/>
      <p:bldP spid="82" grpId="0"/>
      <p:bldP spid="83" grpId="0"/>
      <p:bldP spid="88" grpId="0"/>
      <p:bldP spid="92" grpId="0"/>
      <p:bldP spid="96" grpId="0"/>
      <p:bldP spid="97" grpId="0"/>
      <p:bldP spid="1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571472" y="192880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642910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8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714348" y="185736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28572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Κλάσματα   με παρονομαστή  1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285852" y="1571612"/>
            <a:ext cx="8146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8</a:t>
            </a:r>
            <a:endParaRPr lang="en-US" sz="4000" dirty="0"/>
          </a:p>
        </p:txBody>
      </p:sp>
      <p:cxnSp>
        <p:nvCxnSpPr>
          <p:cNvPr id="20" name="19 - Ευθεία γραμμή σύνδεσης"/>
          <p:cNvCxnSpPr/>
          <p:nvPr/>
        </p:nvCxnSpPr>
        <p:spPr>
          <a:xfrm>
            <a:off x="357158" y="3429000"/>
            <a:ext cx="785818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357158" y="2786058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62</a:t>
            </a:r>
            <a:endParaRPr lang="en-US" sz="4000" b="1" dirty="0"/>
          </a:p>
        </p:txBody>
      </p:sp>
      <p:sp>
        <p:nvSpPr>
          <p:cNvPr id="26" name="25 - Ορθογώνιο"/>
          <p:cNvSpPr/>
          <p:nvPr/>
        </p:nvSpPr>
        <p:spPr>
          <a:xfrm>
            <a:off x="500034" y="33575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1214414" y="3078304"/>
            <a:ext cx="10743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r>
              <a:rPr lang="en-US" sz="4000" b="1" dirty="0" smtClean="0"/>
              <a:t>62</a:t>
            </a:r>
            <a:endParaRPr lang="en-US" sz="4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723872" y="536432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795310" y="472137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u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866748" y="529288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1438252" y="5007130"/>
            <a:ext cx="83067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r>
              <a:rPr lang="en-US" sz="4000" b="1" dirty="0" smtClean="0"/>
              <a:t>u</a:t>
            </a:r>
            <a:endParaRPr lang="en-US" sz="4000" dirty="0"/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5043237" y="1643050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5143504" y="1000108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 +1</a:t>
            </a:r>
            <a:endParaRPr lang="en-US" sz="4000" b="1" dirty="0"/>
          </a:p>
        </p:txBody>
      </p:sp>
      <p:sp>
        <p:nvSpPr>
          <p:cNvPr id="36" name="35 - Ορθογώνιο"/>
          <p:cNvSpPr/>
          <p:nvPr/>
        </p:nvSpPr>
        <p:spPr>
          <a:xfrm>
            <a:off x="5572132" y="164305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6786578" y="1214422"/>
            <a:ext cx="179568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r>
              <a:rPr lang="en-US" sz="4000" b="1" dirty="0" smtClean="0"/>
              <a:t>2x + 1</a:t>
            </a:r>
            <a:endParaRPr lang="en-US" sz="4000" dirty="0"/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6215074" y="3571876"/>
            <a:ext cx="828427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6215074" y="2928934"/>
            <a:ext cx="8284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P</a:t>
            </a:r>
            <a:endParaRPr lang="en-US" sz="4000" b="1" dirty="0"/>
          </a:p>
        </p:txBody>
      </p:sp>
      <p:sp>
        <p:nvSpPr>
          <p:cNvPr id="41" name="40 - Ορθογώνιο"/>
          <p:cNvSpPr/>
          <p:nvPr/>
        </p:nvSpPr>
        <p:spPr>
          <a:xfrm>
            <a:off x="6429388" y="350043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7114939" y="3221180"/>
            <a:ext cx="8274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r>
              <a:rPr lang="en-US" sz="4000" b="1" dirty="0" smtClean="0"/>
              <a:t>P</a:t>
            </a:r>
            <a:endParaRPr lang="en-US" sz="40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5072066" y="5507196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5214942" y="4857760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 +</a:t>
            </a:r>
            <a:r>
              <a:rPr lang="el-GR" sz="4000" b="1" dirty="0" smtClean="0"/>
              <a:t>α</a:t>
            </a:r>
            <a:endParaRPr lang="en-US" sz="4000" b="1" dirty="0"/>
          </a:p>
        </p:txBody>
      </p:sp>
      <p:sp>
        <p:nvSpPr>
          <p:cNvPr id="46" name="45 - Ορθογώνιο"/>
          <p:cNvSpPr/>
          <p:nvPr/>
        </p:nvSpPr>
        <p:spPr>
          <a:xfrm>
            <a:off x="5600961" y="550719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47" name="46 - Ορθογώνιο"/>
          <p:cNvSpPr/>
          <p:nvPr/>
        </p:nvSpPr>
        <p:spPr>
          <a:xfrm>
            <a:off x="6815407" y="5078568"/>
            <a:ext cx="15792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r>
              <a:rPr lang="en-US" sz="4000" b="1" dirty="0" smtClean="0"/>
              <a:t>x + </a:t>
            </a:r>
            <a:r>
              <a:rPr lang="el-GR" sz="4000" b="1" dirty="0" smtClean="0"/>
              <a:t>α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4" grpId="0"/>
      <p:bldP spid="25" grpId="0"/>
      <p:bldP spid="26" grpId="0"/>
      <p:bldP spid="28" grpId="0"/>
      <p:bldP spid="31" grpId="0"/>
      <p:bldP spid="32" grpId="0"/>
      <p:bldP spid="33" grpId="0"/>
      <p:bldP spid="35" grpId="0"/>
      <p:bldP spid="36" grpId="0"/>
      <p:bldP spid="37" grpId="0"/>
      <p:bldP spid="40" grpId="0"/>
      <p:bldP spid="41" grpId="0"/>
      <p:bldP spid="42" grpId="0"/>
      <p:bldP spid="45" grpId="0"/>
      <p:bldP spid="46" grpId="0"/>
      <p:bldP spid="4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500034" y="28572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Κλάσματα   με παρονομαστή  1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1643042" y="300037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1714480" y="235743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P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1785918" y="292893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1000100" y="2571744"/>
            <a:ext cx="71205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P</a:t>
            </a:r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6215074" y="3571876"/>
            <a:ext cx="57150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6215074" y="2928934"/>
            <a:ext cx="8284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b="1" dirty="0"/>
          </a:p>
        </p:txBody>
      </p:sp>
      <p:sp>
        <p:nvSpPr>
          <p:cNvPr id="41" name="40 - Ορθογώνιο"/>
          <p:cNvSpPr/>
          <p:nvPr/>
        </p:nvSpPr>
        <p:spPr>
          <a:xfrm>
            <a:off x="6215074" y="342900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5357818" y="3143248"/>
            <a:ext cx="8146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 =</a:t>
            </a:r>
            <a:endParaRPr lang="en-US" sz="40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5072066" y="5507196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5214942" y="4857760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 +</a:t>
            </a:r>
            <a:r>
              <a:rPr lang="el-GR" sz="4000" b="1" dirty="0" smtClean="0"/>
              <a:t>α</a:t>
            </a:r>
            <a:endParaRPr lang="en-US" sz="4000" b="1" dirty="0"/>
          </a:p>
        </p:txBody>
      </p:sp>
      <p:sp>
        <p:nvSpPr>
          <p:cNvPr id="46" name="45 - Ορθογώνιο"/>
          <p:cNvSpPr/>
          <p:nvPr/>
        </p:nvSpPr>
        <p:spPr>
          <a:xfrm>
            <a:off x="5600961" y="550719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47" name="46 - Ορθογώνιο"/>
          <p:cNvSpPr/>
          <p:nvPr/>
        </p:nvSpPr>
        <p:spPr>
          <a:xfrm>
            <a:off x="3286116" y="5000636"/>
            <a:ext cx="15792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x + </a:t>
            </a:r>
            <a:r>
              <a:rPr lang="el-GR" sz="4000" b="1" dirty="0" smtClean="0"/>
              <a:t>α =</a:t>
            </a:r>
            <a:endParaRPr lang="en-US" sz="4000" dirty="0"/>
          </a:p>
        </p:txBody>
      </p:sp>
      <p:sp>
        <p:nvSpPr>
          <p:cNvPr id="27" name="26 - Ορθογώνιο"/>
          <p:cNvSpPr/>
          <p:nvPr/>
        </p:nvSpPr>
        <p:spPr>
          <a:xfrm>
            <a:off x="357158" y="1428736"/>
            <a:ext cx="7986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άρα</a:t>
            </a:r>
            <a:endParaRPr lang="en-US" sz="28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40" grpId="0"/>
      <p:bldP spid="41" grpId="0"/>
      <p:bldP spid="42" grpId="0"/>
      <p:bldP spid="45" grpId="0"/>
      <p:bldP spid="46" grpId="0"/>
      <p:bldP spid="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3357554" y="2571744"/>
            <a:ext cx="10715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+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4214810" y="2571744"/>
            <a:ext cx="14959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8x  -  4</a:t>
            </a:r>
            <a:endParaRPr lang="en-US" sz="2800" dirty="0"/>
          </a:p>
        </p:txBody>
      </p:sp>
      <p:sp>
        <p:nvSpPr>
          <p:cNvPr id="10" name="9 - Ορθογώνιο"/>
          <p:cNvSpPr/>
          <p:nvPr/>
        </p:nvSpPr>
        <p:spPr>
          <a:xfrm>
            <a:off x="7090146" y="254859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7518774" y="257174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7929586" y="242886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3" name="12 - Ευθεία γραμμή σύνδεσης"/>
          <p:cNvCxnSpPr/>
          <p:nvPr/>
        </p:nvCxnSpPr>
        <p:spPr>
          <a:xfrm>
            <a:off x="8001024" y="2857496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Ορθογώνιο"/>
          <p:cNvSpPr/>
          <p:nvPr/>
        </p:nvSpPr>
        <p:spPr>
          <a:xfrm>
            <a:off x="8001024" y="2786058"/>
            <a:ext cx="396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</a:t>
            </a:r>
            <a:endParaRPr lang="en-US" sz="28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446412" y="2691466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875040" y="271462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1285852" y="257174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8" name="17 - Ευθεία γραμμή σύνδεσης"/>
          <p:cNvCxnSpPr/>
          <p:nvPr/>
        </p:nvCxnSpPr>
        <p:spPr>
          <a:xfrm>
            <a:off x="1214414" y="300037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Ορθογώνιο"/>
          <p:cNvSpPr/>
          <p:nvPr/>
        </p:nvSpPr>
        <p:spPr>
          <a:xfrm>
            <a:off x="1214414" y="2928934"/>
            <a:ext cx="5164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Δ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endParaRPr lang="en-US" sz="2800" dirty="0"/>
          </a:p>
        </p:txBody>
      </p:sp>
      <p:sp>
        <p:nvSpPr>
          <p:cNvPr id="28" name="27 - Έλλειψη"/>
          <p:cNvSpPr/>
          <p:nvPr/>
        </p:nvSpPr>
        <p:spPr>
          <a:xfrm>
            <a:off x="0" y="2000240"/>
            <a:ext cx="2428860" cy="17145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29 - Ευθύγραμμο βέλος σύνδεσης"/>
          <p:cNvCxnSpPr/>
          <p:nvPr/>
        </p:nvCxnSpPr>
        <p:spPr>
          <a:xfrm rot="16200000" flipH="1">
            <a:off x="1393009" y="4036223"/>
            <a:ext cx="1500198" cy="1428760"/>
          </a:xfrm>
          <a:prstGeom prst="straightConnector1">
            <a:avLst/>
          </a:prstGeom>
          <a:ln w="222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Έλλειψη"/>
          <p:cNvSpPr/>
          <p:nvPr/>
        </p:nvSpPr>
        <p:spPr>
          <a:xfrm>
            <a:off x="3000364" y="1928802"/>
            <a:ext cx="2857520" cy="150019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 rot="5400000">
            <a:off x="3000364" y="4286256"/>
            <a:ext cx="2143140" cy="428628"/>
          </a:xfrm>
          <a:prstGeom prst="straightConnector1">
            <a:avLst/>
          </a:prstGeom>
          <a:ln w="222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Έλλειψη"/>
          <p:cNvSpPr/>
          <p:nvPr/>
        </p:nvSpPr>
        <p:spPr>
          <a:xfrm>
            <a:off x="6786578" y="2000240"/>
            <a:ext cx="2357422" cy="150019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35 - Ευθύγραμμο βέλος σύνδεσης"/>
          <p:cNvCxnSpPr/>
          <p:nvPr/>
        </p:nvCxnSpPr>
        <p:spPr>
          <a:xfrm rot="10800000" flipV="1">
            <a:off x="5072066" y="3643314"/>
            <a:ext cx="2357454" cy="1928826"/>
          </a:xfrm>
          <a:prstGeom prst="straightConnector1">
            <a:avLst/>
          </a:prstGeom>
          <a:ln w="222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1500166" y="5715016"/>
            <a:ext cx="5429288" cy="461665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Τύπος  = σχέση   =  εξίσωση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1" grpId="0"/>
      <p:bldP spid="12" grpId="0"/>
      <p:bldP spid="14" grpId="0"/>
      <p:bldP spid="15" grpId="0"/>
      <p:bldP spid="16" grpId="0"/>
      <p:bldP spid="17" grpId="0"/>
      <p:bldP spid="19" grpId="0"/>
      <p:bldP spid="28" grpId="0" animBg="1"/>
      <p:bldP spid="31" grpId="0" animBg="1"/>
      <p:bldP spid="35" grpId="0" animBg="1"/>
      <p:bldP spid="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571604" y="4572008"/>
            <a:ext cx="5429288" cy="461665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Τύπος  = σχέση   =  εξίσωση</a:t>
            </a:r>
            <a:endParaRPr lang="en-US" sz="2400" dirty="0"/>
          </a:p>
        </p:txBody>
      </p:sp>
      <p:sp>
        <p:nvSpPr>
          <p:cNvPr id="10" name="9 - Ορθογώνιο"/>
          <p:cNvSpPr/>
          <p:nvPr/>
        </p:nvSpPr>
        <p:spPr>
          <a:xfrm>
            <a:off x="3500430" y="164305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3929058" y="166620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4339870" y="152332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3" name="12 - Ευθεία γραμμή σύνδεσης"/>
          <p:cNvCxnSpPr/>
          <p:nvPr/>
        </p:nvCxnSpPr>
        <p:spPr>
          <a:xfrm>
            <a:off x="4411308" y="1951956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Ορθογώνιο"/>
          <p:cNvSpPr/>
          <p:nvPr/>
        </p:nvSpPr>
        <p:spPr>
          <a:xfrm>
            <a:off x="4411308" y="1880518"/>
            <a:ext cx="396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</a:t>
            </a:r>
            <a:endParaRPr lang="en-US" sz="2800" dirty="0"/>
          </a:p>
        </p:txBody>
      </p:sp>
      <p:sp>
        <p:nvSpPr>
          <p:cNvPr id="20" name="19 - Ορθογώνιο"/>
          <p:cNvSpPr/>
          <p:nvPr/>
        </p:nvSpPr>
        <p:spPr>
          <a:xfrm>
            <a:off x="732164" y="1619896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20 - Ορθογώνιο"/>
          <p:cNvSpPr/>
          <p:nvPr/>
        </p:nvSpPr>
        <p:spPr>
          <a:xfrm>
            <a:off x="1160792" y="164305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22" name="21 - Ορθογώνιο"/>
          <p:cNvSpPr/>
          <p:nvPr/>
        </p:nvSpPr>
        <p:spPr>
          <a:xfrm>
            <a:off x="1571604" y="150017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1643042" y="192880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Ορθογώνιο"/>
          <p:cNvSpPr/>
          <p:nvPr/>
        </p:nvSpPr>
        <p:spPr>
          <a:xfrm>
            <a:off x="1643042" y="1857364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17</a:t>
            </a:r>
            <a:endParaRPr lang="en-US" sz="2800" dirty="0"/>
          </a:p>
        </p:txBody>
      </p:sp>
      <p:sp>
        <p:nvSpPr>
          <p:cNvPr id="26" name="25 - Ορθογώνιο"/>
          <p:cNvSpPr/>
          <p:nvPr/>
        </p:nvSpPr>
        <p:spPr>
          <a:xfrm>
            <a:off x="7000892" y="1643050"/>
            <a:ext cx="14574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m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sz="2800" dirty="0"/>
          </a:p>
        </p:txBody>
      </p:sp>
      <p:sp>
        <p:nvSpPr>
          <p:cNvPr id="30" name="29 - Έλλειψη"/>
          <p:cNvSpPr/>
          <p:nvPr/>
        </p:nvSpPr>
        <p:spPr>
          <a:xfrm>
            <a:off x="571472" y="1214422"/>
            <a:ext cx="1857388" cy="150019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Έλλειψη"/>
          <p:cNvSpPr/>
          <p:nvPr/>
        </p:nvSpPr>
        <p:spPr>
          <a:xfrm>
            <a:off x="3214678" y="928670"/>
            <a:ext cx="2214578" cy="17145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Έλλειψη"/>
          <p:cNvSpPr/>
          <p:nvPr/>
        </p:nvSpPr>
        <p:spPr>
          <a:xfrm>
            <a:off x="6643702" y="1142984"/>
            <a:ext cx="2000264" cy="17145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32 - Ευθύγραμμο βέλος σύνδεσης"/>
          <p:cNvCxnSpPr>
            <a:stCxn id="30" idx="4"/>
          </p:cNvCxnSpPr>
          <p:nvPr/>
        </p:nvCxnSpPr>
        <p:spPr>
          <a:xfrm rot="16200000" flipH="1">
            <a:off x="1035819" y="3178967"/>
            <a:ext cx="1785950" cy="857256"/>
          </a:xfrm>
          <a:prstGeom prst="straightConnector1">
            <a:avLst/>
          </a:prstGeom>
          <a:ln w="222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ύγραμμο βέλος σύνδεσης"/>
          <p:cNvCxnSpPr/>
          <p:nvPr/>
        </p:nvCxnSpPr>
        <p:spPr>
          <a:xfrm rot="10800000" flipV="1">
            <a:off x="4643438" y="2786058"/>
            <a:ext cx="2643206" cy="1714512"/>
          </a:xfrm>
          <a:prstGeom prst="straightConnector1">
            <a:avLst/>
          </a:prstGeom>
          <a:ln w="222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- Ευθύγραμμο βέλος σύνδεσης"/>
          <p:cNvCxnSpPr/>
          <p:nvPr/>
        </p:nvCxnSpPr>
        <p:spPr>
          <a:xfrm rot="5400000">
            <a:off x="3178959" y="3464719"/>
            <a:ext cx="1857388" cy="71438"/>
          </a:xfrm>
          <a:prstGeom prst="straightConnector1">
            <a:avLst/>
          </a:prstGeom>
          <a:ln w="222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/>
      <p:bldP spid="11" grpId="0"/>
      <p:bldP spid="12" grpId="0"/>
      <p:bldP spid="14" grpId="0"/>
      <p:bldP spid="20" grpId="0"/>
      <p:bldP spid="21" grpId="0"/>
      <p:bldP spid="22" grpId="0"/>
      <p:bldP spid="24" grpId="0"/>
      <p:bldP spid="26" grpId="0"/>
      <p:bldP spid="30" grpId="0" animBg="1"/>
      <p:bldP spid="31" grpId="0" animBg="1"/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TextBox"/>
          <p:cNvSpPr txBox="1"/>
          <p:nvPr/>
        </p:nvSpPr>
        <p:spPr>
          <a:xfrm>
            <a:off x="1928794" y="3143248"/>
            <a:ext cx="61436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5x</a:t>
            </a:r>
            <a:r>
              <a:rPr lang="en-US" sz="4000" b="1" baseline="30000" dirty="0" smtClean="0"/>
              <a:t>3</a:t>
            </a:r>
            <a:r>
              <a:rPr lang="en-US" sz="4000" b="1" dirty="0" smtClean="0"/>
              <a:t>  - 2 </a:t>
            </a:r>
            <a:r>
              <a:rPr lang="el-GR" sz="4000" b="1" dirty="0" smtClean="0"/>
              <a:t>   </a:t>
            </a:r>
            <a:r>
              <a:rPr lang="en-US" sz="4000" b="1" dirty="0" smtClean="0"/>
              <a:t>=</a:t>
            </a:r>
            <a:r>
              <a:rPr lang="el-GR" sz="4000" b="1" dirty="0" smtClean="0"/>
              <a:t>     </a:t>
            </a:r>
            <a:r>
              <a:rPr lang="en-US" sz="4000" b="1" dirty="0" smtClean="0"/>
              <a:t> 6</a:t>
            </a:r>
            <a:endParaRPr lang="en-US" sz="4000" b="1" dirty="0"/>
          </a:p>
        </p:txBody>
      </p:sp>
      <p:sp>
        <p:nvSpPr>
          <p:cNvPr id="9" name="8 - Έλλειψη"/>
          <p:cNvSpPr/>
          <p:nvPr/>
        </p:nvSpPr>
        <p:spPr>
          <a:xfrm>
            <a:off x="1857356" y="2857496"/>
            <a:ext cx="1857388" cy="107157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TextBox"/>
          <p:cNvSpPr txBox="1"/>
          <p:nvPr/>
        </p:nvSpPr>
        <p:spPr>
          <a:xfrm>
            <a:off x="714348" y="5357826"/>
            <a:ext cx="2857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2060"/>
                </a:solidFill>
              </a:rPr>
              <a:t>Πρώτο μέλος εξίσωσης</a:t>
            </a:r>
            <a:endParaRPr lang="en-US" sz="2400" b="1" dirty="0">
              <a:solidFill>
                <a:srgbClr val="002060"/>
              </a:solidFill>
            </a:endParaRPr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rot="5400000">
            <a:off x="1750199" y="4321975"/>
            <a:ext cx="1357322" cy="571504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Έλλειψη"/>
          <p:cNvSpPr/>
          <p:nvPr/>
        </p:nvSpPr>
        <p:spPr>
          <a:xfrm>
            <a:off x="4357686" y="2714620"/>
            <a:ext cx="2143140" cy="135732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24 - Ευθύγραμμο βέλος σύνδεσης"/>
          <p:cNvCxnSpPr/>
          <p:nvPr/>
        </p:nvCxnSpPr>
        <p:spPr>
          <a:xfrm rot="16200000" flipH="1">
            <a:off x="5214942" y="4429132"/>
            <a:ext cx="1571636" cy="857256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5072066" y="5572140"/>
            <a:ext cx="2857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2060"/>
                </a:solidFill>
              </a:rPr>
              <a:t>Δεύτερο μέλος εξίσωσης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>
            <a:off x="1928794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ΕΞΙΣΩΣΗ  (σχέση,  τύπος)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642910" y="1714488"/>
            <a:ext cx="61436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5x</a:t>
            </a:r>
            <a:r>
              <a:rPr lang="en-US" sz="4000" b="1" baseline="30000" dirty="0" smtClean="0"/>
              <a:t>3</a:t>
            </a:r>
            <a:r>
              <a:rPr lang="en-US" sz="4000" b="1" dirty="0" smtClean="0"/>
              <a:t>  - 2 </a:t>
            </a:r>
            <a:r>
              <a:rPr lang="el-GR" sz="4000" b="1" dirty="0" smtClean="0"/>
              <a:t>   </a:t>
            </a:r>
            <a:r>
              <a:rPr lang="en-US" sz="4000" b="1" dirty="0" smtClean="0"/>
              <a:t>=</a:t>
            </a:r>
            <a:r>
              <a:rPr lang="el-GR" sz="4000" b="1" dirty="0" smtClean="0"/>
              <a:t>     </a:t>
            </a:r>
            <a:r>
              <a:rPr lang="en-US" sz="4000" b="1" dirty="0" smtClean="0"/>
              <a:t> 6</a:t>
            </a:r>
            <a:endParaRPr lang="en-US" sz="4000" b="1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9" grpId="0" animBg="1"/>
      <p:bldP spid="12" grpId="0"/>
      <p:bldP spid="19" grpId="0" animBg="1"/>
      <p:bldP spid="32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857224" y="4572008"/>
            <a:ext cx="2857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2060"/>
                </a:solidFill>
              </a:rPr>
              <a:t>Πρώτο μέρος εξίσωσης</a:t>
            </a:r>
            <a:r>
              <a:rPr lang="en-US" sz="2400" b="1" dirty="0" smtClean="0">
                <a:solidFill>
                  <a:srgbClr val="002060"/>
                </a:solidFill>
              </a:rPr>
              <a:t> (</a:t>
            </a:r>
            <a:r>
              <a:rPr lang="el-GR" sz="2400" b="1" dirty="0" smtClean="0">
                <a:solidFill>
                  <a:srgbClr val="002060"/>
                </a:solidFill>
              </a:rPr>
              <a:t>ή τύπου)</a:t>
            </a:r>
            <a:endParaRPr lang="en-US" sz="2400" b="1" dirty="0">
              <a:solidFill>
                <a:srgbClr val="002060"/>
              </a:solidFill>
            </a:endParaRPr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rot="5400000">
            <a:off x="1857356" y="3214686"/>
            <a:ext cx="1571636" cy="1000132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ύγραμμο βέλος σύνδεσης"/>
          <p:cNvCxnSpPr/>
          <p:nvPr/>
        </p:nvCxnSpPr>
        <p:spPr>
          <a:xfrm rot="16200000" flipH="1">
            <a:off x="4429124" y="3000372"/>
            <a:ext cx="1571636" cy="857256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5143504" y="4357694"/>
            <a:ext cx="2857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2060"/>
                </a:solidFill>
              </a:rPr>
              <a:t>Δεύτερο μέρος εξίσωσης (ή τύπου)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>
            <a:off x="1928794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ΕΞΙΣΩΣΗ  (σχέση,  τύπος)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3214678" y="2071678"/>
            <a:ext cx="5715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3643306" y="2094832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32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4071934" y="1928802"/>
            <a:ext cx="6429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5" name="14 - Ευθεία γραμμή σύνδεσης"/>
          <p:cNvCxnSpPr>
            <a:stCxn id="11" idx="3"/>
          </p:cNvCxnSpPr>
          <p:nvPr/>
        </p:nvCxnSpPr>
        <p:spPr>
          <a:xfrm flipV="1">
            <a:off x="4033156" y="2382172"/>
            <a:ext cx="735342" cy="5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Ορθογώνιο"/>
          <p:cNvSpPr/>
          <p:nvPr/>
        </p:nvSpPr>
        <p:spPr>
          <a:xfrm>
            <a:off x="4125556" y="2309146"/>
            <a:ext cx="4267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</a:t>
            </a:r>
            <a:endParaRPr lang="en-US" sz="3200" dirty="0"/>
          </a:p>
        </p:txBody>
      </p:sp>
      <p:sp>
        <p:nvSpPr>
          <p:cNvPr id="17" name="16 - Έλλειψη"/>
          <p:cNvSpPr/>
          <p:nvPr/>
        </p:nvSpPr>
        <p:spPr>
          <a:xfrm>
            <a:off x="2857488" y="1857364"/>
            <a:ext cx="714380" cy="92869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1" name="20 - Έλλειψη"/>
          <p:cNvSpPr/>
          <p:nvPr/>
        </p:nvSpPr>
        <p:spPr>
          <a:xfrm>
            <a:off x="4000496" y="1785926"/>
            <a:ext cx="1000132" cy="10001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2" grpId="0"/>
      <p:bldP spid="17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571472" y="185736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928662" y="1857364"/>
            <a:ext cx="15007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8y  -  4</a:t>
            </a:r>
            <a:endParaRPr lang="en-US" sz="2800" dirty="0"/>
          </a:p>
        </p:txBody>
      </p:sp>
      <p:sp>
        <p:nvSpPr>
          <p:cNvPr id="31" name="30 - Έλλειψη"/>
          <p:cNvSpPr/>
          <p:nvPr/>
        </p:nvSpPr>
        <p:spPr>
          <a:xfrm>
            <a:off x="214282" y="1357298"/>
            <a:ext cx="2857520" cy="150019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 rot="16200000" flipH="1">
            <a:off x="1250133" y="3321843"/>
            <a:ext cx="2286016" cy="1357322"/>
          </a:xfrm>
          <a:prstGeom prst="straightConnector1">
            <a:avLst/>
          </a:prstGeom>
          <a:ln w="222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928662" y="5143512"/>
            <a:ext cx="5429288" cy="1200329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Αυτή η εξίσωση είναι </a:t>
            </a:r>
            <a:r>
              <a:rPr lang="el-GR" sz="2400" b="1" dirty="0" smtClean="0"/>
              <a:t>λυμένη ως προς </a:t>
            </a:r>
            <a:r>
              <a:rPr lang="en-US" sz="2400" b="1" dirty="0" smtClean="0"/>
              <a:t>x</a:t>
            </a:r>
            <a:r>
              <a:rPr lang="en-US" sz="2400" dirty="0" smtClean="0"/>
              <a:t>, </a:t>
            </a:r>
            <a:r>
              <a:rPr lang="el-GR" sz="2400" u="sng" dirty="0" smtClean="0"/>
              <a:t>γιατί το </a:t>
            </a:r>
            <a:r>
              <a:rPr lang="en-US" sz="2400" u="sng" dirty="0" smtClean="0"/>
              <a:t>x, </a:t>
            </a:r>
            <a:r>
              <a:rPr lang="el-GR" sz="2400" u="sng" dirty="0" smtClean="0"/>
              <a:t>είναι μόνο του στο ένα μέλος της εξίσωσης</a:t>
            </a:r>
            <a:endParaRPr lang="en-US" sz="24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8" grpId="0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2455</TotalTime>
  <Words>970</Words>
  <PresentationFormat>Προβολή στην οθόνη (4:3)</PresentationFormat>
  <Paragraphs>387</Paragraphs>
  <Slides>24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24</vt:i4>
      </vt:variant>
    </vt:vector>
  </HeadingPairs>
  <TitlesOfParts>
    <vt:vector size="25" baseType="lpstr">
      <vt:lpstr>Θέμα του Office</vt:lpstr>
      <vt:lpstr>Χειρισμός τύπων 1 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Χειρισμός τύπων</dc:title>
  <dc:creator>Panorea</dc:creator>
  <cp:lastModifiedBy>hp pc</cp:lastModifiedBy>
  <cp:revision>291</cp:revision>
  <dcterms:created xsi:type="dcterms:W3CDTF">2021-01-28T06:37:17Z</dcterms:created>
  <dcterms:modified xsi:type="dcterms:W3CDTF">2024-10-27T07:49:18Z</dcterms:modified>
</cp:coreProperties>
</file>