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312" r:id="rId3"/>
    <p:sldId id="306" r:id="rId4"/>
    <p:sldId id="309" r:id="rId5"/>
    <p:sldId id="310" r:id="rId6"/>
    <p:sldId id="307" r:id="rId7"/>
    <p:sldId id="308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80" autoAdjust="0"/>
  </p:normalViewPr>
  <p:slideViewPr>
    <p:cSldViewPr>
      <p:cViewPr varScale="1">
        <p:scale>
          <a:sx n="66" d="100"/>
          <a:sy n="66" d="100"/>
        </p:scale>
        <p:origin x="-178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9/2/2024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TextBox"/>
          <p:cNvSpPr txBox="1"/>
          <p:nvPr/>
        </p:nvSpPr>
        <p:spPr>
          <a:xfrm>
            <a:off x="214282" y="1000108"/>
            <a:ext cx="80724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ΠΡΟΣΟΧΗ!!  Ένα σώμα που κινείται , έχει </a:t>
            </a:r>
            <a:r>
              <a:rPr lang="el-GR" sz="2400" u="sng" dirty="0" smtClean="0">
                <a:solidFill>
                  <a:srgbClr val="FF0000"/>
                </a:solidFill>
              </a:rPr>
              <a:t>σταθερή κατεύθυνση </a:t>
            </a:r>
            <a:r>
              <a:rPr lang="el-GR" sz="2400" dirty="0" smtClean="0"/>
              <a:t>όταν:</a:t>
            </a:r>
          </a:p>
          <a:p>
            <a:pPr marL="457200" indent="-457200">
              <a:buAutoNum type="arabicPeriod"/>
            </a:pPr>
            <a:r>
              <a:rPr lang="el-GR" sz="2400" dirty="0" smtClean="0"/>
              <a:t>Κινείται πάνω σε ευθεία γραμμή</a:t>
            </a:r>
          </a:p>
          <a:p>
            <a:pPr marL="457200" indent="-457200">
              <a:buAutoNum type="arabicPeriod"/>
            </a:pPr>
            <a:r>
              <a:rPr lang="el-GR" sz="2400" dirty="0" smtClean="0"/>
              <a:t>Έχει σταθερή φορά</a:t>
            </a:r>
          </a:p>
          <a:p>
            <a:pPr marL="457200" indent="-457200"/>
            <a:endParaRPr lang="en-US" sz="2400" dirty="0" smtClean="0"/>
          </a:p>
        </p:txBody>
      </p:sp>
      <p:sp>
        <p:nvSpPr>
          <p:cNvPr id="12" name="11 - Έλλειψη"/>
          <p:cNvSpPr/>
          <p:nvPr/>
        </p:nvSpPr>
        <p:spPr>
          <a:xfrm>
            <a:off x="2214546" y="6086323"/>
            <a:ext cx="357190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12 - Ευθεία γραμμή σύνδεσης"/>
          <p:cNvCxnSpPr/>
          <p:nvPr/>
        </p:nvCxnSpPr>
        <p:spPr>
          <a:xfrm>
            <a:off x="2000232" y="6357958"/>
            <a:ext cx="642942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0" y="478632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 </a:t>
            </a:r>
            <a:r>
              <a:rPr lang="el-GR" sz="2400" b="1" dirty="0" smtClean="0">
                <a:solidFill>
                  <a:srgbClr val="FF0000"/>
                </a:solidFill>
              </a:rPr>
              <a:t>κόκκινη</a:t>
            </a:r>
            <a:r>
              <a:rPr lang="el-GR" sz="2400" dirty="0" smtClean="0"/>
              <a:t>  μπάλα κινείται σε ευθεία γραμμή με σταθερή  φορά προς τα δεξιά, άρα η </a:t>
            </a:r>
            <a:r>
              <a:rPr lang="el-GR" sz="2400" u="sng" dirty="0" smtClean="0"/>
              <a:t>κατεύθυνσή της είναι σταθερή </a:t>
            </a:r>
            <a:endParaRPr lang="en-US" sz="2400" u="sng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>
            <a:off x="2643174" y="6000768"/>
            <a:ext cx="64294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Κατεύθυνση</a:t>
            </a:r>
            <a:endParaRPr lang="en-US" dirty="0"/>
          </a:p>
        </p:txBody>
      </p:sp>
      <p:sp>
        <p:nvSpPr>
          <p:cNvPr id="15" name="14 - TextBox"/>
          <p:cNvSpPr txBox="1"/>
          <p:nvPr/>
        </p:nvSpPr>
        <p:spPr>
          <a:xfrm>
            <a:off x="2143108" y="4357694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Παράδειγμα:</a:t>
            </a:r>
            <a:endParaRPr lang="el-GR" sz="2400" b="1" u="sng" dirty="0"/>
          </a:p>
        </p:txBody>
      </p:sp>
      <p:sp>
        <p:nvSpPr>
          <p:cNvPr id="9" name="8 - Ορθογώνιο"/>
          <p:cNvSpPr/>
          <p:nvPr/>
        </p:nvSpPr>
        <p:spPr>
          <a:xfrm>
            <a:off x="2786050" y="5643578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4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071538" y="428604"/>
            <a:ext cx="7272334" cy="71438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00CC"/>
                </a:solidFill>
              </a:rPr>
              <a:t>1</a:t>
            </a:r>
            <a:r>
              <a:rPr lang="el-GR" b="1" baseline="30000" dirty="0" smtClean="0">
                <a:solidFill>
                  <a:srgbClr val="0000CC"/>
                </a:solidFill>
              </a:rPr>
              <a:t>ος</a:t>
            </a:r>
            <a:r>
              <a:rPr lang="el-GR" b="1" dirty="0" smtClean="0">
                <a:solidFill>
                  <a:srgbClr val="0000CC"/>
                </a:solidFill>
              </a:rPr>
              <a:t>  νόμος του  Νεύτωνα  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3357554" y="2285992"/>
            <a:ext cx="47863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Παράδειγμα</a:t>
            </a:r>
            <a:r>
              <a:rPr lang="el-GR" sz="2400" dirty="0" smtClean="0"/>
              <a:t>  η  αδράνεια (μάζα) των βιβλίων είναι πολύ  μεγαλύτερη  από την αδράνεια (μάζα) ενός    μυρμηγκιού….</a:t>
            </a:r>
            <a:endParaRPr lang="el-GR" sz="2400" b="1" u="sng" dirty="0" smtClean="0">
              <a:solidFill>
                <a:srgbClr val="FF000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3143240" y="1142984"/>
            <a:ext cx="2928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ΑΔΡΑΝΕΙΑ</a:t>
            </a:r>
            <a:r>
              <a:rPr lang="el-GR" sz="2400" dirty="0" smtClean="0"/>
              <a:t>   </a:t>
            </a:r>
            <a:r>
              <a:rPr lang="el-GR" sz="2400" b="1" dirty="0" smtClean="0">
                <a:solidFill>
                  <a:srgbClr val="FF0000"/>
                </a:solidFill>
              </a:rPr>
              <a:t>=  ΜΑΖΑ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5357826"/>
            <a:ext cx="204787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09899"/>
            <a:ext cx="2905127" cy="3148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071538" y="428604"/>
            <a:ext cx="7272334" cy="71438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00CC"/>
                </a:solidFill>
              </a:rPr>
              <a:t>1</a:t>
            </a:r>
            <a:r>
              <a:rPr lang="el-GR" b="1" baseline="30000" dirty="0" smtClean="0">
                <a:solidFill>
                  <a:srgbClr val="0000CC"/>
                </a:solidFill>
              </a:rPr>
              <a:t>ος</a:t>
            </a:r>
            <a:r>
              <a:rPr lang="el-GR" b="1" dirty="0" smtClean="0">
                <a:solidFill>
                  <a:srgbClr val="0000CC"/>
                </a:solidFill>
              </a:rPr>
              <a:t>  νόμος του  Νεύτωνα  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857224" y="2500306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Γενικά.. </a:t>
            </a:r>
            <a:r>
              <a:rPr lang="el-GR" sz="2400" i="1" u="sng" dirty="0" smtClean="0">
                <a:solidFill>
                  <a:srgbClr val="FF0000"/>
                </a:solidFill>
              </a:rPr>
              <a:t>ένα σώμα που είναι ….ακίνητο … θέλει  να παραμείνει ακίνητο </a:t>
            </a:r>
            <a:r>
              <a:rPr lang="el-GR" sz="2400" dirty="0" smtClean="0"/>
              <a:t>…. και αντιστέκεται όταν κάποια δύναμη ..προσπαθήσει να το κουνήσει….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3143240" y="1142984"/>
            <a:ext cx="2928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ΑΔΡΑΝΕΙΑ</a:t>
            </a:r>
            <a:r>
              <a:rPr lang="el-GR" sz="2400" dirty="0" smtClean="0"/>
              <a:t>   </a:t>
            </a:r>
            <a:r>
              <a:rPr lang="el-GR" sz="2400" b="1" dirty="0" smtClean="0">
                <a:solidFill>
                  <a:srgbClr val="FF0000"/>
                </a:solidFill>
              </a:rPr>
              <a:t>=  ΜΑΖΑ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4357694"/>
            <a:ext cx="3571900" cy="226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071538" y="428604"/>
            <a:ext cx="7272334" cy="71438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00CC"/>
                </a:solidFill>
              </a:rPr>
              <a:t>1</a:t>
            </a:r>
            <a:r>
              <a:rPr lang="el-GR" b="1" baseline="30000" dirty="0" smtClean="0">
                <a:solidFill>
                  <a:srgbClr val="0000CC"/>
                </a:solidFill>
              </a:rPr>
              <a:t>ος</a:t>
            </a:r>
            <a:r>
              <a:rPr lang="el-GR" b="1" dirty="0" smtClean="0">
                <a:solidFill>
                  <a:srgbClr val="0000CC"/>
                </a:solidFill>
              </a:rPr>
              <a:t>  νόμος του  Νεύτωνα  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928662" y="2000240"/>
            <a:ext cx="70723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Γενικά.. </a:t>
            </a:r>
            <a:r>
              <a:rPr lang="el-GR" sz="2000" i="1" u="sng" dirty="0" smtClean="0">
                <a:solidFill>
                  <a:srgbClr val="FF0000"/>
                </a:solidFill>
              </a:rPr>
              <a:t>ένα σώμα που κάνει ευθύγραμμη ομαλή κίνηση … θέλει  πάντα  …..να κινείται με την ίδια  σταθερή ταχύτητα και να κάνει ευθύγραμμη κίνηση </a:t>
            </a:r>
            <a:r>
              <a:rPr lang="el-GR" sz="2000" dirty="0" smtClean="0"/>
              <a:t>…. και αντιστέκεται όταν κάποια δύναμη ..προσπαθήσει  να του  αλλάξει   την  ταχύτητα του……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3143240" y="1142984"/>
            <a:ext cx="2928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ΑΔΡΑΝΕΙΑ</a:t>
            </a:r>
            <a:r>
              <a:rPr lang="el-GR" sz="2400" dirty="0" smtClean="0"/>
              <a:t>   </a:t>
            </a:r>
            <a:r>
              <a:rPr lang="el-GR" sz="2400" b="1" dirty="0" smtClean="0">
                <a:solidFill>
                  <a:srgbClr val="FF0000"/>
                </a:solidFill>
              </a:rPr>
              <a:t>=  ΜΑΖΑ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929198"/>
            <a:ext cx="937621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7 - Ευθεία γραμμή σύνδεσης"/>
          <p:cNvCxnSpPr/>
          <p:nvPr/>
        </p:nvCxnSpPr>
        <p:spPr>
          <a:xfrm>
            <a:off x="0" y="5857892"/>
            <a:ext cx="9144000" cy="71438"/>
          </a:xfrm>
          <a:prstGeom prst="line">
            <a:avLst/>
          </a:prstGeom>
          <a:ln w="635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>
            <a:stCxn id="5122" idx="3"/>
          </p:cNvCxnSpPr>
          <p:nvPr/>
        </p:nvCxnSpPr>
        <p:spPr>
          <a:xfrm>
            <a:off x="1437655" y="5429252"/>
            <a:ext cx="705453" cy="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071538" y="428604"/>
            <a:ext cx="7272334" cy="71438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00CC"/>
                </a:solidFill>
              </a:rPr>
              <a:t>1</a:t>
            </a:r>
            <a:r>
              <a:rPr lang="el-GR" b="1" baseline="30000" dirty="0" smtClean="0">
                <a:solidFill>
                  <a:srgbClr val="0000CC"/>
                </a:solidFill>
              </a:rPr>
              <a:t>ος</a:t>
            </a:r>
            <a:r>
              <a:rPr lang="el-GR" b="1" dirty="0" smtClean="0">
                <a:solidFill>
                  <a:srgbClr val="0000CC"/>
                </a:solidFill>
              </a:rPr>
              <a:t>  νόμος του  Νεύτωνα  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500034" y="4857760"/>
            <a:ext cx="8358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000" i="1" u="sng" dirty="0" smtClean="0">
                <a:solidFill>
                  <a:srgbClr val="FF0000"/>
                </a:solidFill>
              </a:rPr>
              <a:t> ή θα κινείται  και θα κάνει ευθύγραμμη ομαλή κίνηση …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5429264"/>
            <a:ext cx="535774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7 - Ευθεία γραμμή σύνδεσης"/>
          <p:cNvCxnSpPr/>
          <p:nvPr/>
        </p:nvCxnSpPr>
        <p:spPr>
          <a:xfrm>
            <a:off x="5429256" y="5929330"/>
            <a:ext cx="3000364" cy="1588"/>
          </a:xfrm>
          <a:prstGeom prst="line">
            <a:avLst/>
          </a:prstGeom>
          <a:ln w="635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>
            <a:stCxn id="5122" idx="3"/>
          </p:cNvCxnSpPr>
          <p:nvPr/>
        </p:nvCxnSpPr>
        <p:spPr>
          <a:xfrm>
            <a:off x="5965030" y="5715004"/>
            <a:ext cx="821516" cy="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3214686"/>
            <a:ext cx="428628" cy="457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15 - TextBox"/>
          <p:cNvSpPr txBox="1"/>
          <p:nvPr/>
        </p:nvSpPr>
        <p:spPr>
          <a:xfrm>
            <a:off x="6286512" y="6000768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μπάλα κινείται ευθεία με σταθερή ταχύτητα</a:t>
            </a:r>
            <a:endParaRPr lang="en-US" dirty="0"/>
          </a:p>
        </p:txBody>
      </p:sp>
      <p:sp>
        <p:nvSpPr>
          <p:cNvPr id="11" name="10 - Ορθογώνιο"/>
          <p:cNvSpPr/>
          <p:nvPr/>
        </p:nvSpPr>
        <p:spPr>
          <a:xfrm>
            <a:off x="500034" y="1785926"/>
            <a:ext cx="7715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Αν σε ένα σώμα </a:t>
            </a:r>
            <a:r>
              <a:rPr lang="el-GR" sz="2000" u="sng" dirty="0" smtClean="0"/>
              <a:t>δεν  ασκούνται  </a:t>
            </a:r>
            <a:r>
              <a:rPr lang="el-GR" sz="2000" dirty="0" smtClean="0"/>
              <a:t>καθόλου  </a:t>
            </a:r>
            <a:r>
              <a:rPr lang="el-GR" sz="2000" u="sng" dirty="0" smtClean="0"/>
              <a:t>δυνάμεις</a:t>
            </a:r>
            <a:r>
              <a:rPr lang="el-GR" sz="2000" dirty="0" smtClean="0"/>
              <a:t>  ή   ασκούνται   δυνάμεις  αλλά η  </a:t>
            </a:r>
            <a:r>
              <a:rPr lang="el-GR" sz="2000" u="sng" dirty="0" smtClean="0"/>
              <a:t>συνολική δύναμη   είναι μηδέν</a:t>
            </a:r>
            <a:r>
              <a:rPr lang="el-GR" sz="2000" dirty="0" smtClean="0"/>
              <a:t>,  τότε  το  σώμα:</a:t>
            </a:r>
          </a:p>
        </p:txBody>
      </p:sp>
      <p:sp>
        <p:nvSpPr>
          <p:cNvPr id="12" name="11 - Ορθογώνιο"/>
          <p:cNvSpPr/>
          <p:nvPr/>
        </p:nvSpPr>
        <p:spPr>
          <a:xfrm>
            <a:off x="1285852" y="3143248"/>
            <a:ext cx="31697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000" u="sng" dirty="0" smtClean="0">
                <a:solidFill>
                  <a:srgbClr val="FF0000"/>
                </a:solidFill>
              </a:rPr>
              <a:t>ή θα  είναι  ακίνητο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071538" y="428604"/>
            <a:ext cx="7272334" cy="71438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00CC"/>
                </a:solidFill>
              </a:rPr>
              <a:t>1</a:t>
            </a:r>
            <a:r>
              <a:rPr lang="el-GR" b="1" baseline="30000" dirty="0" smtClean="0">
                <a:solidFill>
                  <a:srgbClr val="0000CC"/>
                </a:solidFill>
              </a:rPr>
              <a:t>ος</a:t>
            </a:r>
            <a:r>
              <a:rPr lang="el-GR" b="1" dirty="0" smtClean="0">
                <a:solidFill>
                  <a:srgbClr val="0000CC"/>
                </a:solidFill>
              </a:rPr>
              <a:t>  νόμος του  Νεύτωνα  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500034" y="2000240"/>
            <a:ext cx="83582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Αν σε ένα σώμα </a:t>
            </a:r>
            <a:r>
              <a:rPr lang="el-GR" sz="2400" u="sng" dirty="0" smtClean="0"/>
              <a:t>δεν  ασκούνται  </a:t>
            </a:r>
            <a:r>
              <a:rPr lang="el-GR" sz="2400" dirty="0" smtClean="0"/>
              <a:t>καθόλου  </a:t>
            </a:r>
            <a:r>
              <a:rPr lang="el-GR" sz="2400" u="sng" dirty="0" smtClean="0"/>
              <a:t>δυνάμεις</a:t>
            </a:r>
            <a:r>
              <a:rPr lang="el-GR" sz="2400" dirty="0" smtClean="0"/>
              <a:t>  ή   ασκούνται   δυνάμεις  αλλά η  </a:t>
            </a:r>
            <a:r>
              <a:rPr lang="el-GR" sz="2400" u="sng" dirty="0" smtClean="0"/>
              <a:t>συνολική δύναμη   είναι μηδέν</a:t>
            </a:r>
            <a:r>
              <a:rPr lang="el-GR" sz="2400" dirty="0" smtClean="0"/>
              <a:t>,  τότε  το  σώμα </a:t>
            </a:r>
            <a:r>
              <a:rPr lang="el-GR" sz="2400" dirty="0" smtClean="0">
                <a:solidFill>
                  <a:srgbClr val="FF0000"/>
                </a:solidFill>
              </a:rPr>
              <a:t>ισορροπεί </a:t>
            </a:r>
          </a:p>
          <a:p>
            <a:endParaRPr lang="el-GR" sz="2400" dirty="0" smtClean="0"/>
          </a:p>
          <a:p>
            <a:r>
              <a:rPr lang="el-GR" sz="2400" b="1" dirty="0" smtClean="0">
                <a:solidFill>
                  <a:srgbClr val="FF0000"/>
                </a:solidFill>
              </a:rPr>
              <a:t>                                </a:t>
            </a:r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l-GR" sz="2400" b="1" baseline="-25000" dirty="0" err="1" smtClean="0">
                <a:solidFill>
                  <a:srgbClr val="FF0000"/>
                </a:solidFill>
              </a:rPr>
              <a:t>ολ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 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</a:rPr>
              <a:t> =  0      (Σ</a:t>
            </a:r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l-GR" sz="2400" b="1" dirty="0" smtClean="0">
                <a:solidFill>
                  <a:srgbClr val="FF0000"/>
                </a:solidFill>
              </a:rPr>
              <a:t>  =  0)</a:t>
            </a:r>
          </a:p>
          <a:p>
            <a:endParaRPr lang="el-GR" sz="2400" b="1" dirty="0" smtClean="0">
              <a:solidFill>
                <a:srgbClr val="FF0000"/>
              </a:solidFill>
            </a:endParaRPr>
          </a:p>
          <a:p>
            <a:r>
              <a:rPr lang="el-GR" sz="2400" b="1" dirty="0" smtClean="0">
                <a:solidFill>
                  <a:srgbClr val="FF0000"/>
                </a:solidFill>
              </a:rPr>
              <a:t>                             (συνθήκη ισορροπίας)</a:t>
            </a:r>
          </a:p>
          <a:p>
            <a:endParaRPr lang="el-GR" sz="2400" u="sng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endParaRPr lang="el-GR" sz="2400" dirty="0" smtClean="0">
              <a:solidFill>
                <a:srgbClr val="FF0000"/>
              </a:solidFill>
            </a:endParaRPr>
          </a:p>
        </p:txBody>
      </p:sp>
      <p:sp>
        <p:nvSpPr>
          <p:cNvPr id="9" name="8 - Βέλος προς τα κάτω"/>
          <p:cNvSpPr/>
          <p:nvPr/>
        </p:nvSpPr>
        <p:spPr>
          <a:xfrm>
            <a:off x="4071934" y="1142984"/>
            <a:ext cx="500066" cy="642942"/>
          </a:xfrm>
          <a:prstGeom prst="downArrow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6400807"/>
            <a:ext cx="428628" cy="457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071538" y="428604"/>
            <a:ext cx="7272334" cy="71438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00CC"/>
                </a:solidFill>
              </a:rPr>
              <a:t>1</a:t>
            </a:r>
            <a:r>
              <a:rPr lang="el-GR" b="1" baseline="30000" dirty="0" smtClean="0">
                <a:solidFill>
                  <a:srgbClr val="0000CC"/>
                </a:solidFill>
              </a:rPr>
              <a:t>ος</a:t>
            </a:r>
            <a:r>
              <a:rPr lang="el-GR" b="1" dirty="0" smtClean="0">
                <a:solidFill>
                  <a:srgbClr val="0000CC"/>
                </a:solidFill>
              </a:rPr>
              <a:t>  νόμος του  Νεύτωνα  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500034" y="2000240"/>
            <a:ext cx="835824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Αν ένα σώμα (π.χ. μια μπάλα) ισορροπεί:</a:t>
            </a:r>
          </a:p>
          <a:p>
            <a:endParaRPr lang="el-GR" sz="2400" dirty="0" smtClean="0"/>
          </a:p>
          <a:p>
            <a:r>
              <a:rPr lang="el-GR" sz="2400" b="1" dirty="0" smtClean="0">
                <a:solidFill>
                  <a:srgbClr val="FF0000"/>
                </a:solidFill>
              </a:rPr>
              <a:t>                                </a:t>
            </a:r>
            <a:r>
              <a:rPr lang="en-US" sz="3200" b="1" dirty="0" smtClean="0">
                <a:solidFill>
                  <a:srgbClr val="FF0000"/>
                </a:solidFill>
              </a:rPr>
              <a:t>F</a:t>
            </a:r>
            <a:r>
              <a:rPr lang="el-GR" sz="3200" b="1" baseline="-25000" dirty="0" err="1" smtClean="0">
                <a:solidFill>
                  <a:srgbClr val="FF0000"/>
                </a:solidFill>
              </a:rPr>
              <a:t>ολ</a:t>
            </a:r>
            <a:r>
              <a:rPr lang="en-US" sz="3200" b="1" baseline="-25000" dirty="0" smtClean="0">
                <a:solidFill>
                  <a:srgbClr val="FF0000"/>
                </a:solidFill>
              </a:rPr>
              <a:t> </a:t>
            </a:r>
            <a:r>
              <a:rPr lang="el-GR" sz="3200" b="1" baseline="-25000" dirty="0" smtClean="0">
                <a:solidFill>
                  <a:srgbClr val="FF0000"/>
                </a:solidFill>
              </a:rPr>
              <a:t> </a:t>
            </a:r>
            <a:r>
              <a:rPr lang="el-GR" sz="3200" b="1" dirty="0" smtClean="0">
                <a:solidFill>
                  <a:srgbClr val="FF0000"/>
                </a:solidFill>
              </a:rPr>
              <a:t> =  0</a:t>
            </a:r>
          </a:p>
          <a:p>
            <a:endParaRPr lang="el-GR" sz="2400" b="1" dirty="0" smtClean="0">
              <a:solidFill>
                <a:srgbClr val="FF0000"/>
              </a:solidFill>
            </a:endParaRPr>
          </a:p>
          <a:p>
            <a:endParaRPr lang="el-GR" sz="2400" b="1" dirty="0" smtClean="0">
              <a:solidFill>
                <a:srgbClr val="FF0000"/>
              </a:solidFill>
            </a:endParaRPr>
          </a:p>
          <a:p>
            <a:endParaRPr lang="el-GR" sz="2400" u="sng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endParaRPr lang="el-GR" sz="2400" dirty="0" smtClean="0">
              <a:solidFill>
                <a:srgbClr val="FF0000"/>
              </a:solidFill>
            </a:endParaRPr>
          </a:p>
        </p:txBody>
      </p:sp>
      <p:sp>
        <p:nvSpPr>
          <p:cNvPr id="9" name="8 - Βέλος προς τα κάτω"/>
          <p:cNvSpPr/>
          <p:nvPr/>
        </p:nvSpPr>
        <p:spPr>
          <a:xfrm>
            <a:off x="4071934" y="1142984"/>
            <a:ext cx="500066" cy="642942"/>
          </a:xfrm>
          <a:prstGeom prst="downArrow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5643578"/>
            <a:ext cx="428628" cy="457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6 - Ευθύγραμμο βέλος σύνδεσης"/>
          <p:cNvCxnSpPr/>
          <p:nvPr/>
        </p:nvCxnSpPr>
        <p:spPr>
          <a:xfrm rot="5400000">
            <a:off x="1607323" y="3607595"/>
            <a:ext cx="1714512" cy="1214446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928662" y="5214950"/>
            <a:ext cx="2984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Το σώμα είναι ακίνητο</a:t>
            </a:r>
            <a:endParaRPr lang="en-US" sz="24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5429264"/>
            <a:ext cx="535774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10 - Ευθεία γραμμή σύνδεσης"/>
          <p:cNvCxnSpPr/>
          <p:nvPr/>
        </p:nvCxnSpPr>
        <p:spPr>
          <a:xfrm>
            <a:off x="5429256" y="5929330"/>
            <a:ext cx="3000364" cy="1588"/>
          </a:xfrm>
          <a:prstGeom prst="line">
            <a:avLst/>
          </a:prstGeom>
          <a:ln w="635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ύγραμμο βέλος σύνδεσης"/>
          <p:cNvCxnSpPr>
            <a:stCxn id="10" idx="3"/>
          </p:cNvCxnSpPr>
          <p:nvPr/>
        </p:nvCxnSpPr>
        <p:spPr>
          <a:xfrm>
            <a:off x="5965030" y="5715004"/>
            <a:ext cx="821516" cy="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6286512" y="6000768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μπάλα κινείται ευθεία με σταθερή ταχύτητα</a:t>
            </a:r>
            <a:endParaRPr lang="en-US" dirty="0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>
            <a:off x="3571868" y="3214686"/>
            <a:ext cx="1643074" cy="1500198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4643438" y="4714884"/>
            <a:ext cx="4143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σώμα κάνει ευθύγραμμη ομαλή  κίνηση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TextBox"/>
          <p:cNvSpPr txBox="1"/>
          <p:nvPr/>
        </p:nvSpPr>
        <p:spPr>
          <a:xfrm>
            <a:off x="785786" y="5643578"/>
            <a:ext cx="5500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  </a:t>
            </a:r>
            <a:r>
              <a:rPr lang="el-GR" b="1" dirty="0" smtClean="0">
                <a:solidFill>
                  <a:srgbClr val="FF0000"/>
                </a:solidFill>
              </a:rPr>
              <a:t>κόκκινη</a:t>
            </a:r>
            <a:r>
              <a:rPr lang="el-GR" dirty="0" smtClean="0"/>
              <a:t>  μπάλα δεν κινείται σε ευθεία γραμμή  , άρα η </a:t>
            </a:r>
            <a:r>
              <a:rPr lang="el-GR" u="sng" dirty="0" smtClean="0"/>
              <a:t>κατεύθυνσή της μεταβάλλεται</a:t>
            </a:r>
            <a:endParaRPr lang="en-US" u="sng" dirty="0"/>
          </a:p>
        </p:txBody>
      </p:sp>
      <p:sp>
        <p:nvSpPr>
          <p:cNvPr id="24" name="1 - Τίτλος"/>
          <p:cNvSpPr>
            <a:spLocks noGrp="1"/>
          </p:cNvSpPr>
          <p:nvPr>
            <p:ph type="title"/>
          </p:nvPr>
        </p:nvSpPr>
        <p:spPr>
          <a:xfrm>
            <a:off x="1571604" y="0"/>
            <a:ext cx="5329246" cy="560406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Κατεύθυνση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2428860" y="521495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Παράδειγμα:</a:t>
            </a:r>
            <a:endParaRPr lang="el-GR" b="1" u="sng" dirty="0"/>
          </a:p>
        </p:txBody>
      </p:sp>
      <p:sp>
        <p:nvSpPr>
          <p:cNvPr id="9" name="8 - Έλλειψη"/>
          <p:cNvSpPr/>
          <p:nvPr/>
        </p:nvSpPr>
        <p:spPr>
          <a:xfrm>
            <a:off x="6858016" y="4857736"/>
            <a:ext cx="2428892" cy="20002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 flipV="1">
            <a:off x="7429520" y="4643422"/>
            <a:ext cx="357190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 rot="16200000" flipV="1">
            <a:off x="9126173" y="5304223"/>
            <a:ext cx="500066" cy="178595"/>
          </a:xfrm>
          <a:prstGeom prst="straightConnector1">
            <a:avLst/>
          </a:prstGeom>
          <a:ln w="158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ύγραμμο βέλος σύνδεσης"/>
          <p:cNvCxnSpPr/>
          <p:nvPr/>
        </p:nvCxnSpPr>
        <p:spPr>
          <a:xfrm>
            <a:off x="7858148" y="4643446"/>
            <a:ext cx="428628" cy="15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Ορθογώνιο"/>
          <p:cNvSpPr/>
          <p:nvPr/>
        </p:nvSpPr>
        <p:spPr>
          <a:xfrm>
            <a:off x="142844" y="714356"/>
            <a:ext cx="7643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ΠΡΟΣΟΧΗ!!  Ένα σώμα που κινείται ,  </a:t>
            </a:r>
            <a:r>
              <a:rPr lang="el-GR" u="sng" dirty="0" smtClean="0">
                <a:solidFill>
                  <a:srgbClr val="FF0000"/>
                </a:solidFill>
              </a:rPr>
              <a:t>μεταβάλλει την κατεύθυνση </a:t>
            </a:r>
            <a:r>
              <a:rPr lang="el-GR" dirty="0" smtClean="0">
                <a:solidFill>
                  <a:srgbClr val="FF0000"/>
                </a:solidFill>
              </a:rPr>
              <a:t>όταν:</a:t>
            </a:r>
            <a:endParaRPr lang="el-GR" dirty="0"/>
          </a:p>
        </p:txBody>
      </p:sp>
      <p:sp>
        <p:nvSpPr>
          <p:cNvPr id="13" name="12 - Ορθογώνιο"/>
          <p:cNvSpPr/>
          <p:nvPr/>
        </p:nvSpPr>
        <p:spPr>
          <a:xfrm>
            <a:off x="571472" y="1500174"/>
            <a:ext cx="3970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/>
            <a:r>
              <a:rPr lang="el-GR" dirty="0" smtClean="0"/>
              <a:t>1.   Δεν κινείται πάνω σε ευθεία γραμμή</a:t>
            </a:r>
          </a:p>
        </p:txBody>
      </p:sp>
      <p:sp>
        <p:nvSpPr>
          <p:cNvPr id="17" name="16 - Ορθογώνιο"/>
          <p:cNvSpPr/>
          <p:nvPr/>
        </p:nvSpPr>
        <p:spPr>
          <a:xfrm>
            <a:off x="571472" y="2285992"/>
            <a:ext cx="72152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l-GR" dirty="0" smtClean="0"/>
              <a:t>2. Κινείται πάνω σε ευθεία γραμμή,  αλλά η φορά του μεταβάλλεται (δηλαδή μια κινείται δεξιά και μια κινείται αριστερά… ) καθώς κινείται.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 animBg="1"/>
      <p:bldP spid="10" grpId="0" animBg="1"/>
      <p:bldP spid="12" grpId="0"/>
      <p:bldP spid="13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000232" y="571480"/>
            <a:ext cx="4643470" cy="71438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l-GR" sz="4400" b="1" dirty="0" smtClean="0">
                <a:solidFill>
                  <a:srgbClr val="FF0000"/>
                </a:solidFill>
              </a:rPr>
              <a:t>Ευθύγραμμη Ομαλή Κίνηση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endParaRPr lang="en-US" b="1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8572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20 - TextBox"/>
          <p:cNvSpPr txBox="1"/>
          <p:nvPr/>
        </p:nvSpPr>
        <p:spPr>
          <a:xfrm>
            <a:off x="142844" y="3929066"/>
            <a:ext cx="82153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2"/>
                </a:solidFill>
              </a:rPr>
              <a:t>Στην παραπάνω εικόνα το ποντικάκι κάνει ευθύγραμμη ομαλή κίνηση. Γιατί  κινείται  σε ευθεία γραμμή(με σταθερή φορά) , και η ταχύτητα του         παραμένει  η ίδια             .</a:t>
            </a:r>
          </a:p>
          <a:p>
            <a:endParaRPr lang="el-GR" sz="2400" dirty="0" smtClean="0">
              <a:solidFill>
                <a:schemeClr val="tx2"/>
              </a:solidFill>
            </a:endParaRPr>
          </a:p>
          <a:p>
            <a:r>
              <a:rPr lang="el-GR" sz="2400" dirty="0" smtClean="0">
                <a:solidFill>
                  <a:schemeClr val="tx2"/>
                </a:solidFill>
              </a:rPr>
              <a:t> Σε όλα τα σημεία από τα  οποία περνάει το ποντικάκι η ταχύτητα  είναι η ίδια</a:t>
            </a:r>
            <a:endParaRPr lang="en-US" sz="2000" u="sng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482078">
            <a:off x="241530" y="1883231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6" name="25 - Ευθεία γραμμή σύνδεσης"/>
          <p:cNvCxnSpPr/>
          <p:nvPr/>
        </p:nvCxnSpPr>
        <p:spPr>
          <a:xfrm>
            <a:off x="642910" y="2643182"/>
            <a:ext cx="828677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ύγραμμο βέλος σύνδεσης"/>
          <p:cNvCxnSpPr/>
          <p:nvPr/>
        </p:nvCxnSpPr>
        <p:spPr>
          <a:xfrm>
            <a:off x="1571604" y="221455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714348" y="27146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26 - Έλλειψη"/>
          <p:cNvSpPr/>
          <p:nvPr/>
        </p:nvSpPr>
        <p:spPr>
          <a:xfrm>
            <a:off x="3714744" y="257174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Έλλειψη"/>
          <p:cNvSpPr/>
          <p:nvPr/>
        </p:nvSpPr>
        <p:spPr>
          <a:xfrm>
            <a:off x="857224" y="264318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Έλλειψη"/>
          <p:cNvSpPr/>
          <p:nvPr/>
        </p:nvSpPr>
        <p:spPr>
          <a:xfrm>
            <a:off x="2214546" y="257174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Έλλειψη"/>
          <p:cNvSpPr/>
          <p:nvPr/>
        </p:nvSpPr>
        <p:spPr>
          <a:xfrm>
            <a:off x="4857752" y="264318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Έλλειψη"/>
          <p:cNvSpPr/>
          <p:nvPr/>
        </p:nvSpPr>
        <p:spPr>
          <a:xfrm>
            <a:off x="7572396" y="264318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Έλλειψη"/>
          <p:cNvSpPr/>
          <p:nvPr/>
        </p:nvSpPr>
        <p:spPr>
          <a:xfrm>
            <a:off x="5786446" y="257174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TextBox"/>
          <p:cNvSpPr txBox="1"/>
          <p:nvPr/>
        </p:nvSpPr>
        <p:spPr>
          <a:xfrm>
            <a:off x="7572396" y="26431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Ζ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5643570" y="26431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4786314" y="27146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Δ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3643306" y="26431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Γ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37 - TextBox"/>
          <p:cNvSpPr txBox="1"/>
          <p:nvPr/>
        </p:nvSpPr>
        <p:spPr>
          <a:xfrm>
            <a:off x="2071670" y="27146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Β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482078">
            <a:off x="8186413" y="1883231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285992"/>
            <a:ext cx="318655" cy="457201"/>
          </a:xfrm>
          <a:prstGeom prst="rect">
            <a:avLst/>
          </a:prstGeom>
          <a:noFill/>
        </p:spPr>
      </p:pic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2214554"/>
            <a:ext cx="307400" cy="441052"/>
          </a:xfrm>
          <a:prstGeom prst="rect">
            <a:avLst/>
          </a:prstGeom>
          <a:noFill/>
        </p:spPr>
      </p:pic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7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4714884"/>
            <a:ext cx="357190" cy="512490"/>
          </a:xfrm>
          <a:prstGeom prst="rect">
            <a:avLst/>
          </a:prstGeom>
          <a:noFill/>
        </p:spPr>
      </p:pic>
      <p:pic>
        <p:nvPicPr>
          <p:cNvPr id="4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2285992"/>
            <a:ext cx="307400" cy="441052"/>
          </a:xfrm>
          <a:prstGeom prst="rect">
            <a:avLst/>
          </a:prstGeom>
          <a:noFill/>
        </p:spPr>
      </p:pic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2285992"/>
            <a:ext cx="307400" cy="441052"/>
          </a:xfrm>
          <a:prstGeom prst="rect">
            <a:avLst/>
          </a:prstGeom>
          <a:noFill/>
        </p:spPr>
      </p:pic>
      <p:pic>
        <p:nvPicPr>
          <p:cNvPr id="50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2285992"/>
            <a:ext cx="307400" cy="441052"/>
          </a:xfrm>
          <a:prstGeom prst="rect">
            <a:avLst/>
          </a:prstGeom>
          <a:noFill/>
        </p:spPr>
      </p:pic>
      <p:pic>
        <p:nvPicPr>
          <p:cNvPr id="5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786058"/>
            <a:ext cx="307400" cy="441052"/>
          </a:xfrm>
          <a:prstGeom prst="rect">
            <a:avLst/>
          </a:prstGeom>
          <a:noFill/>
        </p:spPr>
      </p:pic>
      <p:pic>
        <p:nvPicPr>
          <p:cNvPr id="52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5786454"/>
            <a:ext cx="307400" cy="4410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71472" y="142852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Λέμε ότι ένα σώμα (που θεωρούμε υλικό σημείο)  </a:t>
            </a:r>
            <a:r>
              <a:rPr lang="el-GR" sz="2400" b="1" dirty="0" smtClean="0"/>
              <a:t>ισορροπεί</a:t>
            </a:r>
            <a:r>
              <a:rPr lang="el-GR" sz="2400" dirty="0" smtClean="0"/>
              <a:t>  ή </a:t>
            </a:r>
            <a:r>
              <a:rPr lang="el-GR" sz="2400" b="1" dirty="0" smtClean="0"/>
              <a:t>δεν μεταβάλει την κινητική  του κατάσταση </a:t>
            </a:r>
            <a:r>
              <a:rPr lang="el-GR" sz="2400" dirty="0" smtClean="0"/>
              <a:t>όταν</a:t>
            </a:r>
            <a:endParaRPr lang="el-GR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429264"/>
            <a:ext cx="428628" cy="457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5 - Ευθύγραμμο βέλος σύνδεσης"/>
          <p:cNvCxnSpPr/>
          <p:nvPr/>
        </p:nvCxnSpPr>
        <p:spPr>
          <a:xfrm rot="10800000" flipV="1">
            <a:off x="1714480" y="1071546"/>
            <a:ext cx="1214414" cy="857256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TextBox"/>
          <p:cNvSpPr txBox="1"/>
          <p:nvPr/>
        </p:nvSpPr>
        <p:spPr>
          <a:xfrm>
            <a:off x="0" y="2214554"/>
            <a:ext cx="2984535" cy="46166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l-GR" sz="2400" dirty="0" smtClean="0"/>
              <a:t>Το σώμα είναι ακίνητο</a:t>
            </a:r>
            <a:endParaRPr lang="en-US" sz="24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5917188"/>
            <a:ext cx="535774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8 - Ευθεία γραμμή σύνδεσης"/>
          <p:cNvCxnSpPr/>
          <p:nvPr/>
        </p:nvCxnSpPr>
        <p:spPr>
          <a:xfrm>
            <a:off x="6000760" y="6417254"/>
            <a:ext cx="3000364" cy="1588"/>
          </a:xfrm>
          <a:prstGeom prst="line">
            <a:avLst/>
          </a:prstGeom>
          <a:ln w="635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>
            <a:stCxn id="8" idx="3"/>
          </p:cNvCxnSpPr>
          <p:nvPr/>
        </p:nvCxnSpPr>
        <p:spPr>
          <a:xfrm>
            <a:off x="6536534" y="6202928"/>
            <a:ext cx="821516" cy="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4500562" y="6488692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μπάλα κινείται ευθεία με σταθερή ταχύτητα</a:t>
            </a:r>
            <a:endParaRPr lang="en-US" dirty="0"/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>
            <a:off x="6215074" y="857232"/>
            <a:ext cx="1285884" cy="1143008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4929190" y="2214554"/>
            <a:ext cx="4143372" cy="83099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σώμα κάνει ευθύγραμμη ομαλή  κίνηση (Ε.Ο.Κ)</a:t>
            </a:r>
            <a:endParaRPr lang="en-US" sz="2400" dirty="0"/>
          </a:p>
        </p:txBody>
      </p:sp>
      <p:sp>
        <p:nvSpPr>
          <p:cNvPr id="15" name="14 - TextBox"/>
          <p:cNvSpPr txBox="1"/>
          <p:nvPr/>
        </p:nvSpPr>
        <p:spPr>
          <a:xfrm>
            <a:off x="285720" y="3143248"/>
            <a:ext cx="2185278" cy="46166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l-GR" sz="2400" dirty="0" smtClean="0"/>
              <a:t>Το σώμα ηρεμεί</a:t>
            </a:r>
            <a:endParaRPr lang="en-US" sz="2400" dirty="0"/>
          </a:p>
        </p:txBody>
      </p:sp>
      <p:sp>
        <p:nvSpPr>
          <p:cNvPr id="16" name="15 - TextBox"/>
          <p:cNvSpPr txBox="1"/>
          <p:nvPr/>
        </p:nvSpPr>
        <p:spPr>
          <a:xfrm>
            <a:off x="0" y="4143380"/>
            <a:ext cx="3895362" cy="46166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l-GR" sz="2400" dirty="0" smtClean="0"/>
              <a:t>Το σώμα έχει μηδέν ταχύτητα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4929190" y="3214686"/>
            <a:ext cx="4071966" cy="120032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σώμα κινείται με σταθερή ταχύτητα (ταχύτητα δεν μεταβάλλεται)</a:t>
            </a:r>
            <a:endParaRPr lang="en-US" sz="2400" dirty="0"/>
          </a:p>
        </p:txBody>
      </p:sp>
      <p:sp>
        <p:nvSpPr>
          <p:cNvPr id="18" name="17 - TextBox"/>
          <p:cNvSpPr txBox="1"/>
          <p:nvPr/>
        </p:nvSpPr>
        <p:spPr>
          <a:xfrm>
            <a:off x="4929190" y="4786322"/>
            <a:ext cx="4000528" cy="83099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σώμα κινείται ευθύγραμμα και ομαλά.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3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71472" y="142852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Λέμε ότι ένα σώμα (που θεωρούμε υλικό σημείο) </a:t>
            </a:r>
            <a:r>
              <a:rPr lang="el-GR" sz="2400" b="1" dirty="0" smtClean="0">
                <a:solidFill>
                  <a:srgbClr val="FF0000"/>
                </a:solidFill>
              </a:rPr>
              <a:t>δεν  ισορροπεί</a:t>
            </a:r>
            <a:r>
              <a:rPr lang="el-GR" sz="2400" dirty="0" smtClean="0"/>
              <a:t>  ή </a:t>
            </a:r>
            <a:r>
              <a:rPr lang="el-GR" sz="2400" b="1" dirty="0" smtClean="0"/>
              <a:t> </a:t>
            </a:r>
            <a:r>
              <a:rPr lang="el-GR" sz="2400" b="1" dirty="0" smtClean="0">
                <a:solidFill>
                  <a:srgbClr val="FF0000"/>
                </a:solidFill>
              </a:rPr>
              <a:t>μεταβάλει την κινητική  του κατάσταση </a:t>
            </a:r>
            <a:r>
              <a:rPr lang="el-GR" sz="2400" dirty="0" smtClean="0"/>
              <a:t>όταν</a:t>
            </a:r>
            <a:endParaRPr lang="el-GR" sz="2400" dirty="0"/>
          </a:p>
        </p:txBody>
      </p:sp>
      <p:sp>
        <p:nvSpPr>
          <p:cNvPr id="13" name="12 - TextBox"/>
          <p:cNvSpPr txBox="1"/>
          <p:nvPr/>
        </p:nvSpPr>
        <p:spPr>
          <a:xfrm>
            <a:off x="500034" y="1500174"/>
            <a:ext cx="7715304" cy="83099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</a:t>
            </a:r>
            <a:r>
              <a:rPr lang="el-GR" sz="2400" b="1" dirty="0" smtClean="0"/>
              <a:t>σώμα κινείται </a:t>
            </a:r>
            <a:r>
              <a:rPr lang="el-GR" sz="2400" dirty="0" smtClean="0"/>
              <a:t>και μεταβάλλεται  το μέτρο της ταχύτητάς του.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500034" y="2928934"/>
            <a:ext cx="7715304" cy="120032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</a:t>
            </a:r>
            <a:r>
              <a:rPr lang="el-GR" sz="2400" b="1" dirty="0" smtClean="0"/>
              <a:t>σώμα κινείται </a:t>
            </a:r>
            <a:r>
              <a:rPr lang="el-GR" sz="2400" dirty="0" smtClean="0"/>
              <a:t>και μεταβάλλεται η κατεύθυνση κίνησής του (δηλαδή δεν κινείται σε ευθεία γραμμή με σταθερή φορά)</a:t>
            </a:r>
            <a:endParaRPr lang="en-US" sz="2400" dirty="0"/>
          </a:p>
        </p:txBody>
      </p:sp>
      <p:sp>
        <p:nvSpPr>
          <p:cNvPr id="19" name="18 - TextBox"/>
          <p:cNvSpPr txBox="1"/>
          <p:nvPr/>
        </p:nvSpPr>
        <p:spPr>
          <a:xfrm>
            <a:off x="285720" y="4714884"/>
            <a:ext cx="7929618" cy="83099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</a:t>
            </a:r>
            <a:r>
              <a:rPr lang="el-GR" sz="2400" b="1" dirty="0" smtClean="0"/>
              <a:t>σώμα κινείται </a:t>
            </a:r>
            <a:r>
              <a:rPr lang="el-GR" sz="2400" dirty="0" smtClean="0"/>
              <a:t>και μεταβάλλεται και η τιμή (το μέτρο) της ταχύτητάς του και η κατεύθυνση κίνησής του.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081728">
            <a:off x="114306" y="3922131"/>
            <a:ext cx="1529803" cy="906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214282" y="571480"/>
            <a:ext cx="95012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0000CC"/>
                </a:solidFill>
              </a:rPr>
              <a:t>Άσκηση</a:t>
            </a:r>
          </a:p>
          <a:p>
            <a:r>
              <a:rPr lang="el-GR" sz="2000" b="1" dirty="0" smtClean="0"/>
              <a:t>Στο  γατάκι  ασκούνται οι    δυνάμεις:</a:t>
            </a:r>
          </a:p>
          <a:p>
            <a:r>
              <a:rPr lang="en-US" sz="2000" b="1" dirty="0" smtClean="0"/>
              <a:t>F</a:t>
            </a:r>
            <a:r>
              <a:rPr lang="el-GR" sz="2000" b="1" baseline="-25000" dirty="0" smtClean="0"/>
              <a:t>1 </a:t>
            </a:r>
            <a:r>
              <a:rPr lang="el-GR" sz="2000" b="1" dirty="0" smtClean="0"/>
              <a:t> </a:t>
            </a:r>
            <a:r>
              <a:rPr lang="en-US" sz="2000" b="1" dirty="0" smtClean="0"/>
              <a:t>=</a:t>
            </a:r>
            <a:r>
              <a:rPr lang="el-GR" sz="2000" b="1" dirty="0" smtClean="0"/>
              <a:t>5Ν,         </a:t>
            </a:r>
            <a:r>
              <a:rPr lang="en-US" sz="2000" b="1" dirty="0" smtClean="0"/>
              <a:t>F</a:t>
            </a:r>
            <a:r>
              <a:rPr lang="el-GR" sz="2000" b="1" baseline="-25000" dirty="0" smtClean="0"/>
              <a:t>2  </a:t>
            </a:r>
            <a:r>
              <a:rPr lang="el-GR" sz="2000" b="1" dirty="0" smtClean="0"/>
              <a:t>=5Ν</a:t>
            </a:r>
          </a:p>
          <a:p>
            <a:r>
              <a:rPr lang="el-GR" sz="2000" b="1" dirty="0" smtClean="0"/>
              <a:t>Ποια η συνολική δύναμη  (συνισταμένη) που ασκείται στο γατάκι;</a:t>
            </a:r>
            <a:endParaRPr lang="en-US" sz="2000" b="1" dirty="0" smtClean="0"/>
          </a:p>
          <a:p>
            <a:endParaRPr lang="en-US" sz="2400" dirty="0"/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 rot="5400000" flipH="1" flipV="1">
            <a:off x="-70676" y="3571876"/>
            <a:ext cx="1713718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0" y="5429264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l-GR" sz="2400" b="1" baseline="-25000" dirty="0" smtClean="0"/>
              <a:t>1</a:t>
            </a:r>
            <a:r>
              <a:rPr lang="el-GR" sz="2400" b="1" dirty="0" smtClean="0"/>
              <a:t> =5Ν</a:t>
            </a:r>
            <a:endParaRPr lang="en-US" sz="2400" b="1" baseline="-25000" dirty="0"/>
          </a:p>
        </p:txBody>
      </p:sp>
      <p:sp>
        <p:nvSpPr>
          <p:cNvPr id="41" name="40 - TextBox"/>
          <p:cNvSpPr txBox="1"/>
          <p:nvPr/>
        </p:nvSpPr>
        <p:spPr>
          <a:xfrm>
            <a:off x="785786" y="3071810"/>
            <a:ext cx="1500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r>
              <a:rPr lang="el-GR" sz="2000" baseline="-25000" dirty="0" smtClean="0"/>
              <a:t>2 </a:t>
            </a:r>
            <a:r>
              <a:rPr lang="el-GR" sz="2000" dirty="0" smtClean="0"/>
              <a:t> = 5Ν</a:t>
            </a:r>
            <a:endParaRPr lang="en-US" sz="2000" baseline="-25000" dirty="0"/>
          </a:p>
        </p:txBody>
      </p:sp>
      <p:cxnSp>
        <p:nvCxnSpPr>
          <p:cNvPr id="43" name="42 - Ευθύγραμμο βέλος σύνδεσης"/>
          <p:cNvCxnSpPr/>
          <p:nvPr/>
        </p:nvCxnSpPr>
        <p:spPr>
          <a:xfrm rot="5400000">
            <a:off x="-143702" y="5357826"/>
            <a:ext cx="1858182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TextBox"/>
          <p:cNvSpPr txBox="1"/>
          <p:nvPr/>
        </p:nvSpPr>
        <p:spPr>
          <a:xfrm>
            <a:off x="3714744" y="2786058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0000CC"/>
                </a:solidFill>
              </a:rPr>
              <a:t>Λύση</a:t>
            </a:r>
            <a:endParaRPr lang="en-US" sz="2400" b="1" u="sng" dirty="0">
              <a:solidFill>
                <a:srgbClr val="0000CC"/>
              </a:solidFill>
            </a:endParaRPr>
          </a:p>
        </p:txBody>
      </p:sp>
      <p:sp>
        <p:nvSpPr>
          <p:cNvPr id="53" name="52 - Ορθογώνιο"/>
          <p:cNvSpPr/>
          <p:nvPr/>
        </p:nvSpPr>
        <p:spPr>
          <a:xfrm>
            <a:off x="1071538" y="4500570"/>
            <a:ext cx="850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r>
              <a:rPr lang="el-GR" baseline="-25000" dirty="0" err="1" smtClean="0"/>
              <a:t>ολ</a:t>
            </a:r>
            <a:r>
              <a:rPr lang="en-US" baseline="-25000" dirty="0" smtClean="0"/>
              <a:t> </a:t>
            </a:r>
            <a:r>
              <a:rPr lang="el-GR" baseline="-25000" dirty="0" smtClean="0"/>
              <a:t> </a:t>
            </a:r>
            <a:r>
              <a:rPr lang="el-GR" dirty="0" smtClean="0"/>
              <a:t> = 0</a:t>
            </a:r>
          </a:p>
        </p:txBody>
      </p:sp>
      <p:sp>
        <p:nvSpPr>
          <p:cNvPr id="21" name="20 - TextBox"/>
          <p:cNvSpPr txBox="1"/>
          <p:nvPr/>
        </p:nvSpPr>
        <p:spPr>
          <a:xfrm>
            <a:off x="4071934" y="5534561"/>
            <a:ext cx="50720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Αν και στο γατάκι ασκούνται δυνάμεις η συνολική  δύναμη είναι  μηδέν …. Άρα  </a:t>
            </a:r>
            <a:r>
              <a:rPr lang="el-GR" sz="2000" u="sng" dirty="0" smtClean="0">
                <a:solidFill>
                  <a:srgbClr val="0000CC"/>
                </a:solidFill>
              </a:rPr>
              <a:t>είναι σαν να μην ασκούνται καθόλου δυνάμεις  </a:t>
            </a:r>
            <a:r>
              <a:rPr lang="el-GR" sz="2000" dirty="0" smtClean="0"/>
              <a:t>στο γατάκι…..</a:t>
            </a:r>
            <a:endParaRPr lang="en-US" sz="20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3835868" y="3244334"/>
            <a:ext cx="1606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F</a:t>
            </a:r>
            <a:r>
              <a:rPr lang="el-GR" sz="2000" baseline="-25000" dirty="0" err="1" smtClean="0"/>
              <a:t>ολ</a:t>
            </a:r>
            <a:r>
              <a:rPr lang="en-US" sz="2000" baseline="-25000" dirty="0" smtClean="0"/>
              <a:t> </a:t>
            </a:r>
            <a:r>
              <a:rPr lang="el-GR" sz="2000" baseline="-25000" dirty="0" smtClean="0"/>
              <a:t> </a:t>
            </a:r>
            <a:r>
              <a:rPr lang="el-GR" sz="2000" dirty="0" smtClean="0"/>
              <a:t> = </a:t>
            </a:r>
            <a:r>
              <a:rPr lang="en-US" sz="2000" dirty="0" smtClean="0"/>
              <a:t>F</a:t>
            </a:r>
            <a:r>
              <a:rPr lang="el-GR" sz="2000" baseline="-25000" dirty="0" smtClean="0"/>
              <a:t>1 </a:t>
            </a:r>
            <a:r>
              <a:rPr lang="el-GR" sz="2000" dirty="0" smtClean="0"/>
              <a:t>   -  </a:t>
            </a:r>
            <a:r>
              <a:rPr lang="en-US" sz="2000" dirty="0" smtClean="0"/>
              <a:t>F</a:t>
            </a:r>
            <a:r>
              <a:rPr lang="el-GR" sz="2000" baseline="-25000" dirty="0" smtClean="0"/>
              <a:t>2</a:t>
            </a:r>
          </a:p>
        </p:txBody>
      </p:sp>
      <p:sp>
        <p:nvSpPr>
          <p:cNvPr id="14" name="13 - Ορθογώνιο"/>
          <p:cNvSpPr/>
          <p:nvPr/>
        </p:nvSpPr>
        <p:spPr>
          <a:xfrm>
            <a:off x="3929058" y="3786190"/>
            <a:ext cx="13022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F</a:t>
            </a:r>
            <a:r>
              <a:rPr lang="el-GR" sz="2000" baseline="-25000" dirty="0" err="1" smtClean="0"/>
              <a:t>ολ</a:t>
            </a:r>
            <a:r>
              <a:rPr lang="en-US" sz="2000" baseline="-25000" dirty="0" smtClean="0"/>
              <a:t> </a:t>
            </a:r>
            <a:r>
              <a:rPr lang="el-GR" sz="2000" baseline="-25000" dirty="0" smtClean="0"/>
              <a:t> </a:t>
            </a:r>
            <a:r>
              <a:rPr lang="el-GR" sz="2000" dirty="0" smtClean="0"/>
              <a:t> = 5  -5 </a:t>
            </a:r>
          </a:p>
        </p:txBody>
      </p:sp>
      <p:sp>
        <p:nvSpPr>
          <p:cNvPr id="15" name="14 - Ορθογώνιο"/>
          <p:cNvSpPr/>
          <p:nvPr/>
        </p:nvSpPr>
        <p:spPr>
          <a:xfrm>
            <a:off x="4071934" y="4357694"/>
            <a:ext cx="9207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F</a:t>
            </a:r>
            <a:r>
              <a:rPr lang="el-GR" sz="2000" baseline="-25000" dirty="0" err="1" smtClean="0"/>
              <a:t>ολ</a:t>
            </a:r>
            <a:r>
              <a:rPr lang="en-US" sz="2000" baseline="-25000" dirty="0" smtClean="0"/>
              <a:t> </a:t>
            </a:r>
            <a:r>
              <a:rPr lang="el-GR" sz="2000" baseline="-25000" dirty="0" smtClean="0"/>
              <a:t> </a:t>
            </a:r>
            <a:r>
              <a:rPr lang="el-GR" sz="2000" dirty="0" smtClean="0"/>
              <a:t>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7" grpId="0"/>
      <p:bldP spid="53" grpId="0"/>
      <p:bldP spid="21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636"/>
            <a:ext cx="8072462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15 - TextBox"/>
          <p:cNvSpPr txBox="1"/>
          <p:nvPr/>
        </p:nvSpPr>
        <p:spPr>
          <a:xfrm>
            <a:off x="642910" y="1571612"/>
            <a:ext cx="72152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 στο κουτί Α δεν ασκείτε καμία δύναμη ή αν  η συνολική (συνισταμένη δύναμη) που του ασκείτε είναι μηδέν τότε:</a:t>
            </a:r>
          </a:p>
          <a:p>
            <a:endParaRPr lang="el-GR" dirty="0" smtClean="0"/>
          </a:p>
          <a:p>
            <a:r>
              <a:rPr lang="el-GR" dirty="0" smtClean="0"/>
              <a:t> το κουτί θα συνεχίσει να </a:t>
            </a:r>
            <a:r>
              <a:rPr lang="el-GR" u="sng" dirty="0" smtClean="0"/>
              <a:t>κινείται  επ’ άπειρο (= συνέχεια)  πάνω στη λεία επιφάνεια του πάγου</a:t>
            </a:r>
            <a:r>
              <a:rPr lang="el-GR" dirty="0" smtClean="0"/>
              <a:t>……..</a:t>
            </a:r>
          </a:p>
          <a:p>
            <a:endParaRPr lang="el-GR" dirty="0" smtClean="0"/>
          </a:p>
        </p:txBody>
      </p:sp>
      <p:sp>
        <p:nvSpPr>
          <p:cNvPr id="10" name="9 - Ορθογώνιο"/>
          <p:cNvSpPr/>
          <p:nvPr/>
        </p:nvSpPr>
        <p:spPr>
          <a:xfrm>
            <a:off x="2084116" y="5214950"/>
            <a:ext cx="1202000" cy="590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2143108" y="5429264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Α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17" name="16 - Ευθύγραμμο βέλος σύνδεσης"/>
          <p:cNvCxnSpPr/>
          <p:nvPr/>
        </p:nvCxnSpPr>
        <p:spPr>
          <a:xfrm>
            <a:off x="3428992" y="5000636"/>
            <a:ext cx="75166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Ορθογώνιο"/>
          <p:cNvSpPr/>
          <p:nvPr/>
        </p:nvSpPr>
        <p:spPr>
          <a:xfrm>
            <a:off x="3500430" y="4643446"/>
            <a:ext cx="437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υ</a:t>
            </a:r>
            <a:endParaRPr lang="en-US" dirty="0"/>
          </a:p>
        </p:txBody>
      </p:sp>
      <p:sp>
        <p:nvSpPr>
          <p:cNvPr id="20" name="19 - Ορθογώνιο"/>
          <p:cNvSpPr/>
          <p:nvPr/>
        </p:nvSpPr>
        <p:spPr>
          <a:xfrm>
            <a:off x="5500694" y="6286520"/>
            <a:ext cx="22720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Λεία επιφάνεια  </a:t>
            </a:r>
            <a:endParaRPr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1071506" y="785794"/>
            <a:ext cx="6929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To </a:t>
            </a:r>
            <a:r>
              <a:rPr lang="el-GR" dirty="0" smtClean="0"/>
              <a:t>κουτί Α κινείται πάνω στη λεία οριζόντια επιφάνεια του πάγου</a:t>
            </a:r>
          </a:p>
        </p:txBody>
      </p:sp>
      <p:sp>
        <p:nvSpPr>
          <p:cNvPr id="12" name="11 - Ορθογώνιο"/>
          <p:cNvSpPr/>
          <p:nvPr/>
        </p:nvSpPr>
        <p:spPr>
          <a:xfrm>
            <a:off x="857192" y="3786190"/>
            <a:ext cx="67866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Βέβαια στη φύση δεν υπάρχουν τέλεια λείες επιφάνειες..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9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272334" cy="714380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rgbClr val="0000CC"/>
                </a:solidFill>
              </a:rPr>
              <a:t>1</a:t>
            </a:r>
            <a:r>
              <a:rPr lang="el-GR" sz="2400" b="1" baseline="30000" dirty="0" smtClean="0">
                <a:solidFill>
                  <a:srgbClr val="0000CC"/>
                </a:solidFill>
              </a:rPr>
              <a:t>ος</a:t>
            </a:r>
            <a:r>
              <a:rPr lang="el-GR" sz="2400" b="1" dirty="0" smtClean="0">
                <a:solidFill>
                  <a:srgbClr val="0000CC"/>
                </a:solidFill>
              </a:rPr>
              <a:t>  νόμος του  Νεύτωνα  </a:t>
            </a:r>
            <a:endParaRPr lang="en-US" sz="2400" b="1" dirty="0">
              <a:solidFill>
                <a:srgbClr val="0000CC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785786" y="242886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Όλα τα υλικά σώματα (ζώα, πράγματα, αστέρια και  άλλα….) έχουν μια… ιδιότητα που λέγεται   </a:t>
            </a:r>
            <a:r>
              <a:rPr lang="el-GR" sz="2400" b="1" dirty="0" smtClean="0">
                <a:solidFill>
                  <a:srgbClr val="FF0000"/>
                </a:solidFill>
              </a:rPr>
              <a:t>ΑΔΡΑΝΕΙΑ</a:t>
            </a:r>
            <a:r>
              <a:rPr lang="el-GR" sz="2400" dirty="0" smtClean="0"/>
              <a:t> …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5086350"/>
            <a:ext cx="534352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Ορθογώνιο"/>
          <p:cNvSpPr/>
          <p:nvPr/>
        </p:nvSpPr>
        <p:spPr>
          <a:xfrm>
            <a:off x="1071538" y="3714752"/>
            <a:ext cx="67151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Η αδράνεια  είναι η ιδιότητα  που έχουν </a:t>
            </a:r>
            <a:r>
              <a:rPr lang="el-GR" b="1" u="sng" dirty="0" smtClean="0">
                <a:solidFill>
                  <a:srgbClr val="FF0000"/>
                </a:solidFill>
              </a:rPr>
              <a:t>τα  σώματα να αντιστέκονται …όταν  κάποιος  προσπαθήσει  να τους  αλλάξει  την  ταχύτητά   τους….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071538" y="428604"/>
            <a:ext cx="7272334" cy="71438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00CC"/>
                </a:solidFill>
              </a:rPr>
              <a:t>1</a:t>
            </a:r>
            <a:r>
              <a:rPr lang="el-GR" b="1" baseline="30000" dirty="0" smtClean="0">
                <a:solidFill>
                  <a:srgbClr val="0000CC"/>
                </a:solidFill>
              </a:rPr>
              <a:t>ος</a:t>
            </a:r>
            <a:r>
              <a:rPr lang="el-GR" b="1" dirty="0" smtClean="0">
                <a:solidFill>
                  <a:srgbClr val="0000CC"/>
                </a:solidFill>
              </a:rPr>
              <a:t>  νόμος του  Νεύτωνα  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857224" y="2500306"/>
            <a:ext cx="70723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αδράνεια που έχουν </a:t>
            </a:r>
            <a:r>
              <a:rPr lang="el-GR" sz="2400" b="1" u="sng" dirty="0" smtClean="0">
                <a:solidFill>
                  <a:srgbClr val="FF0000"/>
                </a:solidFill>
              </a:rPr>
              <a:t>τα  σώματα είναι ίση με την μάζα των  σωμάτων. </a:t>
            </a:r>
          </a:p>
          <a:p>
            <a:r>
              <a:rPr lang="el-GR" sz="2400" b="1" u="sng" dirty="0" smtClean="0">
                <a:solidFill>
                  <a:srgbClr val="FF0000"/>
                </a:solidFill>
              </a:rPr>
              <a:t>Όσο πιο πολύ μάζα έχει ένα σώμα (πιο πολλά κιλά) τόσο  πιο   πολύ   αδράνεια  -αντίσταση    έχει….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5086350"/>
            <a:ext cx="534352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Ορθογώνιο"/>
          <p:cNvSpPr/>
          <p:nvPr/>
        </p:nvSpPr>
        <p:spPr>
          <a:xfrm>
            <a:off x="3143240" y="1142984"/>
            <a:ext cx="2928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ΑΔΡΑΝΕΙΑ</a:t>
            </a:r>
            <a:r>
              <a:rPr lang="el-GR" sz="2400" dirty="0" smtClean="0"/>
              <a:t>   </a:t>
            </a:r>
            <a:r>
              <a:rPr lang="el-GR" sz="2400" b="1" dirty="0" smtClean="0">
                <a:solidFill>
                  <a:srgbClr val="FF0000"/>
                </a:solidFill>
              </a:rPr>
              <a:t>=  ΜΑΖΑ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766</Words>
  <PresentationFormat>Προβολή στην οθόνη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Θέμα του Office</vt:lpstr>
      <vt:lpstr>Κατεύθυνση</vt:lpstr>
      <vt:lpstr>Κατεύθυνση</vt:lpstr>
      <vt:lpstr>Διαφάνεια 3</vt:lpstr>
      <vt:lpstr>Διαφάνεια 4</vt:lpstr>
      <vt:lpstr>Διαφάνεια 5</vt:lpstr>
      <vt:lpstr>Διαφάνεια 6</vt:lpstr>
      <vt:lpstr>Διαφάνεια 7</vt:lpstr>
      <vt:lpstr>1ος  νόμος του  Νεύτωνα  </vt:lpstr>
      <vt:lpstr>1ος  νόμος του  Νεύτωνα  </vt:lpstr>
      <vt:lpstr>1ος  νόμος του  Νεύτωνα  </vt:lpstr>
      <vt:lpstr>1ος  νόμος του  Νεύτωνα  </vt:lpstr>
      <vt:lpstr>1ος  νόμος του  Νεύτωνα  </vt:lpstr>
      <vt:lpstr>1ος  νόμος του  Νεύτωνα  </vt:lpstr>
      <vt:lpstr>1ος  νόμος του  Νεύτωνα  </vt:lpstr>
      <vt:lpstr>1ος  νόμος του  Νεύτωνα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ΜΑΖΑ       -     ΒΑΡΟΣ (ή ΒΑΡΥΤΗΤΑ)</dc:title>
  <dc:creator>Panorea</dc:creator>
  <cp:lastModifiedBy>hp pc</cp:lastModifiedBy>
  <cp:revision>353</cp:revision>
  <dcterms:created xsi:type="dcterms:W3CDTF">2020-04-07T16:42:53Z</dcterms:created>
  <dcterms:modified xsi:type="dcterms:W3CDTF">2024-02-09T04:52:30Z</dcterms:modified>
</cp:coreProperties>
</file>