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87" r:id="rId4"/>
    <p:sldId id="359" r:id="rId5"/>
    <p:sldId id="267" r:id="rId6"/>
    <p:sldId id="284" r:id="rId7"/>
    <p:sldId id="328" r:id="rId8"/>
    <p:sldId id="285" r:id="rId9"/>
    <p:sldId id="329" r:id="rId10"/>
    <p:sldId id="317" r:id="rId11"/>
    <p:sldId id="330" r:id="rId12"/>
    <p:sldId id="331" r:id="rId13"/>
    <p:sldId id="332" r:id="rId14"/>
    <p:sldId id="319" r:id="rId15"/>
    <p:sldId id="320" r:id="rId16"/>
    <p:sldId id="321" r:id="rId17"/>
    <p:sldId id="323" r:id="rId18"/>
    <p:sldId id="333" r:id="rId19"/>
    <p:sldId id="358" r:id="rId20"/>
    <p:sldId id="335" r:id="rId21"/>
    <p:sldId id="318" r:id="rId22"/>
    <p:sldId id="324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06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757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590041">
            <a:off x="5394195" y="1433543"/>
            <a:ext cx="4351746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TextBox"/>
          <p:cNvSpPr txBox="1"/>
          <p:nvPr/>
        </p:nvSpPr>
        <p:spPr>
          <a:xfrm>
            <a:off x="214282" y="571480"/>
            <a:ext cx="60007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 smtClean="0"/>
              <a:t>Εμπειρικός  ορισμός της δύναμης:    </a:t>
            </a:r>
          </a:p>
          <a:p>
            <a:endParaRPr lang="el-GR" sz="2800" dirty="0" smtClean="0"/>
          </a:p>
          <a:p>
            <a:r>
              <a:rPr lang="el-GR" sz="2800" u="sng" dirty="0" smtClean="0"/>
              <a:t>παράδειγμα</a:t>
            </a:r>
            <a:r>
              <a:rPr lang="el-GR" sz="2800" dirty="0" smtClean="0"/>
              <a:t>  όταν χτυπάμε το χέρι μας στο τραπέζι ..… λέμε ότι το χέρι μας </a:t>
            </a:r>
            <a:r>
              <a:rPr lang="el-GR" sz="2800" u="sng" dirty="0" smtClean="0"/>
              <a:t>άσκησε μια δύναμη </a:t>
            </a:r>
            <a:r>
              <a:rPr lang="el-GR" sz="2800" dirty="0" smtClean="0"/>
              <a:t>στο τραπέζι.</a:t>
            </a:r>
          </a:p>
          <a:p>
            <a:endParaRPr lang="el-GR" sz="2800" u="sng" dirty="0" smtClean="0"/>
          </a:p>
          <a:p>
            <a:r>
              <a:rPr lang="el-GR" sz="2800" u="sng" dirty="0" smtClean="0"/>
              <a:t>παράδειγμα  </a:t>
            </a:r>
            <a:r>
              <a:rPr lang="el-GR" sz="2800" dirty="0" smtClean="0"/>
              <a:t>αν έχω δυο  μαγνήτες  τότε ο ένας μαγνήτης </a:t>
            </a:r>
            <a:r>
              <a:rPr lang="el-GR" sz="2800" u="sng" dirty="0" smtClean="0"/>
              <a:t>ασκεί δύναμη </a:t>
            </a:r>
            <a:r>
              <a:rPr lang="el-GR" sz="2800" dirty="0" smtClean="0"/>
              <a:t>στον άλλο μαγνήτη.</a:t>
            </a:r>
            <a:r>
              <a:rPr lang="en-US" sz="2800" dirty="0" smtClean="0"/>
              <a:t>     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Δύναμη</a:t>
            </a:r>
            <a:endParaRPr lang="en-US" sz="32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4929198"/>
            <a:ext cx="34004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145029">
            <a:off x="4671186" y="5529471"/>
            <a:ext cx="1021184" cy="60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0" y="1142984"/>
            <a:ext cx="8786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Αν συνθέσω όλες τις δυνάμεις που ασκούνται σε ένα σώμα, τότε θα βρω την συνολική ή συνισταμένη δύναμη του σώματος.</a:t>
            </a:r>
          </a:p>
          <a:p>
            <a:endParaRPr lang="en-US" sz="2400" u="sng" dirty="0"/>
          </a:p>
        </p:txBody>
      </p:sp>
      <p:sp>
        <p:nvSpPr>
          <p:cNvPr id="18" name="17 - TextBox"/>
          <p:cNvSpPr txBox="1"/>
          <p:nvPr/>
        </p:nvSpPr>
        <p:spPr>
          <a:xfrm>
            <a:off x="4214810" y="501013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5</a:t>
            </a:r>
            <a:endParaRPr lang="en-US" sz="2400" b="1" baseline="-25000" dirty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5400000" flipH="1" flipV="1">
            <a:off x="4969659" y="4541039"/>
            <a:ext cx="1347822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5400000">
            <a:off x="4286260" y="6000756"/>
            <a:ext cx="1142984" cy="5715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rot="16200000" flipH="1">
            <a:off x="5103035" y="5755485"/>
            <a:ext cx="938194" cy="857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ύγραμμο βέλος σύνδεσης"/>
          <p:cNvCxnSpPr/>
          <p:nvPr/>
        </p:nvCxnSpPr>
        <p:spPr>
          <a:xfrm rot="10800000" flipV="1">
            <a:off x="3143240" y="5715016"/>
            <a:ext cx="2000264" cy="2952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flipV="1">
            <a:off x="5143504" y="5438764"/>
            <a:ext cx="3071834" cy="2762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3286116" y="551020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4</a:t>
            </a:r>
            <a:endParaRPr lang="en-US" sz="2400" b="1" baseline="-25000" dirty="0"/>
          </a:p>
        </p:txBody>
      </p:sp>
      <p:sp>
        <p:nvSpPr>
          <p:cNvPr id="26" name="25 - TextBox"/>
          <p:cNvSpPr txBox="1"/>
          <p:nvPr/>
        </p:nvSpPr>
        <p:spPr>
          <a:xfrm>
            <a:off x="6286512" y="522445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l-GR" sz="2400" b="1" baseline="-25000" dirty="0" smtClean="0"/>
              <a:t>1</a:t>
            </a:r>
            <a:endParaRPr lang="en-US" sz="2400" b="1" baseline="-25000" dirty="0"/>
          </a:p>
        </p:txBody>
      </p:sp>
      <p:sp>
        <p:nvSpPr>
          <p:cNvPr id="27" name="26 - TextBox"/>
          <p:cNvSpPr txBox="1"/>
          <p:nvPr/>
        </p:nvSpPr>
        <p:spPr>
          <a:xfrm>
            <a:off x="5286380" y="472438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6</a:t>
            </a:r>
            <a:endParaRPr lang="en-US" sz="2400" b="1" baseline="-25000" dirty="0"/>
          </a:p>
        </p:txBody>
      </p:sp>
      <p:sp>
        <p:nvSpPr>
          <p:cNvPr id="28" name="27 - TextBox"/>
          <p:cNvSpPr txBox="1"/>
          <p:nvPr/>
        </p:nvSpPr>
        <p:spPr>
          <a:xfrm>
            <a:off x="4357686" y="615314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3</a:t>
            </a:r>
            <a:endParaRPr lang="en-US" sz="2400" b="1" baseline="-25000" dirty="0"/>
          </a:p>
        </p:txBody>
      </p:sp>
      <p:sp>
        <p:nvSpPr>
          <p:cNvPr id="29" name="28 - TextBox"/>
          <p:cNvSpPr txBox="1"/>
          <p:nvPr/>
        </p:nvSpPr>
        <p:spPr>
          <a:xfrm>
            <a:off x="5715008" y="608170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2</a:t>
            </a:r>
            <a:endParaRPr lang="en-US" sz="2400" b="1" baseline="-25000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10800000">
            <a:off x="4357687" y="4938699"/>
            <a:ext cx="805157" cy="78685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285720" y="0"/>
            <a:ext cx="8858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Συνολική  δύναμη  - συνισταμένη δύναμη</a:t>
            </a:r>
            <a:r>
              <a:rPr lang="en-US" sz="2400" dirty="0" smtClean="0"/>
              <a:t> (F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 ,</a:t>
            </a:r>
            <a:r>
              <a:rPr lang="el-GR" sz="2400" dirty="0" smtClean="0"/>
              <a:t>  Σ</a:t>
            </a:r>
            <a:r>
              <a:rPr lang="en-US" sz="2400" dirty="0" smtClean="0"/>
              <a:t>F)</a:t>
            </a:r>
            <a:endParaRPr lang="en-US" sz="24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357158" y="2643182"/>
            <a:ext cx="75009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συνισταμένη (ή συνολική) δύναμή προκαλεί τα ίδια αποτελέσματα στο σώμα που προκαλούν όλες οι επιμέρους δυνάμεις (=συνιστώσες) που ασκούνται σε αυτό.</a:t>
            </a:r>
          </a:p>
          <a:p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- Ορθογώνιο"/>
          <p:cNvSpPr/>
          <p:nvPr/>
        </p:nvSpPr>
        <p:spPr>
          <a:xfrm>
            <a:off x="3500430" y="5286388"/>
            <a:ext cx="1285884" cy="8572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>
            <a:off x="4143372" y="5715016"/>
            <a:ext cx="142876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>
            <a:off x="4143372" y="5786454"/>
            <a:ext cx="271464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6143636" y="535782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1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4786314" y="5896293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F</a:t>
            </a:r>
            <a:r>
              <a:rPr lang="en-US" sz="2400" b="1" baseline="-25000" dirty="0" smtClean="0">
                <a:solidFill>
                  <a:srgbClr val="0000CC"/>
                </a:solidFill>
              </a:rPr>
              <a:t>2</a:t>
            </a:r>
            <a:endParaRPr lang="en-US" sz="2400" b="1" baseline="-25000" dirty="0">
              <a:solidFill>
                <a:srgbClr val="0000CC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1142976" y="0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Ομόρροπες δυνάμεις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 flipV="1">
            <a:off x="4000496" y="5857892"/>
            <a:ext cx="1928826" cy="158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4643438" y="528638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l-GR" sz="2400" b="1" baseline="-25000" dirty="0" smtClean="0"/>
              <a:t>3</a:t>
            </a:r>
            <a:endParaRPr lang="en-US" sz="2400" b="1" baseline="-25000" dirty="0"/>
          </a:p>
        </p:txBody>
      </p:sp>
      <p:sp>
        <p:nvSpPr>
          <p:cNvPr id="22" name="21 - TextBox"/>
          <p:cNvSpPr txBox="1"/>
          <p:nvPr/>
        </p:nvSpPr>
        <p:spPr>
          <a:xfrm>
            <a:off x="285720" y="1071546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Ομόρροπες δυνάμεις μεταξύ τους </a:t>
            </a:r>
            <a:r>
              <a:rPr lang="el-GR" sz="2400" dirty="0" smtClean="0"/>
              <a:t>, ονομάζονται δύο ή περισσότερες δυνάμεις, που ασκούνται σε ένα σώμα και έχουν </a:t>
            </a:r>
            <a:r>
              <a:rPr lang="el-GR" sz="2400" u="sng" dirty="0" smtClean="0"/>
              <a:t>ίδια διεύθυνση και φορά, άρα έχουν </a:t>
            </a:r>
            <a:r>
              <a:rPr lang="el-GR" sz="2400" b="1" u="sng" dirty="0" smtClean="0"/>
              <a:t>ίδια κατεύθυνση</a:t>
            </a:r>
            <a:r>
              <a:rPr lang="el-GR" sz="2400" u="sng" dirty="0" smtClean="0"/>
              <a:t>, ( αφού η κατεύθυνση  περιλαμβάνει και την διεύθυνση και την φορά)</a:t>
            </a:r>
            <a:r>
              <a:rPr lang="el-GR" sz="2400" dirty="0" smtClean="0"/>
              <a:t>.</a:t>
            </a:r>
            <a:endParaRPr lang="en-US" sz="2400" dirty="0"/>
          </a:p>
        </p:txBody>
      </p:sp>
      <p:sp>
        <p:nvSpPr>
          <p:cNvPr id="25" name="24 - TextBox"/>
          <p:cNvSpPr txBox="1"/>
          <p:nvPr/>
        </p:nvSpPr>
        <p:spPr>
          <a:xfrm>
            <a:off x="214282" y="3714752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Παράδειγμα</a:t>
            </a:r>
            <a:r>
              <a:rPr lang="el-GR" sz="2400" dirty="0" smtClean="0"/>
              <a:t>, οι δυνάμεις </a:t>
            </a:r>
            <a:r>
              <a:rPr lang="en-US" sz="2400" dirty="0" smtClean="0"/>
              <a:t>F</a:t>
            </a:r>
            <a:r>
              <a:rPr lang="el-GR" sz="2400" baseline="-25000" dirty="0" smtClean="0"/>
              <a:t>1, </a:t>
            </a:r>
            <a:r>
              <a:rPr lang="en-US" sz="2400" dirty="0" smtClean="0"/>
              <a:t>F</a:t>
            </a:r>
            <a:r>
              <a:rPr lang="el-GR" sz="2400" baseline="-25000" dirty="0" smtClean="0"/>
              <a:t>2   </a:t>
            </a:r>
            <a:r>
              <a:rPr lang="el-GR" sz="2400" dirty="0" smtClean="0"/>
              <a:t> και </a:t>
            </a:r>
            <a:r>
              <a:rPr lang="en-US" sz="2400" dirty="0" smtClean="0"/>
              <a:t>F</a:t>
            </a:r>
            <a:r>
              <a:rPr lang="el-GR" sz="2400" baseline="-25000" dirty="0" smtClean="0"/>
              <a:t>3     </a:t>
            </a:r>
            <a:r>
              <a:rPr lang="el-GR" sz="2400" dirty="0" smtClean="0"/>
              <a:t> που  ασκούνται στο πράσινο κουτί  είναι μεταξύ τους ομόρροπες γιατί έχουν </a:t>
            </a:r>
            <a:r>
              <a:rPr lang="el-GR" sz="2400" u="sng" dirty="0" smtClean="0"/>
              <a:t>ίδια διεύθυνση και φορά, άρα έχουν και </a:t>
            </a:r>
            <a:r>
              <a:rPr lang="el-GR" sz="2400" b="1" u="sng" dirty="0" smtClean="0"/>
              <a:t>ίδια κατεύθυνση</a:t>
            </a:r>
            <a:r>
              <a:rPr lang="el-GR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21" grpId="0"/>
      <p:bldP spid="22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- Ορθογώνιο"/>
          <p:cNvSpPr/>
          <p:nvPr/>
        </p:nvSpPr>
        <p:spPr>
          <a:xfrm>
            <a:off x="3500430" y="5286388"/>
            <a:ext cx="1285884" cy="8572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>
            <a:off x="4143372" y="5715016"/>
            <a:ext cx="14287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2000232" y="514351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F</a:t>
            </a:r>
            <a:r>
              <a:rPr lang="el-GR" sz="2400" b="1" baseline="-25000" dirty="0" smtClean="0">
                <a:solidFill>
                  <a:srgbClr val="0000CC"/>
                </a:solidFill>
              </a:rPr>
              <a:t>1</a:t>
            </a:r>
            <a:endParaRPr lang="en-US" sz="2400" b="1" baseline="-25000" dirty="0">
              <a:solidFill>
                <a:srgbClr val="0000CC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4786314" y="528638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2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1142976" y="0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Αντίρροπες δυνάμεις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 rot="10800000">
            <a:off x="1500166" y="5715016"/>
            <a:ext cx="2643206" cy="158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285720" y="1071546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Αντίρροπες δυνάμεις μεταξύ τους </a:t>
            </a:r>
            <a:r>
              <a:rPr lang="el-GR" sz="2400" dirty="0" smtClean="0"/>
              <a:t>, ονομάζονται δύο δυνάμεις, που ασκούνται σε ένα σώμα και έχουν </a:t>
            </a:r>
            <a:r>
              <a:rPr lang="el-GR" sz="2400" u="sng" dirty="0" smtClean="0"/>
              <a:t>ίδια διεύθυνση και </a:t>
            </a:r>
            <a:r>
              <a:rPr lang="el-GR" sz="2400" b="1" u="sng" dirty="0" smtClean="0"/>
              <a:t>αντίθετη  φορά</a:t>
            </a:r>
            <a:r>
              <a:rPr lang="el-GR" sz="2400" u="sng" dirty="0" smtClean="0"/>
              <a:t>, άρα </a:t>
            </a:r>
            <a:r>
              <a:rPr lang="el-GR" sz="2400" b="1" u="sng" dirty="0" smtClean="0"/>
              <a:t>δεν έχουν ίδια κατεύθυνση</a:t>
            </a:r>
            <a:r>
              <a:rPr lang="el-GR" sz="2400" b="1" dirty="0" smtClean="0"/>
              <a:t> </a:t>
            </a:r>
            <a:r>
              <a:rPr lang="el-GR" sz="2400" b="1" u="sng" dirty="0" smtClean="0"/>
              <a:t> </a:t>
            </a:r>
            <a:r>
              <a:rPr lang="el-GR" sz="2400" u="sng" dirty="0" smtClean="0"/>
              <a:t>( αφού η κατεύθυνση  περιλαμβάνει και την διεύθυνση και την φορά)</a:t>
            </a:r>
            <a:r>
              <a:rPr lang="el-GR" sz="2400" dirty="0" smtClean="0"/>
              <a:t>.</a:t>
            </a:r>
            <a:endParaRPr lang="en-US" sz="2400" dirty="0"/>
          </a:p>
        </p:txBody>
      </p:sp>
      <p:sp>
        <p:nvSpPr>
          <p:cNvPr id="25" name="24 - TextBox"/>
          <p:cNvSpPr txBox="1"/>
          <p:nvPr/>
        </p:nvSpPr>
        <p:spPr>
          <a:xfrm>
            <a:off x="214282" y="3714752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Παράδειγμα</a:t>
            </a:r>
            <a:r>
              <a:rPr lang="el-GR" sz="2400" dirty="0" smtClean="0"/>
              <a:t>, οι δυνάμεις </a:t>
            </a:r>
            <a:r>
              <a:rPr lang="en-US" sz="2400" dirty="0" smtClean="0"/>
              <a:t>F</a:t>
            </a:r>
            <a:r>
              <a:rPr lang="el-GR" sz="2400" baseline="-25000" dirty="0" smtClean="0"/>
              <a:t>1, </a:t>
            </a:r>
            <a:r>
              <a:rPr lang="en-US" sz="2400" dirty="0" smtClean="0"/>
              <a:t>F</a:t>
            </a:r>
            <a:r>
              <a:rPr lang="el-GR" sz="2400" baseline="-25000" dirty="0" smtClean="0"/>
              <a:t>2   </a:t>
            </a:r>
            <a:r>
              <a:rPr lang="el-GR" sz="2400" dirty="0" smtClean="0"/>
              <a:t> που  ασκούνται στο πράσινο κουτί  είναι μεταξύ τους αντίρροπες γιατί έχουν </a:t>
            </a:r>
            <a:r>
              <a:rPr lang="el-GR" sz="2400" u="sng" dirty="0" smtClean="0"/>
              <a:t>ίδια διεύθυνση και αντίθετη φορά</a:t>
            </a:r>
            <a:r>
              <a:rPr lang="el-GR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22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- Ορθογώνιο"/>
          <p:cNvSpPr/>
          <p:nvPr/>
        </p:nvSpPr>
        <p:spPr>
          <a:xfrm>
            <a:off x="3500430" y="5286388"/>
            <a:ext cx="1285884" cy="8572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>
            <a:off x="4143372" y="5715016"/>
            <a:ext cx="235745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1785918" y="5715016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F</a:t>
            </a:r>
            <a:r>
              <a:rPr lang="el-GR" sz="2000" b="1" baseline="-25000" dirty="0" smtClean="0">
                <a:solidFill>
                  <a:srgbClr val="0000CC"/>
                </a:solidFill>
              </a:rPr>
              <a:t>1 </a:t>
            </a:r>
            <a:r>
              <a:rPr lang="el-GR" sz="2000" b="1" dirty="0" smtClean="0">
                <a:solidFill>
                  <a:srgbClr val="0000CC"/>
                </a:solidFill>
              </a:rPr>
              <a:t>= 4Ν</a:t>
            </a:r>
            <a:r>
              <a:rPr lang="el-GR" sz="2000" b="1" baseline="-25000" dirty="0" smtClean="0">
                <a:solidFill>
                  <a:srgbClr val="0000CC"/>
                </a:solidFill>
              </a:rPr>
              <a:t> </a:t>
            </a:r>
            <a:endParaRPr lang="en-US" sz="2000" b="1" baseline="-25000" dirty="0">
              <a:solidFill>
                <a:srgbClr val="0000CC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4857752" y="5715016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F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r>
              <a:rPr lang="el-GR" sz="2000" b="1" baseline="-25000" dirty="0" smtClean="0">
                <a:solidFill>
                  <a:srgbClr val="FF0000"/>
                </a:solidFill>
              </a:rPr>
              <a:t>  </a:t>
            </a:r>
            <a:r>
              <a:rPr lang="el-GR" sz="2000" b="1" dirty="0" smtClean="0">
                <a:solidFill>
                  <a:srgbClr val="FF0000"/>
                </a:solidFill>
              </a:rPr>
              <a:t> = 4Ν</a:t>
            </a:r>
            <a:r>
              <a:rPr lang="el-GR" sz="2000" b="1" baseline="-25000" dirty="0" smtClean="0">
                <a:solidFill>
                  <a:srgbClr val="FF0000"/>
                </a:solidFill>
              </a:rPr>
              <a:t> </a:t>
            </a:r>
            <a:endParaRPr lang="en-US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1142976" y="0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Αντίθετες δυνάμεις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 rot="10800000">
            <a:off x="1500166" y="5715016"/>
            <a:ext cx="2643206" cy="158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285720" y="1071546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Αντίθετες δυνάμεις μεταξύ τους </a:t>
            </a:r>
            <a:r>
              <a:rPr lang="el-GR" sz="2400" dirty="0" smtClean="0"/>
              <a:t>, ονομάζονται δύο δυνάμεις, που ασκούνται σε ένα σώμα και έχουν </a:t>
            </a:r>
            <a:r>
              <a:rPr lang="el-GR" sz="2400" u="sng" dirty="0" smtClean="0"/>
              <a:t>ίδιο μέτρο </a:t>
            </a:r>
            <a:r>
              <a:rPr lang="el-GR" sz="2400" dirty="0" smtClean="0"/>
              <a:t>, </a:t>
            </a:r>
            <a:r>
              <a:rPr lang="el-GR" sz="2400" u="sng" dirty="0" smtClean="0"/>
              <a:t>ίδια διεύθυνση και αντίθετη  φορά</a:t>
            </a:r>
            <a:r>
              <a:rPr lang="el-GR" sz="2400" dirty="0" smtClean="0"/>
              <a:t>.</a:t>
            </a:r>
            <a:endParaRPr lang="en-US" sz="2400" dirty="0"/>
          </a:p>
        </p:txBody>
      </p:sp>
      <p:sp>
        <p:nvSpPr>
          <p:cNvPr id="25" name="24 - TextBox"/>
          <p:cNvSpPr txBox="1"/>
          <p:nvPr/>
        </p:nvSpPr>
        <p:spPr>
          <a:xfrm>
            <a:off x="214282" y="3714752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Παράδειγμα</a:t>
            </a:r>
            <a:r>
              <a:rPr lang="el-GR" sz="2400" dirty="0" smtClean="0"/>
              <a:t>, οι δυνάμεις </a:t>
            </a:r>
            <a:r>
              <a:rPr lang="en-US" sz="2400" dirty="0" smtClean="0"/>
              <a:t>F</a:t>
            </a:r>
            <a:r>
              <a:rPr lang="el-GR" sz="2400" baseline="-25000" dirty="0" smtClean="0"/>
              <a:t>1, </a:t>
            </a:r>
            <a:r>
              <a:rPr lang="en-US" sz="2400" dirty="0" smtClean="0"/>
              <a:t>F</a:t>
            </a:r>
            <a:r>
              <a:rPr lang="el-GR" sz="2400" baseline="-25000" dirty="0" smtClean="0"/>
              <a:t>2   </a:t>
            </a:r>
            <a:r>
              <a:rPr lang="el-GR" sz="2400" dirty="0" smtClean="0"/>
              <a:t> που  ασκούνται στο πράσινο κουτί  είναι μεταξύ τους αντίθετες γιατί έχουν </a:t>
            </a:r>
            <a:r>
              <a:rPr lang="el-GR" sz="2400" u="sng" dirty="0" smtClean="0"/>
              <a:t>ίδιο μέτρο </a:t>
            </a:r>
            <a:r>
              <a:rPr lang="el-GR" sz="2400" dirty="0" smtClean="0"/>
              <a:t>(4Ν), </a:t>
            </a:r>
            <a:r>
              <a:rPr lang="el-GR" sz="2400" u="sng" dirty="0" smtClean="0"/>
              <a:t>ίδια διεύθυνση και αντίθετη φορά</a:t>
            </a:r>
            <a:r>
              <a:rPr lang="el-GR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22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Ορθογώνιο"/>
          <p:cNvSpPr/>
          <p:nvPr/>
        </p:nvSpPr>
        <p:spPr>
          <a:xfrm>
            <a:off x="5214942" y="5072074"/>
            <a:ext cx="1285884" cy="8572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Ορθογώνιο"/>
          <p:cNvSpPr/>
          <p:nvPr/>
        </p:nvSpPr>
        <p:spPr>
          <a:xfrm>
            <a:off x="3357554" y="2285992"/>
            <a:ext cx="1285884" cy="8572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>
            <a:off x="4000496" y="2714620"/>
            <a:ext cx="14287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>
            <a:off x="3929058" y="2714620"/>
            <a:ext cx="271464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5857884" y="22859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l-GR" b="1" baseline="-25000" dirty="0" smtClean="0">
                <a:solidFill>
                  <a:srgbClr val="FF0000"/>
                </a:solidFill>
              </a:rPr>
              <a:t>1</a:t>
            </a:r>
            <a:r>
              <a:rPr lang="el-GR" b="1" dirty="0" smtClean="0">
                <a:solidFill>
                  <a:srgbClr val="FF0000"/>
                </a:solidFill>
              </a:rPr>
              <a:t> =4Ν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4286248" y="2357430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F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2</a:t>
            </a:r>
            <a:r>
              <a:rPr lang="el-GR" sz="1600" b="1" baseline="-25000" dirty="0" smtClean="0">
                <a:solidFill>
                  <a:srgbClr val="FF0000"/>
                </a:solidFill>
              </a:rPr>
              <a:t> </a:t>
            </a:r>
            <a:r>
              <a:rPr lang="el-GR" sz="1600" b="1" dirty="0" smtClean="0">
                <a:solidFill>
                  <a:srgbClr val="FF0000"/>
                </a:solidFill>
              </a:rPr>
              <a:t> =2Ν</a:t>
            </a:r>
            <a:endParaRPr lang="en-US" sz="1600" b="1" baseline="-25000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0" y="785794"/>
            <a:ext cx="9501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>
                <a:solidFill>
                  <a:srgbClr val="0000CC"/>
                </a:solidFill>
              </a:rPr>
              <a:t>Άσκηση 1</a:t>
            </a:r>
          </a:p>
          <a:p>
            <a:r>
              <a:rPr lang="el-GR" dirty="0" smtClean="0"/>
              <a:t>Στο πράσινο κουτί   ασκούνται οι    δυνάμεις:    </a:t>
            </a:r>
            <a:r>
              <a:rPr lang="en-US" dirty="0" smtClean="0"/>
              <a:t>F</a:t>
            </a:r>
            <a:r>
              <a:rPr lang="el-GR" baseline="-25000" dirty="0" smtClean="0"/>
              <a:t>1 </a:t>
            </a:r>
            <a:r>
              <a:rPr lang="el-GR" dirty="0" smtClean="0"/>
              <a:t> </a:t>
            </a:r>
            <a:r>
              <a:rPr lang="en-US" dirty="0" smtClean="0"/>
              <a:t>=4</a:t>
            </a:r>
            <a:r>
              <a:rPr lang="el-GR" dirty="0" smtClean="0"/>
              <a:t>Ν        και          </a:t>
            </a:r>
            <a:r>
              <a:rPr lang="en-US" dirty="0" smtClean="0"/>
              <a:t>F</a:t>
            </a:r>
            <a:r>
              <a:rPr lang="el-GR" baseline="-25000" dirty="0" smtClean="0"/>
              <a:t>2  </a:t>
            </a:r>
            <a:r>
              <a:rPr lang="el-GR" dirty="0" smtClean="0"/>
              <a:t>=2Ν</a:t>
            </a:r>
          </a:p>
          <a:p>
            <a:r>
              <a:rPr lang="el-GR" dirty="0" smtClean="0"/>
              <a:t>Ποια η συνολική δύναμη  (συνισταμένη)</a:t>
            </a:r>
            <a:r>
              <a:rPr lang="en-US" dirty="0" smtClean="0"/>
              <a:t> F</a:t>
            </a:r>
            <a:r>
              <a:rPr lang="el-GR" baseline="-25000" dirty="0" err="1" smtClean="0"/>
              <a:t>ολ</a:t>
            </a:r>
            <a:r>
              <a:rPr lang="el-GR" dirty="0" smtClean="0"/>
              <a:t> που ασκείται στο πράσινο  κουτί  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4" name="23 - TextBox"/>
          <p:cNvSpPr txBox="1"/>
          <p:nvPr/>
        </p:nvSpPr>
        <p:spPr>
          <a:xfrm>
            <a:off x="357158" y="3214686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>
                <a:solidFill>
                  <a:srgbClr val="0000CC"/>
                </a:solidFill>
              </a:rPr>
              <a:t>Λύση</a:t>
            </a:r>
            <a:endParaRPr lang="en-US" sz="2000" b="1" u="sng" dirty="0">
              <a:solidFill>
                <a:srgbClr val="0000CC"/>
              </a:solidFill>
            </a:endParaRPr>
          </a:p>
        </p:txBody>
      </p:sp>
      <p:sp>
        <p:nvSpPr>
          <p:cNvPr id="27" name="26 - Ορθογώνιο"/>
          <p:cNvSpPr/>
          <p:nvPr/>
        </p:nvSpPr>
        <p:spPr>
          <a:xfrm>
            <a:off x="0" y="3857628"/>
            <a:ext cx="27860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=  </a:t>
            </a:r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1 </a:t>
            </a:r>
            <a:r>
              <a:rPr lang="el-GR" sz="2400" dirty="0" smtClean="0">
                <a:solidFill>
                  <a:srgbClr val="FF0000"/>
                </a:solidFill>
              </a:rPr>
              <a:t>   </a:t>
            </a:r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l-GR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el-GR" sz="2400" baseline="-25000" dirty="0" smtClean="0"/>
              <a:t>   </a:t>
            </a:r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 flipV="1">
            <a:off x="5786446" y="5500702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Ορθογώνιο"/>
          <p:cNvSpPr/>
          <p:nvPr/>
        </p:nvSpPr>
        <p:spPr>
          <a:xfrm>
            <a:off x="6500826" y="5072074"/>
            <a:ext cx="1266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= 6Ν</a:t>
            </a:r>
          </a:p>
        </p:txBody>
      </p:sp>
      <p:sp>
        <p:nvSpPr>
          <p:cNvPr id="34" name="33 - TextBox"/>
          <p:cNvSpPr txBox="1"/>
          <p:nvPr/>
        </p:nvSpPr>
        <p:spPr>
          <a:xfrm>
            <a:off x="4000496" y="4071942"/>
            <a:ext cx="4214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συνολική δύναμη έχει </a:t>
            </a:r>
            <a:r>
              <a:rPr lang="el-GR" u="sng" dirty="0" smtClean="0"/>
              <a:t>μέτρο 6Ν, </a:t>
            </a:r>
            <a:r>
              <a:rPr lang="el-GR" dirty="0" smtClean="0"/>
              <a:t>και την ίδια διεύθυνση και φορά  με τις επιμέρους δυνάμεις (= συνιστώσες).</a:t>
            </a:r>
            <a:endParaRPr lang="en-US" dirty="0"/>
          </a:p>
        </p:txBody>
      </p:sp>
      <p:sp>
        <p:nvSpPr>
          <p:cNvPr id="15" name="14 - Ορθογώνιο"/>
          <p:cNvSpPr/>
          <p:nvPr/>
        </p:nvSpPr>
        <p:spPr>
          <a:xfrm>
            <a:off x="0" y="4786322"/>
            <a:ext cx="1928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4   </a:t>
            </a:r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l-GR" sz="2400" dirty="0" smtClean="0">
                <a:solidFill>
                  <a:srgbClr val="FF0000"/>
                </a:solidFill>
              </a:rPr>
              <a:t>    2 </a:t>
            </a:r>
          </a:p>
        </p:txBody>
      </p:sp>
      <p:sp>
        <p:nvSpPr>
          <p:cNvPr id="18" name="17 - Ορθογώνιο"/>
          <p:cNvSpPr/>
          <p:nvPr/>
        </p:nvSpPr>
        <p:spPr>
          <a:xfrm>
            <a:off x="571472" y="5572140"/>
            <a:ext cx="1266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002060"/>
                </a:solidFill>
              </a:rPr>
              <a:t>6Ν</a:t>
            </a:r>
            <a:endParaRPr lang="el-GR" sz="2400" baseline="-25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6" grpId="0"/>
      <p:bldP spid="29" grpId="0"/>
      <p:bldP spid="24" grpId="0"/>
      <p:bldP spid="27" grpId="0"/>
      <p:bldP spid="31" grpId="0"/>
      <p:bldP spid="34" grpId="0"/>
      <p:bldP spid="15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Ορθογώνιο"/>
          <p:cNvSpPr/>
          <p:nvPr/>
        </p:nvSpPr>
        <p:spPr>
          <a:xfrm>
            <a:off x="857224" y="4214818"/>
            <a:ext cx="1285884" cy="8572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Ορθογώνιο"/>
          <p:cNvSpPr/>
          <p:nvPr/>
        </p:nvSpPr>
        <p:spPr>
          <a:xfrm>
            <a:off x="928662" y="2357430"/>
            <a:ext cx="1285884" cy="8572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>
            <a:off x="1571604" y="2857496"/>
            <a:ext cx="128588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>
            <a:off x="1571604" y="2857496"/>
            <a:ext cx="200026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3214678" y="235743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1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2071670" y="242886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2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0" y="928670"/>
            <a:ext cx="9501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Στο πράσινο κουτί   ασκούνται οι    επιμέρους δυνάμεις (συνιστώσες):</a:t>
            </a:r>
          </a:p>
          <a:p>
            <a:r>
              <a:rPr lang="en-US" dirty="0" smtClean="0"/>
              <a:t>F</a:t>
            </a:r>
            <a:r>
              <a:rPr lang="el-GR" baseline="-25000" dirty="0" smtClean="0"/>
              <a:t>1 </a:t>
            </a:r>
            <a:r>
              <a:rPr lang="el-GR" dirty="0" smtClean="0"/>
              <a:t> </a:t>
            </a:r>
            <a:r>
              <a:rPr lang="en-US" dirty="0" smtClean="0"/>
              <a:t>=4</a:t>
            </a:r>
            <a:r>
              <a:rPr lang="el-GR" dirty="0" smtClean="0"/>
              <a:t>Ν        και          </a:t>
            </a:r>
            <a:r>
              <a:rPr lang="en-US" dirty="0" smtClean="0"/>
              <a:t>F</a:t>
            </a:r>
            <a:r>
              <a:rPr lang="el-GR" baseline="-25000" dirty="0" smtClean="0"/>
              <a:t>2  </a:t>
            </a:r>
            <a:r>
              <a:rPr lang="el-GR" dirty="0" smtClean="0"/>
              <a:t>=2Ν</a:t>
            </a:r>
          </a:p>
          <a:p>
            <a:r>
              <a:rPr lang="el-GR" dirty="0" smtClean="0"/>
              <a:t>Η συνισταμένη δύναμη είναι 6Ν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>
            <a:off x="1500166" y="4643446"/>
            <a:ext cx="278608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Ορθογώνιο"/>
          <p:cNvSpPr/>
          <p:nvPr/>
        </p:nvSpPr>
        <p:spPr>
          <a:xfrm>
            <a:off x="2357422" y="4643446"/>
            <a:ext cx="1266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= 6Ν</a:t>
            </a:r>
          </a:p>
        </p:txBody>
      </p:sp>
      <p:sp>
        <p:nvSpPr>
          <p:cNvPr id="34" name="33 - TextBox"/>
          <p:cNvSpPr txBox="1"/>
          <p:nvPr/>
        </p:nvSpPr>
        <p:spPr>
          <a:xfrm>
            <a:off x="4500562" y="3000372"/>
            <a:ext cx="4214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δυνάμεις </a:t>
            </a:r>
            <a:r>
              <a:rPr lang="en-US" dirty="0" smtClean="0"/>
              <a:t>F</a:t>
            </a:r>
            <a:r>
              <a:rPr lang="el-GR" baseline="-25000" dirty="0" smtClean="0"/>
              <a:t>1  </a:t>
            </a:r>
            <a:r>
              <a:rPr lang="el-GR" dirty="0" smtClean="0"/>
              <a:t> και </a:t>
            </a:r>
            <a:r>
              <a:rPr lang="el-GR" baseline="-25000" dirty="0" smtClean="0"/>
              <a:t> </a:t>
            </a:r>
            <a:r>
              <a:rPr lang="en-US" dirty="0" smtClean="0"/>
              <a:t>F</a:t>
            </a:r>
            <a:r>
              <a:rPr lang="el-GR" baseline="-25000" dirty="0" smtClean="0"/>
              <a:t>2 </a:t>
            </a:r>
            <a:r>
              <a:rPr lang="el-GR" dirty="0" smtClean="0"/>
              <a:t> θα προκαλέσουν ακριβώς τα ίδια αποτελέσματα στο πράσινο κουτί με την συνισταμένη δύναμη</a:t>
            </a:r>
            <a:r>
              <a:rPr lang="en-US" dirty="0" smtClean="0"/>
              <a:t> F</a:t>
            </a:r>
            <a:r>
              <a:rPr lang="el-GR" baseline="-25000" dirty="0" err="1" smtClean="0"/>
              <a:t>ολ</a:t>
            </a:r>
            <a:r>
              <a:rPr lang="el-GR" baseline="-25000" dirty="0" smtClean="0"/>
              <a:t> </a:t>
            </a:r>
            <a:r>
              <a:rPr lang="el-GR" dirty="0" smtClean="0"/>
              <a:t> (Σ</a:t>
            </a:r>
            <a:r>
              <a:rPr lang="en-US" dirty="0" smtClean="0"/>
              <a:t>F)</a:t>
            </a:r>
            <a:r>
              <a:rPr lang="el-GR" dirty="0" smtClean="0"/>
              <a:t> .</a:t>
            </a:r>
            <a:endParaRPr lang="en-US" dirty="0"/>
          </a:p>
        </p:txBody>
      </p:sp>
      <p:sp>
        <p:nvSpPr>
          <p:cNvPr id="15" name="14 - TextBox"/>
          <p:cNvSpPr txBox="1"/>
          <p:nvPr/>
        </p:nvSpPr>
        <p:spPr>
          <a:xfrm>
            <a:off x="428596" y="0"/>
            <a:ext cx="792958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Εύρεση συνολικής δύναμης ομόρροπων δυνάμεων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3" grpId="0" animBg="1"/>
      <p:bldP spid="26" grpId="0"/>
      <p:bldP spid="29" grpId="0"/>
      <p:bldP spid="31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Ορθογώνιο"/>
          <p:cNvSpPr/>
          <p:nvPr/>
        </p:nvSpPr>
        <p:spPr>
          <a:xfrm>
            <a:off x="6143636" y="5715016"/>
            <a:ext cx="1285884" cy="8572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Ορθογώνιο"/>
          <p:cNvSpPr/>
          <p:nvPr/>
        </p:nvSpPr>
        <p:spPr>
          <a:xfrm>
            <a:off x="3357554" y="2285992"/>
            <a:ext cx="1285884" cy="8572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>
            <a:off x="4000496" y="2714620"/>
            <a:ext cx="14287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>
            <a:off x="3929058" y="2714620"/>
            <a:ext cx="235745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5786446" y="228599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l-GR" sz="2400" b="1" baseline="-25000" dirty="0" smtClean="0"/>
              <a:t>2</a:t>
            </a:r>
            <a:endParaRPr lang="en-US" sz="2400" b="1" baseline="-25000" dirty="0"/>
          </a:p>
        </p:txBody>
      </p:sp>
      <p:sp>
        <p:nvSpPr>
          <p:cNvPr id="29" name="28 - TextBox"/>
          <p:cNvSpPr txBox="1"/>
          <p:nvPr/>
        </p:nvSpPr>
        <p:spPr>
          <a:xfrm>
            <a:off x="4643438" y="228599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l-GR" sz="2400" b="1" baseline="-25000" dirty="0" smtClean="0"/>
              <a:t>1</a:t>
            </a:r>
            <a:endParaRPr lang="en-US" sz="2400" b="1" baseline="-25000" dirty="0"/>
          </a:p>
        </p:txBody>
      </p:sp>
      <p:sp>
        <p:nvSpPr>
          <p:cNvPr id="17" name="16 - TextBox"/>
          <p:cNvSpPr txBox="1"/>
          <p:nvPr/>
        </p:nvSpPr>
        <p:spPr>
          <a:xfrm>
            <a:off x="0" y="785794"/>
            <a:ext cx="95012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>
                <a:solidFill>
                  <a:srgbClr val="0000CC"/>
                </a:solidFill>
              </a:rPr>
              <a:t>Άσκηση 2</a:t>
            </a:r>
          </a:p>
          <a:p>
            <a:r>
              <a:rPr lang="el-GR" dirty="0" smtClean="0"/>
              <a:t>Στο πράσινο κουτί   ασκούνται οι    δυνάμεις:</a:t>
            </a:r>
          </a:p>
          <a:p>
            <a:r>
              <a:rPr lang="en-US" dirty="0" smtClean="0"/>
              <a:t>F</a:t>
            </a:r>
            <a:r>
              <a:rPr lang="el-GR" baseline="-25000" dirty="0" smtClean="0"/>
              <a:t>1 </a:t>
            </a:r>
            <a:r>
              <a:rPr lang="el-GR" dirty="0" smtClean="0"/>
              <a:t> </a:t>
            </a:r>
            <a:r>
              <a:rPr lang="en-US" dirty="0" smtClean="0"/>
              <a:t>=</a:t>
            </a:r>
            <a:r>
              <a:rPr lang="el-GR" dirty="0" smtClean="0"/>
              <a:t>2Ν ,    </a:t>
            </a:r>
            <a:r>
              <a:rPr lang="en-US" dirty="0" smtClean="0"/>
              <a:t>F</a:t>
            </a:r>
            <a:r>
              <a:rPr lang="el-GR" baseline="-25000" dirty="0" smtClean="0"/>
              <a:t>2  </a:t>
            </a:r>
            <a:r>
              <a:rPr lang="el-GR" dirty="0" smtClean="0"/>
              <a:t>=3Ν και          </a:t>
            </a:r>
            <a:r>
              <a:rPr lang="en-US" dirty="0" smtClean="0"/>
              <a:t>F</a:t>
            </a:r>
            <a:r>
              <a:rPr lang="el-GR" baseline="-25000" dirty="0" smtClean="0"/>
              <a:t>3  </a:t>
            </a:r>
            <a:r>
              <a:rPr lang="el-GR" dirty="0" smtClean="0"/>
              <a:t>=6Ν</a:t>
            </a:r>
          </a:p>
          <a:p>
            <a:r>
              <a:rPr lang="el-GR" dirty="0" smtClean="0"/>
              <a:t>Ποια η συνολική δύναμη  (συνισταμένη)</a:t>
            </a:r>
            <a:r>
              <a:rPr lang="en-US" dirty="0" smtClean="0"/>
              <a:t> F</a:t>
            </a:r>
            <a:r>
              <a:rPr lang="el-GR" baseline="-25000" dirty="0" err="1" smtClean="0"/>
              <a:t>ολ</a:t>
            </a:r>
            <a:r>
              <a:rPr lang="el-GR" dirty="0" smtClean="0"/>
              <a:t> που ασκείται στο πράσινο  κουτί  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4" name="23 - TextBox"/>
          <p:cNvSpPr txBox="1"/>
          <p:nvPr/>
        </p:nvSpPr>
        <p:spPr>
          <a:xfrm>
            <a:off x="357158" y="3214686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>
                <a:solidFill>
                  <a:srgbClr val="0000CC"/>
                </a:solidFill>
              </a:rPr>
              <a:t>Λύση</a:t>
            </a:r>
            <a:endParaRPr lang="en-US" sz="2000" b="1" u="sng" dirty="0">
              <a:solidFill>
                <a:srgbClr val="0000CC"/>
              </a:solidFill>
            </a:endParaRPr>
          </a:p>
        </p:txBody>
      </p:sp>
      <p:sp>
        <p:nvSpPr>
          <p:cNvPr id="27" name="26 - Ορθογώνιο"/>
          <p:cNvSpPr/>
          <p:nvPr/>
        </p:nvSpPr>
        <p:spPr>
          <a:xfrm>
            <a:off x="0" y="3857628"/>
            <a:ext cx="27860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=  </a:t>
            </a:r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1 </a:t>
            </a:r>
            <a:r>
              <a:rPr lang="el-GR" sz="2400" dirty="0" smtClean="0">
                <a:solidFill>
                  <a:srgbClr val="FF0000"/>
                </a:solidFill>
              </a:rPr>
              <a:t>   </a:t>
            </a:r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l-GR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2  </a:t>
            </a:r>
            <a:r>
              <a:rPr lang="el-GR" sz="2400" dirty="0" smtClean="0">
                <a:solidFill>
                  <a:srgbClr val="FF0000"/>
                </a:solidFill>
              </a:rPr>
              <a:t> + </a:t>
            </a:r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3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endParaRPr lang="el-GR" sz="2400" baseline="-25000" dirty="0" smtClean="0">
              <a:solidFill>
                <a:srgbClr val="FF0000"/>
              </a:solidFill>
            </a:endParaRPr>
          </a:p>
          <a:p>
            <a:r>
              <a:rPr lang="el-GR" sz="2400" baseline="-25000" dirty="0" smtClean="0"/>
              <a:t>   </a:t>
            </a:r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 flipV="1">
            <a:off x="6786578" y="6143644"/>
            <a:ext cx="142876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Ορθογώνιο"/>
          <p:cNvSpPr/>
          <p:nvPr/>
        </p:nvSpPr>
        <p:spPr>
          <a:xfrm>
            <a:off x="7358082" y="5500702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= 11Ν</a:t>
            </a:r>
          </a:p>
        </p:txBody>
      </p:sp>
      <p:sp>
        <p:nvSpPr>
          <p:cNvPr id="34" name="33 - TextBox"/>
          <p:cNvSpPr txBox="1"/>
          <p:nvPr/>
        </p:nvSpPr>
        <p:spPr>
          <a:xfrm>
            <a:off x="2357422" y="5786454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συνολική δύναμη έχει </a:t>
            </a:r>
            <a:r>
              <a:rPr lang="el-GR" u="sng" dirty="0" smtClean="0"/>
              <a:t>μέτρο 11Ν, </a:t>
            </a:r>
            <a:r>
              <a:rPr lang="el-GR" dirty="0" smtClean="0"/>
              <a:t>και την ίδια διεύθυνση και φορά με τις επιμέρους δυνάμεις.</a:t>
            </a:r>
            <a:endParaRPr lang="en-US" dirty="0"/>
          </a:p>
        </p:txBody>
      </p:sp>
      <p:sp>
        <p:nvSpPr>
          <p:cNvPr id="15" name="14 - Ορθογώνιο"/>
          <p:cNvSpPr/>
          <p:nvPr/>
        </p:nvSpPr>
        <p:spPr>
          <a:xfrm>
            <a:off x="0" y="4786322"/>
            <a:ext cx="2375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2  </a:t>
            </a:r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l-GR" sz="2400" dirty="0" smtClean="0">
                <a:solidFill>
                  <a:srgbClr val="FF0000"/>
                </a:solidFill>
              </a:rPr>
              <a:t>    3  +  6</a:t>
            </a:r>
          </a:p>
        </p:txBody>
      </p:sp>
      <p:sp>
        <p:nvSpPr>
          <p:cNvPr id="18" name="17 - Ορθογώνιο"/>
          <p:cNvSpPr/>
          <p:nvPr/>
        </p:nvSpPr>
        <p:spPr>
          <a:xfrm>
            <a:off x="571472" y="5572140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= 11Ν</a:t>
            </a:r>
            <a:endParaRPr lang="el-GR" sz="2400" baseline="-25000" dirty="0" smtClean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flipV="1">
            <a:off x="3929058" y="2857496"/>
            <a:ext cx="4062442" cy="95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6929454" y="278605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l-GR" sz="2400" b="1" baseline="-25000" dirty="0" smtClean="0"/>
              <a:t>3</a:t>
            </a:r>
            <a:endParaRPr lang="en-US" sz="2400" b="1" baseline="-25000" dirty="0"/>
          </a:p>
        </p:txBody>
      </p:sp>
      <p:sp>
        <p:nvSpPr>
          <p:cNvPr id="25" name="24 - TextBox"/>
          <p:cNvSpPr txBox="1"/>
          <p:nvPr/>
        </p:nvSpPr>
        <p:spPr>
          <a:xfrm>
            <a:off x="428596" y="0"/>
            <a:ext cx="792958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Εύρεση συνολικής δύναμης </a:t>
            </a:r>
            <a:r>
              <a:rPr lang="el-GR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ομμόρροπων</a:t>
            </a:r>
            <a:r>
              <a:rPr lang="el-G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δυνάμεων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24" grpId="0"/>
      <p:bldP spid="27" grpId="0"/>
      <p:bldP spid="31" grpId="0"/>
      <p:bldP spid="34" grpId="0"/>
      <p:bldP spid="15" grpId="0"/>
      <p:bldP spid="18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Ορθογώνιο"/>
          <p:cNvSpPr/>
          <p:nvPr/>
        </p:nvSpPr>
        <p:spPr>
          <a:xfrm>
            <a:off x="2428860" y="5786454"/>
            <a:ext cx="1285884" cy="8572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Ορθογώνιο"/>
          <p:cNvSpPr/>
          <p:nvPr/>
        </p:nvSpPr>
        <p:spPr>
          <a:xfrm>
            <a:off x="3357554" y="2285992"/>
            <a:ext cx="1285884" cy="8572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 rot="10800000">
            <a:off x="2571736" y="2714620"/>
            <a:ext cx="14287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rot="10800000">
            <a:off x="1714480" y="2714620"/>
            <a:ext cx="221457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1285852" y="228599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2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2786050" y="228599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1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0" y="785794"/>
            <a:ext cx="95012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>
                <a:solidFill>
                  <a:srgbClr val="0000CC"/>
                </a:solidFill>
              </a:rPr>
              <a:t>Άσκηση 3</a:t>
            </a:r>
          </a:p>
          <a:p>
            <a:r>
              <a:rPr lang="el-GR" dirty="0" smtClean="0"/>
              <a:t>Στο πράσινο κουτί   ασκούνται οι    δυνάμεις:</a:t>
            </a:r>
          </a:p>
          <a:p>
            <a:r>
              <a:rPr lang="en-US" dirty="0" smtClean="0"/>
              <a:t>F</a:t>
            </a:r>
            <a:r>
              <a:rPr lang="el-GR" baseline="-25000" dirty="0" smtClean="0"/>
              <a:t>1 </a:t>
            </a:r>
            <a:r>
              <a:rPr lang="el-GR" dirty="0" smtClean="0"/>
              <a:t> </a:t>
            </a:r>
            <a:r>
              <a:rPr lang="en-US" dirty="0" smtClean="0"/>
              <a:t>=</a:t>
            </a:r>
            <a:r>
              <a:rPr lang="el-GR" dirty="0" smtClean="0"/>
              <a:t>3Ν ,    </a:t>
            </a:r>
            <a:r>
              <a:rPr lang="en-US" dirty="0" smtClean="0"/>
              <a:t>F</a:t>
            </a:r>
            <a:r>
              <a:rPr lang="el-GR" baseline="-25000" dirty="0" smtClean="0"/>
              <a:t>2  </a:t>
            </a:r>
            <a:r>
              <a:rPr lang="el-GR" dirty="0" smtClean="0"/>
              <a:t>=7Ν</a:t>
            </a:r>
          </a:p>
          <a:p>
            <a:r>
              <a:rPr lang="el-GR" dirty="0" smtClean="0"/>
              <a:t>Ποια η συνολική δύναμη  (συνισταμένη)</a:t>
            </a:r>
            <a:r>
              <a:rPr lang="en-US" dirty="0" smtClean="0"/>
              <a:t> F</a:t>
            </a:r>
            <a:r>
              <a:rPr lang="el-GR" baseline="-25000" dirty="0" err="1" smtClean="0"/>
              <a:t>ολ</a:t>
            </a:r>
            <a:r>
              <a:rPr lang="el-GR" dirty="0" smtClean="0"/>
              <a:t> που ασκείται στο πράσινο  κουτί  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4" name="23 - TextBox"/>
          <p:cNvSpPr txBox="1"/>
          <p:nvPr/>
        </p:nvSpPr>
        <p:spPr>
          <a:xfrm>
            <a:off x="5929322" y="3786190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>
                <a:solidFill>
                  <a:srgbClr val="0000CC"/>
                </a:solidFill>
              </a:rPr>
              <a:t>Λύση</a:t>
            </a:r>
            <a:endParaRPr lang="en-US" sz="2000" b="1" u="sng" dirty="0">
              <a:solidFill>
                <a:srgbClr val="0000CC"/>
              </a:solidFill>
            </a:endParaRPr>
          </a:p>
        </p:txBody>
      </p:sp>
      <p:sp>
        <p:nvSpPr>
          <p:cNvPr id="27" name="26 - Ορθογώνιο"/>
          <p:cNvSpPr/>
          <p:nvPr/>
        </p:nvSpPr>
        <p:spPr>
          <a:xfrm>
            <a:off x="5500694" y="4643446"/>
            <a:ext cx="27860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=  </a:t>
            </a:r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1 </a:t>
            </a:r>
            <a:r>
              <a:rPr lang="el-GR" sz="2400" dirty="0" smtClean="0">
                <a:solidFill>
                  <a:srgbClr val="FF0000"/>
                </a:solidFill>
              </a:rPr>
              <a:t>   </a:t>
            </a:r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l-GR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el-GR" sz="2400" baseline="-25000" dirty="0" smtClean="0"/>
              <a:t>   </a:t>
            </a:r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 rot="10800000">
            <a:off x="214282" y="6215082"/>
            <a:ext cx="257176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Ορθογώνιο"/>
          <p:cNvSpPr/>
          <p:nvPr/>
        </p:nvSpPr>
        <p:spPr>
          <a:xfrm>
            <a:off x="642910" y="5786454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= 10Ν</a:t>
            </a:r>
          </a:p>
        </p:txBody>
      </p:sp>
      <p:sp>
        <p:nvSpPr>
          <p:cNvPr id="34" name="33 - TextBox"/>
          <p:cNvSpPr txBox="1"/>
          <p:nvPr/>
        </p:nvSpPr>
        <p:spPr>
          <a:xfrm>
            <a:off x="214282" y="4214818"/>
            <a:ext cx="4214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συνολική δύναμη έχει </a:t>
            </a:r>
            <a:r>
              <a:rPr lang="el-GR" u="sng" dirty="0" smtClean="0"/>
              <a:t>μέτρο 1</a:t>
            </a:r>
            <a:r>
              <a:rPr lang="en-US" u="sng" dirty="0" smtClean="0"/>
              <a:t>0</a:t>
            </a:r>
            <a:r>
              <a:rPr lang="el-GR" u="sng" dirty="0" smtClean="0"/>
              <a:t>Ν,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l-GR" dirty="0" smtClean="0"/>
              <a:t>έχει  την ίδια διεύθυνση και φορά  με τις επιμέρους δυνάμεις.</a:t>
            </a:r>
            <a:endParaRPr lang="en-US" dirty="0"/>
          </a:p>
        </p:txBody>
      </p:sp>
      <p:sp>
        <p:nvSpPr>
          <p:cNvPr id="15" name="14 - Ορθογώνιο"/>
          <p:cNvSpPr/>
          <p:nvPr/>
        </p:nvSpPr>
        <p:spPr>
          <a:xfrm>
            <a:off x="5572164" y="5357826"/>
            <a:ext cx="1928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3   </a:t>
            </a:r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l-GR" sz="2400" dirty="0" smtClean="0">
                <a:solidFill>
                  <a:srgbClr val="FF0000"/>
                </a:solidFill>
              </a:rPr>
              <a:t>    7 </a:t>
            </a:r>
          </a:p>
        </p:txBody>
      </p:sp>
      <p:sp>
        <p:nvSpPr>
          <p:cNvPr id="18" name="17 - Ορθογώνιο"/>
          <p:cNvSpPr/>
          <p:nvPr/>
        </p:nvSpPr>
        <p:spPr>
          <a:xfrm>
            <a:off x="6143636" y="6143644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= 10Ν</a:t>
            </a:r>
            <a:endParaRPr lang="el-GR" sz="2400" baseline="-25000" dirty="0" smtClean="0"/>
          </a:p>
        </p:txBody>
      </p:sp>
      <p:sp>
        <p:nvSpPr>
          <p:cNvPr id="21" name="20 - TextBox"/>
          <p:cNvSpPr txBox="1"/>
          <p:nvPr/>
        </p:nvSpPr>
        <p:spPr>
          <a:xfrm>
            <a:off x="428596" y="0"/>
            <a:ext cx="792958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Εύρεση συνολικής δύναμης </a:t>
            </a:r>
            <a:r>
              <a:rPr lang="el-GR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ομμόρροπων</a:t>
            </a:r>
            <a:r>
              <a:rPr lang="el-G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δυνάμεων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6" grpId="0"/>
      <p:bldP spid="29" grpId="0"/>
      <p:bldP spid="24" grpId="0"/>
      <p:bldP spid="27" grpId="0"/>
      <p:bldP spid="31" grpId="0"/>
      <p:bldP spid="34" grpId="0"/>
      <p:bldP spid="15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081728">
            <a:off x="7686734" y="4565074"/>
            <a:ext cx="1529803" cy="906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081728">
            <a:off x="400058" y="3922131"/>
            <a:ext cx="1529803" cy="906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0" y="571480"/>
            <a:ext cx="95012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0000CC"/>
                </a:solidFill>
              </a:rPr>
              <a:t>Άσκηση 4</a:t>
            </a:r>
          </a:p>
          <a:p>
            <a:r>
              <a:rPr lang="el-GR" sz="2000" b="1" dirty="0" smtClean="0"/>
              <a:t>Στο  γατάκι  ασκούνται οι    δυνάμεις:</a:t>
            </a:r>
          </a:p>
          <a:p>
            <a:r>
              <a:rPr lang="en-US" sz="2000" b="1" dirty="0" smtClean="0"/>
              <a:t>F</a:t>
            </a:r>
            <a:r>
              <a:rPr lang="el-GR" sz="2000" b="1" baseline="-25000" dirty="0" smtClean="0"/>
              <a:t>1 </a:t>
            </a:r>
            <a:r>
              <a:rPr lang="el-GR" sz="2000" b="1" dirty="0" smtClean="0"/>
              <a:t> </a:t>
            </a:r>
            <a:r>
              <a:rPr lang="en-US" sz="2000" b="1" dirty="0" smtClean="0"/>
              <a:t>=</a:t>
            </a:r>
            <a:r>
              <a:rPr lang="el-GR" sz="2000" b="1" dirty="0" smtClean="0"/>
              <a:t>5Ν,         </a:t>
            </a:r>
            <a:r>
              <a:rPr lang="en-US" sz="2000" b="1" dirty="0" smtClean="0"/>
              <a:t>F</a:t>
            </a:r>
            <a:r>
              <a:rPr lang="el-GR" sz="2000" b="1" baseline="-25000" dirty="0" smtClean="0"/>
              <a:t>2  </a:t>
            </a:r>
            <a:r>
              <a:rPr lang="el-GR" sz="2000" b="1" dirty="0" smtClean="0"/>
              <a:t>=8Ν</a:t>
            </a:r>
          </a:p>
          <a:p>
            <a:r>
              <a:rPr lang="el-GR" sz="2000" b="1" dirty="0" smtClean="0"/>
              <a:t>Ποια η συνολική δύναμη  (συνισταμένη) που ασκείται στο γατάκι;</a:t>
            </a:r>
            <a:endParaRPr lang="en-US" sz="2000" b="1" dirty="0" smtClean="0"/>
          </a:p>
          <a:p>
            <a:endParaRPr lang="en-US" sz="2400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5400000" flipH="1" flipV="1">
            <a:off x="500034" y="4071942"/>
            <a:ext cx="1143008" cy="158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0" y="328612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F</a:t>
            </a:r>
            <a:r>
              <a:rPr lang="el-GR" sz="2400" b="1" baseline="-25000" dirty="0" smtClean="0">
                <a:solidFill>
                  <a:srgbClr val="0000CC"/>
                </a:solidFill>
              </a:rPr>
              <a:t>1 </a:t>
            </a:r>
            <a:r>
              <a:rPr lang="el-GR" sz="2400" b="1" dirty="0" smtClean="0">
                <a:solidFill>
                  <a:srgbClr val="0000CC"/>
                </a:solidFill>
              </a:rPr>
              <a:t> =5Ν</a:t>
            </a:r>
            <a:endParaRPr lang="en-US" sz="2400" b="1" baseline="-25000" dirty="0">
              <a:solidFill>
                <a:srgbClr val="0000CC"/>
              </a:solidFill>
            </a:endParaRPr>
          </a:p>
        </p:txBody>
      </p:sp>
      <p:cxnSp>
        <p:nvCxnSpPr>
          <p:cNvPr id="43" name="42 - Ευθύγραμμο βέλος σύνδεσης"/>
          <p:cNvCxnSpPr/>
          <p:nvPr/>
        </p:nvCxnSpPr>
        <p:spPr>
          <a:xfrm rot="5400000">
            <a:off x="250001" y="5464983"/>
            <a:ext cx="164307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3786182" y="235743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0000CC"/>
                </a:solidFill>
              </a:rPr>
              <a:t>Λύση</a:t>
            </a:r>
            <a:endParaRPr lang="en-US" sz="2400" b="1" u="sng" dirty="0">
              <a:solidFill>
                <a:srgbClr val="0000CC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4572000" y="2857496"/>
            <a:ext cx="18662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= </a:t>
            </a:r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2 </a:t>
            </a:r>
            <a:r>
              <a:rPr lang="el-GR" sz="2400" dirty="0" smtClean="0">
                <a:solidFill>
                  <a:srgbClr val="FF0000"/>
                </a:solidFill>
              </a:rPr>
              <a:t>  </a:t>
            </a:r>
            <a:r>
              <a:rPr lang="el-GR" sz="2400" dirty="0" smtClean="0"/>
              <a:t>-  </a:t>
            </a:r>
            <a:r>
              <a:rPr lang="en-US" sz="2400" dirty="0" smtClean="0">
                <a:solidFill>
                  <a:srgbClr val="002060"/>
                </a:solidFill>
              </a:rPr>
              <a:t>F</a:t>
            </a:r>
            <a:r>
              <a:rPr lang="el-GR" sz="2400" baseline="-25000" dirty="0" smtClean="0">
                <a:solidFill>
                  <a:srgbClr val="002060"/>
                </a:solidFill>
              </a:rPr>
              <a:t>1 </a:t>
            </a:r>
          </a:p>
        </p:txBody>
      </p:sp>
      <p:sp>
        <p:nvSpPr>
          <p:cNvPr id="21" name="20 - TextBox"/>
          <p:cNvSpPr txBox="1"/>
          <p:nvPr/>
        </p:nvSpPr>
        <p:spPr>
          <a:xfrm>
            <a:off x="1857356" y="4786322"/>
            <a:ext cx="60721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</a:t>
            </a:r>
            <a:r>
              <a:rPr lang="el-GR" sz="2000" b="1" dirty="0" smtClean="0"/>
              <a:t>τιμή</a:t>
            </a:r>
            <a:r>
              <a:rPr lang="el-GR" sz="2000" dirty="0" smtClean="0"/>
              <a:t> της </a:t>
            </a:r>
            <a:r>
              <a:rPr lang="el-GR" sz="2000" b="1" dirty="0" smtClean="0"/>
              <a:t>συνολικής</a:t>
            </a:r>
            <a:r>
              <a:rPr lang="el-GR" sz="2000" dirty="0" smtClean="0"/>
              <a:t> (=συνισταμένης) δύναμης είναι </a:t>
            </a:r>
            <a:r>
              <a:rPr lang="el-GR" sz="2000" b="1" dirty="0" smtClean="0"/>
              <a:t>3Ν</a:t>
            </a:r>
            <a:r>
              <a:rPr lang="el-GR" sz="2000" dirty="0" smtClean="0"/>
              <a:t>. Η </a:t>
            </a:r>
            <a:r>
              <a:rPr lang="el-GR" sz="2000" b="1" dirty="0" smtClean="0"/>
              <a:t>φορά</a:t>
            </a:r>
            <a:r>
              <a:rPr lang="el-GR" sz="2000" dirty="0" smtClean="0"/>
              <a:t> της συνισταμένης </a:t>
            </a:r>
            <a:r>
              <a:rPr lang="el-GR" sz="2000" b="1" dirty="0" smtClean="0"/>
              <a:t>θα είναι ίδια με τη  φορά της μεγαλύτερης δύναμης  </a:t>
            </a:r>
            <a:r>
              <a:rPr lang="en-US" sz="2000" b="1" dirty="0" smtClean="0"/>
              <a:t>F</a:t>
            </a:r>
            <a:r>
              <a:rPr lang="el-GR" sz="2000" b="1" baseline="-25000" dirty="0" smtClean="0"/>
              <a:t>2</a:t>
            </a:r>
            <a:r>
              <a:rPr lang="el-GR" sz="2000" dirty="0" smtClean="0"/>
              <a:t>. Άρα η φορά της συνισταμένης θα είναι προς τα κάτω</a:t>
            </a:r>
            <a:endParaRPr lang="en-US" sz="2000" dirty="0"/>
          </a:p>
        </p:txBody>
      </p:sp>
      <p:sp>
        <p:nvSpPr>
          <p:cNvPr id="15" name="14 - TextBox"/>
          <p:cNvSpPr txBox="1"/>
          <p:nvPr/>
        </p:nvSpPr>
        <p:spPr>
          <a:xfrm>
            <a:off x="428596" y="0"/>
            <a:ext cx="792958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Εύρεση συνολικής δύναμης αντίρροπων δυνάμεων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5400000">
            <a:off x="8037537" y="5607065"/>
            <a:ext cx="785818" cy="158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Ορθογώνιο"/>
          <p:cNvSpPr/>
          <p:nvPr/>
        </p:nvSpPr>
        <p:spPr>
          <a:xfrm>
            <a:off x="7721816" y="5786454"/>
            <a:ext cx="1422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= 3Ν</a:t>
            </a:r>
          </a:p>
        </p:txBody>
      </p:sp>
      <p:sp>
        <p:nvSpPr>
          <p:cNvPr id="24" name="23 - TextBox"/>
          <p:cNvSpPr txBox="1"/>
          <p:nvPr/>
        </p:nvSpPr>
        <p:spPr>
          <a:xfrm>
            <a:off x="0" y="521495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2 </a:t>
            </a:r>
            <a:r>
              <a:rPr lang="el-GR" sz="2400" b="1" dirty="0" smtClean="0">
                <a:solidFill>
                  <a:srgbClr val="FF0000"/>
                </a:solidFill>
              </a:rPr>
              <a:t> =8Ν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4643438" y="3429000"/>
            <a:ext cx="1524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8</a:t>
            </a:r>
            <a:r>
              <a:rPr lang="el-GR" sz="2400" dirty="0" smtClean="0"/>
              <a:t>  -</a:t>
            </a:r>
            <a:r>
              <a:rPr lang="el-GR" sz="2400" dirty="0" smtClean="0">
                <a:solidFill>
                  <a:srgbClr val="002060"/>
                </a:solidFill>
              </a:rPr>
              <a:t>5</a:t>
            </a:r>
            <a:r>
              <a:rPr lang="el-GR" sz="2400" dirty="0" smtClean="0"/>
              <a:t> </a:t>
            </a:r>
          </a:p>
        </p:txBody>
      </p:sp>
      <p:sp>
        <p:nvSpPr>
          <p:cNvPr id="20" name="19 - Ορθογώνιο"/>
          <p:cNvSpPr/>
          <p:nvPr/>
        </p:nvSpPr>
        <p:spPr>
          <a:xfrm>
            <a:off x="4714876" y="3929066"/>
            <a:ext cx="1266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= 3Ν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8" grpId="0"/>
      <p:bldP spid="21" grpId="0"/>
      <p:bldP spid="19" grpId="0"/>
      <p:bldP spid="24" grpId="0"/>
      <p:bldP spid="16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081728">
            <a:off x="114306" y="3922131"/>
            <a:ext cx="1529803" cy="906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0" y="928670"/>
            <a:ext cx="95012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0000CC"/>
                </a:solidFill>
              </a:rPr>
              <a:t>Άσκηση 6</a:t>
            </a:r>
          </a:p>
          <a:p>
            <a:r>
              <a:rPr lang="el-GR" sz="2000" b="1" dirty="0" smtClean="0"/>
              <a:t>Στο  γατάκι  ασκούνται οι    δυνάμεις:</a:t>
            </a:r>
          </a:p>
          <a:p>
            <a:r>
              <a:rPr lang="en-US" sz="2000" b="1" dirty="0" smtClean="0"/>
              <a:t>F</a:t>
            </a:r>
            <a:r>
              <a:rPr lang="el-GR" sz="2000" b="1" baseline="-25000" dirty="0" smtClean="0"/>
              <a:t>1 </a:t>
            </a:r>
            <a:r>
              <a:rPr lang="el-GR" sz="2000" b="1" dirty="0" smtClean="0"/>
              <a:t> </a:t>
            </a:r>
            <a:r>
              <a:rPr lang="en-US" sz="2000" b="1" dirty="0" smtClean="0"/>
              <a:t>=</a:t>
            </a:r>
            <a:r>
              <a:rPr lang="el-GR" sz="2000" b="1" dirty="0" smtClean="0"/>
              <a:t>5Ν,         </a:t>
            </a:r>
            <a:r>
              <a:rPr lang="en-US" sz="2000" b="1" dirty="0" smtClean="0"/>
              <a:t>F</a:t>
            </a:r>
            <a:r>
              <a:rPr lang="el-GR" sz="2000" b="1" baseline="-25000" dirty="0" smtClean="0"/>
              <a:t>2  </a:t>
            </a:r>
            <a:r>
              <a:rPr lang="el-GR" sz="2000" b="1" dirty="0" smtClean="0"/>
              <a:t>=5Ν</a:t>
            </a:r>
          </a:p>
          <a:p>
            <a:r>
              <a:rPr lang="el-GR" sz="2000" b="1" dirty="0" smtClean="0"/>
              <a:t>Ποια η συνολική δύναμη  (συνισταμένη) που ασκείται στο γατάκι;</a:t>
            </a:r>
            <a:endParaRPr lang="en-US" sz="2000" b="1" dirty="0" smtClean="0"/>
          </a:p>
          <a:p>
            <a:endParaRPr lang="en-US" sz="2400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5400000" flipH="1" flipV="1">
            <a:off x="-70676" y="3571876"/>
            <a:ext cx="1713718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0" y="542926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l-GR" sz="2400" b="1" baseline="-25000" dirty="0" smtClean="0"/>
              <a:t>1</a:t>
            </a:r>
            <a:r>
              <a:rPr lang="el-GR" sz="2400" b="1" dirty="0" smtClean="0"/>
              <a:t> =5Ν</a:t>
            </a:r>
            <a:endParaRPr lang="en-US" sz="2400" b="1" baseline="-25000" dirty="0"/>
          </a:p>
        </p:txBody>
      </p:sp>
      <p:sp>
        <p:nvSpPr>
          <p:cNvPr id="41" name="40 - TextBox"/>
          <p:cNvSpPr txBox="1"/>
          <p:nvPr/>
        </p:nvSpPr>
        <p:spPr>
          <a:xfrm>
            <a:off x="785786" y="3071810"/>
            <a:ext cx="1500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r>
              <a:rPr lang="el-GR" sz="2000" baseline="-25000" dirty="0" smtClean="0"/>
              <a:t>2 </a:t>
            </a:r>
            <a:r>
              <a:rPr lang="el-GR" sz="2000" dirty="0" smtClean="0"/>
              <a:t> = 5Ν</a:t>
            </a:r>
            <a:endParaRPr lang="en-US" sz="2000" baseline="-25000" dirty="0"/>
          </a:p>
        </p:txBody>
      </p:sp>
      <p:cxnSp>
        <p:nvCxnSpPr>
          <p:cNvPr id="43" name="42 - Ευθύγραμμο βέλος σύνδεσης"/>
          <p:cNvCxnSpPr/>
          <p:nvPr/>
        </p:nvCxnSpPr>
        <p:spPr>
          <a:xfrm rot="5400000">
            <a:off x="-143702" y="5357826"/>
            <a:ext cx="1858182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3714744" y="2786058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0000CC"/>
                </a:solidFill>
              </a:rPr>
              <a:t>Λύση</a:t>
            </a:r>
            <a:endParaRPr lang="en-US" sz="2400" b="1" u="sng" dirty="0">
              <a:solidFill>
                <a:srgbClr val="0000CC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3357554" y="3357562"/>
            <a:ext cx="181972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= </a:t>
            </a:r>
            <a:r>
              <a:rPr lang="en-US" sz="2400" dirty="0" smtClean="0"/>
              <a:t>F</a:t>
            </a:r>
            <a:r>
              <a:rPr lang="el-GR" sz="2400" baseline="-25000" dirty="0" smtClean="0"/>
              <a:t>1 </a:t>
            </a:r>
            <a:r>
              <a:rPr lang="el-GR" sz="2400" dirty="0" smtClean="0"/>
              <a:t>  </a:t>
            </a:r>
            <a:r>
              <a:rPr lang="en-US" sz="2400" dirty="0" smtClean="0"/>
              <a:t>-  F</a:t>
            </a:r>
            <a:r>
              <a:rPr lang="el-GR" sz="2400" baseline="-25000" dirty="0" smtClean="0"/>
              <a:t>2</a:t>
            </a:r>
          </a:p>
          <a:p>
            <a:r>
              <a:rPr lang="el-GR" sz="2400" baseline="-25000" dirty="0" smtClean="0"/>
              <a:t>    </a:t>
            </a:r>
          </a:p>
          <a:p>
            <a:r>
              <a:rPr lang="en-US" sz="2400" dirty="0" smtClean="0"/>
              <a:t>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= 5Ν -5Ν</a:t>
            </a:r>
          </a:p>
          <a:p>
            <a:endParaRPr lang="el-GR" sz="2400" dirty="0" smtClean="0"/>
          </a:p>
          <a:p>
            <a:r>
              <a:rPr lang="en-US" sz="2400" dirty="0" smtClean="0"/>
              <a:t>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= 0</a:t>
            </a:r>
          </a:p>
          <a:p>
            <a:endParaRPr lang="el-GR" sz="2400" baseline="-25000" dirty="0" smtClean="0"/>
          </a:p>
          <a:p>
            <a:r>
              <a:rPr lang="el-GR" sz="2400" baseline="-25000" dirty="0" smtClean="0"/>
              <a:t> </a:t>
            </a:r>
          </a:p>
        </p:txBody>
      </p:sp>
      <p:sp>
        <p:nvSpPr>
          <p:cNvPr id="53" name="52 - Ορθογώνιο"/>
          <p:cNvSpPr/>
          <p:nvPr/>
        </p:nvSpPr>
        <p:spPr>
          <a:xfrm>
            <a:off x="1071538" y="4500570"/>
            <a:ext cx="850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l-GR" baseline="-25000" dirty="0" err="1" smtClean="0"/>
              <a:t>ολ</a:t>
            </a:r>
            <a:r>
              <a:rPr lang="en-US" baseline="-25000" dirty="0" smtClean="0"/>
              <a:t> </a:t>
            </a:r>
            <a:r>
              <a:rPr lang="el-GR" baseline="-25000" dirty="0" smtClean="0"/>
              <a:t> </a:t>
            </a:r>
            <a:r>
              <a:rPr lang="el-GR" dirty="0" smtClean="0"/>
              <a:t> = 0</a:t>
            </a:r>
          </a:p>
        </p:txBody>
      </p:sp>
      <p:sp>
        <p:nvSpPr>
          <p:cNvPr id="21" name="20 - TextBox"/>
          <p:cNvSpPr txBox="1"/>
          <p:nvPr/>
        </p:nvSpPr>
        <p:spPr>
          <a:xfrm>
            <a:off x="4071934" y="5534561"/>
            <a:ext cx="50720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Αν και στο γατάκι ασκούνται δυνάμεις η συνολική  δύναμη είναι  μηδέν …. Άρα  </a:t>
            </a:r>
            <a:r>
              <a:rPr lang="el-GR" sz="2000" u="sng" dirty="0" smtClean="0">
                <a:solidFill>
                  <a:srgbClr val="0000CC"/>
                </a:solidFill>
              </a:rPr>
              <a:t>είναι σαν να μην ασκούνται καθόλου δυνάμεις  </a:t>
            </a:r>
            <a:r>
              <a:rPr lang="el-GR" sz="2000" dirty="0" smtClean="0"/>
              <a:t>στο γατάκι…..</a:t>
            </a:r>
            <a:endParaRPr lang="en-US" sz="2000" dirty="0"/>
          </a:p>
        </p:txBody>
      </p:sp>
      <p:sp>
        <p:nvSpPr>
          <p:cNvPr id="16" name="15 - TextBox"/>
          <p:cNvSpPr txBox="1"/>
          <p:nvPr/>
        </p:nvSpPr>
        <p:spPr>
          <a:xfrm>
            <a:off x="428596" y="0"/>
            <a:ext cx="792958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Εύρεση συνολικής δύναμης αντίθετων δυνάμεων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8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785786" y="1571612"/>
            <a:ext cx="45005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Άρα η δύναμη είναι μια αλληλεπίδραση ……</a:t>
            </a:r>
            <a:r>
              <a:rPr lang="el-GR" sz="2800" u="sng" dirty="0" smtClean="0"/>
              <a:t>μεταξύ δυο σωμάτων</a:t>
            </a:r>
            <a:r>
              <a:rPr lang="el-GR" sz="2800" dirty="0" smtClean="0"/>
              <a:t>.</a:t>
            </a:r>
            <a:endParaRPr lang="en-US" sz="2800" u="sng" dirty="0"/>
          </a:p>
        </p:txBody>
      </p:sp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Δύναμη</a:t>
            </a:r>
            <a:endParaRPr lang="en-US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0" y="4357694"/>
            <a:ext cx="878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Μονάδες μέτρησης της δύναμης είναι τα Ν (= </a:t>
            </a:r>
            <a:r>
              <a:rPr lang="el-GR" sz="2400" u="sng" dirty="0" err="1" smtClean="0"/>
              <a:t>νιούτον</a:t>
            </a:r>
            <a:r>
              <a:rPr lang="el-GR" sz="2400" u="sng" dirty="0" smtClean="0"/>
              <a:t>)</a:t>
            </a:r>
            <a:r>
              <a:rPr lang="el-GR" sz="2400" dirty="0" smtClean="0"/>
              <a:t>.</a:t>
            </a:r>
          </a:p>
          <a:p>
            <a:r>
              <a:rPr lang="el-GR" sz="2400" dirty="0" smtClean="0"/>
              <a:t> Παράδειγμα αυτή η δύναμη είναι 22Ν</a:t>
            </a:r>
            <a:endParaRPr lang="en-US" sz="2400" u="sng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Ορθογώνιο"/>
          <p:cNvSpPr/>
          <p:nvPr/>
        </p:nvSpPr>
        <p:spPr>
          <a:xfrm>
            <a:off x="785786" y="6072206"/>
            <a:ext cx="92869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Ορθογώνιο"/>
          <p:cNvSpPr/>
          <p:nvPr/>
        </p:nvSpPr>
        <p:spPr>
          <a:xfrm>
            <a:off x="928662" y="3429000"/>
            <a:ext cx="92869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0" y="928670"/>
            <a:ext cx="95012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0000CC"/>
                </a:solidFill>
              </a:rPr>
              <a:t>Άσκηση 5</a:t>
            </a:r>
          </a:p>
          <a:p>
            <a:r>
              <a:rPr lang="el-GR" sz="2000" b="1" dirty="0" smtClean="0"/>
              <a:t>Στο  μπλε κουτί ασκούνται οι    δυνάμεις:</a:t>
            </a:r>
          </a:p>
          <a:p>
            <a:r>
              <a:rPr lang="en-US" sz="2000" b="1" dirty="0" smtClean="0"/>
              <a:t>F</a:t>
            </a:r>
            <a:r>
              <a:rPr lang="el-GR" sz="2000" b="1" baseline="-25000" dirty="0" smtClean="0"/>
              <a:t>1 </a:t>
            </a:r>
            <a:r>
              <a:rPr lang="el-GR" sz="2000" b="1" dirty="0" smtClean="0"/>
              <a:t> </a:t>
            </a:r>
            <a:r>
              <a:rPr lang="en-US" sz="2000" b="1" smtClean="0"/>
              <a:t>=4</a:t>
            </a:r>
            <a:r>
              <a:rPr lang="el-GR" sz="2000" b="1" smtClean="0"/>
              <a:t>Ν</a:t>
            </a:r>
            <a:r>
              <a:rPr lang="el-GR" sz="2000" b="1" dirty="0" smtClean="0"/>
              <a:t>,         </a:t>
            </a:r>
            <a:r>
              <a:rPr lang="en-US" sz="2000" b="1" dirty="0" smtClean="0"/>
              <a:t>F</a:t>
            </a:r>
            <a:r>
              <a:rPr lang="el-GR" sz="2000" b="1" baseline="-25000" dirty="0" smtClean="0"/>
              <a:t>2  </a:t>
            </a:r>
            <a:r>
              <a:rPr lang="el-GR" sz="2000" b="1" dirty="0" smtClean="0"/>
              <a:t>=5Ν</a:t>
            </a:r>
          </a:p>
          <a:p>
            <a:r>
              <a:rPr lang="el-GR" sz="2000" b="1" dirty="0" smtClean="0"/>
              <a:t>Ποια η συνολική δύναμη  (συνισταμένη) που ασκείται στο μπλε κουτί;</a:t>
            </a:r>
            <a:endParaRPr lang="en-US" sz="2000" b="1" dirty="0" smtClean="0"/>
          </a:p>
          <a:p>
            <a:endParaRPr lang="en-US" sz="2400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10800000" flipV="1">
            <a:off x="2" y="3786189"/>
            <a:ext cx="1500165" cy="819"/>
          </a:xfrm>
          <a:prstGeom prst="straightConnector1">
            <a:avLst/>
          </a:prstGeom>
          <a:ln w="38100">
            <a:solidFill>
              <a:srgbClr val="66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 rot="21464998">
            <a:off x="8538" y="316971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F</a:t>
            </a:r>
            <a:r>
              <a:rPr lang="el-GR" sz="2400" b="1" baseline="-25000" dirty="0" smtClean="0">
                <a:solidFill>
                  <a:srgbClr val="00B050"/>
                </a:solidFill>
              </a:rPr>
              <a:t>1 </a:t>
            </a:r>
            <a:r>
              <a:rPr lang="el-GR" sz="2400" b="1" dirty="0" smtClean="0">
                <a:solidFill>
                  <a:srgbClr val="00B050"/>
                </a:solidFill>
              </a:rPr>
              <a:t> =4Ν</a:t>
            </a:r>
            <a:endParaRPr lang="en-US" sz="2400" b="1" baseline="-25000" dirty="0">
              <a:solidFill>
                <a:srgbClr val="00B050"/>
              </a:solidFill>
            </a:endParaRPr>
          </a:p>
        </p:txBody>
      </p:sp>
      <p:cxnSp>
        <p:nvCxnSpPr>
          <p:cNvPr id="43" name="42 - Ευθύγραμμο βέλος σύνδεσης"/>
          <p:cNvCxnSpPr/>
          <p:nvPr/>
        </p:nvCxnSpPr>
        <p:spPr>
          <a:xfrm flipV="1">
            <a:off x="1500166" y="3786190"/>
            <a:ext cx="1960286" cy="13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4643438" y="2428868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0000CC"/>
                </a:solidFill>
              </a:rPr>
              <a:t>Λύση</a:t>
            </a:r>
            <a:endParaRPr lang="en-US" sz="2400" b="1" u="sng" dirty="0">
              <a:solidFill>
                <a:srgbClr val="0000CC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6500826" y="3143248"/>
            <a:ext cx="18662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= </a:t>
            </a:r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2 </a:t>
            </a:r>
            <a:r>
              <a:rPr lang="el-GR" sz="2400" dirty="0" smtClean="0">
                <a:solidFill>
                  <a:srgbClr val="FF0000"/>
                </a:solidFill>
              </a:rPr>
              <a:t>  </a:t>
            </a:r>
            <a:r>
              <a:rPr lang="el-GR" sz="2400" dirty="0" smtClean="0"/>
              <a:t>-  </a:t>
            </a:r>
            <a:r>
              <a:rPr lang="en-US" sz="2400" dirty="0" smtClean="0">
                <a:solidFill>
                  <a:srgbClr val="00B050"/>
                </a:solidFill>
              </a:rPr>
              <a:t>F</a:t>
            </a:r>
            <a:r>
              <a:rPr lang="el-GR" sz="2400" baseline="-25000" dirty="0" smtClean="0">
                <a:solidFill>
                  <a:srgbClr val="00B050"/>
                </a:solidFill>
              </a:rPr>
              <a:t>1</a:t>
            </a:r>
            <a:r>
              <a:rPr lang="el-GR" sz="2400" baseline="-25000" dirty="0" smtClean="0"/>
              <a:t> </a:t>
            </a:r>
          </a:p>
        </p:txBody>
      </p:sp>
      <p:sp>
        <p:nvSpPr>
          <p:cNvPr id="21" name="20 - TextBox"/>
          <p:cNvSpPr txBox="1"/>
          <p:nvPr/>
        </p:nvSpPr>
        <p:spPr>
          <a:xfrm>
            <a:off x="3357554" y="5534561"/>
            <a:ext cx="60721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</a:t>
            </a:r>
            <a:r>
              <a:rPr lang="el-GR" sz="2000" b="1" dirty="0" smtClean="0"/>
              <a:t>τιμή</a:t>
            </a:r>
            <a:r>
              <a:rPr lang="el-GR" sz="2000" dirty="0" smtClean="0"/>
              <a:t> της </a:t>
            </a:r>
            <a:r>
              <a:rPr lang="el-GR" sz="2000" b="1" dirty="0" smtClean="0"/>
              <a:t>συνολικής</a:t>
            </a:r>
            <a:r>
              <a:rPr lang="el-GR" sz="2000" dirty="0" smtClean="0"/>
              <a:t> δύναμης είναι </a:t>
            </a:r>
            <a:r>
              <a:rPr lang="el-GR" sz="2000" b="1" dirty="0" smtClean="0"/>
              <a:t>1Ν</a:t>
            </a:r>
            <a:r>
              <a:rPr lang="el-GR" sz="2000" dirty="0" smtClean="0"/>
              <a:t>. Η </a:t>
            </a:r>
            <a:r>
              <a:rPr lang="el-GR" sz="2000" b="1" dirty="0" smtClean="0"/>
              <a:t>φορά</a:t>
            </a:r>
            <a:r>
              <a:rPr lang="el-GR" sz="2000" dirty="0" smtClean="0"/>
              <a:t> της συνισταμένης </a:t>
            </a:r>
            <a:r>
              <a:rPr lang="el-GR" sz="2000" b="1" dirty="0" smtClean="0"/>
              <a:t>θα είναι ίδια με τη  φορά της μεγαλύτερης δύναμης  </a:t>
            </a:r>
            <a:r>
              <a:rPr lang="en-US" sz="2000" b="1" dirty="0" smtClean="0"/>
              <a:t>F</a:t>
            </a:r>
            <a:r>
              <a:rPr lang="el-GR" sz="2000" b="1" baseline="-25000" dirty="0" smtClean="0"/>
              <a:t>2</a:t>
            </a:r>
            <a:r>
              <a:rPr lang="el-GR" sz="2000" dirty="0" smtClean="0"/>
              <a:t>. Άρα η φορά της συνισταμένης θα είναι προς τα δεξιά </a:t>
            </a:r>
            <a:endParaRPr lang="en-US" sz="2000" dirty="0"/>
          </a:p>
        </p:txBody>
      </p:sp>
      <p:sp>
        <p:nvSpPr>
          <p:cNvPr id="15" name="14 - TextBox"/>
          <p:cNvSpPr txBox="1"/>
          <p:nvPr/>
        </p:nvSpPr>
        <p:spPr>
          <a:xfrm>
            <a:off x="428596" y="0"/>
            <a:ext cx="792958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Εύρεση συνολικής δύναμης αντίρροπων δυνάμεων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>
            <a:off x="1357290" y="6429396"/>
            <a:ext cx="714380" cy="158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Ορθογώνιο"/>
          <p:cNvSpPr/>
          <p:nvPr/>
        </p:nvSpPr>
        <p:spPr>
          <a:xfrm>
            <a:off x="1428728" y="6000768"/>
            <a:ext cx="1422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F</a:t>
            </a:r>
            <a:r>
              <a:rPr lang="el-GR" sz="2000" b="1" baseline="-25000" dirty="0" err="1" smtClean="0"/>
              <a:t>ολ</a:t>
            </a:r>
            <a:r>
              <a:rPr lang="en-US" sz="2000" b="1" baseline="-25000" dirty="0" smtClean="0"/>
              <a:t> </a:t>
            </a:r>
            <a:r>
              <a:rPr lang="el-GR" sz="2000" b="1" baseline="-25000" dirty="0" smtClean="0"/>
              <a:t> </a:t>
            </a:r>
            <a:r>
              <a:rPr lang="el-GR" sz="2000" b="1" dirty="0" smtClean="0"/>
              <a:t> =1Ν</a:t>
            </a:r>
          </a:p>
        </p:txBody>
      </p:sp>
      <p:sp>
        <p:nvSpPr>
          <p:cNvPr id="24" name="23 - TextBox"/>
          <p:cNvSpPr txBox="1"/>
          <p:nvPr/>
        </p:nvSpPr>
        <p:spPr>
          <a:xfrm rot="21464998">
            <a:off x="2080209" y="3169715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2 </a:t>
            </a:r>
            <a:r>
              <a:rPr lang="el-GR" sz="2400" b="1" dirty="0" smtClean="0">
                <a:solidFill>
                  <a:srgbClr val="FF0000"/>
                </a:solidFill>
              </a:rPr>
              <a:t> =5Ν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6500826" y="3714752"/>
            <a:ext cx="1593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5</a:t>
            </a:r>
            <a:r>
              <a:rPr lang="el-GR" sz="2400" dirty="0" smtClean="0"/>
              <a:t>  - </a:t>
            </a:r>
            <a:r>
              <a:rPr lang="el-GR" sz="2400" dirty="0" smtClean="0">
                <a:solidFill>
                  <a:srgbClr val="00B050"/>
                </a:solidFill>
              </a:rPr>
              <a:t>4</a:t>
            </a:r>
            <a:r>
              <a:rPr lang="el-GR" sz="2400" dirty="0" smtClean="0"/>
              <a:t> </a:t>
            </a:r>
          </a:p>
        </p:txBody>
      </p:sp>
      <p:sp>
        <p:nvSpPr>
          <p:cNvPr id="17" name="16 - Ορθογώνιο"/>
          <p:cNvSpPr/>
          <p:nvPr/>
        </p:nvSpPr>
        <p:spPr>
          <a:xfrm>
            <a:off x="6643702" y="4286256"/>
            <a:ext cx="1266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 = 1Ν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0" grpId="0"/>
      <p:bldP spid="47" grpId="0"/>
      <p:bldP spid="48" grpId="0"/>
      <p:bldP spid="21" grpId="0"/>
      <p:bldP spid="19" grpId="0"/>
      <p:bldP spid="24" grpId="0"/>
      <p:bldP spid="16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- Ορθογώνιο"/>
          <p:cNvSpPr/>
          <p:nvPr/>
        </p:nvSpPr>
        <p:spPr>
          <a:xfrm>
            <a:off x="3214678" y="2214554"/>
            <a:ext cx="1285884" cy="857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>
            <a:off x="3857620" y="2643182"/>
            <a:ext cx="235745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ύγραμμο βέλος σύνδεσης"/>
          <p:cNvCxnSpPr/>
          <p:nvPr/>
        </p:nvCxnSpPr>
        <p:spPr>
          <a:xfrm rot="10800000">
            <a:off x="2500298" y="2643182"/>
            <a:ext cx="1357322" cy="158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rot="10800000">
            <a:off x="857224" y="2643182"/>
            <a:ext cx="2857520" cy="158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1357290" y="214311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F</a:t>
            </a:r>
            <a:r>
              <a:rPr lang="en-US" sz="2400" b="1" baseline="-25000" dirty="0" smtClean="0">
                <a:solidFill>
                  <a:srgbClr val="0000CC"/>
                </a:solidFill>
              </a:rPr>
              <a:t>4</a:t>
            </a:r>
            <a:endParaRPr lang="en-US" sz="2400" b="1" baseline="-25000" dirty="0">
              <a:solidFill>
                <a:srgbClr val="0000CC"/>
              </a:solidFill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2500298" y="200024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F</a:t>
            </a:r>
            <a:r>
              <a:rPr lang="el-GR" sz="2400" b="1" baseline="-25000" dirty="0" smtClean="0">
                <a:solidFill>
                  <a:srgbClr val="0000CC"/>
                </a:solidFill>
              </a:rPr>
              <a:t>1</a:t>
            </a:r>
            <a:endParaRPr lang="en-US" sz="2400" b="1" baseline="-25000" dirty="0">
              <a:solidFill>
                <a:srgbClr val="0000CC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4572000" y="264318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3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5500694" y="221455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2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flipV="1">
            <a:off x="4000496" y="2643182"/>
            <a:ext cx="100013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0" y="500042"/>
            <a:ext cx="95012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00CC"/>
                </a:solidFill>
              </a:rPr>
              <a:t>            </a:t>
            </a:r>
            <a:r>
              <a:rPr lang="el-GR" sz="2400" b="1" u="sng" dirty="0" smtClean="0">
                <a:solidFill>
                  <a:srgbClr val="0000CC"/>
                </a:solidFill>
              </a:rPr>
              <a:t> Άσκηση 7</a:t>
            </a:r>
          </a:p>
          <a:p>
            <a:r>
              <a:rPr lang="el-GR" dirty="0" smtClean="0"/>
              <a:t>Στο κίτρινο κουτί   ασκούνται οι    δυνάμεις:   </a:t>
            </a:r>
            <a:r>
              <a:rPr lang="en-US" dirty="0" smtClean="0"/>
              <a:t>F</a:t>
            </a:r>
            <a:r>
              <a:rPr lang="el-GR" baseline="-25000" dirty="0" smtClean="0"/>
              <a:t>1 </a:t>
            </a:r>
            <a:r>
              <a:rPr lang="el-GR" dirty="0" smtClean="0"/>
              <a:t> </a:t>
            </a:r>
            <a:r>
              <a:rPr lang="en-US" dirty="0" smtClean="0"/>
              <a:t>=</a:t>
            </a:r>
            <a:r>
              <a:rPr lang="el-GR" dirty="0" smtClean="0"/>
              <a:t>2Ν ,    </a:t>
            </a:r>
            <a:r>
              <a:rPr lang="en-US" dirty="0" smtClean="0"/>
              <a:t>F</a:t>
            </a:r>
            <a:r>
              <a:rPr lang="el-GR" baseline="-25000" dirty="0" smtClean="0"/>
              <a:t>2  </a:t>
            </a:r>
            <a:r>
              <a:rPr lang="el-GR" dirty="0" smtClean="0"/>
              <a:t>=4Ν,    </a:t>
            </a:r>
            <a:r>
              <a:rPr lang="en-US" dirty="0" smtClean="0"/>
              <a:t>F</a:t>
            </a:r>
            <a:r>
              <a:rPr lang="el-GR" baseline="-25000" dirty="0" smtClean="0"/>
              <a:t>3 </a:t>
            </a:r>
            <a:r>
              <a:rPr lang="el-GR" dirty="0" smtClean="0"/>
              <a:t> </a:t>
            </a:r>
            <a:r>
              <a:rPr lang="en-US" dirty="0" smtClean="0"/>
              <a:t>=</a:t>
            </a:r>
            <a:r>
              <a:rPr lang="el-GR" dirty="0" smtClean="0"/>
              <a:t>1Ν ,    </a:t>
            </a:r>
            <a:r>
              <a:rPr lang="en-US" dirty="0" smtClean="0"/>
              <a:t>F</a:t>
            </a:r>
            <a:r>
              <a:rPr lang="el-GR" baseline="-25000" dirty="0" smtClean="0"/>
              <a:t>4 </a:t>
            </a:r>
            <a:r>
              <a:rPr lang="el-GR" dirty="0" smtClean="0"/>
              <a:t>=5Ν</a:t>
            </a:r>
          </a:p>
          <a:p>
            <a:endParaRPr lang="el-GR" dirty="0" smtClean="0"/>
          </a:p>
          <a:p>
            <a:r>
              <a:rPr lang="el-GR" dirty="0" smtClean="0"/>
              <a:t>Ποια η συνολική δύναμη  (συνισταμένη)</a:t>
            </a:r>
            <a:r>
              <a:rPr lang="en-US" dirty="0" smtClean="0"/>
              <a:t> F</a:t>
            </a:r>
            <a:r>
              <a:rPr lang="el-GR" baseline="-25000" dirty="0" err="1" smtClean="0"/>
              <a:t>ολ</a:t>
            </a:r>
            <a:r>
              <a:rPr lang="el-GR" dirty="0" smtClean="0"/>
              <a:t> που ασκείται στο κίτρινο  κουτί  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2214546" y="3357562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>
                <a:solidFill>
                  <a:srgbClr val="0000CC"/>
                </a:solidFill>
              </a:rPr>
              <a:t>Λύση</a:t>
            </a:r>
            <a:endParaRPr lang="en-US" sz="2000" b="1" u="sng" dirty="0">
              <a:solidFill>
                <a:srgbClr val="0000CC"/>
              </a:solidFill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285720" y="3929066"/>
            <a:ext cx="885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Θα υπολογίσουμε χωριστά τις δυνάμεις που έχουν φορά προς τα δεξιά και χωριστά τις δυνάμεις που έχουν  φορά προς τα αριστερά.</a:t>
            </a:r>
            <a:endParaRPr lang="en-US" dirty="0"/>
          </a:p>
        </p:txBody>
      </p:sp>
      <p:sp>
        <p:nvSpPr>
          <p:cNvPr id="40" name="39 - TextBox"/>
          <p:cNvSpPr txBox="1"/>
          <p:nvPr/>
        </p:nvSpPr>
        <p:spPr>
          <a:xfrm>
            <a:off x="0" y="4714884"/>
            <a:ext cx="4143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Η συνισταμένη δύναμη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l-GR" sz="1400" b="1" dirty="0" smtClean="0">
                <a:solidFill>
                  <a:srgbClr val="FF0000"/>
                </a:solidFill>
              </a:rPr>
              <a:t>(</a:t>
            </a:r>
            <a:r>
              <a:rPr lang="en-US" sz="1400" b="1" dirty="0" smtClean="0">
                <a:solidFill>
                  <a:srgbClr val="FF0000"/>
                </a:solidFill>
              </a:rPr>
              <a:t>F</a:t>
            </a:r>
            <a:r>
              <a:rPr lang="el-GR" sz="1400" b="1" baseline="-25000" dirty="0" smtClean="0">
                <a:solidFill>
                  <a:srgbClr val="FF0000"/>
                </a:solidFill>
              </a:rPr>
              <a:t>2,3 </a:t>
            </a:r>
            <a:r>
              <a:rPr lang="el-GR" sz="1400" b="1" dirty="0" smtClean="0">
                <a:solidFill>
                  <a:srgbClr val="FF0000"/>
                </a:solidFill>
              </a:rPr>
              <a:t> ) των δυνάμεων με φορά προς τα δεξιά είναι: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714348" y="5286388"/>
            <a:ext cx="2786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2,3</a:t>
            </a:r>
            <a:r>
              <a:rPr lang="en-US" sz="2400" baseline="-25000" dirty="0" smtClean="0">
                <a:solidFill>
                  <a:srgbClr val="FF0000"/>
                </a:solidFill>
              </a:rPr>
              <a:t> </a:t>
            </a:r>
            <a:r>
              <a:rPr lang="el-GR" sz="2400" baseline="-250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 =  </a:t>
            </a:r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2 </a:t>
            </a:r>
            <a:r>
              <a:rPr lang="el-GR" sz="2400" dirty="0" smtClean="0">
                <a:solidFill>
                  <a:srgbClr val="FF0000"/>
                </a:solidFill>
              </a:rPr>
              <a:t>   </a:t>
            </a:r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l-GR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3   </a:t>
            </a:r>
          </a:p>
        </p:txBody>
      </p:sp>
      <p:sp>
        <p:nvSpPr>
          <p:cNvPr id="42" name="41 - Ορθογώνιο"/>
          <p:cNvSpPr/>
          <p:nvPr/>
        </p:nvSpPr>
        <p:spPr>
          <a:xfrm>
            <a:off x="714348" y="5786454"/>
            <a:ext cx="1917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2,3</a:t>
            </a:r>
            <a:r>
              <a:rPr lang="en-US" sz="2400" baseline="-25000" dirty="0" smtClean="0">
                <a:solidFill>
                  <a:srgbClr val="FF0000"/>
                </a:solidFill>
              </a:rPr>
              <a:t> </a:t>
            </a:r>
            <a:r>
              <a:rPr lang="el-GR" sz="2400" baseline="-250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 = 4  </a:t>
            </a:r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l-GR" sz="2400" dirty="0" smtClean="0">
                <a:solidFill>
                  <a:srgbClr val="FF0000"/>
                </a:solidFill>
              </a:rPr>
              <a:t>    1 </a:t>
            </a:r>
          </a:p>
        </p:txBody>
      </p:sp>
      <p:sp>
        <p:nvSpPr>
          <p:cNvPr id="43" name="42 - Ορθογώνιο"/>
          <p:cNvSpPr/>
          <p:nvPr/>
        </p:nvSpPr>
        <p:spPr>
          <a:xfrm>
            <a:off x="857224" y="6215082"/>
            <a:ext cx="1324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2,3</a:t>
            </a:r>
            <a:r>
              <a:rPr lang="en-US" sz="2400" baseline="-25000" dirty="0" smtClean="0">
                <a:solidFill>
                  <a:srgbClr val="FF0000"/>
                </a:solidFill>
              </a:rPr>
              <a:t> </a:t>
            </a:r>
            <a:r>
              <a:rPr lang="el-GR" sz="2400" baseline="-250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 = 5Ν</a:t>
            </a:r>
            <a:endParaRPr lang="el-GR" sz="2400" baseline="-25000" dirty="0" smtClean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428596" y="0"/>
            <a:ext cx="792958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Εύρεση συνολικής δύναμης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4857752" y="4572008"/>
            <a:ext cx="4286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00CC"/>
                </a:solidFill>
              </a:rPr>
              <a:t>Η συνισταμένη δύναμη</a:t>
            </a:r>
            <a:r>
              <a:rPr lang="en-US" sz="1400" b="1" dirty="0" smtClean="0">
                <a:solidFill>
                  <a:srgbClr val="0000CC"/>
                </a:solidFill>
              </a:rPr>
              <a:t> </a:t>
            </a:r>
            <a:r>
              <a:rPr lang="el-GR" sz="1400" b="1" dirty="0" smtClean="0">
                <a:solidFill>
                  <a:srgbClr val="0000CC"/>
                </a:solidFill>
              </a:rPr>
              <a:t>(</a:t>
            </a:r>
            <a:r>
              <a:rPr lang="en-US" sz="1400" b="1" dirty="0" smtClean="0">
                <a:solidFill>
                  <a:srgbClr val="0000CC"/>
                </a:solidFill>
              </a:rPr>
              <a:t>F</a:t>
            </a:r>
            <a:r>
              <a:rPr lang="el-GR" sz="1400" b="1" baseline="-25000" dirty="0" smtClean="0">
                <a:solidFill>
                  <a:srgbClr val="0000CC"/>
                </a:solidFill>
              </a:rPr>
              <a:t>1,4</a:t>
            </a:r>
            <a:r>
              <a:rPr lang="el-GR" sz="1400" b="1" dirty="0" smtClean="0">
                <a:solidFill>
                  <a:srgbClr val="0000CC"/>
                </a:solidFill>
              </a:rPr>
              <a:t> ) των δυνάμεων με φορά προς τα αριστερά είναι :</a:t>
            </a:r>
            <a:endParaRPr lang="en-US" sz="1400" b="1" dirty="0">
              <a:solidFill>
                <a:srgbClr val="0000CC"/>
              </a:solidFill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5857884" y="5253351"/>
            <a:ext cx="2786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</a:rPr>
              <a:t>F</a:t>
            </a:r>
            <a:r>
              <a:rPr lang="el-GR" sz="2400" baseline="-25000" dirty="0" smtClean="0">
                <a:solidFill>
                  <a:srgbClr val="0000CC"/>
                </a:solidFill>
              </a:rPr>
              <a:t>1,4</a:t>
            </a:r>
            <a:r>
              <a:rPr lang="en-US" sz="2400" baseline="-25000" dirty="0" smtClean="0">
                <a:solidFill>
                  <a:srgbClr val="0000CC"/>
                </a:solidFill>
              </a:rPr>
              <a:t> </a:t>
            </a:r>
            <a:r>
              <a:rPr lang="el-GR" sz="2400" baseline="-25000" dirty="0" smtClean="0">
                <a:solidFill>
                  <a:srgbClr val="0000CC"/>
                </a:solidFill>
              </a:rPr>
              <a:t> </a:t>
            </a:r>
            <a:r>
              <a:rPr lang="el-GR" sz="2400" dirty="0" smtClean="0">
                <a:solidFill>
                  <a:srgbClr val="0000CC"/>
                </a:solidFill>
              </a:rPr>
              <a:t> =  </a:t>
            </a:r>
            <a:r>
              <a:rPr lang="en-US" sz="2400" dirty="0" smtClean="0">
                <a:solidFill>
                  <a:srgbClr val="0000CC"/>
                </a:solidFill>
              </a:rPr>
              <a:t>F</a:t>
            </a:r>
            <a:r>
              <a:rPr lang="el-GR" sz="2400" baseline="-25000" dirty="0" smtClean="0">
                <a:solidFill>
                  <a:srgbClr val="0000CC"/>
                </a:solidFill>
              </a:rPr>
              <a:t>1 </a:t>
            </a:r>
            <a:r>
              <a:rPr lang="el-GR" sz="2400" dirty="0" smtClean="0">
                <a:solidFill>
                  <a:srgbClr val="0000CC"/>
                </a:solidFill>
              </a:rPr>
              <a:t>   </a:t>
            </a:r>
            <a:r>
              <a:rPr lang="en-US" sz="2400" dirty="0" smtClean="0">
                <a:solidFill>
                  <a:srgbClr val="0000CC"/>
                </a:solidFill>
              </a:rPr>
              <a:t>+</a:t>
            </a:r>
            <a:r>
              <a:rPr lang="el-GR" sz="2400" dirty="0" smtClean="0">
                <a:solidFill>
                  <a:srgbClr val="0000CC"/>
                </a:solidFill>
              </a:rPr>
              <a:t>    </a:t>
            </a:r>
            <a:r>
              <a:rPr lang="en-US" sz="2400" dirty="0" smtClean="0">
                <a:solidFill>
                  <a:srgbClr val="0000CC"/>
                </a:solidFill>
              </a:rPr>
              <a:t>F</a:t>
            </a:r>
            <a:r>
              <a:rPr lang="el-GR" sz="2400" baseline="-25000" dirty="0" smtClean="0">
                <a:solidFill>
                  <a:srgbClr val="0000CC"/>
                </a:solidFill>
              </a:rPr>
              <a:t>4   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5857884" y="5753417"/>
            <a:ext cx="2246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</a:rPr>
              <a:t>F</a:t>
            </a:r>
            <a:r>
              <a:rPr lang="el-GR" sz="2400" baseline="-25000" dirty="0" smtClean="0">
                <a:solidFill>
                  <a:srgbClr val="0000CC"/>
                </a:solidFill>
              </a:rPr>
              <a:t>1,4</a:t>
            </a:r>
            <a:r>
              <a:rPr lang="en-US" sz="2400" baseline="-25000" dirty="0" smtClean="0">
                <a:solidFill>
                  <a:srgbClr val="0000CC"/>
                </a:solidFill>
              </a:rPr>
              <a:t> </a:t>
            </a:r>
            <a:r>
              <a:rPr lang="el-GR" sz="2400" baseline="-25000" dirty="0" smtClean="0">
                <a:solidFill>
                  <a:srgbClr val="0000CC"/>
                </a:solidFill>
              </a:rPr>
              <a:t> </a:t>
            </a:r>
            <a:r>
              <a:rPr lang="el-GR" sz="2400" dirty="0" smtClean="0">
                <a:solidFill>
                  <a:srgbClr val="0000CC"/>
                </a:solidFill>
              </a:rPr>
              <a:t> = 2Ν  </a:t>
            </a:r>
            <a:r>
              <a:rPr lang="en-US" sz="2400" dirty="0" smtClean="0">
                <a:solidFill>
                  <a:srgbClr val="0000CC"/>
                </a:solidFill>
              </a:rPr>
              <a:t>+</a:t>
            </a:r>
            <a:r>
              <a:rPr lang="el-GR" sz="2400" dirty="0" smtClean="0">
                <a:solidFill>
                  <a:srgbClr val="0000CC"/>
                </a:solidFill>
              </a:rPr>
              <a:t>    5Ν</a:t>
            </a:r>
          </a:p>
        </p:txBody>
      </p:sp>
      <p:sp>
        <p:nvSpPr>
          <p:cNvPr id="30" name="29 - Ορθογώνιο"/>
          <p:cNvSpPr/>
          <p:nvPr/>
        </p:nvSpPr>
        <p:spPr>
          <a:xfrm>
            <a:off x="6286512" y="6182045"/>
            <a:ext cx="1324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</a:rPr>
              <a:t>F</a:t>
            </a:r>
            <a:r>
              <a:rPr lang="el-GR" sz="2400" baseline="-25000" dirty="0" smtClean="0">
                <a:solidFill>
                  <a:srgbClr val="0000CC"/>
                </a:solidFill>
              </a:rPr>
              <a:t>1,4</a:t>
            </a:r>
            <a:r>
              <a:rPr lang="en-US" sz="2400" baseline="-25000" dirty="0" smtClean="0">
                <a:solidFill>
                  <a:srgbClr val="0000CC"/>
                </a:solidFill>
              </a:rPr>
              <a:t> </a:t>
            </a:r>
            <a:r>
              <a:rPr lang="el-GR" sz="2400" baseline="-25000" dirty="0" smtClean="0">
                <a:solidFill>
                  <a:srgbClr val="0000CC"/>
                </a:solidFill>
              </a:rPr>
              <a:t> </a:t>
            </a:r>
            <a:r>
              <a:rPr lang="el-GR" sz="2400" dirty="0" smtClean="0">
                <a:solidFill>
                  <a:srgbClr val="0000CC"/>
                </a:solidFill>
              </a:rPr>
              <a:t> = 7Ν</a:t>
            </a:r>
            <a:endParaRPr lang="el-GR" sz="2400" baseline="-25000" dirty="0" smtClean="0">
              <a:solidFill>
                <a:srgbClr val="0000CC"/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7948801" y="6488668"/>
            <a:ext cx="1207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Συνέχεια…</a:t>
            </a:r>
            <a:endParaRPr lang="el-G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/>
      <p:bldP spid="29" grpId="0"/>
      <p:bldP spid="38" grpId="0"/>
      <p:bldP spid="39" grpId="0"/>
      <p:bldP spid="40" grpId="0"/>
      <p:bldP spid="41" grpId="0"/>
      <p:bldP spid="42" grpId="0"/>
      <p:bldP spid="43" grpId="0"/>
      <p:bldP spid="21" grpId="0"/>
      <p:bldP spid="24" grpId="0"/>
      <p:bldP spid="27" grpId="0"/>
      <p:bldP spid="30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0" y="500042"/>
            <a:ext cx="9501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00CC"/>
                </a:solidFill>
              </a:rPr>
              <a:t>            </a:t>
            </a:r>
            <a:r>
              <a:rPr lang="el-GR" sz="2400" b="1" u="sng" dirty="0" smtClean="0">
                <a:solidFill>
                  <a:srgbClr val="0000CC"/>
                </a:solidFill>
              </a:rPr>
              <a:t> Άσκηση 7 </a:t>
            </a:r>
            <a:r>
              <a:rPr lang="el-GR" dirty="0" smtClean="0">
                <a:solidFill>
                  <a:srgbClr val="0000CC"/>
                </a:solidFill>
              </a:rPr>
              <a:t> </a:t>
            </a:r>
            <a:r>
              <a:rPr lang="el-GR" b="1" dirty="0" smtClean="0">
                <a:solidFill>
                  <a:srgbClr val="00B050"/>
                </a:solidFill>
              </a:rPr>
              <a:t>συνέχεια</a:t>
            </a:r>
            <a:endParaRPr lang="el-GR" sz="2400" b="1" u="sng" dirty="0" smtClean="0">
              <a:solidFill>
                <a:srgbClr val="00B050"/>
              </a:solidFill>
            </a:endParaRPr>
          </a:p>
        </p:txBody>
      </p:sp>
      <p:sp>
        <p:nvSpPr>
          <p:cNvPr id="38" name="37 - TextBox"/>
          <p:cNvSpPr txBox="1"/>
          <p:nvPr/>
        </p:nvSpPr>
        <p:spPr>
          <a:xfrm>
            <a:off x="2428860" y="2143116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>
                <a:solidFill>
                  <a:srgbClr val="0000CC"/>
                </a:solidFill>
              </a:rPr>
              <a:t>Λύση</a:t>
            </a:r>
            <a:r>
              <a:rPr lang="el-GR" sz="2000" dirty="0" smtClean="0"/>
              <a:t>    </a:t>
            </a:r>
            <a:r>
              <a:rPr lang="el-GR" sz="2000" b="1" dirty="0" smtClean="0">
                <a:solidFill>
                  <a:srgbClr val="00B050"/>
                </a:solidFill>
              </a:rPr>
              <a:t>συνέχεια</a:t>
            </a:r>
            <a:endParaRPr lang="en-US" sz="2000" b="1" u="sng" dirty="0">
              <a:solidFill>
                <a:srgbClr val="00B05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428596" y="0"/>
            <a:ext cx="792958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Εύρεση συνολικής δύναμης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2714612" y="2786082"/>
            <a:ext cx="1285884" cy="857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Ορθογώνιο"/>
          <p:cNvSpPr/>
          <p:nvPr/>
        </p:nvSpPr>
        <p:spPr>
          <a:xfrm>
            <a:off x="500034" y="2714644"/>
            <a:ext cx="1324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</a:rPr>
              <a:t>F</a:t>
            </a:r>
            <a:r>
              <a:rPr lang="el-GR" sz="2400" baseline="-25000" dirty="0" smtClean="0">
                <a:solidFill>
                  <a:srgbClr val="0000CC"/>
                </a:solidFill>
              </a:rPr>
              <a:t>1,4</a:t>
            </a:r>
            <a:r>
              <a:rPr lang="en-US" sz="2400" baseline="-25000" dirty="0" smtClean="0">
                <a:solidFill>
                  <a:srgbClr val="0000CC"/>
                </a:solidFill>
              </a:rPr>
              <a:t> </a:t>
            </a:r>
            <a:r>
              <a:rPr lang="el-GR" sz="2400" baseline="-25000" dirty="0" smtClean="0">
                <a:solidFill>
                  <a:srgbClr val="0000CC"/>
                </a:solidFill>
              </a:rPr>
              <a:t> </a:t>
            </a:r>
            <a:r>
              <a:rPr lang="el-GR" sz="2400" dirty="0" smtClean="0">
                <a:solidFill>
                  <a:srgbClr val="0000CC"/>
                </a:solidFill>
              </a:rPr>
              <a:t> = 7Ν</a:t>
            </a:r>
            <a:endParaRPr lang="el-GR" sz="2400" baseline="-25000" dirty="0" smtClean="0">
              <a:solidFill>
                <a:srgbClr val="0000CC"/>
              </a:solidFill>
            </a:endParaRPr>
          </a:p>
        </p:txBody>
      </p:sp>
      <p:sp>
        <p:nvSpPr>
          <p:cNvPr id="27" name="26 - Ορθογώνιο"/>
          <p:cNvSpPr/>
          <p:nvPr/>
        </p:nvSpPr>
        <p:spPr>
          <a:xfrm>
            <a:off x="4143372" y="2714620"/>
            <a:ext cx="1324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2,3</a:t>
            </a:r>
            <a:r>
              <a:rPr lang="en-US" sz="2400" baseline="-25000" dirty="0" smtClean="0">
                <a:solidFill>
                  <a:srgbClr val="FF0000"/>
                </a:solidFill>
              </a:rPr>
              <a:t> </a:t>
            </a:r>
            <a:r>
              <a:rPr lang="el-GR" sz="2400" baseline="-250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 = 5Ν</a:t>
            </a:r>
            <a:endParaRPr lang="el-GR" sz="2400" baseline="-25000" dirty="0" smtClean="0">
              <a:solidFill>
                <a:srgbClr val="FF0000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0" y="378619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Αφού βρήκα τις συνισταμένες δυνάμεις δεξιά και αριστερά, τις αφαιρώ για να βρω την τιμή της συνισταμένης δύναμης  που ασκείται στο κουτί από όλες τις δυνάμεις: </a:t>
            </a:r>
            <a:endParaRPr lang="en-US" dirty="0"/>
          </a:p>
        </p:txBody>
      </p:sp>
      <p:cxnSp>
        <p:nvCxnSpPr>
          <p:cNvPr id="31" name="30 - Ευθύγραμμο βέλος σύνδεσης"/>
          <p:cNvCxnSpPr/>
          <p:nvPr/>
        </p:nvCxnSpPr>
        <p:spPr>
          <a:xfrm flipV="1">
            <a:off x="3357554" y="3143272"/>
            <a:ext cx="228601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ύγραμμο βέλος σύνδεσης"/>
          <p:cNvCxnSpPr/>
          <p:nvPr/>
        </p:nvCxnSpPr>
        <p:spPr>
          <a:xfrm rot="10800000">
            <a:off x="214282" y="3143272"/>
            <a:ext cx="3071834" cy="158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Ορθογώνιο"/>
          <p:cNvSpPr/>
          <p:nvPr/>
        </p:nvSpPr>
        <p:spPr>
          <a:xfrm>
            <a:off x="1214414" y="4500570"/>
            <a:ext cx="4370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</a:t>
            </a:r>
            <a:r>
              <a:rPr lang="el-GR" sz="2400" baseline="-25000" dirty="0" err="1" smtClean="0"/>
              <a:t>ολ</a:t>
            </a:r>
            <a:r>
              <a:rPr lang="el-GR" sz="2400" dirty="0" smtClean="0"/>
              <a:t>   =   </a:t>
            </a:r>
            <a:r>
              <a:rPr lang="en-US" sz="2400" dirty="0" smtClean="0">
                <a:solidFill>
                  <a:srgbClr val="0000CC"/>
                </a:solidFill>
              </a:rPr>
              <a:t>F</a:t>
            </a:r>
            <a:r>
              <a:rPr lang="el-GR" sz="2400" baseline="-25000" dirty="0" smtClean="0">
                <a:solidFill>
                  <a:srgbClr val="0000CC"/>
                </a:solidFill>
              </a:rPr>
              <a:t>1,4</a:t>
            </a:r>
            <a:r>
              <a:rPr lang="en-US" sz="2400" baseline="-25000" dirty="0" smtClean="0">
                <a:solidFill>
                  <a:srgbClr val="0000CC"/>
                </a:solidFill>
              </a:rPr>
              <a:t> </a:t>
            </a:r>
            <a:r>
              <a:rPr lang="el-GR" sz="2400" baseline="-25000" dirty="0" smtClean="0">
                <a:solidFill>
                  <a:srgbClr val="0000CC"/>
                </a:solidFill>
              </a:rPr>
              <a:t>  </a:t>
            </a:r>
            <a:r>
              <a:rPr lang="el-GR" sz="2400" dirty="0" smtClean="0">
                <a:solidFill>
                  <a:srgbClr val="0000CC"/>
                </a:solidFill>
              </a:rPr>
              <a:t> </a:t>
            </a:r>
            <a:r>
              <a:rPr lang="el-GR" sz="2400" dirty="0" smtClean="0"/>
              <a:t>- </a:t>
            </a:r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2,3</a:t>
            </a:r>
            <a:r>
              <a:rPr lang="el-GR" sz="2400" dirty="0" smtClean="0">
                <a:solidFill>
                  <a:srgbClr val="FF0000"/>
                </a:solidFill>
              </a:rPr>
              <a:t>  </a:t>
            </a:r>
            <a:r>
              <a:rPr lang="el-GR" sz="2400" dirty="0" smtClean="0"/>
              <a:t>= </a:t>
            </a:r>
            <a:r>
              <a:rPr lang="el-GR" sz="2400" dirty="0" smtClean="0">
                <a:solidFill>
                  <a:srgbClr val="0000CC"/>
                </a:solidFill>
              </a:rPr>
              <a:t>7</a:t>
            </a:r>
            <a:r>
              <a:rPr lang="el-GR" sz="2400" dirty="0" smtClean="0"/>
              <a:t>    -  </a:t>
            </a:r>
            <a:r>
              <a:rPr lang="el-GR" sz="2400" dirty="0" smtClean="0">
                <a:solidFill>
                  <a:srgbClr val="FF0000"/>
                </a:solidFill>
              </a:rPr>
              <a:t>5</a:t>
            </a:r>
            <a:r>
              <a:rPr lang="el-GR" sz="2400" dirty="0" smtClean="0"/>
              <a:t>    =  2Ν</a:t>
            </a:r>
            <a:endParaRPr lang="el-GR" sz="2400" baseline="-25000" dirty="0" smtClean="0"/>
          </a:p>
        </p:txBody>
      </p:sp>
      <p:sp>
        <p:nvSpPr>
          <p:cNvPr id="35" name="34 - TextBox"/>
          <p:cNvSpPr txBox="1"/>
          <p:nvPr/>
        </p:nvSpPr>
        <p:spPr>
          <a:xfrm>
            <a:off x="642910" y="4929198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</a:t>
            </a:r>
            <a:r>
              <a:rPr lang="el-GR" b="1" dirty="0" smtClean="0"/>
              <a:t>το μέτρο στης συνισταμένης δύναμης είναι 2Ν</a:t>
            </a:r>
            <a:endParaRPr lang="en-US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1071538" y="5572140"/>
            <a:ext cx="1285884" cy="857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10800000">
            <a:off x="642910" y="600076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38 - Ορθογώνιο"/>
          <p:cNvSpPr/>
          <p:nvPr/>
        </p:nvSpPr>
        <p:spPr>
          <a:xfrm>
            <a:off x="857224" y="5572140"/>
            <a:ext cx="1061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</a:t>
            </a:r>
            <a:r>
              <a:rPr lang="el-GR" b="1" baseline="-25000" dirty="0" err="1" smtClean="0"/>
              <a:t>ολ</a:t>
            </a:r>
            <a:r>
              <a:rPr lang="el-GR" b="1" baseline="-25000" dirty="0" smtClean="0"/>
              <a:t> </a:t>
            </a:r>
            <a:r>
              <a:rPr lang="el-GR" b="1" dirty="0" smtClean="0"/>
              <a:t> =  2Ν</a:t>
            </a:r>
            <a:r>
              <a:rPr lang="en-US" b="1" baseline="-25000" dirty="0" smtClean="0"/>
              <a:t> </a:t>
            </a:r>
            <a:endParaRPr lang="en-US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2643174" y="5857892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φορά της συνισταμένης δύναμης θα είναι ίδια με την φορά της μεγαλύτερης δύναμης, που είναι η </a:t>
            </a:r>
            <a:r>
              <a:rPr lang="en-US" dirty="0" smtClean="0"/>
              <a:t>F</a:t>
            </a:r>
            <a:r>
              <a:rPr lang="el-GR" baseline="-25000" dirty="0" smtClean="0"/>
              <a:t>1,4</a:t>
            </a:r>
            <a:r>
              <a:rPr lang="el-GR" dirty="0" smtClean="0"/>
              <a:t> .</a:t>
            </a:r>
            <a:endParaRPr lang="en-US" b="1" dirty="0"/>
          </a:p>
        </p:txBody>
      </p:sp>
      <p:sp>
        <p:nvSpPr>
          <p:cNvPr id="45" name="44 - Ορθογώνιο"/>
          <p:cNvSpPr/>
          <p:nvPr/>
        </p:nvSpPr>
        <p:spPr>
          <a:xfrm>
            <a:off x="3214678" y="1071546"/>
            <a:ext cx="1285884" cy="857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45 - Ευθύγραμμο βέλος σύνδεσης"/>
          <p:cNvCxnSpPr/>
          <p:nvPr/>
        </p:nvCxnSpPr>
        <p:spPr>
          <a:xfrm>
            <a:off x="3857620" y="1500174"/>
            <a:ext cx="235745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ύγραμμο βέλος σύνδεσης"/>
          <p:cNvCxnSpPr/>
          <p:nvPr/>
        </p:nvCxnSpPr>
        <p:spPr>
          <a:xfrm rot="10800000">
            <a:off x="2500298" y="1500174"/>
            <a:ext cx="1357322" cy="158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ύγραμμο βέλος σύνδεσης"/>
          <p:cNvCxnSpPr/>
          <p:nvPr/>
        </p:nvCxnSpPr>
        <p:spPr>
          <a:xfrm rot="10800000">
            <a:off x="857224" y="1500174"/>
            <a:ext cx="2857520" cy="158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TextBox"/>
          <p:cNvSpPr txBox="1"/>
          <p:nvPr/>
        </p:nvSpPr>
        <p:spPr>
          <a:xfrm>
            <a:off x="1357290" y="100010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F</a:t>
            </a:r>
            <a:r>
              <a:rPr lang="en-US" sz="2400" b="1" baseline="-25000" dirty="0" smtClean="0">
                <a:solidFill>
                  <a:srgbClr val="0000CC"/>
                </a:solidFill>
              </a:rPr>
              <a:t>4</a:t>
            </a:r>
            <a:endParaRPr lang="en-US" sz="2400" b="1" baseline="-25000" dirty="0">
              <a:solidFill>
                <a:srgbClr val="0000CC"/>
              </a:solidFill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2500298" y="85723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F</a:t>
            </a:r>
            <a:r>
              <a:rPr lang="el-GR" sz="2400" b="1" baseline="-25000" dirty="0" smtClean="0">
                <a:solidFill>
                  <a:srgbClr val="0000CC"/>
                </a:solidFill>
              </a:rPr>
              <a:t>1</a:t>
            </a:r>
            <a:endParaRPr lang="en-US" sz="2400" b="1" baseline="-25000" dirty="0">
              <a:solidFill>
                <a:srgbClr val="0000CC"/>
              </a:solidFill>
            </a:endParaRPr>
          </a:p>
        </p:txBody>
      </p:sp>
      <p:sp>
        <p:nvSpPr>
          <p:cNvPr id="51" name="50 - TextBox"/>
          <p:cNvSpPr txBox="1"/>
          <p:nvPr/>
        </p:nvSpPr>
        <p:spPr>
          <a:xfrm>
            <a:off x="4572000" y="150017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3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52" name="51 - TextBox"/>
          <p:cNvSpPr txBox="1"/>
          <p:nvPr/>
        </p:nvSpPr>
        <p:spPr>
          <a:xfrm>
            <a:off x="5500694" y="107154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2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cxnSp>
        <p:nvCxnSpPr>
          <p:cNvPr id="53" name="52 - Ευθύγραμμο βέλος σύνδεσης"/>
          <p:cNvCxnSpPr/>
          <p:nvPr/>
        </p:nvCxnSpPr>
        <p:spPr>
          <a:xfrm flipV="1">
            <a:off x="4000496" y="1500174"/>
            <a:ext cx="100013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9" grpId="0" animBg="1"/>
      <p:bldP spid="24" grpId="0"/>
      <p:bldP spid="27" grpId="0"/>
      <p:bldP spid="30" grpId="0"/>
      <p:bldP spid="34" grpId="0"/>
      <p:bldP spid="35" grpId="0"/>
      <p:bldP spid="36" grpId="0" animBg="1"/>
      <p:bldP spid="39" grpId="0"/>
      <p:bldP spid="44" grpId="0"/>
      <p:bldP spid="49" grpId="0"/>
      <p:bldP spid="50" grpId="0"/>
      <p:bldP spid="51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- Έλλειψη"/>
          <p:cNvSpPr/>
          <p:nvPr/>
        </p:nvSpPr>
        <p:spPr>
          <a:xfrm>
            <a:off x="5429256" y="3929066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TextBox"/>
          <p:cNvSpPr txBox="1"/>
          <p:nvPr/>
        </p:nvSpPr>
        <p:spPr>
          <a:xfrm>
            <a:off x="142844" y="1357298"/>
            <a:ext cx="81439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800" dirty="0" smtClean="0"/>
          </a:p>
          <a:p>
            <a:r>
              <a:rPr lang="el-GR" dirty="0" smtClean="0"/>
              <a:t>Απάντηση</a:t>
            </a:r>
            <a:r>
              <a:rPr lang="en-US" sz="2800" dirty="0" smtClean="0"/>
              <a:t> </a:t>
            </a:r>
            <a:endParaRPr lang="el-GR" sz="2800" dirty="0" smtClean="0"/>
          </a:p>
          <a:p>
            <a:r>
              <a:rPr lang="el-GR" sz="2800" dirty="0" smtClean="0"/>
              <a:t>Σημαίνει ότι αν το σώμα που δέχεται την δύναμη έχει μάζα 1</a:t>
            </a:r>
            <a:r>
              <a:rPr lang="en-US" sz="2800" dirty="0" smtClean="0"/>
              <a:t>kg, </a:t>
            </a:r>
            <a:r>
              <a:rPr lang="el-GR" sz="2800" dirty="0" smtClean="0"/>
              <a:t>τότε η ταχύτητά του θα αυξηθεί κατά 5 μονάδες   (</a:t>
            </a:r>
            <a:r>
              <a:rPr lang="en-US" sz="2800" dirty="0" smtClean="0"/>
              <a:t>       ), </a:t>
            </a:r>
            <a:r>
              <a:rPr lang="el-GR" sz="2800" dirty="0" smtClean="0"/>
              <a:t>σε χρόνο 1 δευτερόλεπτο. 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Δύναμη</a:t>
            </a:r>
            <a:endParaRPr lang="en-US" sz="32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071810"/>
            <a:ext cx="428628" cy="614988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357158" y="785794"/>
            <a:ext cx="7358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Ερώτηση 1 </a:t>
            </a:r>
          </a:p>
          <a:p>
            <a:r>
              <a:rPr lang="el-GR" sz="2400" dirty="0" smtClean="0"/>
              <a:t>Τι σημαίνει ότι ένα σώμα δέχεται δύναμη 5Ν  ;</a:t>
            </a:r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642910" y="4488146"/>
            <a:ext cx="828677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714348" y="455958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12 - Έλλειψη"/>
          <p:cNvSpPr/>
          <p:nvPr/>
        </p:nvSpPr>
        <p:spPr>
          <a:xfrm>
            <a:off x="3714744" y="441670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857224" y="448814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2214546" y="441670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4857752" y="448814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7572396" y="448814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786446" y="441670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>
            <a:off x="7572396" y="44881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Ζ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5643570" y="44881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4786314" y="455958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3643306" y="44881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Γ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2071670" y="455958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30 - Έλλειψη"/>
          <p:cNvSpPr/>
          <p:nvPr/>
        </p:nvSpPr>
        <p:spPr>
          <a:xfrm>
            <a:off x="571472" y="3929066"/>
            <a:ext cx="71438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31 - TextBox"/>
          <p:cNvSpPr txBox="1"/>
          <p:nvPr/>
        </p:nvSpPr>
        <p:spPr>
          <a:xfrm>
            <a:off x="571472" y="400050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kg</a:t>
            </a:r>
            <a:endParaRPr lang="el-GR" b="1" dirty="0">
              <a:solidFill>
                <a:srgbClr val="FF0000"/>
              </a:solidFill>
            </a:endParaRPr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>
            <a:off x="1071538" y="4214818"/>
            <a:ext cx="14287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1285852" y="385762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r>
              <a:rPr lang="el-GR" b="1" baseline="-25000" dirty="0" smtClean="0"/>
              <a:t> </a:t>
            </a:r>
            <a:r>
              <a:rPr lang="el-GR" b="1" dirty="0" smtClean="0"/>
              <a:t> =5Ν</a:t>
            </a:r>
            <a:endParaRPr lang="en-US" b="1" baseline="-25000" dirty="0"/>
          </a:p>
        </p:txBody>
      </p:sp>
      <p:sp>
        <p:nvSpPr>
          <p:cNvPr id="37" name="36 - TextBox"/>
          <p:cNvSpPr txBox="1"/>
          <p:nvPr/>
        </p:nvSpPr>
        <p:spPr>
          <a:xfrm>
            <a:off x="5429256" y="407194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kg</a:t>
            </a:r>
            <a:endParaRPr lang="el-GR" b="1" dirty="0">
              <a:solidFill>
                <a:srgbClr val="FF0000"/>
              </a:solidFill>
            </a:endParaRPr>
          </a:p>
        </p:txBody>
      </p:sp>
      <p:cxnSp>
        <p:nvCxnSpPr>
          <p:cNvPr id="38" name="37 - Ευθύγραμμο βέλος σύνδεσης"/>
          <p:cNvCxnSpPr/>
          <p:nvPr/>
        </p:nvCxnSpPr>
        <p:spPr>
          <a:xfrm>
            <a:off x="6000760" y="4214818"/>
            <a:ext cx="14287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6215074" y="385762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r>
              <a:rPr lang="el-GR" b="1" baseline="-25000" dirty="0" smtClean="0"/>
              <a:t> </a:t>
            </a:r>
            <a:r>
              <a:rPr lang="el-GR" b="1" dirty="0" smtClean="0"/>
              <a:t> =5Ν</a:t>
            </a:r>
            <a:endParaRPr lang="en-US" b="1" baseline="-250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14282" y="528638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Σε αυτή τη θέση  η</a:t>
            </a:r>
            <a:r>
              <a:rPr lang="en-US" sz="1200" dirty="0" smtClean="0"/>
              <a:t> </a:t>
            </a:r>
            <a:r>
              <a:rPr lang="el-GR" sz="1200" dirty="0" smtClean="0"/>
              <a:t> μπάλα έχει ταχύτητα </a:t>
            </a:r>
            <a:r>
              <a:rPr lang="el-GR" sz="1200" b="1" dirty="0" smtClean="0"/>
              <a:t>10</a:t>
            </a:r>
            <a:r>
              <a:rPr lang="en-US" sz="1200" b="1" dirty="0" smtClean="0"/>
              <a:t>m/s</a:t>
            </a:r>
            <a:endParaRPr lang="el-GR" sz="1200" b="1" dirty="0"/>
          </a:p>
        </p:txBody>
      </p:sp>
      <p:cxnSp>
        <p:nvCxnSpPr>
          <p:cNvPr id="43" name="42 - Ευθύγραμμο βέλος σύνδεσης"/>
          <p:cNvCxnSpPr/>
          <p:nvPr/>
        </p:nvCxnSpPr>
        <p:spPr>
          <a:xfrm rot="16200000" flipH="1">
            <a:off x="708136" y="4792534"/>
            <a:ext cx="665828" cy="2247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- Ευθύγραμμο βέλος σύνδεσης"/>
          <p:cNvCxnSpPr/>
          <p:nvPr/>
        </p:nvCxnSpPr>
        <p:spPr>
          <a:xfrm rot="16200000" flipH="1">
            <a:off x="5565920" y="4792534"/>
            <a:ext cx="665828" cy="2247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143504" y="5286388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Σε αυτή τη θέση  η</a:t>
            </a:r>
            <a:r>
              <a:rPr lang="en-US" sz="1200" dirty="0" smtClean="0"/>
              <a:t> </a:t>
            </a:r>
            <a:r>
              <a:rPr lang="el-GR" sz="1200" dirty="0" smtClean="0"/>
              <a:t> μπάλα</a:t>
            </a:r>
            <a:r>
              <a:rPr lang="en-US" sz="1200" dirty="0" smtClean="0"/>
              <a:t>, </a:t>
            </a:r>
            <a:r>
              <a:rPr lang="el-GR" sz="1200" dirty="0" smtClean="0"/>
              <a:t>βρέθηκε μετά από 1 δευτερόλεπτο και τώρα  έχει ταχύτητα </a:t>
            </a:r>
            <a:r>
              <a:rPr lang="el-GR" sz="1200" b="1" dirty="0" smtClean="0"/>
              <a:t>15</a:t>
            </a:r>
            <a:r>
              <a:rPr lang="en-US" sz="1200" b="1" dirty="0" smtClean="0"/>
              <a:t>m/s</a:t>
            </a:r>
            <a:endParaRPr lang="el-GR" sz="1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214282" y="6211669"/>
            <a:ext cx="8929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Αφού στη μπάλα ασκείτε  δύναμη </a:t>
            </a:r>
            <a:r>
              <a:rPr lang="en-US" dirty="0" smtClean="0"/>
              <a:t>F</a:t>
            </a:r>
            <a:r>
              <a:rPr lang="el-GR" dirty="0" smtClean="0"/>
              <a:t>= 5Ν, και  η μπάλα είναι 1 κιλό, η ταχύτητά της αυξήθηκε  μέσα σε ένα δευτερόλεπτο κατά 5</a:t>
            </a:r>
            <a:r>
              <a:rPr lang="en-US" dirty="0" smtClean="0"/>
              <a:t>m/s (</a:t>
            </a:r>
            <a:r>
              <a:rPr lang="el-GR" dirty="0" smtClean="0"/>
              <a:t>από  10</a:t>
            </a:r>
            <a:r>
              <a:rPr lang="en-US" dirty="0" smtClean="0"/>
              <a:t>m/s</a:t>
            </a:r>
            <a:r>
              <a:rPr lang="el-GR" dirty="0" smtClean="0"/>
              <a:t> σε 15</a:t>
            </a:r>
            <a:r>
              <a:rPr lang="en-US" dirty="0" smtClean="0"/>
              <a:t>m/s</a:t>
            </a:r>
            <a:r>
              <a:rPr lang="el-GR" dirty="0" smtClean="0"/>
              <a:t> 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9" grpId="0"/>
      <p:bldP spid="14" grpId="0" animBg="1"/>
      <p:bldP spid="18" grpId="0" animBg="1"/>
      <p:bldP spid="31" grpId="0" animBg="1"/>
      <p:bldP spid="32" grpId="0"/>
      <p:bldP spid="36" grpId="0"/>
      <p:bldP spid="37" grpId="0"/>
      <p:bldP spid="39" grpId="0"/>
      <p:bldP spid="41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19 - Ευθύγραμμο βέλος σύνδεσης"/>
          <p:cNvCxnSpPr/>
          <p:nvPr/>
        </p:nvCxnSpPr>
        <p:spPr>
          <a:xfrm>
            <a:off x="4357686" y="2928934"/>
            <a:ext cx="14287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2214546" y="2357430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F</a:t>
            </a:r>
            <a:r>
              <a:rPr lang="el-GR" sz="2000" b="1" baseline="-25000" dirty="0" smtClean="0">
                <a:solidFill>
                  <a:srgbClr val="002060"/>
                </a:solidFill>
              </a:rPr>
              <a:t>1</a:t>
            </a:r>
            <a:endParaRPr lang="en-US" sz="2000" b="1" baseline="-25000" dirty="0">
              <a:solidFill>
                <a:srgbClr val="00206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5000628" y="2500306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F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endParaRPr lang="en-US" sz="2000" b="1" baseline="-25000" dirty="0">
              <a:solidFill>
                <a:srgbClr val="FF0000"/>
              </a:solidFill>
            </a:endParaRPr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 rot="10800000">
            <a:off x="1714480" y="2928934"/>
            <a:ext cx="2643206" cy="158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357158" y="285728"/>
            <a:ext cx="807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Δύο ή περισσότερες δυνάμεις , λέμε ότι έχουν ίδια διεύθυνση όταν:</a:t>
            </a:r>
            <a:r>
              <a:rPr lang="el-GR" sz="2000" dirty="0" smtClean="0"/>
              <a:t> </a:t>
            </a:r>
            <a:endParaRPr lang="en-US" sz="2000" dirty="0"/>
          </a:p>
        </p:txBody>
      </p:sp>
      <p:sp>
        <p:nvSpPr>
          <p:cNvPr id="9" name="8 - Ορθογώνιο"/>
          <p:cNvSpPr/>
          <p:nvPr/>
        </p:nvSpPr>
        <p:spPr>
          <a:xfrm>
            <a:off x="1000100" y="85723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    Βρίσκονται πάνω στην ίδια ευθεία</a:t>
            </a:r>
            <a:endParaRPr lang="el-GR" dirty="0"/>
          </a:p>
        </p:txBody>
      </p:sp>
      <p:sp>
        <p:nvSpPr>
          <p:cNvPr id="11" name="10 - Ορθογώνιο"/>
          <p:cNvSpPr/>
          <p:nvPr/>
        </p:nvSpPr>
        <p:spPr>
          <a:xfrm>
            <a:off x="714348" y="1285860"/>
            <a:ext cx="1496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Παράδειγμα</a:t>
            </a:r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12" name="11 - Ορθογώνιο"/>
          <p:cNvSpPr/>
          <p:nvPr/>
        </p:nvSpPr>
        <p:spPr>
          <a:xfrm>
            <a:off x="0" y="1714488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οι δυνάμεις </a:t>
            </a:r>
            <a:r>
              <a:rPr lang="en-US" dirty="0" smtClean="0">
                <a:solidFill>
                  <a:srgbClr val="0000CC"/>
                </a:solidFill>
              </a:rPr>
              <a:t>F</a:t>
            </a:r>
            <a:r>
              <a:rPr lang="el-GR" baseline="-25000" dirty="0" smtClean="0">
                <a:solidFill>
                  <a:srgbClr val="0000CC"/>
                </a:solidFill>
              </a:rPr>
              <a:t>1</a:t>
            </a:r>
            <a:r>
              <a:rPr lang="el-GR" baseline="-25000" dirty="0" smtClean="0"/>
              <a:t>,</a:t>
            </a:r>
            <a:r>
              <a:rPr lang="el-GR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l-GR" baseline="-25000" dirty="0" smtClean="0">
                <a:solidFill>
                  <a:srgbClr val="FF0000"/>
                </a:solidFill>
              </a:rPr>
              <a:t>2 </a:t>
            </a:r>
            <a:r>
              <a:rPr lang="el-GR" dirty="0" smtClean="0">
                <a:solidFill>
                  <a:srgbClr val="FF0000"/>
                </a:solidFill>
              </a:rPr>
              <a:t>  </a:t>
            </a:r>
            <a:r>
              <a:rPr lang="el-GR" dirty="0" smtClean="0"/>
              <a:t>και  </a:t>
            </a:r>
            <a:r>
              <a:rPr lang="el-GR" baseline="-25000" dirty="0" smtClean="0"/>
              <a:t>  </a:t>
            </a:r>
            <a:r>
              <a:rPr lang="en-US" dirty="0" smtClean="0"/>
              <a:t>F</a:t>
            </a:r>
            <a:r>
              <a:rPr lang="el-GR" baseline="-25000" dirty="0" smtClean="0"/>
              <a:t>3  </a:t>
            </a:r>
            <a:r>
              <a:rPr lang="el-GR" dirty="0" smtClean="0"/>
              <a:t> έχουν ίδια διεύθυνση γιατί βρίσκονται  πάνω στην ίδια ευθεία</a:t>
            </a:r>
            <a:r>
              <a:rPr lang="el-GR" baseline="-25000" dirty="0" smtClean="0"/>
              <a:t> </a:t>
            </a:r>
            <a:endParaRPr lang="el-GR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>
            <a:off x="6357950" y="2928934"/>
            <a:ext cx="142876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6429388" y="2500306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</a:t>
            </a:r>
            <a:r>
              <a:rPr lang="el-GR" sz="2000" b="1" baseline="-25000" dirty="0" smtClean="0"/>
              <a:t>3</a:t>
            </a:r>
            <a:endParaRPr lang="en-US" sz="2000" b="1" baseline="-25000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>
            <a:off x="3786182" y="6000768"/>
            <a:ext cx="14287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214546" y="5859481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F</a:t>
            </a:r>
            <a:r>
              <a:rPr lang="el-GR" sz="2000" b="1" baseline="-25000" dirty="0" smtClean="0">
                <a:solidFill>
                  <a:srgbClr val="002060"/>
                </a:solidFill>
              </a:rPr>
              <a:t>1</a:t>
            </a:r>
            <a:endParaRPr lang="en-US" sz="2000" b="1" baseline="-25000" dirty="0">
              <a:solidFill>
                <a:srgbClr val="00206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4357686" y="5643578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F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endParaRPr lang="en-US" sz="2000" b="1" baseline="-25000" dirty="0">
              <a:solidFill>
                <a:srgbClr val="FF000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0800000">
            <a:off x="1714480" y="6430985"/>
            <a:ext cx="2643206" cy="158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Ορθογώνιο"/>
          <p:cNvSpPr/>
          <p:nvPr/>
        </p:nvSpPr>
        <p:spPr>
          <a:xfrm>
            <a:off x="357158" y="4143380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    Οι δυνάμεις και συγκεκριμένα τα διανύσματα (βέλη) των δυνάμεων, είναι μεταξύ τους παράλληλα</a:t>
            </a:r>
            <a:endParaRPr lang="el-GR" dirty="0"/>
          </a:p>
        </p:txBody>
      </p:sp>
      <p:sp>
        <p:nvSpPr>
          <p:cNvPr id="21" name="20 - Ορθογώνιο"/>
          <p:cNvSpPr/>
          <p:nvPr/>
        </p:nvSpPr>
        <p:spPr>
          <a:xfrm>
            <a:off x="928662" y="4716473"/>
            <a:ext cx="1496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Παράδειγμα</a:t>
            </a:r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23" name="22 - Ορθογώνιο"/>
          <p:cNvSpPr/>
          <p:nvPr/>
        </p:nvSpPr>
        <p:spPr>
          <a:xfrm>
            <a:off x="142844" y="5357826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οι δυνάμεις </a:t>
            </a:r>
            <a:r>
              <a:rPr lang="en-US" dirty="0" smtClean="0">
                <a:solidFill>
                  <a:srgbClr val="0000CC"/>
                </a:solidFill>
              </a:rPr>
              <a:t>F</a:t>
            </a:r>
            <a:r>
              <a:rPr lang="el-GR" baseline="-25000" dirty="0" smtClean="0">
                <a:solidFill>
                  <a:srgbClr val="0000CC"/>
                </a:solidFill>
              </a:rPr>
              <a:t>1</a:t>
            </a:r>
            <a:r>
              <a:rPr lang="el-GR" baseline="-25000" dirty="0" smtClean="0"/>
              <a:t>,</a:t>
            </a:r>
            <a:r>
              <a:rPr lang="el-GR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l-GR" baseline="-25000" dirty="0" smtClean="0">
                <a:solidFill>
                  <a:srgbClr val="FF0000"/>
                </a:solidFill>
              </a:rPr>
              <a:t>2 </a:t>
            </a:r>
            <a:r>
              <a:rPr lang="el-GR" dirty="0" smtClean="0">
                <a:solidFill>
                  <a:srgbClr val="FF0000"/>
                </a:solidFill>
              </a:rPr>
              <a:t>  </a:t>
            </a:r>
            <a:r>
              <a:rPr lang="el-GR" dirty="0" smtClean="0"/>
              <a:t>και  </a:t>
            </a:r>
            <a:r>
              <a:rPr lang="el-GR" baseline="-25000" dirty="0" smtClean="0"/>
              <a:t>  </a:t>
            </a:r>
            <a:r>
              <a:rPr lang="en-US" dirty="0" smtClean="0"/>
              <a:t>F</a:t>
            </a:r>
            <a:r>
              <a:rPr lang="el-GR" baseline="-25000" dirty="0" smtClean="0"/>
              <a:t>3  </a:t>
            </a:r>
            <a:r>
              <a:rPr lang="el-GR" dirty="0" smtClean="0"/>
              <a:t> έχουν ίδια διεύθυνση γιατί είναι μεταξύ τους παράλληλα</a:t>
            </a:r>
            <a:endParaRPr lang="el-GR" dirty="0"/>
          </a:p>
        </p:txBody>
      </p:sp>
      <p:cxnSp>
        <p:nvCxnSpPr>
          <p:cNvPr id="24" name="23 - Ευθύγραμμο βέλος σύνδεσης"/>
          <p:cNvCxnSpPr/>
          <p:nvPr/>
        </p:nvCxnSpPr>
        <p:spPr>
          <a:xfrm>
            <a:off x="5929322" y="6715148"/>
            <a:ext cx="142876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6357950" y="6286520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</a:t>
            </a:r>
            <a:r>
              <a:rPr lang="el-GR" sz="2000" b="1" baseline="-25000" dirty="0" smtClean="0"/>
              <a:t>3</a:t>
            </a:r>
            <a:endParaRPr lang="en-US" sz="20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9" grpId="0"/>
      <p:bldP spid="11" grpId="0"/>
      <p:bldP spid="12" grpId="0"/>
      <p:bldP spid="14" grpId="0"/>
      <p:bldP spid="16" grpId="0"/>
      <p:bldP spid="17" grpId="0"/>
      <p:bldP spid="19" grpId="0"/>
      <p:bldP spid="21" grpId="0"/>
      <p:bldP spid="23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145029">
            <a:off x="3742492" y="3876897"/>
            <a:ext cx="1021184" cy="60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0" y="1428736"/>
            <a:ext cx="878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Σε ένα σώμα μπορεί να  ασκούνται  πολλές δυνάμεις όπως φαίνεται στην παρακάτω εικόνα:</a:t>
            </a:r>
            <a:endParaRPr lang="en-US" sz="2400" u="sng" dirty="0"/>
          </a:p>
        </p:txBody>
      </p:sp>
      <p:sp>
        <p:nvSpPr>
          <p:cNvPr id="18" name="17 - TextBox"/>
          <p:cNvSpPr txBox="1"/>
          <p:nvPr/>
        </p:nvSpPr>
        <p:spPr>
          <a:xfrm>
            <a:off x="3286116" y="335756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5</a:t>
            </a:r>
            <a:endParaRPr lang="en-US" sz="2400" b="1" baseline="-25000" dirty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5400000" flipH="1" flipV="1">
            <a:off x="4071934" y="2928934"/>
            <a:ext cx="1357322" cy="9286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5400000">
            <a:off x="3398035" y="4317213"/>
            <a:ext cx="1133484" cy="6429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rot="16200000" flipH="1">
            <a:off x="4214810" y="4143380"/>
            <a:ext cx="928694" cy="7858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ύγραμμο βέλος σύνδεσης"/>
          <p:cNvCxnSpPr/>
          <p:nvPr/>
        </p:nvCxnSpPr>
        <p:spPr>
          <a:xfrm rot="10800000" flipV="1">
            <a:off x="2214546" y="4071942"/>
            <a:ext cx="2071702" cy="2857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flipV="1">
            <a:off x="4286248" y="3786190"/>
            <a:ext cx="3000396" cy="2857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357422" y="385762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4</a:t>
            </a:r>
            <a:endParaRPr lang="en-US" sz="2400" b="1" baseline="-25000" dirty="0"/>
          </a:p>
        </p:txBody>
      </p:sp>
      <p:sp>
        <p:nvSpPr>
          <p:cNvPr id="26" name="25 - TextBox"/>
          <p:cNvSpPr txBox="1"/>
          <p:nvPr/>
        </p:nvSpPr>
        <p:spPr>
          <a:xfrm>
            <a:off x="5357818" y="357187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l-GR" sz="2400" b="1" baseline="-25000" dirty="0" smtClean="0"/>
              <a:t>1</a:t>
            </a:r>
            <a:endParaRPr lang="en-US" sz="2400" b="1" baseline="-25000" dirty="0"/>
          </a:p>
        </p:txBody>
      </p:sp>
      <p:sp>
        <p:nvSpPr>
          <p:cNvPr id="27" name="26 - TextBox"/>
          <p:cNvSpPr txBox="1"/>
          <p:nvPr/>
        </p:nvSpPr>
        <p:spPr>
          <a:xfrm>
            <a:off x="4357686" y="307181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6</a:t>
            </a:r>
            <a:endParaRPr lang="en-US" sz="2400" b="1" baseline="-25000" dirty="0"/>
          </a:p>
        </p:txBody>
      </p:sp>
      <p:sp>
        <p:nvSpPr>
          <p:cNvPr id="28" name="27 - TextBox"/>
          <p:cNvSpPr txBox="1"/>
          <p:nvPr/>
        </p:nvSpPr>
        <p:spPr>
          <a:xfrm>
            <a:off x="3428992" y="450057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3</a:t>
            </a:r>
            <a:endParaRPr lang="en-US" sz="2400" b="1" baseline="-25000" dirty="0"/>
          </a:p>
        </p:txBody>
      </p:sp>
      <p:sp>
        <p:nvSpPr>
          <p:cNvPr id="29" name="28 - TextBox"/>
          <p:cNvSpPr txBox="1"/>
          <p:nvPr/>
        </p:nvSpPr>
        <p:spPr>
          <a:xfrm>
            <a:off x="4786314" y="442913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2</a:t>
            </a:r>
            <a:endParaRPr lang="en-US" sz="2400" b="1" baseline="-25000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10800000">
            <a:off x="3428992" y="3286124"/>
            <a:ext cx="857256" cy="7858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285720" y="0"/>
            <a:ext cx="8858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Συνολική  δύναμη  - συνισταμένη δύναμη</a:t>
            </a:r>
            <a:r>
              <a:rPr lang="en-US" sz="2400" dirty="0" smtClean="0"/>
              <a:t> (F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 ,</a:t>
            </a:r>
            <a:r>
              <a:rPr lang="el-GR" sz="2400" dirty="0" smtClean="0"/>
              <a:t>  Σ</a:t>
            </a:r>
            <a:r>
              <a:rPr lang="en-US" sz="2400" dirty="0" smtClean="0"/>
              <a:t>F)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25" grpId="0"/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145029">
            <a:off x="3742492" y="3876897"/>
            <a:ext cx="1021184" cy="60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0" y="1142984"/>
            <a:ext cx="8786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 γατάκι  ασκούνται  πολλές  δυνάμεις,  </a:t>
            </a:r>
            <a:r>
              <a:rPr lang="el-GR" sz="2400" u="sng" dirty="0" smtClean="0"/>
              <a:t>αν   «προσθέσω»  (</a:t>
            </a:r>
            <a:r>
              <a:rPr lang="el-GR" sz="2400" b="1" u="sng" dirty="0" smtClean="0"/>
              <a:t>συνθέσω</a:t>
            </a:r>
            <a:r>
              <a:rPr lang="el-GR" sz="2400" u="sng" dirty="0" smtClean="0"/>
              <a:t>)  όλες  τις δυνάμεις  </a:t>
            </a:r>
            <a:r>
              <a:rPr lang="el-GR" sz="2400" dirty="0" smtClean="0"/>
              <a:t>που  ασκούνται στο  γατάκι,  θα βρω την  </a:t>
            </a:r>
            <a:r>
              <a:rPr lang="el-GR" sz="2400" u="sng" dirty="0" smtClean="0"/>
              <a:t>συνολική  δύναμη  </a:t>
            </a:r>
            <a:r>
              <a:rPr lang="el-GR" sz="2400" b="1" dirty="0" smtClean="0"/>
              <a:t>(=συνισταμένη  δύναμη= </a:t>
            </a:r>
            <a:r>
              <a:rPr lang="en-US" sz="2400" b="1" dirty="0" smtClean="0"/>
              <a:t>F</a:t>
            </a:r>
            <a:r>
              <a:rPr lang="el-GR" sz="2400" b="1" baseline="-25000" dirty="0" err="1" smtClean="0"/>
              <a:t>ολ</a:t>
            </a:r>
            <a:r>
              <a:rPr lang="en-US" sz="2400" b="1" baseline="-25000" dirty="0" smtClean="0"/>
              <a:t> </a:t>
            </a:r>
            <a:r>
              <a:rPr lang="el-GR" sz="2400" b="1" baseline="-25000" dirty="0" smtClean="0"/>
              <a:t> </a:t>
            </a:r>
            <a:r>
              <a:rPr lang="el-GR" sz="2400" b="1" dirty="0" smtClean="0"/>
              <a:t>=  Σ</a:t>
            </a:r>
            <a:r>
              <a:rPr lang="en-US" sz="2400" b="1" dirty="0" smtClean="0"/>
              <a:t>F</a:t>
            </a:r>
            <a:r>
              <a:rPr lang="el-GR" sz="2400" b="1" dirty="0" smtClean="0"/>
              <a:t>).</a:t>
            </a:r>
            <a:endParaRPr lang="en-US" sz="24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3286116" y="335756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5</a:t>
            </a:r>
            <a:endParaRPr lang="en-US" sz="2400" b="1" baseline="-25000" dirty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5400000" flipH="1" flipV="1">
            <a:off x="4000496" y="2928934"/>
            <a:ext cx="1428760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5400000">
            <a:off x="3398035" y="4388651"/>
            <a:ext cx="1062046" cy="5715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rot="16200000" flipH="1">
            <a:off x="4214810" y="4143380"/>
            <a:ext cx="857256" cy="857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ύγραμμο βέλος σύνδεσης"/>
          <p:cNvCxnSpPr/>
          <p:nvPr/>
        </p:nvCxnSpPr>
        <p:spPr>
          <a:xfrm rot="10800000" flipV="1">
            <a:off x="2214546" y="4143380"/>
            <a:ext cx="2000264" cy="21431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flipV="1">
            <a:off x="4214810" y="3786190"/>
            <a:ext cx="3000396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357422" y="385762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4</a:t>
            </a:r>
            <a:endParaRPr lang="en-US" sz="2400" b="1" baseline="-25000" dirty="0"/>
          </a:p>
        </p:txBody>
      </p:sp>
      <p:sp>
        <p:nvSpPr>
          <p:cNvPr id="26" name="25 - TextBox"/>
          <p:cNvSpPr txBox="1"/>
          <p:nvPr/>
        </p:nvSpPr>
        <p:spPr>
          <a:xfrm>
            <a:off x="5357818" y="357187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l-GR" sz="2400" b="1" baseline="-25000" dirty="0" smtClean="0"/>
              <a:t>1</a:t>
            </a:r>
            <a:endParaRPr lang="en-US" sz="2400" b="1" baseline="-25000" dirty="0"/>
          </a:p>
        </p:txBody>
      </p:sp>
      <p:sp>
        <p:nvSpPr>
          <p:cNvPr id="27" name="26 - TextBox"/>
          <p:cNvSpPr txBox="1"/>
          <p:nvPr/>
        </p:nvSpPr>
        <p:spPr>
          <a:xfrm>
            <a:off x="4357686" y="307181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6</a:t>
            </a:r>
            <a:endParaRPr lang="en-US" sz="2400" b="1" baseline="-25000" dirty="0"/>
          </a:p>
        </p:txBody>
      </p:sp>
      <p:sp>
        <p:nvSpPr>
          <p:cNvPr id="28" name="27 - TextBox"/>
          <p:cNvSpPr txBox="1"/>
          <p:nvPr/>
        </p:nvSpPr>
        <p:spPr>
          <a:xfrm>
            <a:off x="3428992" y="450057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3</a:t>
            </a:r>
            <a:endParaRPr lang="en-US" sz="2400" b="1" baseline="-25000" dirty="0"/>
          </a:p>
        </p:txBody>
      </p:sp>
      <p:sp>
        <p:nvSpPr>
          <p:cNvPr id="29" name="28 - TextBox"/>
          <p:cNvSpPr txBox="1"/>
          <p:nvPr/>
        </p:nvSpPr>
        <p:spPr>
          <a:xfrm>
            <a:off x="4786314" y="442913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2</a:t>
            </a:r>
            <a:endParaRPr lang="en-US" sz="2400" b="1" baseline="-25000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16200000" flipV="1">
            <a:off x="3393273" y="3321843"/>
            <a:ext cx="857256" cy="7858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285720" y="0"/>
            <a:ext cx="8858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Συνολική  δύναμη  - συνισταμένη δύναμη</a:t>
            </a:r>
            <a:r>
              <a:rPr lang="en-US" sz="2400" dirty="0" smtClean="0"/>
              <a:t> (F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 ,</a:t>
            </a:r>
            <a:r>
              <a:rPr lang="el-GR" sz="2400" dirty="0" smtClean="0"/>
              <a:t>  Σ</a:t>
            </a:r>
            <a:r>
              <a:rPr lang="en-US" sz="2400" dirty="0" smtClean="0"/>
              <a:t>F)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145029">
            <a:off x="5671318" y="5458057"/>
            <a:ext cx="1021184" cy="60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0" y="785794"/>
            <a:ext cx="8786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 γατάκι  ασκούνται  πολλές  δυνάμεις,  </a:t>
            </a:r>
            <a:r>
              <a:rPr lang="el-GR" sz="2400" u="sng" dirty="0" smtClean="0"/>
              <a:t>αν  συνθέσω   όλες  τις δυνάμεις  (= συνιστώσες) </a:t>
            </a:r>
            <a:r>
              <a:rPr lang="el-GR" sz="2400" dirty="0" smtClean="0"/>
              <a:t>που  ασκούνται στο  γατάκι,  θα βρω την  </a:t>
            </a:r>
            <a:r>
              <a:rPr lang="el-GR" sz="2400" u="sng" dirty="0" smtClean="0"/>
              <a:t>συνολική  δύναμη  (=συνισταμένη  δύναμη).</a:t>
            </a:r>
            <a:endParaRPr lang="en-US" sz="2400" u="sng" dirty="0"/>
          </a:p>
        </p:txBody>
      </p:sp>
      <p:sp>
        <p:nvSpPr>
          <p:cNvPr id="18" name="17 - TextBox"/>
          <p:cNvSpPr txBox="1"/>
          <p:nvPr/>
        </p:nvSpPr>
        <p:spPr>
          <a:xfrm>
            <a:off x="5214942" y="493872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5</a:t>
            </a:r>
            <a:endParaRPr lang="en-US" sz="2400" b="1" baseline="-25000" dirty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5400000" flipH="1" flipV="1">
            <a:off x="5929322" y="4510094"/>
            <a:ext cx="1428760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5400000">
            <a:off x="5326861" y="5969811"/>
            <a:ext cx="1062046" cy="5715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rot="16200000" flipH="1">
            <a:off x="6143636" y="5724540"/>
            <a:ext cx="857256" cy="857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ύγραμμο βέλος σύνδεσης"/>
          <p:cNvCxnSpPr/>
          <p:nvPr/>
        </p:nvCxnSpPr>
        <p:spPr>
          <a:xfrm rot="10800000" flipV="1">
            <a:off x="4143372" y="5724540"/>
            <a:ext cx="2000264" cy="21431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flipV="1">
            <a:off x="6143636" y="5367350"/>
            <a:ext cx="3000396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4286248" y="543878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4</a:t>
            </a:r>
            <a:endParaRPr lang="en-US" sz="2400" b="1" baseline="-25000" dirty="0"/>
          </a:p>
        </p:txBody>
      </p:sp>
      <p:sp>
        <p:nvSpPr>
          <p:cNvPr id="26" name="25 - TextBox"/>
          <p:cNvSpPr txBox="1"/>
          <p:nvPr/>
        </p:nvSpPr>
        <p:spPr>
          <a:xfrm>
            <a:off x="7286644" y="515303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l-GR" sz="2400" b="1" baseline="-25000" dirty="0" smtClean="0"/>
              <a:t>1</a:t>
            </a:r>
            <a:endParaRPr lang="en-US" sz="2400" b="1" baseline="-25000" dirty="0"/>
          </a:p>
        </p:txBody>
      </p:sp>
      <p:sp>
        <p:nvSpPr>
          <p:cNvPr id="27" name="26 - TextBox"/>
          <p:cNvSpPr txBox="1"/>
          <p:nvPr/>
        </p:nvSpPr>
        <p:spPr>
          <a:xfrm>
            <a:off x="6286512" y="465297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6</a:t>
            </a:r>
            <a:endParaRPr lang="en-US" sz="2400" b="1" baseline="-25000" dirty="0"/>
          </a:p>
        </p:txBody>
      </p:sp>
      <p:sp>
        <p:nvSpPr>
          <p:cNvPr id="28" name="27 - TextBox"/>
          <p:cNvSpPr txBox="1"/>
          <p:nvPr/>
        </p:nvSpPr>
        <p:spPr>
          <a:xfrm>
            <a:off x="5357818" y="608173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3</a:t>
            </a:r>
            <a:endParaRPr lang="en-US" sz="2400" b="1" baseline="-25000" dirty="0"/>
          </a:p>
        </p:txBody>
      </p:sp>
      <p:sp>
        <p:nvSpPr>
          <p:cNvPr id="29" name="28 - TextBox"/>
          <p:cNvSpPr txBox="1"/>
          <p:nvPr/>
        </p:nvSpPr>
        <p:spPr>
          <a:xfrm>
            <a:off x="6715140" y="601029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2</a:t>
            </a:r>
            <a:endParaRPr lang="en-US" sz="2400" b="1" baseline="-25000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16200000" flipV="1">
            <a:off x="5322099" y="4903003"/>
            <a:ext cx="857256" cy="7858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285720" y="0"/>
            <a:ext cx="8858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Συνολική  δύναμη  - συνισταμένη δύναμη</a:t>
            </a:r>
            <a:r>
              <a:rPr lang="en-US" sz="2400" dirty="0" smtClean="0"/>
              <a:t> (F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 ,</a:t>
            </a:r>
            <a:r>
              <a:rPr lang="el-GR" sz="2400" dirty="0" smtClean="0"/>
              <a:t>  Σ</a:t>
            </a:r>
            <a:r>
              <a:rPr lang="en-US" sz="2400" dirty="0" smtClean="0"/>
              <a:t>F)</a:t>
            </a:r>
            <a:endParaRPr lang="en-US" sz="24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142844" y="3714752"/>
            <a:ext cx="39290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Σύνθεση δυνάμεων </a:t>
            </a:r>
            <a:r>
              <a:rPr lang="el-GR" sz="2400" dirty="0" smtClean="0"/>
              <a:t>είναι η διαδικασία εύρεσης της συνολικής δύναμης όλων των δυνάμεων που ασκούνται σε ένα σώμα.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145029">
            <a:off x="3528178" y="5019905"/>
            <a:ext cx="1021184" cy="60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0" y="1071546"/>
            <a:ext cx="87868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 γατάκι  ασκούνται  πολλές  δυνάμεις,  όμως μπορώ να συνθέσω (=«προσθέσω» ) κατευθείαν μόνο  </a:t>
            </a:r>
            <a:r>
              <a:rPr lang="el-GR" sz="2400" u="sng" dirty="0" smtClean="0"/>
              <a:t>τις δυνάμεις που βρίσκονται στην ίδια ευθεία (δηλαδή δυνάμεις που έχουν την ίδια διεύθυνση)</a:t>
            </a:r>
            <a:r>
              <a:rPr lang="el-GR" sz="2400" dirty="0" smtClean="0"/>
              <a:t>. </a:t>
            </a:r>
          </a:p>
          <a:p>
            <a:endParaRPr lang="el-GR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Στην προκειμένη περίπτωση μπορώ  να συνθέσω κατευθείαν την δύναμη   </a:t>
            </a:r>
            <a:r>
              <a:rPr lang="en-US" sz="2400" dirty="0" smtClean="0"/>
              <a:t>F</a:t>
            </a:r>
            <a:r>
              <a:rPr lang="el-GR" sz="2400" baseline="-25000" dirty="0" smtClean="0"/>
              <a:t>1 </a:t>
            </a:r>
            <a:r>
              <a:rPr lang="el-GR" sz="2400" dirty="0" smtClean="0"/>
              <a:t> με την   </a:t>
            </a:r>
            <a:r>
              <a:rPr lang="el-GR" sz="2400" baseline="-25000" dirty="0" smtClean="0"/>
              <a:t> </a:t>
            </a:r>
            <a:r>
              <a:rPr lang="en-US" sz="2400" dirty="0" smtClean="0"/>
              <a:t>F</a:t>
            </a:r>
            <a:r>
              <a:rPr lang="el-GR" sz="2400" baseline="-25000" dirty="0" smtClean="0"/>
              <a:t>4</a:t>
            </a:r>
            <a:r>
              <a:rPr lang="el-GR" sz="2400" dirty="0" smtClean="0"/>
              <a:t>    ,    και την </a:t>
            </a:r>
            <a:r>
              <a:rPr lang="el-GR" sz="2400" baseline="-25000" dirty="0" smtClean="0"/>
              <a:t>  </a:t>
            </a:r>
            <a:r>
              <a:rPr lang="en-US" sz="2400" dirty="0" smtClean="0"/>
              <a:t>F</a:t>
            </a:r>
            <a:r>
              <a:rPr lang="el-GR" sz="2400" baseline="-25000" dirty="0" smtClean="0"/>
              <a:t>2  </a:t>
            </a:r>
            <a:r>
              <a:rPr lang="el-GR" sz="2400" dirty="0" smtClean="0"/>
              <a:t>με  την </a:t>
            </a:r>
            <a:r>
              <a:rPr lang="el-GR" sz="2400" baseline="-25000" dirty="0" smtClean="0"/>
              <a:t>        </a:t>
            </a:r>
            <a:r>
              <a:rPr lang="en-US" sz="2400" dirty="0" smtClean="0"/>
              <a:t>F</a:t>
            </a:r>
            <a:r>
              <a:rPr lang="el-GR" sz="2400" baseline="-25000" dirty="0" smtClean="0"/>
              <a:t>5 ,  </a:t>
            </a:r>
            <a:endParaRPr lang="en-US" sz="2400" baseline="-25000" dirty="0" smtClean="0"/>
          </a:p>
          <a:p>
            <a:endParaRPr lang="en-US" sz="2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3071802" y="450057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5</a:t>
            </a:r>
            <a:endParaRPr lang="en-US" sz="2400" b="1" baseline="-25000" dirty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5400000" flipH="1" flipV="1">
            <a:off x="3821901" y="4036223"/>
            <a:ext cx="1357322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5400000">
            <a:off x="3286116" y="5786454"/>
            <a:ext cx="1285884" cy="1428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rot="16200000" flipH="1">
            <a:off x="3964777" y="5250669"/>
            <a:ext cx="928694" cy="857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ύγραμμο βέλος σύνδεσης"/>
          <p:cNvCxnSpPr/>
          <p:nvPr/>
        </p:nvCxnSpPr>
        <p:spPr>
          <a:xfrm rot="10800000" flipV="1">
            <a:off x="2000232" y="5214950"/>
            <a:ext cx="2000264" cy="2857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flipV="1">
            <a:off x="4000496" y="4929198"/>
            <a:ext cx="3071834" cy="2857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143108" y="500063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4</a:t>
            </a:r>
            <a:endParaRPr lang="en-US" sz="2400" b="1" baseline="-25000" dirty="0"/>
          </a:p>
        </p:txBody>
      </p:sp>
      <p:sp>
        <p:nvSpPr>
          <p:cNvPr id="26" name="25 - TextBox"/>
          <p:cNvSpPr txBox="1"/>
          <p:nvPr/>
        </p:nvSpPr>
        <p:spPr>
          <a:xfrm>
            <a:off x="5143504" y="471488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l-GR" sz="2400" b="1" baseline="-25000" dirty="0" smtClean="0"/>
              <a:t>1</a:t>
            </a:r>
            <a:endParaRPr lang="en-US" sz="2400" b="1" baseline="-25000" dirty="0"/>
          </a:p>
        </p:txBody>
      </p:sp>
      <p:sp>
        <p:nvSpPr>
          <p:cNvPr id="27" name="26 - TextBox"/>
          <p:cNvSpPr txBox="1"/>
          <p:nvPr/>
        </p:nvSpPr>
        <p:spPr>
          <a:xfrm>
            <a:off x="4143372" y="421481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6</a:t>
            </a:r>
            <a:endParaRPr lang="en-US" sz="2400" b="1" baseline="-25000" dirty="0"/>
          </a:p>
        </p:txBody>
      </p:sp>
      <p:sp>
        <p:nvSpPr>
          <p:cNvPr id="28" name="27 - TextBox"/>
          <p:cNvSpPr txBox="1"/>
          <p:nvPr/>
        </p:nvSpPr>
        <p:spPr>
          <a:xfrm>
            <a:off x="3428992" y="585789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3</a:t>
            </a:r>
            <a:endParaRPr lang="en-US" sz="2400" b="1" baseline="-25000" dirty="0"/>
          </a:p>
        </p:txBody>
      </p:sp>
      <p:sp>
        <p:nvSpPr>
          <p:cNvPr id="29" name="28 - TextBox"/>
          <p:cNvSpPr txBox="1"/>
          <p:nvPr/>
        </p:nvSpPr>
        <p:spPr>
          <a:xfrm>
            <a:off x="4572000" y="557214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2</a:t>
            </a:r>
            <a:endParaRPr lang="en-US" sz="2400" b="1" baseline="-25000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16200000" flipV="1">
            <a:off x="3214678" y="4429132"/>
            <a:ext cx="785818" cy="7858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285720" y="0"/>
            <a:ext cx="8858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Συνολική  δύναμη  - συνισταμένη δύναμη</a:t>
            </a:r>
            <a:r>
              <a:rPr lang="en-US" sz="2400" dirty="0" smtClean="0"/>
              <a:t> (F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 ,</a:t>
            </a:r>
            <a:r>
              <a:rPr lang="el-GR" sz="2400" dirty="0" smtClean="0"/>
              <a:t>  Σ</a:t>
            </a:r>
            <a:r>
              <a:rPr lang="en-US" sz="2400" dirty="0" smtClean="0"/>
              <a:t>F)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145029">
            <a:off x="5528442" y="5162781"/>
            <a:ext cx="1021184" cy="60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0" y="785794"/>
            <a:ext cx="8786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Δυνάμεις που </a:t>
            </a:r>
            <a:r>
              <a:rPr lang="el-GR" sz="2000" b="1" dirty="0" smtClean="0"/>
              <a:t>ασκούνται σε ένα σώμα και βρίσκονται στην ίδια διεύθυνση, </a:t>
            </a:r>
            <a:r>
              <a:rPr lang="el-GR" sz="2000" dirty="0" smtClean="0"/>
              <a:t>ονομάζονται μεταξύ τους </a:t>
            </a:r>
            <a:r>
              <a:rPr lang="el-GR" sz="2000" b="1" dirty="0" smtClean="0"/>
              <a:t>συγγραμμικές δυνάμεις</a:t>
            </a:r>
            <a:r>
              <a:rPr lang="el-GR" sz="2000" dirty="0" smtClean="0"/>
              <a:t>. Οι συγγραμμικές δυνάμεις βρίσκονται πάνω στην ίδια ευθεία (φορέα) ή είναι παράλληλες.</a:t>
            </a:r>
            <a:endParaRPr lang="en-US" sz="2000" dirty="0"/>
          </a:p>
        </p:txBody>
      </p:sp>
      <p:sp>
        <p:nvSpPr>
          <p:cNvPr id="18" name="17 - TextBox"/>
          <p:cNvSpPr txBox="1"/>
          <p:nvPr/>
        </p:nvSpPr>
        <p:spPr>
          <a:xfrm>
            <a:off x="5072066" y="464344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5</a:t>
            </a:r>
            <a:endParaRPr lang="en-US" sz="2400" b="1" baseline="-25000" dirty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5400000" flipH="1" flipV="1">
            <a:off x="5822165" y="4179099"/>
            <a:ext cx="1357322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5400000">
            <a:off x="5286380" y="5929330"/>
            <a:ext cx="1285884" cy="1428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rot="16200000" flipH="1">
            <a:off x="5965041" y="5393545"/>
            <a:ext cx="928694" cy="857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ύγραμμο βέλος σύνδεσης"/>
          <p:cNvCxnSpPr/>
          <p:nvPr/>
        </p:nvCxnSpPr>
        <p:spPr>
          <a:xfrm rot="10800000" flipV="1">
            <a:off x="4000496" y="5357826"/>
            <a:ext cx="2000264" cy="2857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flipV="1">
            <a:off x="6000760" y="5072074"/>
            <a:ext cx="3071834" cy="2857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4143372" y="514351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4</a:t>
            </a:r>
            <a:endParaRPr lang="en-US" sz="2400" b="1" baseline="-25000" dirty="0"/>
          </a:p>
        </p:txBody>
      </p:sp>
      <p:sp>
        <p:nvSpPr>
          <p:cNvPr id="26" name="25 - TextBox"/>
          <p:cNvSpPr txBox="1"/>
          <p:nvPr/>
        </p:nvSpPr>
        <p:spPr>
          <a:xfrm>
            <a:off x="7143768" y="485776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l-GR" sz="2400" b="1" baseline="-25000" dirty="0" smtClean="0"/>
              <a:t>1</a:t>
            </a:r>
            <a:endParaRPr lang="en-US" sz="2400" b="1" baseline="-25000" dirty="0"/>
          </a:p>
        </p:txBody>
      </p:sp>
      <p:sp>
        <p:nvSpPr>
          <p:cNvPr id="27" name="26 - TextBox"/>
          <p:cNvSpPr txBox="1"/>
          <p:nvPr/>
        </p:nvSpPr>
        <p:spPr>
          <a:xfrm>
            <a:off x="6143636" y="435769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6</a:t>
            </a:r>
            <a:endParaRPr lang="en-US" sz="2400" b="1" baseline="-25000" dirty="0"/>
          </a:p>
        </p:txBody>
      </p:sp>
      <p:sp>
        <p:nvSpPr>
          <p:cNvPr id="28" name="27 - TextBox"/>
          <p:cNvSpPr txBox="1"/>
          <p:nvPr/>
        </p:nvSpPr>
        <p:spPr>
          <a:xfrm>
            <a:off x="5429256" y="600076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3</a:t>
            </a:r>
            <a:endParaRPr lang="en-US" sz="2400" b="1" baseline="-25000" dirty="0"/>
          </a:p>
        </p:txBody>
      </p:sp>
      <p:sp>
        <p:nvSpPr>
          <p:cNvPr id="29" name="28 - TextBox"/>
          <p:cNvSpPr txBox="1"/>
          <p:nvPr/>
        </p:nvSpPr>
        <p:spPr>
          <a:xfrm>
            <a:off x="6572264" y="571501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2</a:t>
            </a:r>
            <a:endParaRPr lang="en-US" sz="2400" b="1" baseline="-25000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16200000" flipV="1">
            <a:off x="5214942" y="4572008"/>
            <a:ext cx="785818" cy="7858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285720" y="0"/>
            <a:ext cx="8858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Συνολική  δύναμη  - συνισταμένη δύναμη</a:t>
            </a:r>
            <a:r>
              <a:rPr lang="en-US" sz="2400" dirty="0" smtClean="0"/>
              <a:t> (F</a:t>
            </a:r>
            <a:r>
              <a:rPr lang="el-GR" sz="2400" baseline="-25000" dirty="0" err="1" smtClean="0"/>
              <a:t>ολ</a:t>
            </a:r>
            <a:r>
              <a:rPr lang="en-US" sz="2400" baseline="-25000" dirty="0" smtClean="0"/>
              <a:t>  ,</a:t>
            </a:r>
            <a:r>
              <a:rPr lang="el-GR" sz="2400" dirty="0" smtClean="0"/>
              <a:t>  Σ</a:t>
            </a:r>
            <a:r>
              <a:rPr lang="en-US" sz="2400" dirty="0" smtClean="0"/>
              <a:t>F)</a:t>
            </a:r>
            <a:endParaRPr lang="en-US" sz="2400" b="1" dirty="0"/>
          </a:p>
        </p:txBody>
      </p:sp>
      <p:sp>
        <p:nvSpPr>
          <p:cNvPr id="24" name="23 - Ορθογώνιο"/>
          <p:cNvSpPr/>
          <p:nvPr/>
        </p:nvSpPr>
        <p:spPr>
          <a:xfrm>
            <a:off x="6357950" y="1928802"/>
            <a:ext cx="3214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400" dirty="0" smtClean="0"/>
          </a:p>
          <a:p>
            <a:endParaRPr lang="el-GR" sz="2400" dirty="0" smtClean="0"/>
          </a:p>
        </p:txBody>
      </p:sp>
      <p:sp>
        <p:nvSpPr>
          <p:cNvPr id="30" name="29 - Ορθογώνιο"/>
          <p:cNvSpPr/>
          <p:nvPr/>
        </p:nvSpPr>
        <p:spPr>
          <a:xfrm>
            <a:off x="428596" y="2928934"/>
            <a:ext cx="628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Στην προκειμένη περίπτωση συγγραμμικές μεταξύ τους είναι οι δυνάμεις:</a:t>
            </a:r>
          </a:p>
        </p:txBody>
      </p:sp>
      <p:sp>
        <p:nvSpPr>
          <p:cNvPr id="31" name="30 - Ορθογώνιο"/>
          <p:cNvSpPr/>
          <p:nvPr/>
        </p:nvSpPr>
        <p:spPr>
          <a:xfrm>
            <a:off x="571472" y="3857628"/>
            <a:ext cx="1827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en-US" dirty="0" smtClean="0"/>
              <a:t>F</a:t>
            </a:r>
            <a:r>
              <a:rPr lang="el-GR" baseline="-25000" dirty="0" smtClean="0"/>
              <a:t>1 </a:t>
            </a:r>
            <a:r>
              <a:rPr lang="el-GR" dirty="0" smtClean="0"/>
              <a:t> με την   </a:t>
            </a:r>
            <a:r>
              <a:rPr lang="el-GR" baseline="-25000" dirty="0" smtClean="0"/>
              <a:t> </a:t>
            </a:r>
            <a:r>
              <a:rPr lang="en-US" dirty="0" smtClean="0"/>
              <a:t>F</a:t>
            </a:r>
            <a:r>
              <a:rPr lang="el-GR" baseline="-25000" dirty="0" smtClean="0"/>
              <a:t>4</a:t>
            </a:r>
            <a:r>
              <a:rPr lang="el-GR" dirty="0" smtClean="0"/>
              <a:t>    </a:t>
            </a:r>
          </a:p>
        </p:txBody>
      </p:sp>
      <p:sp>
        <p:nvSpPr>
          <p:cNvPr id="32" name="31 - Ορθογώνιο"/>
          <p:cNvSpPr/>
          <p:nvPr/>
        </p:nvSpPr>
        <p:spPr>
          <a:xfrm>
            <a:off x="571472" y="4786322"/>
            <a:ext cx="1792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F</a:t>
            </a:r>
            <a:r>
              <a:rPr lang="el-GR" baseline="-25000" dirty="0" smtClean="0"/>
              <a:t>2  </a:t>
            </a:r>
            <a:r>
              <a:rPr lang="el-GR" dirty="0" smtClean="0"/>
              <a:t>με  την </a:t>
            </a:r>
            <a:r>
              <a:rPr lang="el-GR" baseline="-25000" dirty="0" smtClean="0"/>
              <a:t>        </a:t>
            </a:r>
            <a:r>
              <a:rPr lang="en-US" dirty="0" smtClean="0"/>
              <a:t>F</a:t>
            </a:r>
            <a:r>
              <a:rPr lang="el-GR" baseline="-25000" dirty="0" smtClean="0"/>
              <a:t>5</a:t>
            </a:r>
            <a:endParaRPr lang="en-US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26" grpId="0"/>
      <p:bldP spid="29" grpId="0"/>
      <p:bldP spid="30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3701</TotalTime>
  <Words>1731</Words>
  <PresentationFormat>Προβολή στην οθόνη (4:3)</PresentationFormat>
  <Paragraphs>240</Paragraphs>
  <Slides>22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3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554</cp:revision>
  <dcterms:created xsi:type="dcterms:W3CDTF">2020-04-07T16:42:53Z</dcterms:created>
  <dcterms:modified xsi:type="dcterms:W3CDTF">2024-02-10T17:05:42Z</dcterms:modified>
</cp:coreProperties>
</file>